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685" r:id="rId3"/>
    <p:sldId id="686" r:id="rId4"/>
    <p:sldId id="696" r:id="rId5"/>
    <p:sldId id="641" r:id="rId6"/>
    <p:sldId id="560" r:id="rId7"/>
    <p:sldId id="618" r:id="rId8"/>
    <p:sldId id="620" r:id="rId9"/>
    <p:sldId id="666" r:id="rId10"/>
    <p:sldId id="260" r:id="rId11"/>
    <p:sldId id="684" r:id="rId12"/>
    <p:sldId id="262" r:id="rId13"/>
    <p:sldId id="263" r:id="rId14"/>
    <p:sldId id="279" r:id="rId15"/>
    <p:sldId id="683" r:id="rId16"/>
    <p:sldId id="651" r:id="rId17"/>
    <p:sldId id="645" r:id="rId18"/>
    <p:sldId id="656" r:id="rId19"/>
    <p:sldId id="648" r:id="rId20"/>
    <p:sldId id="672" r:id="rId21"/>
    <p:sldId id="677" r:id="rId22"/>
    <p:sldId id="675" r:id="rId23"/>
    <p:sldId id="676" r:id="rId24"/>
    <p:sldId id="678" r:id="rId25"/>
    <p:sldId id="646" r:id="rId26"/>
    <p:sldId id="642" r:id="rId27"/>
    <p:sldId id="320" r:id="rId28"/>
    <p:sldId id="276" r:id="rId29"/>
    <p:sldId id="330" r:id="rId30"/>
    <p:sldId id="335" r:id="rId31"/>
    <p:sldId id="336" r:id="rId32"/>
    <p:sldId id="331" r:id="rId33"/>
    <p:sldId id="664" r:id="rId34"/>
    <p:sldId id="27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49" d="100"/>
          <a:sy n="149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6D9A6-6FB7-BE41-85FD-93F84AFCF5F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49F13-D9F4-0745-AD78-0E154C98A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8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08DB-B915-A187-AD8F-8AF33DC8A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ECCB2-3FEB-A6C2-44CC-5C08D2E56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80AD-7FBB-5DF4-B196-B5F4C288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21E9-173E-4447-ABBC-AEE5C216E8D7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C0D8-8715-CC6B-4D50-511B4577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2A27-1A00-A073-0819-6F43E1C4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645C-CF93-844D-0124-B79EE81E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DF0C5-D927-6CC7-5821-EFFDDF12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7737-B035-4B8D-C36B-50807B19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E26D-00A7-554D-AA09-B886414CBD39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6CD9-902A-0224-3627-DA005DC4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F3B33-C89F-3CC0-278D-94C3B4AA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4F8AF-0360-E880-6439-CDCE77B0D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BB7D0-142D-3425-3C2A-EA6466F03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47C38-6C4F-985C-790A-30E5A203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2A9E-E824-0D42-8773-5324FDE4C7AB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35B3-20BE-6821-2B12-9AEF1404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3455-1064-802B-276D-46F4C66F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2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2EC6-DC8B-2334-F590-940D02AA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F200-B49F-5567-9AC0-1E710C6C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0901-64E4-7C18-37FC-9CED8FED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EE0E-8224-1846-92E3-2518A4150C2F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01C5-EA39-6CC1-732C-24D04F3E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7DDA-A927-F075-CD4C-087CF8C1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5FE6-9380-86D0-841C-5E9ABA24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58F33-EA5A-94DD-4BC8-F53D8859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4075-8E0B-864E-5E1F-5AEAB210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D843-38D5-4C45-A558-9C0EFE49E126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07CA-EEC5-B206-6BEA-ADE980E0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BC36-1DBD-3CD2-5ED7-41E5287B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0AEE-B785-EE11-512A-030E7DB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D72A-A18F-5A06-8E09-FD96D40F5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3D731-2043-960B-79F6-A843B698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BF9DE-3B50-9068-83C3-B77D10D1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FFFC-82E2-A044-8AF9-8C21931C4BA4}" type="datetime1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6DB52-03EA-6F5C-CA17-86528C69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C389-778B-7D1B-7C31-B8B16FF5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9C82-5D33-8732-6CCE-6D4EEB92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435D1-4660-C9DB-6729-0F528320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CC0B-A991-667A-B60E-58EF0BFDE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0D575-853E-7635-CC38-7086E3DC9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93C74-FDF0-6A6C-66CE-1AFFB253E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5E1F7-2426-1A80-8D3A-A1D7315C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6130-5A6C-3846-BD5C-35F982BDE4EF}" type="datetime1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06554-4558-4B24-7444-2284AF55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23917-B181-24A5-77DD-C0094BF3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5579-BE4D-15E4-9EFE-7C37C546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37B5E-AA26-FB3D-C258-B4B735D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340E-485B-A446-8C02-A36F66F3B4CA}" type="datetime1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1788E-29EB-3B81-6862-59EE3817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F93B4-BCC1-6063-6DE9-E726D120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B9B39-CF0C-05AB-F317-A498908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4601-FAE2-8B41-B981-4E77280441D3}" type="datetime1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A26C7-AE97-2B36-A36A-E782DE29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3C7E6-0CBE-7D4F-CA12-9AC2E146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F5FA-DEE7-FFA2-3A7A-AB3C1D27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497B-0A9A-4B95-2C2C-EEC3DBD65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DD10E-F351-CF33-6771-D256168FA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678B9-626F-4606-5189-67E1E61D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B863-B3FA-FE40-8820-9974E9435708}" type="datetime1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CD0-3BBC-BF72-A519-2E971F5A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6E414-763B-E3B1-2AAF-FC142F35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1700-F07C-7FE4-EF5D-0C8C4D43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AEE22-CE19-FA94-44BA-70BE51B8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16C8-630B-8705-35C9-4A8C34C1F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269E-DA41-17DD-0979-B703ABF5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4ECB-9011-C64A-B473-814EFEFDBEF9}" type="datetime1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706A7-DD21-3B36-E6D7-63F00B7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044F9-5207-0156-4D25-E296AAD8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msoe.ed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SOE-U-BK_RD">
            <a:hlinkClick r:id="rId13"/>
            <a:extLst>
              <a:ext uri="{FF2B5EF4-FFF2-40B4-BE49-F238E27FC236}">
                <a16:creationId xmlns:a16="http://schemas.microsoft.com/office/drawing/2014/main" id="{50B44B61-564B-651C-ABF2-3F9C0C32DE7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94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FCE7A-4588-A6B0-D325-EEE2456A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C6250-B477-FF1A-B13A-F76B44226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45E1-C130-2ACB-67BF-110285337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E9E2-EDC5-604E-85AB-6FE1DB9D5E24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D763D-4A9C-26D3-F372-70457255C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5611-FA49-9FFE-6F06-52414A7D6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E122-86C0-4F4A-AC10-A1F94BF194E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hlinkClick r:id="rId15"/>
            <a:extLst>
              <a:ext uri="{FF2B5EF4-FFF2-40B4-BE49-F238E27FC236}">
                <a16:creationId xmlns:a16="http://schemas.microsoft.com/office/drawing/2014/main" id="{AFE978A4-7786-CFA1-3694-80CAADB7A3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7088"/>
            <a:ext cx="862455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1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onlinetraininghub.com/excel-tabular-data-forma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D34E-26CF-9D34-C261-A5D53EAF8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46DF4-EFB5-AEA3-59CE-7E9BCCC34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CS4981 ML Production Systems</a:t>
            </a:r>
          </a:p>
          <a:p>
            <a:r>
              <a:rPr lang="en-US" dirty="0"/>
              <a:t>RJ Nowling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FD8AB-6497-8E4A-FBFC-259D130D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C635-71B7-36EA-DE34-A8A98F32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01498-D625-ABB9-D92F-5756B222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format for storing a single table of data</a:t>
            </a:r>
          </a:p>
          <a:p>
            <a:r>
              <a:rPr lang="en-US" dirty="0"/>
              <a:t>Stores data in binary (e.g., no converting </a:t>
            </a:r>
            <a:r>
              <a:rPr lang="en-US" dirty="0" err="1"/>
              <a:t>ints</a:t>
            </a:r>
            <a:r>
              <a:rPr lang="en-US" dirty="0"/>
              <a:t> to strings of digits) – more space efficient</a:t>
            </a:r>
          </a:p>
          <a:p>
            <a:r>
              <a:rPr lang="en-US" dirty="0"/>
              <a:t>Preserves type information – avoid typing errors</a:t>
            </a:r>
          </a:p>
          <a:p>
            <a:r>
              <a:rPr lang="en-US" dirty="0"/>
              <a:t>Provides LZ4 and ZSTD lossless compression</a:t>
            </a:r>
          </a:p>
          <a:p>
            <a:r>
              <a:rPr lang="en-US" dirty="0"/>
              <a:t>Does not automatically perform partitioning -- data processing software needs to manage writing each partition to its own file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206A0D-27D8-E77B-44B5-4157FA13B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279" y="-4763"/>
            <a:ext cx="375272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84BEE-11AA-912C-9941-154DAC93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C635-71B7-36EA-DE34-A8A98F32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01498-D625-ABB9-D92F-5756B222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file format for tabular data</a:t>
            </a:r>
          </a:p>
          <a:p>
            <a:r>
              <a:rPr lang="en-US" dirty="0"/>
              <a:t>A single data set is partitioned across multiple files</a:t>
            </a:r>
          </a:p>
          <a:p>
            <a:r>
              <a:rPr lang="en-US" dirty="0"/>
              <a:t>Data are compressed and index</a:t>
            </a:r>
          </a:p>
          <a:p>
            <a:r>
              <a:rPr lang="en-US" dirty="0"/>
              <a:t>Designed to be used by batch processing systems</a:t>
            </a:r>
          </a:p>
          <a:p>
            <a:pPr lvl="1"/>
            <a:r>
              <a:rPr lang="en-US" dirty="0"/>
              <a:t>User specifies an object store or file path</a:t>
            </a:r>
          </a:p>
          <a:p>
            <a:pPr lvl="1"/>
            <a:r>
              <a:rPr lang="en-US" dirty="0"/>
              <a:t>System automatically writes out the data from each partition to a separate file</a:t>
            </a:r>
          </a:p>
          <a:p>
            <a:pPr lvl="1"/>
            <a:r>
              <a:rPr lang="en-US" dirty="0"/>
              <a:t>When loaded back in, the data remain until the partitioned format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CF7F19-F126-81AF-7908-3E5839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432" y="0"/>
            <a:ext cx="3401568" cy="685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CB8CC-37C0-F1EF-3476-F068D04D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2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C43-BBC6-CF4E-5C04-82D5E33F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50A8-634B-5EB1-C0D9-34AB9282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SQL database management system as a library</a:t>
            </a:r>
          </a:p>
          <a:p>
            <a:pPr lvl="1"/>
            <a:r>
              <a:rPr lang="en-US" dirty="0"/>
              <a:t>No externally running processes, services, or network connection required</a:t>
            </a:r>
          </a:p>
          <a:p>
            <a:pPr lvl="1"/>
            <a:r>
              <a:rPr lang="en-US" dirty="0"/>
              <a:t>The database is stored in a single file</a:t>
            </a:r>
          </a:p>
          <a:p>
            <a:r>
              <a:rPr lang="en-US" dirty="0"/>
              <a:t>Provides: tables, full SQL query support, extras like JSON columns</a:t>
            </a:r>
          </a:p>
          <a:p>
            <a:r>
              <a:rPr lang="en-US" dirty="0"/>
              <a:t>Does not implement: foreign key constraints</a:t>
            </a:r>
          </a:p>
          <a:p>
            <a:r>
              <a:rPr lang="en-US" dirty="0"/>
              <a:t>Single thread can write, multiple threads can read in parallel</a:t>
            </a:r>
          </a:p>
          <a:p>
            <a:r>
              <a:rPr lang="en-US" dirty="0"/>
              <a:t>Fast, reasonable file sizes</a:t>
            </a:r>
          </a:p>
          <a:p>
            <a:r>
              <a:rPr lang="en-US" dirty="0"/>
              <a:t>Each partition of data can be written to a separate SQLite file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8E11D6-A2B5-0870-F1D0-A4A2F31B0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0" y="39687"/>
            <a:ext cx="2794000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D97CA-2950-6202-135A-39E13E88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F109-378F-BD85-F5DA-3BE4D5A7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DuckDB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0F45-74AC-1B84-0031-ED7D25C7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a SQL database management system as a library</a:t>
            </a:r>
          </a:p>
          <a:p>
            <a:pPr lvl="1"/>
            <a:r>
              <a:rPr lang="en-US" dirty="0"/>
              <a:t>Similar features / limitations as SQLite</a:t>
            </a:r>
          </a:p>
          <a:p>
            <a:pPr lvl="1"/>
            <a:r>
              <a:rPr lang="en-US" dirty="0"/>
              <a:t>Optimized for analytics</a:t>
            </a:r>
          </a:p>
          <a:p>
            <a:r>
              <a:rPr lang="en-US" dirty="0"/>
              <a:t>Data are organized by column:</a:t>
            </a:r>
          </a:p>
          <a:p>
            <a:pPr lvl="1"/>
            <a:r>
              <a:rPr lang="en-US" dirty="0"/>
              <a:t>Traditional SQL databases write each record as a contiguous unit.  When selecting many rows but few columns, all of the data for the selected records are read from disk</a:t>
            </a:r>
          </a:p>
          <a:p>
            <a:pPr lvl="1"/>
            <a:r>
              <a:rPr lang="en-US" dirty="0"/>
              <a:t>In a columnar store, each column is written as a contiguous unit.  Only need to read values you want</a:t>
            </a:r>
          </a:p>
          <a:p>
            <a:r>
              <a:rPr lang="en-US" dirty="0"/>
              <a:t>Each partition of data can be written to a separate </a:t>
            </a:r>
            <a:r>
              <a:rPr lang="en-US" dirty="0" err="1"/>
              <a:t>DuckDB</a:t>
            </a:r>
            <a:r>
              <a:rPr lang="en-US" dirty="0"/>
              <a:t> file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A8D61-F097-A853-4FE5-69C685BE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1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FFA1-1AC3-E264-6737-3D0DD07C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2E8A-25C5-F218-8B34-EAAB57502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service that stores and manages objects</a:t>
            </a:r>
          </a:p>
          <a:p>
            <a:r>
              <a:rPr lang="en-US" dirty="0"/>
              <a:t>Commonly accessed via REST interface over HTTPS</a:t>
            </a:r>
          </a:p>
          <a:p>
            <a:pPr lvl="1"/>
            <a:r>
              <a:rPr lang="en-US" dirty="0"/>
              <a:t>Read, write, delete, and list objects</a:t>
            </a:r>
          </a:p>
          <a:p>
            <a:r>
              <a:rPr lang="en-US" dirty="0"/>
              <a:t>Objects are indexed by unique URLs</a:t>
            </a:r>
          </a:p>
          <a:p>
            <a:pPr lvl="1"/>
            <a:r>
              <a:rPr lang="en-US" dirty="0"/>
              <a:t>Key: filename (URL)</a:t>
            </a:r>
          </a:p>
          <a:p>
            <a:pPr lvl="1"/>
            <a:r>
              <a:rPr lang="en-US" dirty="0"/>
              <a:t>Value: object (file)</a:t>
            </a:r>
          </a:p>
          <a:p>
            <a:r>
              <a:rPr lang="en-US" dirty="0"/>
              <a:t>Objects are several to 100's of MBs (can be up to GBs)</a:t>
            </a:r>
          </a:p>
          <a:p>
            <a:r>
              <a:rPr lang="en-US" dirty="0"/>
              <a:t>Object stores are the foundation of modern, cloud-based distributed computing solutions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FA543-A18E-78D3-1D3B-D631B95E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1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1460-5AC5-0F86-2E93-477FDC84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Stores for Distributed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F2A3-8815-C639-F224-69F41B0B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stores are the foundation of modern, cloud-based distributed computing solutions</a:t>
            </a:r>
          </a:p>
          <a:p>
            <a:r>
              <a:rPr lang="en-US" dirty="0"/>
              <a:t>Optimized for throughput – handling many clients at once – over latency</a:t>
            </a:r>
          </a:p>
          <a:p>
            <a:r>
              <a:rPr lang="en-US" dirty="0"/>
              <a:t>Object stores are run on multiple physical servers but that is hidden from the user</a:t>
            </a:r>
          </a:p>
          <a:p>
            <a:pPr lvl="1"/>
            <a:r>
              <a:rPr lang="en-US" dirty="0"/>
              <a:t>Enables reliability (objects are duplicated) and performance</a:t>
            </a:r>
          </a:p>
          <a:p>
            <a:r>
              <a:rPr lang="en-US" dirty="0"/>
              <a:t>Offered as a service by cloud providers</a:t>
            </a:r>
          </a:p>
          <a:p>
            <a:pPr lvl="1"/>
            <a:r>
              <a:rPr lang="en-US" dirty="0"/>
              <a:t>Inexpensive, no need for developers to manage anything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7213E-1B40-FA33-9DA8-BD1849D9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1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9AF1-4CEC-BADA-8E98-0D309DE2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Object Store Implementations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445ED-9813-F4DB-6075-CD60CE3DB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 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2B33C-D553-A634-585C-4533755397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Amazon Web Services (AWS) Simple Storage Service (S3)</a:t>
            </a:r>
          </a:p>
          <a:p>
            <a:r>
              <a:rPr lang="en-US" dirty="0"/>
              <a:t>Google Cloud Storage</a:t>
            </a:r>
          </a:p>
          <a:p>
            <a:r>
              <a:rPr lang="en-US" dirty="0"/>
              <a:t>Azure Blob Storage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8C1F8-C646-E097-3861-327AAE363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Open Source (Installable Locally)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A44B72-FCC2-7AB5-1749-B4D8051835C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Minio</a:t>
            </a:r>
            <a:endParaRPr lang="en-US" dirty="0"/>
          </a:p>
          <a:p>
            <a:r>
              <a:rPr lang="en-US" dirty="0" err="1"/>
              <a:t>Ceph</a:t>
            </a:r>
            <a:endParaRPr lang="en-US" dirty="0"/>
          </a:p>
          <a:p>
            <a:r>
              <a:rPr lang="en-US" dirty="0" err="1"/>
              <a:t>SeaweedFS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F5C710-209F-54A0-9A2D-21630580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82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1A42-705F-AAF6-660A-74E4FF2D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Atomic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87FF0-65F0-031F-D066-02CF861B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not divisible</a:t>
            </a:r>
          </a:p>
          <a:p>
            <a:r>
              <a:rPr lang="en-US" dirty="0"/>
              <a:t>Operations are performed on the entire object</a:t>
            </a:r>
          </a:p>
          <a:p>
            <a:r>
              <a:rPr lang="en-US" dirty="0"/>
              <a:t>No random access -- cannot read or write part of an object</a:t>
            </a:r>
          </a:p>
          <a:p>
            <a:r>
              <a:rPr lang="en-US" dirty="0"/>
              <a:t>Different from a file system</a:t>
            </a:r>
          </a:p>
          <a:p>
            <a:r>
              <a:rPr lang="en-US" dirty="0"/>
              <a:t>Why?  Avoids fine-grain locking, making it easier to scale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65991-B4A1-7B55-1DE4-C7BD3265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9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53F4-C273-B12B-48D0-ADEF328B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Eventually Consistent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92D9-8C4F-1276-5040-1C9EBD725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readers will not see new / update objects immediately -- there is some delay</a:t>
            </a:r>
          </a:p>
          <a:p>
            <a:r>
              <a:rPr lang="en-US" dirty="0"/>
              <a:t>Allows the system to remain accessible even when part of the cluster is disconnected from the rest</a:t>
            </a:r>
          </a:p>
          <a:p>
            <a:r>
              <a:rPr lang="en-US" dirty="0"/>
              <a:t>Inconsistency time windows are relatively short (fewer than a couple of seconds)</a:t>
            </a:r>
          </a:p>
          <a:p>
            <a:r>
              <a:rPr lang="en-US" dirty="0"/>
              <a:t>Conflict resolution: last write wins.  No attempt to merge changes.</a:t>
            </a:r>
          </a:p>
          <a:p>
            <a:r>
              <a:rPr lang="en-US" dirty="0"/>
              <a:t>Why? Performance.  Avoids locks / coordination.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E3CAB-AC89-D69F-6918-D744F7FE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76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28B4-EFAA-589B-11BB-AFCC18A6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Indexed by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6377-90FA-28A6-CB7D-B30CA13D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object is associated with a unique URL</a:t>
            </a:r>
          </a:p>
          <a:p>
            <a:r>
              <a:rPr lang="en-US" dirty="0"/>
              <a:t>The URLs are absolute paths -- valid no matter the context of the client</a:t>
            </a:r>
          </a:p>
          <a:p>
            <a:r>
              <a:rPr lang="en-US" dirty="0"/>
              <a:t>Can be passed from program to program or machine to machine</a:t>
            </a:r>
          </a:p>
          <a:p>
            <a:pPr lvl="1"/>
            <a:r>
              <a:rPr lang="en-US" dirty="0"/>
              <a:t>Store data in object store</a:t>
            </a:r>
          </a:p>
          <a:p>
            <a:pPr lvl="1"/>
            <a:r>
              <a:rPr lang="en-US" dirty="0"/>
              <a:t>Send URL to process running on another machine</a:t>
            </a:r>
          </a:p>
          <a:p>
            <a:pPr lvl="1"/>
            <a:r>
              <a:rPr lang="en-US" dirty="0"/>
              <a:t>Process downloads data at URL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60345-EE04-3C1B-31DB-8CCAAE88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3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DFFD-578F-7150-C153-2722C1EC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5E28-72D6-9A07-3E73-26BBCA89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Reorganize data sets to enable parallel / distributed processing</a:t>
            </a:r>
          </a:p>
          <a:p>
            <a:r>
              <a:rPr lang="en-US" dirty="0"/>
              <a:t>Clean data sets</a:t>
            </a:r>
          </a:p>
          <a:p>
            <a:r>
              <a:rPr lang="en-US" dirty="0"/>
              <a:t>Join / combine data sets</a:t>
            </a:r>
          </a:p>
          <a:p>
            <a:r>
              <a:rPr lang="en-US" dirty="0"/>
              <a:t>Identify events for labeling records</a:t>
            </a:r>
          </a:p>
          <a:p>
            <a:r>
              <a:rPr lang="en-US" dirty="0"/>
              <a:t>Compute aggregations (e.g., number of page views per day)</a:t>
            </a:r>
          </a:p>
          <a:p>
            <a:r>
              <a:rPr lang="en-US" dirty="0"/>
              <a:t>Extract data into new variables (e.g., street names from addresses)</a:t>
            </a:r>
          </a:p>
          <a:p>
            <a:r>
              <a:rPr lang="en-US" dirty="0"/>
              <a:t>Pre-process images (crop, rotate, etc.)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EBC26-CCC7-0B07-FBF0-2D0F6BBE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06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3073-0408-712A-F363-3D8287DA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D7CCA-6F1D-3B61-D4EF-041A60426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https://[bucket-name].s3.[region-code].</a:t>
            </a:r>
            <a:r>
              <a:rPr lang="en-US" dirty="0" err="1"/>
              <a:t>amazonaws.com</a:t>
            </a:r>
            <a:r>
              <a:rPr lang="en-US" dirty="0"/>
              <a:t>/[key]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https://DOC-EXAMPLE-BUCKET1.s3.us-west-2.amazonaws.com/</a:t>
            </a:r>
            <a:r>
              <a:rPr lang="en-US" sz="2400" dirty="0" err="1"/>
              <a:t>puppy.png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Bucket: DOC-EXAMPLE-BUCKET1</a:t>
            </a:r>
          </a:p>
          <a:p>
            <a:r>
              <a:rPr lang="en-US" dirty="0"/>
              <a:t>Region: us-west-2</a:t>
            </a:r>
          </a:p>
          <a:p>
            <a:r>
              <a:rPr lang="en-US" dirty="0"/>
              <a:t>Key: </a:t>
            </a:r>
            <a:r>
              <a:rPr lang="en-US" dirty="0" err="1"/>
              <a:t>puppy.png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6FA47-C572-A0F6-DD98-15DB2275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87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24EF-1B1A-66D1-AAAA-8DA187C8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C02-F26A-D638-446B-61DE16BC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https://nowling-lab.s3.us-east-1.amazonaws.com/</a:t>
            </a:r>
            <a:endParaRPr lang="en-US" sz="2800" dirty="0"/>
          </a:p>
          <a:p>
            <a:r>
              <a:rPr lang="en-US" sz="2800" dirty="0"/>
              <a:t>genomes</a:t>
            </a:r>
          </a:p>
          <a:p>
            <a:pPr lvl="1"/>
            <a:r>
              <a:rPr lang="en-US" dirty="0"/>
              <a:t>aedes</a:t>
            </a:r>
          </a:p>
          <a:p>
            <a:pPr lvl="2"/>
            <a:r>
              <a:rPr lang="en-US" sz="2000" dirty="0"/>
              <a:t>Aedes-aegypti-LVP_AGWG_CHROMOSOMES_AaegL5.fa</a:t>
            </a:r>
            <a:endParaRPr lang="en-US" dirty="0"/>
          </a:p>
          <a:p>
            <a:pPr lvl="1"/>
            <a:r>
              <a:rPr lang="en-US" dirty="0"/>
              <a:t>anopheles</a:t>
            </a:r>
          </a:p>
          <a:p>
            <a:pPr lvl="2"/>
            <a:r>
              <a:rPr lang="en-US" sz="2000" dirty="0"/>
              <a:t>Anopheles-gambiae-PEST_CHROMOSOMES_AgamP4.fa</a:t>
            </a:r>
            <a:endParaRPr lang="en-US" dirty="0"/>
          </a:p>
          <a:p>
            <a:pPr lvl="1"/>
            <a:r>
              <a:rPr lang="en-US" dirty="0"/>
              <a:t>drosophila</a:t>
            </a:r>
          </a:p>
          <a:p>
            <a:pPr lvl="2"/>
            <a:r>
              <a:rPr lang="en-US" dirty="0"/>
              <a:t>dmel-all-chromosomes-r5.34.fa</a:t>
            </a:r>
          </a:p>
          <a:p>
            <a:pPr lvl="2"/>
            <a:r>
              <a:rPr lang="en-US" dirty="0"/>
              <a:t>dmel-all-chromosomes-r6.45.fa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24162-4014-3836-159F-56E26762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53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1EC3-8387-C6C7-26C7-53AA5CD4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8E92-BD63-9012-369A-2511488F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stores do not support real directories</a:t>
            </a:r>
          </a:p>
          <a:p>
            <a:r>
              <a:rPr lang="en-US" dirty="0"/>
              <a:t>They mimic the functionality</a:t>
            </a:r>
          </a:p>
          <a:p>
            <a:r>
              <a:rPr lang="en-US" dirty="0"/>
              <a:t>The path is part of the key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/>
              <a:t>https://nowling-lab.s3.us-east-1.amazonaws.com/genomes/drosophila/dmel-all-chromosomes-r6.45.fa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5B4F3-666F-D7D1-00BC-C67AE6C1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9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1EC3-8387-C6C7-26C7-53AA5CD4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Hierarchy (List Everything)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8E92-BD63-9012-369A-2511488F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genomes/aedes/Aedes-aegypti-LVP_AGWG_CHROMOSOMES_AaegL5.fa</a:t>
            </a:r>
          </a:p>
          <a:p>
            <a:r>
              <a:rPr lang="en-US" sz="2400" dirty="0"/>
              <a:t>genomes/anopheles/Anopheles-gambiae-PEST_CHROMOSOMES_AgamP4.fa</a:t>
            </a:r>
          </a:p>
          <a:p>
            <a:r>
              <a:rPr lang="en-US" sz="2400" dirty="0"/>
              <a:t>genomes/drosophila/dmel-all-chromosomes-r5.34.fa</a:t>
            </a:r>
          </a:p>
          <a:p>
            <a:r>
              <a:rPr lang="en-US" sz="2400" dirty="0"/>
              <a:t>genomes/drosophila/dmel-all-chromosomes-r6.45.fa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2CC4E-75B1-8C0E-6E08-B6F4CE05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5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1EC3-8387-C6C7-26C7-53AA5CD4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Hierarchy (List Everything with Prefix)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8E92-BD63-9012-369A-2511488F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Prefix: genomes/drosophila</a:t>
            </a:r>
          </a:p>
          <a:p>
            <a:r>
              <a:rPr lang="en-US" sz="2400" dirty="0"/>
              <a:t>genomes/drosophila/dmel-all-chromosomes-r5.34.fa</a:t>
            </a:r>
          </a:p>
          <a:p>
            <a:r>
              <a:rPr lang="en-US" sz="2400" dirty="0"/>
              <a:t>genomes/drosophila/dmel-all-chromosomes-r6.45.fa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90DC9-0C43-F655-70D4-450E9E80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35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4A38-C320-7AAD-D793-48FE5D48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over 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7AD0-D4DD-9C64-CABF-37F9B05E7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 REST over HTTPS for manipulating objects</a:t>
            </a:r>
          </a:p>
          <a:p>
            <a:pPr lvl="1"/>
            <a:r>
              <a:rPr lang="en-US" dirty="0"/>
              <a:t>GET</a:t>
            </a:r>
          </a:p>
          <a:p>
            <a:pPr lvl="1"/>
            <a:r>
              <a:rPr lang="en-US" dirty="0"/>
              <a:t>PUT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POST</a:t>
            </a:r>
          </a:p>
          <a:p>
            <a:r>
              <a:rPr lang="en-US" dirty="0"/>
              <a:t>Allows object stores to serve static resources for web sites</a:t>
            </a:r>
          </a:p>
          <a:p>
            <a:r>
              <a:rPr lang="en-US" dirty="0"/>
              <a:t>Allows allow client and servers to run as regular users (no kernel modules or administrative privileges required)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B7EEE-0750-0D9F-DC43-E93143BA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95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9BC3-C0BD-8541-96E8-091083D1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Ad Serving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B8938-ADB2-8F41-A150-BF1008946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4501" y="1371600"/>
            <a:ext cx="8262997" cy="54864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F5AB4-0CDA-EE43-B833-3548BA5C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A6FB-2BE8-0140-AFD6-3D2DFC5C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 Events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09AE8C-A76F-6848-9696-E744A58DFDDA}"/>
              </a:ext>
            </a:extLst>
          </p:cNvPr>
          <p:cNvCxnSpPr>
            <a:cxnSpLocks/>
          </p:cNvCxnSpPr>
          <p:nvPr/>
        </p:nvCxnSpPr>
        <p:spPr>
          <a:xfrm>
            <a:off x="976184" y="2286000"/>
            <a:ext cx="10377616" cy="0"/>
          </a:xfrm>
          <a:prstGeom prst="straightConnector1">
            <a:avLst/>
          </a:prstGeom>
          <a:ln w="50800">
            <a:solidFill>
              <a:schemeClr val="tx1"/>
            </a:solidFill>
            <a:headEnd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2BA6E1-A0B9-2A47-BE2D-E6A57818B426}"/>
              </a:ext>
            </a:extLst>
          </p:cNvPr>
          <p:cNvCxnSpPr/>
          <p:nvPr/>
        </p:nvCxnSpPr>
        <p:spPr>
          <a:xfrm>
            <a:off x="1346886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6FFBE0-0478-B046-A2AF-A9382A93C54C}"/>
              </a:ext>
            </a:extLst>
          </p:cNvPr>
          <p:cNvCxnSpPr/>
          <p:nvPr/>
        </p:nvCxnSpPr>
        <p:spPr>
          <a:xfrm>
            <a:off x="1808204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7EA7E-CB36-9A43-8EED-9A8C2B77A9E6}"/>
              </a:ext>
            </a:extLst>
          </p:cNvPr>
          <p:cNvCxnSpPr/>
          <p:nvPr/>
        </p:nvCxnSpPr>
        <p:spPr>
          <a:xfrm>
            <a:off x="2269523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C72A5-7AFB-0547-A040-C05D7EA34BAC}"/>
              </a:ext>
            </a:extLst>
          </p:cNvPr>
          <p:cNvCxnSpPr/>
          <p:nvPr/>
        </p:nvCxnSpPr>
        <p:spPr>
          <a:xfrm>
            <a:off x="2730842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FB4999-8E7F-4442-AC10-80B6A3E665C3}"/>
              </a:ext>
            </a:extLst>
          </p:cNvPr>
          <p:cNvCxnSpPr/>
          <p:nvPr/>
        </p:nvCxnSpPr>
        <p:spPr>
          <a:xfrm>
            <a:off x="3225114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788D79-F2F5-424E-9AC5-A1DA4D04F5D6}"/>
              </a:ext>
            </a:extLst>
          </p:cNvPr>
          <p:cNvCxnSpPr/>
          <p:nvPr/>
        </p:nvCxnSpPr>
        <p:spPr>
          <a:xfrm>
            <a:off x="3711147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43A095-2AED-EB4C-8E2A-5B23509BCD76}"/>
              </a:ext>
            </a:extLst>
          </p:cNvPr>
          <p:cNvCxnSpPr/>
          <p:nvPr/>
        </p:nvCxnSpPr>
        <p:spPr>
          <a:xfrm>
            <a:off x="4197179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FE1685-A2B5-F543-AEC5-518B293C0EFF}"/>
              </a:ext>
            </a:extLst>
          </p:cNvPr>
          <p:cNvCxnSpPr/>
          <p:nvPr/>
        </p:nvCxnSpPr>
        <p:spPr>
          <a:xfrm>
            <a:off x="4695568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1BA426-E076-6D48-94BE-119E501BC8B3}"/>
              </a:ext>
            </a:extLst>
          </p:cNvPr>
          <p:cNvCxnSpPr/>
          <p:nvPr/>
        </p:nvCxnSpPr>
        <p:spPr>
          <a:xfrm>
            <a:off x="5144530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73E88A-8307-9A49-AE6A-EA1A450082FD}"/>
              </a:ext>
            </a:extLst>
          </p:cNvPr>
          <p:cNvCxnSpPr/>
          <p:nvPr/>
        </p:nvCxnSpPr>
        <p:spPr>
          <a:xfrm>
            <a:off x="5593492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F814F6-C161-2A45-89CB-50FE5845D9B0}"/>
              </a:ext>
            </a:extLst>
          </p:cNvPr>
          <p:cNvCxnSpPr/>
          <p:nvPr/>
        </p:nvCxnSpPr>
        <p:spPr>
          <a:xfrm>
            <a:off x="6096000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86103D-E86D-B541-9743-940EC9BFEDDB}"/>
              </a:ext>
            </a:extLst>
          </p:cNvPr>
          <p:cNvCxnSpPr/>
          <p:nvPr/>
        </p:nvCxnSpPr>
        <p:spPr>
          <a:xfrm>
            <a:off x="6606746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FB86FB-1497-A44D-BC0C-FEF2B4855A85}"/>
              </a:ext>
            </a:extLst>
          </p:cNvPr>
          <p:cNvCxnSpPr/>
          <p:nvPr/>
        </p:nvCxnSpPr>
        <p:spPr>
          <a:xfrm>
            <a:off x="7068065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BEBD9F-984D-4C47-B710-D048ADF8E37C}"/>
              </a:ext>
            </a:extLst>
          </p:cNvPr>
          <p:cNvCxnSpPr/>
          <p:nvPr/>
        </p:nvCxnSpPr>
        <p:spPr>
          <a:xfrm>
            <a:off x="7492314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89583-65DE-9549-B4A9-6697326C74B9}"/>
              </a:ext>
            </a:extLst>
          </p:cNvPr>
          <p:cNvCxnSpPr/>
          <p:nvPr/>
        </p:nvCxnSpPr>
        <p:spPr>
          <a:xfrm>
            <a:off x="7965989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6AFFE6-B62A-EF44-AC71-F3F3626989EB}"/>
              </a:ext>
            </a:extLst>
          </p:cNvPr>
          <p:cNvCxnSpPr/>
          <p:nvPr/>
        </p:nvCxnSpPr>
        <p:spPr>
          <a:xfrm>
            <a:off x="8390238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6F33F4-A11D-CF44-8A2B-483007211196}"/>
              </a:ext>
            </a:extLst>
          </p:cNvPr>
          <p:cNvCxnSpPr/>
          <p:nvPr/>
        </p:nvCxnSpPr>
        <p:spPr>
          <a:xfrm>
            <a:off x="8814487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2AB207-27B0-5346-ABD1-8F2EED92FD1D}"/>
              </a:ext>
            </a:extLst>
          </p:cNvPr>
          <p:cNvCxnSpPr/>
          <p:nvPr/>
        </p:nvCxnSpPr>
        <p:spPr>
          <a:xfrm>
            <a:off x="9238736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692CB4-15EC-5A42-B6C0-123C3BDDEFF8}"/>
              </a:ext>
            </a:extLst>
          </p:cNvPr>
          <p:cNvCxnSpPr/>
          <p:nvPr/>
        </p:nvCxnSpPr>
        <p:spPr>
          <a:xfrm>
            <a:off x="9675342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DCC0DB-5E68-D84A-BD03-DC476DF31C33}"/>
              </a:ext>
            </a:extLst>
          </p:cNvPr>
          <p:cNvCxnSpPr/>
          <p:nvPr/>
        </p:nvCxnSpPr>
        <p:spPr>
          <a:xfrm>
            <a:off x="10111948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7583F8-44B9-5E49-BDCB-0A4739C62118}"/>
              </a:ext>
            </a:extLst>
          </p:cNvPr>
          <p:cNvCxnSpPr/>
          <p:nvPr/>
        </p:nvCxnSpPr>
        <p:spPr>
          <a:xfrm>
            <a:off x="10635051" y="1946189"/>
            <a:ext cx="0" cy="679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E450BEC-B645-CB4F-AE3E-5EFDE8F2B3AB}"/>
              </a:ext>
            </a:extLst>
          </p:cNvPr>
          <p:cNvSpPr/>
          <p:nvPr/>
        </p:nvSpPr>
        <p:spPr>
          <a:xfrm>
            <a:off x="4712042" y="4270658"/>
            <a:ext cx="296563" cy="28420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08A00F6-3523-C64F-B732-5784DD82B67A}"/>
              </a:ext>
            </a:extLst>
          </p:cNvPr>
          <p:cNvSpPr/>
          <p:nvPr/>
        </p:nvSpPr>
        <p:spPr>
          <a:xfrm>
            <a:off x="5329880" y="4270658"/>
            <a:ext cx="296563" cy="28420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F9892F8-6C7E-E643-9B87-7F0A78E5C81F}"/>
              </a:ext>
            </a:extLst>
          </p:cNvPr>
          <p:cNvSpPr/>
          <p:nvPr/>
        </p:nvSpPr>
        <p:spPr>
          <a:xfrm>
            <a:off x="5947718" y="4270658"/>
            <a:ext cx="296563" cy="28420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98404D0-A598-A44F-AF14-7E7277956E75}"/>
              </a:ext>
            </a:extLst>
          </p:cNvPr>
          <p:cNvSpPr/>
          <p:nvPr/>
        </p:nvSpPr>
        <p:spPr>
          <a:xfrm>
            <a:off x="2434279" y="5328563"/>
            <a:ext cx="296563" cy="2842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A18837A-EC5A-594C-9F51-E51ED7593076}"/>
              </a:ext>
            </a:extLst>
          </p:cNvPr>
          <p:cNvSpPr/>
          <p:nvPr/>
        </p:nvSpPr>
        <p:spPr>
          <a:xfrm>
            <a:off x="6446108" y="5268098"/>
            <a:ext cx="296563" cy="2842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B36237F-568C-D349-A991-FE9C72AC8525}"/>
              </a:ext>
            </a:extLst>
          </p:cNvPr>
          <p:cNvSpPr/>
          <p:nvPr/>
        </p:nvSpPr>
        <p:spPr>
          <a:xfrm>
            <a:off x="7195751" y="5268098"/>
            <a:ext cx="296563" cy="2842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F2E2148-8624-8B48-A65E-C7EAFDA901D9}"/>
              </a:ext>
            </a:extLst>
          </p:cNvPr>
          <p:cNvSpPr/>
          <p:nvPr/>
        </p:nvSpPr>
        <p:spPr>
          <a:xfrm>
            <a:off x="8241956" y="5266037"/>
            <a:ext cx="296563" cy="2842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9C53AA-C54A-8545-B345-8CEDDC6DE680}"/>
              </a:ext>
            </a:extLst>
          </p:cNvPr>
          <p:cNvSpPr/>
          <p:nvPr/>
        </p:nvSpPr>
        <p:spPr>
          <a:xfrm>
            <a:off x="1760838" y="3290913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3E671F-2C47-EC49-AB1E-7E5697F358E5}"/>
              </a:ext>
            </a:extLst>
          </p:cNvPr>
          <p:cNvSpPr/>
          <p:nvPr/>
        </p:nvSpPr>
        <p:spPr>
          <a:xfrm>
            <a:off x="2532825" y="3278556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6E10E2-EBA8-294E-B2C3-A1CD35082D20}"/>
              </a:ext>
            </a:extLst>
          </p:cNvPr>
          <p:cNvSpPr/>
          <p:nvPr/>
        </p:nvSpPr>
        <p:spPr>
          <a:xfrm>
            <a:off x="2996512" y="3278556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299AFA-123B-5943-8756-01E9FC525493}"/>
              </a:ext>
            </a:extLst>
          </p:cNvPr>
          <p:cNvSpPr/>
          <p:nvPr/>
        </p:nvSpPr>
        <p:spPr>
          <a:xfrm>
            <a:off x="3490784" y="3278556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4E2F835-D62F-FD47-9270-8FBFF9916C07}"/>
              </a:ext>
            </a:extLst>
          </p:cNvPr>
          <p:cNvSpPr/>
          <p:nvPr/>
        </p:nvSpPr>
        <p:spPr>
          <a:xfrm>
            <a:off x="4961238" y="3290913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9E3ED7-9A56-EE48-89DF-E41B7C9205C3}"/>
              </a:ext>
            </a:extLst>
          </p:cNvPr>
          <p:cNvSpPr/>
          <p:nvPr/>
        </p:nvSpPr>
        <p:spPr>
          <a:xfrm>
            <a:off x="5410200" y="3290913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DEA840-E699-7C43-8A1E-3C1CA37886AB}"/>
              </a:ext>
            </a:extLst>
          </p:cNvPr>
          <p:cNvSpPr/>
          <p:nvPr/>
        </p:nvSpPr>
        <p:spPr>
          <a:xfrm>
            <a:off x="6872416" y="3278556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DDF114-E784-3A49-98F5-34B31CA18E8E}"/>
              </a:ext>
            </a:extLst>
          </p:cNvPr>
          <p:cNvSpPr/>
          <p:nvPr/>
        </p:nvSpPr>
        <p:spPr>
          <a:xfrm>
            <a:off x="8231659" y="3260019"/>
            <a:ext cx="296563" cy="28420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0998F0EB-9D1D-034E-9051-E1C63D937038}"/>
              </a:ext>
            </a:extLst>
          </p:cNvPr>
          <p:cNvSpPr>
            <a:spLocks noChangeAspect="1"/>
          </p:cNvSpPr>
          <p:nvPr/>
        </p:nvSpPr>
        <p:spPr>
          <a:xfrm>
            <a:off x="4023443" y="2692394"/>
            <a:ext cx="347472" cy="347472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8A494628-72F5-E642-BE84-A7C670882A90}"/>
              </a:ext>
            </a:extLst>
          </p:cNvPr>
          <p:cNvSpPr>
            <a:spLocks noChangeAspect="1"/>
          </p:cNvSpPr>
          <p:nvPr/>
        </p:nvSpPr>
        <p:spPr>
          <a:xfrm>
            <a:off x="7792253" y="4901305"/>
            <a:ext cx="347472" cy="347472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59B942-B013-2D43-9314-A6D404257829}"/>
              </a:ext>
            </a:extLst>
          </p:cNvPr>
          <p:cNvCxnSpPr/>
          <p:nvPr/>
        </p:nvCxnSpPr>
        <p:spPr>
          <a:xfrm>
            <a:off x="1808204" y="2890696"/>
            <a:ext cx="1902943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-Point Star 59">
            <a:extLst>
              <a:ext uri="{FF2B5EF4-FFF2-40B4-BE49-F238E27FC236}">
                <a16:creationId xmlns:a16="http://schemas.microsoft.com/office/drawing/2014/main" id="{5D3F7AB4-0CED-8349-8DB8-23485B09D369}"/>
              </a:ext>
            </a:extLst>
          </p:cNvPr>
          <p:cNvSpPr>
            <a:spLocks noChangeAspect="1"/>
          </p:cNvSpPr>
          <p:nvPr/>
        </p:nvSpPr>
        <p:spPr>
          <a:xfrm>
            <a:off x="10484135" y="2740070"/>
            <a:ext cx="347472" cy="347472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311CD-D63F-4E49-80B6-D7042C2EAA71}"/>
              </a:ext>
            </a:extLst>
          </p:cNvPr>
          <p:cNvCxnSpPr>
            <a:cxnSpLocks/>
          </p:cNvCxnSpPr>
          <p:nvPr/>
        </p:nvCxnSpPr>
        <p:spPr>
          <a:xfrm>
            <a:off x="1760838" y="4105778"/>
            <a:ext cx="6974655" cy="0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5-Point Star 63">
            <a:extLst>
              <a:ext uri="{FF2B5EF4-FFF2-40B4-BE49-F238E27FC236}">
                <a16:creationId xmlns:a16="http://schemas.microsoft.com/office/drawing/2014/main" id="{CCF89BE9-F1B9-3D4E-A363-9C29E94D44E7}"/>
              </a:ext>
            </a:extLst>
          </p:cNvPr>
          <p:cNvSpPr>
            <a:spLocks noChangeAspect="1"/>
          </p:cNvSpPr>
          <p:nvPr/>
        </p:nvSpPr>
        <p:spPr>
          <a:xfrm>
            <a:off x="10501353" y="3923186"/>
            <a:ext cx="347472" cy="34747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pattFill prst="wdUpDiag">
            <a:fgClr>
              <a:srgbClr val="92D050"/>
            </a:fgClr>
            <a:bgClr>
              <a:schemeClr val="bg1"/>
            </a:bgClr>
          </a:patt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58F3D3B-22AA-E74C-9192-DF6B26D0300E}"/>
              </a:ext>
            </a:extLst>
          </p:cNvPr>
          <p:cNvCxnSpPr>
            <a:cxnSpLocks/>
          </p:cNvCxnSpPr>
          <p:nvPr/>
        </p:nvCxnSpPr>
        <p:spPr>
          <a:xfrm>
            <a:off x="1742303" y="5075041"/>
            <a:ext cx="5881816" cy="17260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5-Point Star 69">
            <a:extLst>
              <a:ext uri="{FF2B5EF4-FFF2-40B4-BE49-F238E27FC236}">
                <a16:creationId xmlns:a16="http://schemas.microsoft.com/office/drawing/2014/main" id="{8C15CA4D-FDE6-4240-A023-7C6B44567584}"/>
              </a:ext>
            </a:extLst>
          </p:cNvPr>
          <p:cNvSpPr>
            <a:spLocks noChangeAspect="1"/>
          </p:cNvSpPr>
          <p:nvPr/>
        </p:nvSpPr>
        <p:spPr>
          <a:xfrm>
            <a:off x="10492375" y="4901305"/>
            <a:ext cx="347472" cy="347472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4359743-124A-804E-9D71-6E6EE8E600B7}"/>
              </a:ext>
            </a:extLst>
          </p:cNvPr>
          <p:cNvSpPr/>
          <p:nvPr/>
        </p:nvSpPr>
        <p:spPr>
          <a:xfrm rot="5400000">
            <a:off x="4943148" y="-2067952"/>
            <a:ext cx="308760" cy="7623401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9C5B9B28-AB34-E44E-8F21-4996276011CC}"/>
              </a:ext>
            </a:extLst>
          </p:cNvPr>
          <p:cNvSpPr/>
          <p:nvPr/>
        </p:nvSpPr>
        <p:spPr>
          <a:xfrm rot="5400000">
            <a:off x="10212939" y="544903"/>
            <a:ext cx="308760" cy="237398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936BF1-470D-4A49-98D7-BFD52F552B62}"/>
              </a:ext>
            </a:extLst>
          </p:cNvPr>
          <p:cNvSpPr txBox="1"/>
          <p:nvPr/>
        </p:nvSpPr>
        <p:spPr>
          <a:xfrm>
            <a:off x="3490784" y="1093595"/>
            <a:ext cx="315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037B5A-2A94-EE4B-B8E4-0CDD6B3197A8}"/>
              </a:ext>
            </a:extLst>
          </p:cNvPr>
          <p:cNvSpPr txBox="1"/>
          <p:nvPr/>
        </p:nvSpPr>
        <p:spPr>
          <a:xfrm>
            <a:off x="8789114" y="1060880"/>
            <a:ext cx="3156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Label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7ABFB-C737-9A5F-5F40-35EFB5A8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53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C9EF-B6BE-7512-AF4B-B3483559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TrailDB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5962E-585A-153C-D22E-E5807FE17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758" y="1825625"/>
            <a:ext cx="8382483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03811-405D-5BD0-3548-D46E3B63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72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01BDD7-5135-E134-A0C6-43244431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FE3DF3-B396-5B4A-89DF-886901DABE7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266957"/>
            <a:ext cx="5181600" cy="346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744A21-CF1C-7145-0CCB-70B2E5D9FA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Events are structs containing:</a:t>
            </a:r>
          </a:p>
          <a:p>
            <a:pPr lvl="1"/>
            <a:r>
              <a:rPr lang="en-US" dirty="0"/>
              <a:t>User UUID (128 bits)</a:t>
            </a:r>
          </a:p>
          <a:p>
            <a:pPr lvl="1"/>
            <a:r>
              <a:rPr lang="en-US" dirty="0"/>
              <a:t>Timestamp (64 bits)</a:t>
            </a:r>
          </a:p>
          <a:p>
            <a:pPr lvl="1"/>
            <a:r>
              <a:rPr lang="en-US" dirty="0"/>
              <a:t>Key-value pairs</a:t>
            </a:r>
          </a:p>
          <a:p>
            <a:pPr lvl="2"/>
            <a:r>
              <a:rPr lang="en-US" dirty="0"/>
              <a:t>String keys</a:t>
            </a:r>
          </a:p>
          <a:p>
            <a:pPr lvl="2"/>
            <a:r>
              <a:rPr lang="en-US" dirty="0"/>
              <a:t>Categorical values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A400D3-BB48-42B8-410D-AA280220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DFFD-578F-7150-C153-2722C1EC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5E28-72D6-9A07-3E73-26BBCA89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pipelines often run offline</a:t>
            </a:r>
          </a:p>
          <a:p>
            <a:r>
              <a:rPr lang="en-US" dirty="0"/>
              <a:t>Focus is on throughput, not latency</a:t>
            </a:r>
          </a:p>
          <a:p>
            <a:r>
              <a:rPr lang="en-US" dirty="0"/>
              <a:t>Data are accumulated and processed in large batches</a:t>
            </a:r>
          </a:p>
          <a:p>
            <a:r>
              <a:rPr lang="en-US" dirty="0"/>
              <a:t>Hence “batch processing”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4B6F8-C27D-D52C-F0AB-E8776623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88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01BDD7-5135-E134-A0C6-43244431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FE3DF3-B396-5B4A-89DF-886901DABE7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266957"/>
            <a:ext cx="5181600" cy="346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744A21-CF1C-7145-0CCB-70B2E5D9FA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Events are organized by UUID</a:t>
            </a:r>
          </a:p>
          <a:p>
            <a:r>
              <a:rPr lang="en-US" dirty="0"/>
              <a:t>Even trail is a list of events for a UUID</a:t>
            </a:r>
          </a:p>
          <a:p>
            <a:r>
              <a:rPr lang="en-US" dirty="0"/>
              <a:t>Sorted by timestamp</a:t>
            </a:r>
          </a:p>
          <a:p>
            <a:r>
              <a:rPr lang="en-US" dirty="0"/>
              <a:t>Delta encoding of the timestamps are used to reduce space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9EBCA-1F4F-73D2-7558-FF87B5AA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49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01BDD7-5135-E134-A0C6-43244431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TrailDB</a:t>
            </a:r>
            <a:r>
              <a:rPr lang="en-US" dirty="0"/>
              <a:t> File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FE3DF3-B396-5B4A-89DF-886901DABE7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266957"/>
            <a:ext cx="5181600" cy="346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744A21-CF1C-7145-0CCB-70B2E5D9FA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file is map of UUIDs to trails of events for each UUID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445EC7-F5F2-E795-B8CF-E76DEB91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67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A0F0-4C96-CC2F-78C5-EADF638C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TrailDB</a:t>
            </a:r>
            <a:r>
              <a:rPr lang="en-US" dirty="0"/>
              <a:t>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64340-1DD2-F285-BCBA-F1C177E5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TrailDB</a:t>
            </a:r>
            <a:r>
              <a:rPr lang="en-US" dirty="0"/>
              <a:t> files are read-only once created</a:t>
            </a:r>
          </a:p>
          <a:p>
            <a:r>
              <a:rPr lang="en-US" dirty="0"/>
              <a:t>During creation, the data are compressed:</a:t>
            </a:r>
          </a:p>
          <a:p>
            <a:pPr lvl="1"/>
            <a:r>
              <a:rPr lang="en-US" dirty="0"/>
              <a:t>For each field, a set of all observed values is created.  A table of String values to variable-length integers. Huffman coding is used to key the most frequent values having the shortest bit strings.</a:t>
            </a:r>
          </a:p>
          <a:p>
            <a:pPr lvl="1"/>
            <a:r>
              <a:rPr lang="en-US" dirty="0"/>
              <a:t>Since events are sorted by timestamp, delta encoding is used to store the timestamps within a given trail</a:t>
            </a:r>
          </a:p>
          <a:p>
            <a:pPr lvl="1"/>
            <a:r>
              <a:rPr lang="en-US" dirty="0"/>
              <a:t>Organizing events by UUID avoids storing each UUID more than once</a:t>
            </a:r>
          </a:p>
          <a:p>
            <a:r>
              <a:rPr lang="en-US" dirty="0"/>
              <a:t>Values are decompressed at run time</a:t>
            </a:r>
          </a:p>
          <a:p>
            <a:r>
              <a:rPr lang="en-US" dirty="0"/>
              <a:t>A cursor (iterator) interface is used for accessing values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FEBC0-BAA1-365A-03A8-EC9FE803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B185-D154-F62E-6673-C6EF9DE0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B65B4-D0FA-0FD1-9B2D-B7D7596C9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 implementation was not robust to very large string values</a:t>
            </a:r>
          </a:p>
          <a:p>
            <a:r>
              <a:rPr lang="en-US" dirty="0"/>
              <a:t>We had more than a few issues where the </a:t>
            </a:r>
            <a:r>
              <a:rPr lang="en-US" dirty="0" err="1"/>
              <a:t>TrailDBs</a:t>
            </a:r>
            <a:r>
              <a:rPr lang="en-US" dirty="0"/>
              <a:t> that were generated not readable</a:t>
            </a:r>
          </a:p>
          <a:p>
            <a:r>
              <a:rPr lang="en-US" dirty="0"/>
              <a:t>Crashed the pipelines, hard to debug and fix</a:t>
            </a:r>
          </a:p>
          <a:p>
            <a:pPr lvl="1"/>
            <a:r>
              <a:rPr lang="en-US" dirty="0"/>
              <a:t>Often put in manual filters in upstream parts of the pipeline to exclude bad records rather than truly fixing the C library to handle the data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3DC56-F7A0-6F09-03BB-AA20AB45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40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96C4-CCDB-C6D1-02CD-9093D740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9EEF-B49E-8E83-B28B-0E349CA0B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stores are great for storing data in bulk</a:t>
            </a:r>
          </a:p>
          <a:p>
            <a:r>
              <a:rPr lang="en-US" dirty="0"/>
              <a:t>Object stores are a foundation for distributed computing</a:t>
            </a:r>
          </a:p>
          <a:p>
            <a:pPr lvl="1"/>
            <a:r>
              <a:rPr lang="en-US" dirty="0"/>
              <a:t>Fast for bulk transfers</a:t>
            </a:r>
          </a:p>
          <a:p>
            <a:pPr lvl="1"/>
            <a:r>
              <a:rPr lang="en-US" dirty="0"/>
              <a:t>Support multiple readers</a:t>
            </a:r>
          </a:p>
          <a:p>
            <a:pPr lvl="1"/>
            <a:r>
              <a:rPr lang="en-US" dirty="0"/>
              <a:t>Use object organization to avoid overlapping reads / writes</a:t>
            </a:r>
          </a:p>
          <a:p>
            <a:r>
              <a:rPr lang="en-US" dirty="0"/>
              <a:t>Use file formats that preserve types (e.g</a:t>
            </a:r>
            <a:r>
              <a:rPr lang="en-US"/>
              <a:t>., Parquet, Feather</a:t>
            </a:r>
            <a:r>
              <a:rPr lang="en-US" dirty="0"/>
              <a:t>, SQLite, BJSON)</a:t>
            </a:r>
          </a:p>
          <a:p>
            <a:r>
              <a:rPr lang="en-US" dirty="0"/>
              <a:t>Use file formats supported by large and active communities (don’t reinvent the wheel)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0CF89-58B7-CAA2-C435-78FCA294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9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0854-C180-74F3-4660-5618DE6B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Moving Data Around as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C22D-196E-4DAA-B98D-42E1EE5D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Files are good for storing batches of data when multiple processes / programs do not need concurrent write access</a:t>
            </a:r>
          </a:p>
          <a:p>
            <a:r>
              <a:rPr lang="en-US" dirty="0"/>
              <a:t>Files are stored and shared in object stores:</a:t>
            </a:r>
          </a:p>
          <a:p>
            <a:pPr lvl="1"/>
            <a:r>
              <a:rPr lang="en-US" dirty="0"/>
              <a:t>Files are uploaded to object stores by one component / system</a:t>
            </a:r>
          </a:p>
          <a:p>
            <a:pPr lvl="1"/>
            <a:r>
              <a:rPr lang="en-US" dirty="0"/>
              <a:t>Each file has a unique, universal URL</a:t>
            </a:r>
          </a:p>
          <a:p>
            <a:pPr lvl="1"/>
            <a:r>
              <a:rPr lang="en-US" dirty="0"/>
              <a:t>The URLs are passed around one component to another</a:t>
            </a:r>
          </a:p>
          <a:p>
            <a:pPr lvl="1"/>
            <a:r>
              <a:rPr lang="en-US" dirty="0"/>
              <a:t>Files are downloaded by the next component / system</a:t>
            </a:r>
          </a:p>
          <a:p>
            <a:r>
              <a:rPr lang="en-US" dirty="0"/>
              <a:t>Object storage services are provided by cloud providers and generally pretty inexpensive</a:t>
            </a:r>
          </a:p>
          <a:p>
            <a:r>
              <a:rPr lang="en-US" dirty="0"/>
              <a:t>Only need to spin up (and pay for) compute instances when doing the actual data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6479D-D06D-F32E-2D3D-04385CB5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4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10F-1A82-1641-818D-E60D5C2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62C25C-17D2-624E-B728-7B3978AA42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5625"/>
            <a:ext cx="5082139" cy="36576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0DBF87-6A6F-F14B-8FF9-359B1F5751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easiest data to work with is tabular data</a:t>
            </a:r>
          </a:p>
          <a:p>
            <a:r>
              <a:rPr lang="en-US" dirty="0"/>
              <a:t>Records are organized into rows</a:t>
            </a:r>
          </a:p>
          <a:p>
            <a:r>
              <a:rPr lang="en-US" dirty="0"/>
              <a:t>Variables are organized into columns (fields)</a:t>
            </a:r>
          </a:p>
          <a:p>
            <a:r>
              <a:rPr lang="en-US" dirty="0"/>
              <a:t>Each variable has a type (e.g., int, text, etc.)</a:t>
            </a:r>
          </a:p>
          <a:p>
            <a:r>
              <a:rPr lang="en-US" dirty="0"/>
              <a:t>Commonly stored in relational databases or spreadsheets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F8114-F634-8B4C-9DF4-D9E678F4ACF7}"/>
              </a:ext>
            </a:extLst>
          </p:cNvPr>
          <p:cNvSpPr txBox="1"/>
          <p:nvPr/>
        </p:nvSpPr>
        <p:spPr>
          <a:xfrm>
            <a:off x="406400" y="6273800"/>
            <a:ext cx="634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https://www.myonlinetraininghub.com/excel-tabular-data-format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F70E2-5324-7B78-9162-C972CFED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F0DD-9596-3248-8653-F0EA2DD9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vs Unstructured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CEDCC-78F4-9E42-B40D-11456F899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Semi-structured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438FA-4843-064C-B79F-74F872E14D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JSON</a:t>
            </a:r>
          </a:p>
          <a:p>
            <a:r>
              <a:rPr lang="en-US" dirty="0"/>
              <a:t>CSV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Generally semi-structured data becomes more structured as the it goes further down the data pipelines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DA52C6-9674-C644-BA09-9122A0206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Structured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1169A1-6833-BD45-AB0D-D8E45C12EC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Tables of data</a:t>
            </a:r>
          </a:p>
          <a:p>
            <a:pPr lvl="1"/>
            <a:r>
              <a:rPr lang="en-US" dirty="0"/>
              <a:t>Each row is a sample</a:t>
            </a:r>
          </a:p>
          <a:p>
            <a:pPr lvl="1"/>
            <a:r>
              <a:rPr lang="en-US" dirty="0"/>
              <a:t>Each column is a variable</a:t>
            </a:r>
          </a:p>
          <a:p>
            <a:r>
              <a:rPr lang="en-US" dirty="0"/>
              <a:t>Variables have well-defined types (e.g., </a:t>
            </a:r>
            <a:r>
              <a:rPr lang="en-US" dirty="0" err="1"/>
              <a:t>ints</a:t>
            </a:r>
            <a:r>
              <a:rPr lang="en-US" dirty="0"/>
              <a:t>, Strings)</a:t>
            </a:r>
          </a:p>
          <a:p>
            <a:r>
              <a:rPr lang="en-US" dirty="0"/>
              <a:t>Relational constraints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Unstructured</a:t>
            </a:r>
          </a:p>
          <a:p>
            <a:r>
              <a:rPr lang="en-US" dirty="0"/>
              <a:t>Text data (e.g., user reviews)</a:t>
            </a:r>
          </a:p>
          <a:p>
            <a:r>
              <a:rPr lang="en-US" dirty="0"/>
              <a:t>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9F3D9-443C-503F-4689-52B3206B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1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2F08-C3D8-4E46-AF94-5C9FC42D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Text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4F813-5D64-A149-8A8C-2EBF2C961B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Plain text</a:t>
            </a:r>
          </a:p>
          <a:p>
            <a:r>
              <a:rPr lang="en-US" dirty="0"/>
              <a:t>One record per line</a:t>
            </a:r>
          </a:p>
          <a:p>
            <a:r>
              <a:rPr lang="en-US" dirty="0"/>
              <a:t>Fields are separated by commas (CSV) or tabs (TSV)</a:t>
            </a:r>
          </a:p>
          <a:p>
            <a:r>
              <a:rPr lang="en-US" dirty="0"/>
              <a:t>Fields may be quoted (with double or single quotes) – used when fields contain commas or newlines</a:t>
            </a:r>
          </a:p>
          <a:p>
            <a:r>
              <a:rPr lang="en-US" dirty="0"/>
              <a:t>Since the type of a given column is not specified or enforced, the types of fields are often interpreted incorrectly and need to be manually fixed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628A2D-879E-1444-96B1-4DA7244DC0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Roboto Mono" pitchFamily="2" charset="0"/>
                <a:ea typeface="Roboto Mono" pitchFamily="2" charset="0"/>
              </a:rPr>
              <a:t>Timestamp,Blood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Glucose,Prior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Activity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2016-05-07 08:05 PM,202,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2016-05-07 09:04 PM,237,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2016-05-07 10:15 PM,215,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2016-05-08 07:14 PM,228,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2016-05-09 04:19 AM,210,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2016-05-09 08:36 AM,246,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2016-05-09 12:47 PM,207,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2016-05-10 08:09 AM,248,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2016-05-11 12:09 AM,324,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2016-05-11 09:00 AM,244,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2016-05-12 02:14 PM,196,</a:t>
            </a:r>
          </a:p>
          <a:p>
            <a:pPr marL="0" indent="0">
              <a:buNone/>
            </a:pPr>
            <a:r>
              <a:rPr lang="en-US" dirty="0">
                <a:latin typeface="Roboto Mono" pitchFamily="2" charset="0"/>
                <a:ea typeface="Roboto Mono" pitchFamily="2" charset="0"/>
              </a:rPr>
              <a:t>2016-05-12 04:03 PM,125,Biking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8AD0C3-D8C8-FE81-D6A6-668E81DB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7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D79D-E03C-4C44-B1D7-D595647F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48CA-ABD7-2A42-8143-C90E1EF5F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subset of JavaScript used to describe hierarchical data</a:t>
            </a:r>
          </a:p>
          <a:p>
            <a:r>
              <a:rPr lang="en-US" dirty="0"/>
              <a:t>Types: String, float, array, object (dictionary)</a:t>
            </a:r>
          </a:p>
          <a:p>
            <a:r>
              <a:rPr lang="en-US" dirty="0"/>
              <a:t>Object field names must be strings, values can be of any type</a:t>
            </a:r>
          </a:p>
          <a:p>
            <a:r>
              <a:rPr lang="en-US" dirty="0"/>
              <a:t>Each JSON files starts with a top-level object</a:t>
            </a:r>
          </a:p>
          <a:p>
            <a:r>
              <a:rPr lang="en-US" dirty="0"/>
              <a:t>Everything is stored in a text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04397F-F1CC-474A-AA6A-F51AB75DD4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{"to": "the00@speedy.uwaterloo.ca", "from": "\"Tomas Jacobs\" &lt;</a:t>
            </a:r>
            <a:r>
              <a:rPr lang="en-US" sz="1800" dirty="0" err="1">
                <a:latin typeface="Roboto Mono" pitchFamily="2" charset="0"/>
                <a:ea typeface="Roboto Mono" pitchFamily="2" charset="0"/>
              </a:rPr>
              <a:t>RickyAmes@aol.com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&gt;",</a:t>
            </a:r>
          </a:p>
          <a:p>
            <a:pPr marL="0" indent="0"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"subject": "Generic Cialis, branded quality@ ",</a:t>
            </a:r>
          </a:p>
          <a:p>
            <a:pPr marL="0" indent="0"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"body": "\n\n\n\n\n\n\</a:t>
            </a:r>
            <a:r>
              <a:rPr lang="en-US" sz="1800" dirty="0" err="1">
                <a:latin typeface="Roboto Mono" pitchFamily="2" charset="0"/>
                <a:ea typeface="Roboto Mono" pitchFamily="2" charset="0"/>
              </a:rPr>
              <a:t>nDo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 you feel the pressure to perform and not rising to the occasion??\n\n\n\n\</a:t>
            </a:r>
            <a:r>
              <a:rPr lang="en-US" sz="1800" dirty="0" err="1">
                <a:latin typeface="Roboto Mono" pitchFamily="2" charset="0"/>
                <a:ea typeface="Roboto Mono" pitchFamily="2" charset="0"/>
              </a:rPr>
              <a:t>nTry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 Viagra.....\</a:t>
            </a:r>
            <a:r>
              <a:rPr lang="en-US" sz="1800" dirty="0" err="1">
                <a:latin typeface="Roboto Mono" pitchFamily="2" charset="0"/>
                <a:ea typeface="Roboto Mono" pitchFamily="2" charset="0"/>
              </a:rPr>
              <a:t>nyour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 anxiety will be a thing of the past and you will\</a:t>
            </a:r>
            <a:r>
              <a:rPr lang="en-US" sz="1800" dirty="0" err="1">
                <a:latin typeface="Roboto Mono" pitchFamily="2" charset="0"/>
                <a:ea typeface="Roboto Mono" pitchFamily="2" charset="0"/>
              </a:rPr>
              <a:t>nbe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 back to your old self.\n\n",</a:t>
            </a:r>
          </a:p>
          <a:p>
            <a:pPr marL="0" indent="0"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"user-agent": "Microsoft Outlook Express 6.00.2600.0000",</a:t>
            </a:r>
          </a:p>
          <a:p>
            <a:pPr marL="0" indent="0"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"date": "Sun, 08 Apr 2007 21:00:48 +0300",</a:t>
            </a:r>
          </a:p>
          <a:p>
            <a:pPr marL="0" indent="0"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"label": 1}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F8974-74F0-BDB6-D14D-17F19FDE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7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CD6E-10D9-500F-EE95-9F98D210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Binary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94EB-DBAC-EECF-E486-70F509E3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representations are more compact (e.g., 32-bit int vs string of digits)</a:t>
            </a:r>
          </a:p>
          <a:p>
            <a:r>
              <a:rPr lang="en-US" dirty="0"/>
              <a:t>Types are remembered</a:t>
            </a:r>
          </a:p>
          <a:p>
            <a:r>
              <a:rPr lang="en-US" dirty="0"/>
              <a:t>No loss of fidelity from converting between types / representations</a:t>
            </a:r>
          </a:p>
          <a:p>
            <a:r>
              <a:rPr lang="en-US" dirty="0"/>
              <a:t>Faster reading and writing (e.g., parsing is quicker)</a:t>
            </a:r>
          </a:p>
          <a:p>
            <a:r>
              <a:rPr lang="en-US" dirty="0"/>
              <a:t>Binary JSON formats:</a:t>
            </a:r>
          </a:p>
          <a:p>
            <a:pPr lvl="1"/>
            <a:r>
              <a:rPr lang="en-US" dirty="0"/>
              <a:t>BSON</a:t>
            </a:r>
          </a:p>
          <a:p>
            <a:pPr lvl="1"/>
            <a:r>
              <a:rPr lang="en-US" dirty="0" err="1"/>
              <a:t>MessagePack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B8F02-B07A-FE63-00DD-0BD214AE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E122-86C0-4F4A-AC10-A1F94BF194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9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27BECA-2632-FF4D-B1F6-732EE86C216F}" vid="{0AC0585D-DCCE-EA4D-8F6B-9D248ABFCA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1926</Words>
  <Application>Microsoft Macintosh PowerPoint</Application>
  <PresentationFormat>Widescreen</PresentationFormat>
  <Paragraphs>275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Roboto Mono</vt:lpstr>
      <vt:lpstr>Office Theme</vt:lpstr>
      <vt:lpstr>Object Storage</vt:lpstr>
      <vt:lpstr>Data Processing Tasks</vt:lpstr>
      <vt:lpstr>Data Processing Pipelines</vt:lpstr>
      <vt:lpstr>Storing and Moving Data Around as Files</vt:lpstr>
      <vt:lpstr>Tabular Data</vt:lpstr>
      <vt:lpstr>Structured vs Unstructured Data</vt:lpstr>
      <vt:lpstr>Tabular Text Files</vt:lpstr>
      <vt:lpstr>JavaScript Object Notation (JSON)</vt:lpstr>
      <vt:lpstr>Advantages of Binary Representations</vt:lpstr>
      <vt:lpstr>Feather</vt:lpstr>
      <vt:lpstr>Apache Parquet</vt:lpstr>
      <vt:lpstr>SQLite</vt:lpstr>
      <vt:lpstr>DuckDB</vt:lpstr>
      <vt:lpstr>Object Stores</vt:lpstr>
      <vt:lpstr>Object Stores for Distributed Computing</vt:lpstr>
      <vt:lpstr>Notable Object Store Implementations</vt:lpstr>
      <vt:lpstr>Objects as Atomic Units</vt:lpstr>
      <vt:lpstr>Eventually Consistent</vt:lpstr>
      <vt:lpstr>Objects Indexed by URLs</vt:lpstr>
      <vt:lpstr>URL example</vt:lpstr>
      <vt:lpstr>Example</vt:lpstr>
      <vt:lpstr>Directory Hierarchy</vt:lpstr>
      <vt:lpstr>Directory Hierarchy (List Everything)</vt:lpstr>
      <vt:lpstr>Directory Hierarchy (List Everything with Prefix)</vt:lpstr>
      <vt:lpstr>REST over HTTPS</vt:lpstr>
      <vt:lpstr>Real-Time Ad Serving</vt:lpstr>
      <vt:lpstr>Training and Testing Events</vt:lpstr>
      <vt:lpstr>TrailDB</vt:lpstr>
      <vt:lpstr>Events</vt:lpstr>
      <vt:lpstr>Trails</vt:lpstr>
      <vt:lpstr>TrailDB File</vt:lpstr>
      <vt:lpstr>TrailDB Compression</vt:lpstr>
      <vt:lpstr>What Could Go Wrong?</vt:lpstr>
      <vt:lpstr>Practical Advice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Storage</dc:title>
  <dc:creator>Nowling, RJ</dc:creator>
  <cp:lastModifiedBy>Nowling, RJ</cp:lastModifiedBy>
  <cp:revision>6</cp:revision>
  <dcterms:created xsi:type="dcterms:W3CDTF">2023-03-12T03:17:01Z</dcterms:created>
  <dcterms:modified xsi:type="dcterms:W3CDTF">2023-04-11T14:36:04Z</dcterms:modified>
</cp:coreProperties>
</file>