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57" r:id="rId2"/>
    <p:sldId id="685" r:id="rId3"/>
    <p:sldId id="691" r:id="rId4"/>
    <p:sldId id="695" r:id="rId5"/>
    <p:sldId id="404" r:id="rId6"/>
    <p:sldId id="349" r:id="rId7"/>
    <p:sldId id="344" r:id="rId8"/>
    <p:sldId id="356" r:id="rId9"/>
    <p:sldId id="427" r:id="rId10"/>
    <p:sldId id="379" r:id="rId11"/>
    <p:sldId id="381" r:id="rId12"/>
    <p:sldId id="260" r:id="rId13"/>
    <p:sldId id="390" r:id="rId14"/>
    <p:sldId id="386" r:id="rId15"/>
    <p:sldId id="261" r:id="rId16"/>
    <p:sldId id="696" r:id="rId17"/>
    <p:sldId id="264" r:id="rId18"/>
    <p:sldId id="411" r:id="rId19"/>
    <p:sldId id="410" r:id="rId20"/>
    <p:sldId id="401" r:id="rId21"/>
    <p:sldId id="357" r:id="rId22"/>
    <p:sldId id="376" r:id="rId23"/>
    <p:sldId id="701" r:id="rId24"/>
    <p:sldId id="419" r:id="rId25"/>
    <p:sldId id="700" r:id="rId26"/>
    <p:sldId id="428" r:id="rId27"/>
    <p:sldId id="704" r:id="rId28"/>
    <p:sldId id="705" r:id="rId29"/>
    <p:sldId id="702" r:id="rId30"/>
    <p:sldId id="345" r:id="rId31"/>
    <p:sldId id="361" r:id="rId32"/>
    <p:sldId id="365" r:id="rId33"/>
    <p:sldId id="716" r:id="rId34"/>
    <p:sldId id="718" r:id="rId35"/>
    <p:sldId id="717" r:id="rId36"/>
    <p:sldId id="722" r:id="rId37"/>
    <p:sldId id="721" r:id="rId38"/>
    <p:sldId id="708" r:id="rId39"/>
    <p:sldId id="720" r:id="rId40"/>
    <p:sldId id="709" r:id="rId41"/>
    <p:sldId id="368" r:id="rId42"/>
    <p:sldId id="723" r:id="rId43"/>
    <p:sldId id="369" r:id="rId44"/>
    <p:sldId id="711" r:id="rId45"/>
    <p:sldId id="328" r:id="rId46"/>
    <p:sldId id="71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45" d="100"/>
          <a:sy n="145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B761D-324A-2B4A-A0CE-B7DD45EFC581}" type="datetimeFigureOut">
              <a:rPr lang="en-US" smtClean="0"/>
              <a:t>4/13/23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3A38A-88AE-4540-A471-60531C66A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09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08DB-B915-A187-AD8F-8AF33DC8A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ECCB2-3FEB-A6C2-44CC-5C08D2E56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C80AD-7FBB-5DF4-B196-B5F4C2882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76C7-515D-814C-869C-FDDAB307CF43}" type="datetime1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3C0D8-8715-CC6B-4D50-511B4577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42A27-1A00-A073-0819-6F43E1C42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1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7645C-CF93-844D-0124-B79EE81EF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DF0C5-D927-6CC7-5821-EFFDDF12B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B7737-B035-4B8D-C36B-50807B190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54AA-E28B-5A43-9FE9-CC33772DB31D}" type="datetime1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06CD9-902A-0224-3627-DA005DC4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F3B33-C89F-3CC0-278D-94C3B4AA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34F8AF-0360-E880-6439-CDCE77B0D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BB7D0-142D-3425-3C2A-EA6466F03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47C38-6C4F-985C-790A-30E5A2030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905F-EDB0-C741-9F86-F6BA048BAF83}" type="datetime1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D35B3-20BE-6821-2B12-9AEF1404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13455-1064-802B-276D-46F4C66F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2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32EC6-DC8B-2334-F590-940D02AA9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9F200-B49F-5567-9AC0-1E710C6CA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40901-64E4-7C18-37FC-9CED8FEDC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B2B9E-3590-744B-AE13-8C6C6591011B}" type="datetime1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E01C5-EA39-6CC1-732C-24D04F3E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57DDA-A927-F075-CD4C-087CF8C1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1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F5FE6-9380-86D0-841C-5E9ABA242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58F33-EA5A-94DD-4BC8-F53D88599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F4075-8E0B-864E-5E1F-5AEAB2103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DC75-4A3F-4F4D-8C67-451CE45DC45F}" type="datetime1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707CA-EEC5-B206-6BEA-ADE980E01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BC36-1DBD-3CD2-5ED7-41E5287B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5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80AEE-B785-EE11-512A-030E7DB1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2D72A-A18F-5A06-8E09-FD96D40F5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3D731-2043-960B-79F6-A843B6984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BF9DE-3B50-9068-83C3-B77D10D1B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CD0FD-F2E4-5842-A68B-94942EEDDF18}" type="datetime1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6DB52-03EA-6F5C-CA17-86528C69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4C389-778B-7D1B-7C31-B8B16FF5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E9C82-5D33-8732-6CCE-6D4EEB923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435D1-4660-C9DB-6729-0F5283206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5CC0B-A991-667A-B60E-58EF0BFDE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C0D575-853E-7635-CC38-7086E3DC9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C93C74-FDF0-6A6C-66CE-1AFFB253E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15E1F7-2426-1A80-8D3A-A1D7315C4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9381D-E08C-6B4C-A528-E46E2594B3C7}" type="datetime1">
              <a:rPr lang="en-US" smtClean="0"/>
              <a:t>4/13/23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06554-4558-4B24-7444-2284AF55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C23917-B181-24A5-77DD-C0094BF3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49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5579-BE4D-15E4-9EFE-7C37C546F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F37B5E-AA26-FB3D-C258-B4B735D3B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C315D-14F1-3C4C-920B-E69BA248500E}" type="datetime1">
              <a:rPr lang="en-US" smtClean="0"/>
              <a:t>4/13/23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1788E-29EB-3B81-6862-59EE3817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F93B4-BCC1-6063-6DE9-E726D120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4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B9B39-CF0C-05AB-F317-A498908E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77E6-D09F-1842-B1AF-5C9205B7E612}" type="datetime1">
              <a:rPr lang="en-US" smtClean="0"/>
              <a:t>4/13/23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A26C7-AE97-2B36-A36A-E782DE29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3C7E6-0CBE-7D4F-CA12-9AC2E146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7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6F5FA-DEE7-FFA2-3A7A-AB3C1D27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B497B-0A9A-4B95-2C2C-EEC3DBD65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DD10E-F351-CF33-6771-D256168FA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678B9-626F-4606-5189-67E1E61D0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71A5-B8E0-3F4C-9686-A08C00D11B11}" type="datetime1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DBCD0-3BBC-BF72-A519-2E971F5AA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6E414-763B-E3B1-2AAF-FC142F35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7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1700-F07C-7FE4-EF5D-0C8C4D43B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5AEE22-CE19-FA94-44BA-70BE51B84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616C8-630B-8705-35C9-4A8C34C1F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A269E-DA41-17DD-0979-B703ABF52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90434-DDB7-8E4D-9223-C88FDABD2374}" type="datetime1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706A7-DD21-3B36-E6D7-63F00B79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044F9-5207-0156-4D25-E296AAD88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9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www.msoe.edu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SOE-U-BK_RD">
            <a:hlinkClick r:id="rId13"/>
            <a:extLst>
              <a:ext uri="{FF2B5EF4-FFF2-40B4-BE49-F238E27FC236}">
                <a16:creationId xmlns:a16="http://schemas.microsoft.com/office/drawing/2014/main" id="{50B44B61-564B-651C-ABF2-3F9C0C32DE7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9475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8FCE7A-4588-A6B0-D325-EEE2456A5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C6250-B477-FF1A-B13A-F76B44226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645E1-C130-2ACB-67BF-110285337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363D5-FC71-7B42-8FF0-FD4D0A7A2A49}" type="datetime1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D763D-4A9C-26D3-F372-70457255C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65611-FA49-9FFE-6F06-52414A7D6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>
            <a:hlinkClick r:id="rId15"/>
            <a:extLst>
              <a:ext uri="{FF2B5EF4-FFF2-40B4-BE49-F238E27FC236}">
                <a16:creationId xmlns:a16="http://schemas.microsoft.com/office/drawing/2014/main" id="{AFE978A4-7786-CFA1-3694-80CAADB7A3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7088"/>
            <a:ext cx="862455" cy="3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61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edureka/mapreduce-tutorial-3d9535ddbe7c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uru99.com/hive-queries-implementation.html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dvcanton/wide-and-narrow-dependencies-in-apache-spark-21acf2faf031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Shkha_24/catalyst-optimizer-the-power-of-spark-sql-cad8af46097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dask.org/en/stable/" TargetMode="Externa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.nextroll.com/blog/data/2015/10/15/luigi.html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F2B05-898A-647D-7A14-F806E70F43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Batch Data Processing Infrastructure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BC2BA-931B-7F0B-5BA3-3832453286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4981 ML Production Systems</a:t>
            </a:r>
          </a:p>
          <a:p>
            <a:r>
              <a:rPr lang="en-US" dirty="0"/>
              <a:t>RJ Nowling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EC151-6F4B-53EC-F4D6-D764BE7A5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87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2E2F4-7281-3DC5-C39B-FD06EA44C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037B5-819E-D062-CBC1-01B8DEF65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MapReduce job is composed of three stages</a:t>
            </a:r>
          </a:p>
          <a:p>
            <a:r>
              <a:rPr lang="en-US" dirty="0"/>
              <a:t>Map</a:t>
            </a:r>
          </a:p>
          <a:p>
            <a:pPr lvl="1"/>
            <a:r>
              <a:rPr lang="en-US" dirty="0"/>
              <a:t>A user-provided function is called on each input record</a:t>
            </a:r>
          </a:p>
          <a:p>
            <a:pPr lvl="1"/>
            <a:r>
              <a:rPr lang="en-US" dirty="0"/>
              <a:t>The function outputs a key-value pair</a:t>
            </a:r>
          </a:p>
          <a:p>
            <a:r>
              <a:rPr lang="en-US" dirty="0"/>
              <a:t>Shuffle</a:t>
            </a:r>
          </a:p>
          <a:p>
            <a:pPr lvl="1"/>
            <a:r>
              <a:rPr lang="en-US" dirty="0"/>
              <a:t>The key-value pairs are grouped together based on keys</a:t>
            </a:r>
          </a:p>
          <a:p>
            <a:pPr lvl="1"/>
            <a:r>
              <a:rPr lang="en-US" dirty="0"/>
              <a:t>Creates a pair of (key, List&lt;value&gt;) with all of the values</a:t>
            </a:r>
          </a:p>
          <a:p>
            <a:r>
              <a:rPr lang="en-US" dirty="0"/>
              <a:t>Reduce</a:t>
            </a:r>
          </a:p>
          <a:p>
            <a:pPr lvl="1"/>
            <a:r>
              <a:rPr lang="en-US" dirty="0"/>
              <a:t>A user-provided function is called on the (key, List&lt;value&gt;) pair</a:t>
            </a:r>
          </a:p>
          <a:p>
            <a:pPr lvl="1"/>
            <a:r>
              <a:rPr lang="en-US" dirty="0"/>
              <a:t>The function outputs another key-value pair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623F492-9210-EA28-DFCC-A208B53D4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F6D31-7B6B-48C3-BC12-34E38337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68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2E2F4-7281-3DC5-C39B-FD06EA44C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Word 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037B5-819E-D062-CBC1-01B8DEF65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2401"/>
          </a:xfrm>
        </p:spPr>
        <p:txBody>
          <a:bodyPr>
            <a:normAutofit/>
          </a:bodyPr>
          <a:lstStyle/>
          <a:p>
            <a:r>
              <a:rPr lang="en-US" dirty="0"/>
              <a:t>Assume the input is a collection of user reviews (text documents)</a:t>
            </a:r>
          </a:p>
          <a:p>
            <a:r>
              <a:rPr lang="en-US" dirty="0"/>
              <a:t>You want to count how often each word is used (e.g., determining the universe of words (vocabulary) for eventually transforming the documents into vectors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623F492-9210-EA28-DFCC-A208B53D4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79B5673-8811-9FC6-3CBE-9E8277C81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786" y="3339548"/>
            <a:ext cx="7462213" cy="351845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54E7F-1F15-713E-0A8A-2685C2D8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27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FCD47-94F5-0A40-8893-9076F897F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Vocabulary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C010EA-3C2B-094D-9139-3E707EC31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9295" y="1328086"/>
            <a:ext cx="8013410" cy="54864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DDC0F5-B668-880A-C801-FAA864730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0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2E2F4-7281-3DC5-C39B-FD06EA44C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037B5-819E-D062-CBC1-01B8DEF65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Mapper will</a:t>
            </a:r>
          </a:p>
          <a:p>
            <a:pPr lvl="1"/>
            <a:r>
              <a:rPr lang="en-US" dirty="0"/>
              <a:t>Take a single text document as a String</a:t>
            </a:r>
          </a:p>
          <a:p>
            <a:pPr lvl="1"/>
            <a:r>
              <a:rPr lang="en-US" dirty="0"/>
              <a:t>Break that document down into words</a:t>
            </a:r>
          </a:p>
          <a:p>
            <a:pPr lvl="1"/>
            <a:r>
              <a:rPr lang="en-US" dirty="0"/>
              <a:t>Return each word as a pair (word, 1)</a:t>
            </a:r>
          </a:p>
          <a:p>
            <a:r>
              <a:rPr lang="en-US" dirty="0"/>
              <a:t>Reducer will</a:t>
            </a:r>
          </a:p>
          <a:p>
            <a:pPr lvl="1"/>
            <a:r>
              <a:rPr lang="en-US" dirty="0"/>
              <a:t>Take a word and an iterator of word instances (1's)</a:t>
            </a:r>
          </a:p>
          <a:p>
            <a:pPr lvl="1"/>
            <a:r>
              <a:rPr lang="en-US" dirty="0"/>
              <a:t>Sum up the word instances</a:t>
            </a:r>
          </a:p>
          <a:p>
            <a:pPr lvl="1"/>
            <a:r>
              <a:rPr lang="en-US" dirty="0"/>
              <a:t>Return a pair of (word, count)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623F492-9210-EA28-DFCC-A208B53D4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825B1-8C6F-4F39-5C8F-3CC32783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2E2F4-7281-3DC5-C39B-FD06EA44C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623F492-9210-EA28-DFCC-A208B53D4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491BDC0-8534-7366-2893-EC3D6E0EA0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450" y="1690688"/>
            <a:ext cx="103884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B26066-8D28-94F4-D87F-CE9946890E71}"/>
              </a:ext>
            </a:extLst>
          </p:cNvPr>
          <p:cNvSpPr txBox="1"/>
          <p:nvPr/>
        </p:nvSpPr>
        <p:spPr>
          <a:xfrm>
            <a:off x="191221" y="6480801"/>
            <a:ext cx="6387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medium.com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edureka</a:t>
            </a:r>
            <a:r>
              <a:rPr lang="en-US" dirty="0">
                <a:hlinkClick r:id="rId4"/>
              </a:rPr>
              <a:t>/mapreduce-tutorial-3d9535ddbe7c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FBDC3E-ABAB-6205-658E-6C154880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16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94E-B6AF-E245-981D-08C2AE718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Words to Column Indices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5136A4-189E-F74A-95E5-929B0B1EF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5529" y="1328086"/>
            <a:ext cx="3660943" cy="54864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E19BD0-3E2C-3D49-1F3C-2DA16626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79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B1CFD2-F808-F806-515D-CE237CF8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Indexing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C1F69B-AB8A-4285-66E4-D29A4C6D33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Number of unique words will be relatively small</a:t>
            </a:r>
          </a:p>
          <a:p>
            <a:r>
              <a:rPr lang="en-US" dirty="0"/>
              <a:t>Hundreds of thousands, maybe millions</a:t>
            </a:r>
          </a:p>
          <a:p>
            <a:r>
              <a:rPr lang="en-US" dirty="0"/>
              <a:t>Use a single script to generate an index file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0493B5-B540-71CC-17A6-66478E4EF8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aardvark		0</a:t>
            </a:r>
          </a:p>
          <a:p>
            <a:pPr marL="0" indent="0">
              <a:buNone/>
            </a:pPr>
            <a:r>
              <a:rPr lang="en-US" dirty="0" err="1">
                <a:latin typeface="Monaco" pitchFamily="2" charset="77"/>
              </a:rPr>
              <a:t>aaron</a:t>
            </a:r>
            <a:r>
              <a:rPr lang="en-US" dirty="0">
                <a:latin typeface="Monaco" pitchFamily="2" charset="77"/>
              </a:rPr>
              <a:t>		1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abalone		2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abandon		3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abandoned	4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abandonment	5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abash		6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abashedly	7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3A9E5A-2859-F701-01CE-20CEDE7C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34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04BA3-0374-4D4D-A068-74D12837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 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5863A6-702E-FA4F-B9C3-890F1908D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2" y="1533016"/>
            <a:ext cx="12171797" cy="50292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A58AA3-8B79-3226-EF83-B2479784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90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2E2F4-7281-3DC5-C39B-FD06EA44C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 with 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037B5-819E-D062-CBC1-01B8DEF65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Mapper #1 will</a:t>
            </a:r>
          </a:p>
          <a:p>
            <a:pPr lvl="1"/>
            <a:r>
              <a:rPr lang="en-US" dirty="0"/>
              <a:t>Tokenize documents into words</a:t>
            </a:r>
          </a:p>
          <a:p>
            <a:pPr lvl="1"/>
            <a:r>
              <a:rPr lang="en-US" dirty="0"/>
              <a:t>Return pairs of (word, (document id, count))</a:t>
            </a:r>
          </a:p>
          <a:p>
            <a:r>
              <a:rPr lang="en-US" dirty="0"/>
              <a:t>Mapper #2 will</a:t>
            </a:r>
          </a:p>
          <a:p>
            <a:pPr lvl="1"/>
            <a:r>
              <a:rPr lang="en-US" dirty="0"/>
              <a:t>Read table of word indices</a:t>
            </a:r>
          </a:p>
          <a:p>
            <a:pPr lvl="1"/>
            <a:r>
              <a:rPr lang="en-US" dirty="0"/>
              <a:t>Return pairs of (word, index)</a:t>
            </a:r>
          </a:p>
          <a:p>
            <a:r>
              <a:rPr lang="en-US" dirty="0"/>
              <a:t>Reducer will:</a:t>
            </a:r>
          </a:p>
          <a:p>
            <a:pPr lvl="1"/>
            <a:r>
              <a:rPr lang="en-US" dirty="0"/>
              <a:t>Return pairs of (</a:t>
            </a:r>
            <a:r>
              <a:rPr lang="en-US" dirty="0" err="1"/>
              <a:t>document_id</a:t>
            </a:r>
            <a:r>
              <a:rPr lang="en-US" dirty="0"/>
              <a:t>, (word, count))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623F492-9210-EA28-DFCC-A208B53D4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D1100-D62B-90FD-394F-77F5916A9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08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2E2F4-7281-3DC5-C39B-FD06EA44C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Class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47520D-600D-5344-AF95-1344845316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Hadoop expects both mappers to output pairs of the same type</a:t>
            </a:r>
          </a:p>
          <a:p>
            <a:r>
              <a:rPr lang="en-US" dirty="0"/>
              <a:t>We cannot have mapper #1 output (Text, (long, int)) pairs and mapper #2 output (Text, long) pairs</a:t>
            </a:r>
          </a:p>
          <a:p>
            <a:r>
              <a:rPr lang="en-US" dirty="0"/>
              <a:t>We get around this by creating a class that implements a "union"</a:t>
            </a:r>
          </a:p>
          <a:p>
            <a:r>
              <a:rPr lang="en-US" dirty="0"/>
              <a:t>Either </a:t>
            </a:r>
            <a:r>
              <a:rPr lang="en-US" dirty="0" err="1"/>
              <a:t>wordIndex</a:t>
            </a:r>
            <a:r>
              <a:rPr lang="en-US" dirty="0"/>
              <a:t> is null or (</a:t>
            </a:r>
            <a:r>
              <a:rPr lang="en-US" dirty="0" err="1"/>
              <a:t>documentId</a:t>
            </a:r>
            <a:r>
              <a:rPr lang="en-US" dirty="0"/>
              <a:t> and count) are null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067812-7588-64C7-559B-CFE79E730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82433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JoinUnion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// following may be null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public Long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wordIndex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public Long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public Int count;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623F492-9210-EA28-DFCC-A208B53D4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94C15-BD0A-EAAB-F899-290A4917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67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ADFFD-578F-7150-C153-2722C1EC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15E28-72D6-9A07-3E73-26BBCA89F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Reorganize data sets to enable parallel / distributed processing</a:t>
            </a:r>
          </a:p>
          <a:p>
            <a:r>
              <a:rPr lang="en-US" dirty="0"/>
              <a:t>Clean data sets</a:t>
            </a:r>
          </a:p>
          <a:p>
            <a:r>
              <a:rPr lang="en-US" dirty="0"/>
              <a:t>Join / combine data sets</a:t>
            </a:r>
          </a:p>
          <a:p>
            <a:r>
              <a:rPr lang="en-US" dirty="0"/>
              <a:t>Identify events for labeling records</a:t>
            </a:r>
          </a:p>
          <a:p>
            <a:r>
              <a:rPr lang="en-US" dirty="0"/>
              <a:t>Compute aggregations (e.g., number of page views per day)</a:t>
            </a:r>
          </a:p>
          <a:p>
            <a:r>
              <a:rPr lang="en-US" dirty="0"/>
              <a:t>Extract data into new variables (e.g., street names from addresses)</a:t>
            </a:r>
          </a:p>
          <a:p>
            <a:r>
              <a:rPr lang="en-US" dirty="0"/>
              <a:t>Pre-process images (crop, rotate, etc.)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555D3-DEA7-438D-A374-849D2CAB3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06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2E2F4-7281-3DC5-C39B-FD06EA44C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D5AB45-8921-0C61-B30C-6DFB4B79F4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ultimately want to return triples of:</a:t>
            </a:r>
          </a:p>
          <a:p>
            <a:pPr lvl="1"/>
            <a:r>
              <a:rPr lang="en-US" dirty="0"/>
              <a:t>document id</a:t>
            </a:r>
          </a:p>
          <a:p>
            <a:pPr lvl="1"/>
            <a:r>
              <a:rPr lang="en-US" dirty="0"/>
              <a:t>word index</a:t>
            </a:r>
          </a:p>
          <a:p>
            <a:pPr lvl="1"/>
            <a:r>
              <a:rPr lang="en-US" dirty="0"/>
              <a:t>count of occurrences</a:t>
            </a:r>
          </a:p>
          <a:p>
            <a:r>
              <a:rPr lang="en-US" dirty="0"/>
              <a:t>Since Hadoop only allows pairs, we are going to create an object to store the index and counts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90258E-1EDE-CF3D-395A-CA1797F3E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7746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WordCount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public long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wordIndex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public int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documentCount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623F492-9210-EA28-DFCC-A208B53D4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0B1B79-4244-8396-0AB3-3889A8803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42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2E2F4-7281-3DC5-C39B-FD06EA44C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 Vectorization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037B5-819E-D062-CBC1-01B8DEF65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Mapper #1 will</a:t>
            </a:r>
          </a:p>
          <a:p>
            <a:pPr lvl="1"/>
            <a:r>
              <a:rPr lang="en-US" dirty="0"/>
              <a:t>Tokenize documents into words</a:t>
            </a:r>
          </a:p>
          <a:p>
            <a:pPr lvl="1"/>
            <a:r>
              <a:rPr lang="en-US" dirty="0"/>
              <a:t>Return pairs of (word, </a:t>
            </a:r>
            <a:r>
              <a:rPr lang="en-US" dirty="0" err="1"/>
              <a:t>JoinUnion</a:t>
            </a:r>
            <a:r>
              <a:rPr lang="en-US" dirty="0"/>
              <a:t>(document id, count))</a:t>
            </a:r>
          </a:p>
          <a:p>
            <a:r>
              <a:rPr lang="en-US" dirty="0"/>
              <a:t>Mapper #2 will</a:t>
            </a:r>
          </a:p>
          <a:p>
            <a:pPr lvl="1"/>
            <a:r>
              <a:rPr lang="en-US" dirty="0"/>
              <a:t>Read table of word indices</a:t>
            </a:r>
          </a:p>
          <a:p>
            <a:pPr lvl="1"/>
            <a:r>
              <a:rPr lang="en-US" dirty="0"/>
              <a:t>Return pairs of (word, </a:t>
            </a:r>
            <a:r>
              <a:rPr lang="en-US" dirty="0" err="1"/>
              <a:t>JoinUnion</a:t>
            </a:r>
            <a:r>
              <a:rPr lang="en-US" dirty="0"/>
              <a:t>(</a:t>
            </a:r>
            <a:r>
              <a:rPr lang="en-US" dirty="0" err="1"/>
              <a:t>wordIndex</a:t>
            </a:r>
            <a:r>
              <a:rPr lang="en-US" dirty="0"/>
              <a:t>))</a:t>
            </a:r>
          </a:p>
          <a:p>
            <a:r>
              <a:rPr lang="en-US" dirty="0"/>
              <a:t>Reducer will:</a:t>
            </a:r>
          </a:p>
          <a:p>
            <a:pPr lvl="1"/>
            <a:r>
              <a:rPr lang="en-US" dirty="0"/>
              <a:t>Return pairs of (</a:t>
            </a:r>
            <a:r>
              <a:rPr lang="en-US" dirty="0" err="1"/>
              <a:t>document_id</a:t>
            </a:r>
            <a:r>
              <a:rPr lang="en-US" dirty="0"/>
              <a:t>, </a:t>
            </a:r>
            <a:r>
              <a:rPr lang="en-US" dirty="0" err="1"/>
              <a:t>WordCount</a:t>
            </a:r>
            <a:r>
              <a:rPr lang="en-US" dirty="0"/>
              <a:t>(word, count))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623F492-9210-EA28-DFCC-A208B53D4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64AFD3-65E3-3772-D938-678C42E5D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60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F620-97D1-FC28-E0C1-3A581A8C5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Hadoop Ecosystem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AF81C31-E91A-1562-2C91-E3DEAE256D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161" y="1463675"/>
            <a:ext cx="8923678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D5C2DF-82EF-028D-BB85-1D7164EF0D08}"/>
              </a:ext>
            </a:extLst>
          </p:cNvPr>
          <p:cNvSpPr txBox="1"/>
          <p:nvPr/>
        </p:nvSpPr>
        <p:spPr>
          <a:xfrm>
            <a:off x="129209" y="6492875"/>
            <a:ext cx="7808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mydataexperiments.com</a:t>
            </a:r>
            <a:r>
              <a:rPr lang="en-US" dirty="0"/>
              <a:t>/2017/04/11/</a:t>
            </a:r>
            <a:r>
              <a:rPr lang="en-US" dirty="0" err="1"/>
              <a:t>hadoop</a:t>
            </a:r>
            <a:r>
              <a:rPr lang="en-US" dirty="0"/>
              <a:t>-ecosystem-a-quick-glance/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1692E8-A7DC-6626-BA0D-3D0D54A5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26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FE36D-4E53-5121-D42E-27BAAF152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Hive</a:t>
            </a:r>
          </a:p>
        </p:txBody>
      </p:sp>
      <p:pic>
        <p:nvPicPr>
          <p:cNvPr id="1028" name="Picture 4" descr="Apache Hive">
            <a:extLst>
              <a:ext uri="{FF2B5EF4-FFF2-40B4-BE49-F238E27FC236}">
                <a16:creationId xmlns:a16="http://schemas.microsoft.com/office/drawing/2014/main" id="{408632DE-0AA5-337B-EAB4-B46E6CA51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345" y="0"/>
            <a:ext cx="20320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AA930-F282-D4C9-B223-3F53F840F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MapReduce jobs is tedious</a:t>
            </a:r>
          </a:p>
          <a:p>
            <a:r>
              <a:rPr lang="en-US" dirty="0"/>
              <a:t>SQL is widely used and understood</a:t>
            </a:r>
          </a:p>
          <a:p>
            <a:r>
              <a:rPr lang="en-US" dirty="0"/>
              <a:t>Idea: enable users to write SQL queries to analyze and transform data</a:t>
            </a:r>
          </a:p>
          <a:p>
            <a:r>
              <a:rPr lang="en-US" dirty="0"/>
              <a:t>Uses a SQL-like language called HiveQL</a:t>
            </a:r>
          </a:p>
          <a:p>
            <a:r>
              <a:rPr lang="en-US" dirty="0"/>
              <a:t>Tradeoffs:</a:t>
            </a:r>
          </a:p>
          <a:p>
            <a:pPr lvl="1"/>
            <a:r>
              <a:rPr lang="en-US" dirty="0"/>
              <a:t>Massive parallelism for processing large data sets</a:t>
            </a:r>
          </a:p>
          <a:p>
            <a:pPr lvl="1"/>
            <a:r>
              <a:rPr lang="en-US" dirty="0"/>
              <a:t>Does not support multiple users (avoids all need for locking and consistency)</a:t>
            </a:r>
          </a:p>
          <a:p>
            <a:pPr lvl="1"/>
            <a:r>
              <a:rPr lang="en-US" dirty="0"/>
              <a:t>Tables cannot be updated -- only read and written as a whole (conforms to HDFS semantics)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501B4-4088-8714-26E6-4AC7B6B4F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85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FE36D-4E53-5121-D42E-27BAAF152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Hive</a:t>
            </a:r>
          </a:p>
        </p:txBody>
      </p:sp>
      <p:pic>
        <p:nvPicPr>
          <p:cNvPr id="1026" name="Picture 2" descr="Hive Queries and Implementation">
            <a:extLst>
              <a:ext uri="{FF2B5EF4-FFF2-40B4-BE49-F238E27FC236}">
                <a16:creationId xmlns:a16="http://schemas.microsoft.com/office/drawing/2014/main" id="{5DD4138B-EFBF-74F4-7FBE-49F16BEE9D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934" y="1463675"/>
            <a:ext cx="6816131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pache Hive">
            <a:extLst>
              <a:ext uri="{FF2B5EF4-FFF2-40B4-BE49-F238E27FC236}">
                <a16:creationId xmlns:a16="http://schemas.microsoft.com/office/drawing/2014/main" id="{408632DE-0AA5-337B-EAB4-B46E6CA51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345" y="0"/>
            <a:ext cx="20320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BF976E-5EF3-C06D-4AC9-AF67CC879481}"/>
              </a:ext>
            </a:extLst>
          </p:cNvPr>
          <p:cNvSpPr txBox="1"/>
          <p:nvPr/>
        </p:nvSpPr>
        <p:spPr>
          <a:xfrm>
            <a:off x="0" y="6492875"/>
            <a:ext cx="589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https://www.guru99.com/hive-queries-</a:t>
            </a:r>
            <a:r>
              <a:rPr lang="en-US" dirty="0" err="1">
                <a:hlinkClick r:id="rId4"/>
              </a:rPr>
              <a:t>implementation.html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F805F6-7A0E-187E-A3BB-14BFCB3BB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8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42A3C95-0D3F-A475-E68E-245949166112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5" b="5165"/>
          <a:stretch/>
        </p:blipFill>
        <p:spPr bwMode="auto">
          <a:xfrm>
            <a:off x="1423681" y="0"/>
            <a:ext cx="9344638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BF976E-5EF3-C06D-4AC9-AF67CC879481}"/>
              </a:ext>
            </a:extLst>
          </p:cNvPr>
          <p:cNvSpPr txBox="1"/>
          <p:nvPr/>
        </p:nvSpPr>
        <p:spPr>
          <a:xfrm>
            <a:off x="0" y="6492875"/>
            <a:ext cx="4879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intellipaat.com</a:t>
            </a:r>
            <a:r>
              <a:rPr lang="en-US" dirty="0"/>
              <a:t>/blog/what-is-</a:t>
            </a:r>
            <a:r>
              <a:rPr lang="en-US" dirty="0" err="1"/>
              <a:t>apache</a:t>
            </a:r>
            <a:r>
              <a:rPr lang="en-US" dirty="0"/>
              <a:t>-hive/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0169A0-F5D5-5248-6731-A4CC93333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08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B1AA3-68C0-1B5C-3452-4A78E7CEA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Organization and Collaboration</a:t>
            </a:r>
          </a:p>
        </p:txBody>
      </p:sp>
      <p:pic>
        <p:nvPicPr>
          <p:cNvPr id="3074" name="Picture 2" descr="Top 10 Leading Hadoop Vendors in BigData - MindMajix">
            <a:extLst>
              <a:ext uri="{FF2B5EF4-FFF2-40B4-BE49-F238E27FC236}">
                <a16:creationId xmlns:a16="http://schemas.microsoft.com/office/drawing/2014/main" id="{0F7AE462-8733-3C11-1A61-D260A5FEB4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32" y="1572281"/>
            <a:ext cx="10784336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3BC3C5-51C0-A72D-22CF-543A628B0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07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2E2F4-7281-3DC5-C39B-FD06EA44C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165964-5C37-FD1A-B33E-F554DB66F6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037B5-819E-D062-CBC1-01B8DEF658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Scalable to large clusters (1000's of machines) and data sets (PB's)</a:t>
            </a:r>
          </a:p>
          <a:p>
            <a:r>
              <a:rPr lang="en-US" dirty="0"/>
              <a:t>Enabled a shift from proprietary hardware solutions with limited scalability and high costs to clusters of low-cost, generic machines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5A5E90-D174-89BD-21AD-27FCB7A004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2E33839-D418-93B7-FF23-F330F3A5121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Reads and writes data to disk at the end of every stage</a:t>
            </a:r>
          </a:p>
          <a:p>
            <a:pPr lvl="1"/>
            <a:r>
              <a:rPr lang="en-US" dirty="0"/>
              <a:t>not efficient for iterative processes like training ML models</a:t>
            </a:r>
          </a:p>
          <a:p>
            <a:pPr lvl="1"/>
            <a:r>
              <a:rPr lang="en-US" dirty="0"/>
              <a:t>optimized for throughput over latency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623F492-9210-EA28-DFCC-A208B53D4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F3356A8-307F-E852-4156-406B9507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66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2E2F4-7281-3DC5-C39B-FD06EA44C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52F596-095F-94C1-3DBC-40B7F5241B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CC8218-3E22-258E-FE8B-4544C3E09A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Automatically parallelizes and distributes code</a:t>
            </a:r>
          </a:p>
          <a:p>
            <a:r>
              <a:rPr lang="en-US" dirty="0"/>
              <a:t>No thinking about running independent processes or communication between them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F700A7-EFD2-5605-EDC0-30349752E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681B1E-76E1-77A0-D610-9578E4B097B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Programming model is restrictive</a:t>
            </a:r>
          </a:p>
          <a:p>
            <a:r>
              <a:rPr lang="en-US" dirty="0"/>
              <a:t>Complex operations require multi-stage pipelines</a:t>
            </a:r>
          </a:p>
          <a:p>
            <a:r>
              <a:rPr lang="en-US" dirty="0"/>
              <a:t>Can't easily adapt existing code -- need to rewrite important infrastructure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623F492-9210-EA28-DFCC-A208B53D4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8CC246-F983-941B-2751-7DCB1D7A8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92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2E2F4-7281-3DC5-C39B-FD06EA44C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037B5-819E-D062-CBC1-01B8DEF65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Cloud computing uses a pay-for-use model</a:t>
            </a:r>
          </a:p>
          <a:p>
            <a:r>
              <a:rPr lang="en-US" dirty="0"/>
              <a:t>Not cost efficient to keep compute instances running 24x7</a:t>
            </a:r>
          </a:p>
          <a:p>
            <a:r>
              <a:rPr lang="en-US" dirty="0"/>
              <a:t>Shutting down instances means potential data loss with HDFS</a:t>
            </a:r>
          </a:p>
          <a:p>
            <a:r>
              <a:rPr lang="en-US" dirty="0"/>
              <a:t>Apache Hadoop now frequently used with object stores (Amazon AWS S3)</a:t>
            </a:r>
          </a:p>
          <a:p>
            <a:pPr lvl="1"/>
            <a:r>
              <a:rPr lang="en-US" dirty="0"/>
              <a:t>Data not tied to compute instances</a:t>
            </a:r>
          </a:p>
          <a:p>
            <a:pPr lvl="1"/>
            <a:r>
              <a:rPr lang="en-US" dirty="0"/>
              <a:t>Object storage less expensive</a:t>
            </a:r>
          </a:p>
          <a:p>
            <a:pPr lvl="1"/>
            <a:r>
              <a:rPr lang="en-US" dirty="0"/>
              <a:t>Only start and pay for compute instances when actively running pipelines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623F492-9210-EA28-DFCC-A208B53D4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F73DCE-8B01-0A2D-7B5F-25699B6B2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00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714D3-BACD-D81F-5B22-B425794E9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and Distributed Computing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71836-DEDB-7735-9D4A-E35D9CEF14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There are two primary reasons to use parallel and distributed computing:</a:t>
            </a:r>
          </a:p>
          <a:p>
            <a:pPr lvl="1"/>
            <a:r>
              <a:rPr lang="en-US" dirty="0"/>
              <a:t>The computation (algorithms) are too slow</a:t>
            </a:r>
          </a:p>
          <a:p>
            <a:pPr lvl="1"/>
            <a:r>
              <a:rPr lang="en-US" dirty="0"/>
              <a:t>The data are too large to fit into memory</a:t>
            </a:r>
          </a:p>
          <a:p>
            <a:r>
              <a:rPr lang="en-US" dirty="0"/>
              <a:t>For data engineering, we are primarily dealing with the case of data being too large to fit into memory on a single machine</a:t>
            </a:r>
          </a:p>
        </p:txBody>
      </p:sp>
      <p:pic>
        <p:nvPicPr>
          <p:cNvPr id="1026" name="Picture 2" descr="Rosie Supercomputer">
            <a:extLst>
              <a:ext uri="{FF2B5EF4-FFF2-40B4-BE49-F238E27FC236}">
                <a16:creationId xmlns:a16="http://schemas.microsoft.com/office/drawing/2014/main" id="{C0EC45F9-3285-5DE3-5396-3158081280A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578" y="1943894"/>
            <a:ext cx="5502076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B58A94-187A-9775-74A6-8FCB4250D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431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Started by </a:t>
            </a:r>
            <a:r>
              <a:rPr lang="en-US" dirty="0" err="1"/>
              <a:t>Matei</a:t>
            </a:r>
            <a:r>
              <a:rPr lang="en-US" dirty="0"/>
              <a:t> </a:t>
            </a:r>
            <a:r>
              <a:rPr lang="en-US" dirty="0" err="1"/>
              <a:t>Zaharia</a:t>
            </a:r>
            <a:r>
              <a:rPr lang="en-US" dirty="0"/>
              <a:t> and other Ph.D. students at UC Berkeley in 2009</a:t>
            </a:r>
          </a:p>
          <a:p>
            <a:r>
              <a:rPr lang="en-US" dirty="0"/>
              <a:t>Open-sourced in 2010, donated to the Apache Software Foundation in 2013</a:t>
            </a:r>
          </a:p>
          <a:p>
            <a:r>
              <a:rPr lang="en-US" dirty="0"/>
              <a:t>In 2013, </a:t>
            </a:r>
            <a:r>
              <a:rPr lang="en-US" dirty="0" err="1"/>
              <a:t>Zaharia</a:t>
            </a:r>
            <a:r>
              <a:rPr lang="en-US" dirty="0"/>
              <a:t> and others founded the Databricks company</a:t>
            </a:r>
          </a:p>
          <a:p>
            <a:pPr lvl="1"/>
            <a:r>
              <a:rPr lang="en-US" dirty="0"/>
              <a:t>Provides commercial support and cloud-based solutions (Databricks Cloud) for companies</a:t>
            </a:r>
          </a:p>
          <a:p>
            <a:pPr lvl="1"/>
            <a:r>
              <a:rPr lang="en-US" dirty="0"/>
              <a:t>Supports a number of Apache Spark developers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30108-9717-C81B-6F45-09E826481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64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Idea: Keep Data 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Whereas Apache Hadoop writes data to permanent storage after the completion of each Map-Reduce stage,</a:t>
            </a:r>
          </a:p>
          <a:p>
            <a:r>
              <a:rPr lang="en-US" dirty="0"/>
              <a:t>Apache Spark keeps data in memory on the compute nodes while the pipelines are running</a:t>
            </a:r>
          </a:p>
          <a:p>
            <a:r>
              <a:rPr lang="en-US" dirty="0"/>
              <a:t>Data read at the beginning of the pipeline and written at the end</a:t>
            </a:r>
          </a:p>
          <a:p>
            <a:r>
              <a:rPr lang="en-US" dirty="0"/>
              <a:t>Much more efficient for pipelines with many stages and iterative processes</a:t>
            </a:r>
          </a:p>
          <a:p>
            <a:r>
              <a:rPr lang="en-US" dirty="0"/>
              <a:t>Less scalable -- typical clusters have 100's of nodes, working on data sets that are too large to fit into memory are challenging to work with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393B8-5427-9DE7-DE37-8977C8717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479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Resilient Distributed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Dataset: An unordered collection of objects</a:t>
            </a:r>
          </a:p>
          <a:p>
            <a:r>
              <a:rPr lang="en-US" dirty="0"/>
              <a:t>Distributed: The data are located across nodes in a cluster, but the API is similar to a local Java Collection</a:t>
            </a:r>
          </a:p>
          <a:p>
            <a:r>
              <a:rPr lang="en-US" dirty="0"/>
              <a:t>Resilient: Tracks history of operations starting with the original input source so that parts of the dataset can be rebuilt if a node fails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CF7DF-3AE4-12ED-31B8-7EA637965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033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Resilient Distributed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Methods for an RDD&lt;T&gt; include: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RDD&lt;U&gt; map(Function&lt;T, U&gt; f): Executes the function on each object in the RDD and returns a new RDD of the resulting objects</a:t>
            </a:r>
          </a:p>
          <a:p>
            <a:r>
              <a:rPr lang="en-US" dirty="0"/>
              <a:t>RDD&lt;T&gt; filter(Function&lt;T, </a:t>
            </a:r>
            <a:r>
              <a:rPr lang="en-US" dirty="0" err="1"/>
              <a:t>boolean</a:t>
            </a:r>
            <a:r>
              <a:rPr lang="en-US" dirty="0"/>
              <a:t>&gt; f): Executes the function on each object in the RDD and discards objects for which the function returns false</a:t>
            </a:r>
          </a:p>
          <a:p>
            <a:r>
              <a:rPr lang="en-US" dirty="0"/>
              <a:t>RDD&lt;T&gt; distinct(): Removes duplicate objects</a:t>
            </a:r>
          </a:p>
          <a:p>
            <a:r>
              <a:rPr lang="en-US" dirty="0"/>
              <a:t>RDD&lt;Pair&lt;T, U&gt;&gt; </a:t>
            </a:r>
            <a:r>
              <a:rPr lang="en-US" dirty="0" err="1"/>
              <a:t>reduceByKey</a:t>
            </a:r>
            <a:r>
              <a:rPr lang="en-US" dirty="0"/>
              <a:t>(Function&lt;U, U&gt; f): Similar to the reduce functionality of </a:t>
            </a:r>
            <a:r>
              <a:rPr lang="en-US" dirty="0" err="1"/>
              <a:t>mapReduce</a:t>
            </a:r>
            <a:endParaRPr lang="en-US" dirty="0"/>
          </a:p>
          <a:p>
            <a:endParaRPr lang="en-US" dirty="0"/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D3BA4-BC46-2C62-AF95-8CF6A85A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423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Resilient Distributed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RDDs with key-value pairs of have additional methods: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RDD&lt; Pair&lt;U, </a:t>
            </a:r>
            <a:r>
              <a:rPr lang="en-US" dirty="0" err="1"/>
              <a:t>Iterable</a:t>
            </a:r>
            <a:r>
              <a:rPr lang="en-US" dirty="0"/>
              <a:t>&lt;T&gt;&gt;&gt; </a:t>
            </a:r>
            <a:r>
              <a:rPr lang="en-US" dirty="0" err="1"/>
              <a:t>groupBy</a:t>
            </a:r>
            <a:r>
              <a:rPr lang="en-US" dirty="0"/>
              <a:t>(Function&lt;T, U&gt; f): The function f extracts a key of type U from each object and groups all objects with the same keys into </a:t>
            </a:r>
            <a:r>
              <a:rPr lang="en-US" dirty="0" err="1"/>
              <a:t>iterables</a:t>
            </a:r>
            <a:endParaRPr lang="en-US" dirty="0"/>
          </a:p>
          <a:p>
            <a:r>
              <a:rPr lang="en-US" dirty="0"/>
              <a:t>RDD&lt;Pair&lt;T, U&gt;&gt; </a:t>
            </a:r>
            <a:r>
              <a:rPr lang="en-US" dirty="0" err="1"/>
              <a:t>reduceByKey</a:t>
            </a:r>
            <a:r>
              <a:rPr lang="en-US" dirty="0"/>
              <a:t>(Function&lt;U, U&gt; f): Similar to the reduce functionality of </a:t>
            </a:r>
            <a:r>
              <a:rPr lang="en-US" dirty="0" err="1"/>
              <a:t>mapReduce</a:t>
            </a:r>
            <a:endParaRPr lang="en-US" dirty="0"/>
          </a:p>
          <a:p>
            <a:endParaRPr lang="en-US" dirty="0"/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AC4B0-D0C2-12BE-6621-BC69C964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292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Resilient Distributed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Spark program can have multiple RDDs.  Operations on pairs of RDDs include: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Joins: Inner, Full Outer, Left, Right</a:t>
            </a:r>
          </a:p>
          <a:p>
            <a:r>
              <a:rPr lang="en-US" dirty="0"/>
              <a:t>Cartesian product: every possible pair formed from objects into the two RDDs</a:t>
            </a:r>
          </a:p>
          <a:p>
            <a:r>
              <a:rPr lang="en-US" dirty="0"/>
              <a:t>Intersection: select common objects in two RDDs</a:t>
            </a:r>
          </a:p>
          <a:p>
            <a:r>
              <a:rPr lang="en-US" dirty="0"/>
              <a:t>Union: Combines two RDDs into a single RDD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F0096-8FC5-7B95-5DB8-03B3C9E07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919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Shuffles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A313605-41A1-E0A1-3BA5-8DA0763A33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543" y="1252537"/>
            <a:ext cx="8982914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5CB45B-40C6-51E4-995B-A0661950B60E}"/>
              </a:ext>
            </a:extLst>
          </p:cNvPr>
          <p:cNvSpPr txBox="1"/>
          <p:nvPr/>
        </p:nvSpPr>
        <p:spPr>
          <a:xfrm>
            <a:off x="248478" y="6520070"/>
            <a:ext cx="7244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4"/>
              </a:rPr>
              <a:t>https://</a:t>
            </a:r>
            <a:r>
              <a:rPr lang="en-US" sz="1400" dirty="0" err="1">
                <a:hlinkClick r:id="rId4"/>
              </a:rPr>
              <a:t>medium.com</a:t>
            </a:r>
            <a:r>
              <a:rPr lang="en-US" sz="1400" dirty="0">
                <a:hlinkClick r:id="rId4"/>
              </a:rPr>
              <a:t>/@</a:t>
            </a:r>
            <a:r>
              <a:rPr lang="en-US" sz="1400" dirty="0" err="1">
                <a:hlinkClick r:id="rId4"/>
              </a:rPr>
              <a:t>dvcanton</a:t>
            </a:r>
            <a:r>
              <a:rPr lang="en-US" sz="1400" dirty="0">
                <a:hlinkClick r:id="rId4"/>
              </a:rPr>
              <a:t>/wide-and-narrow-dependencies-in-apache-spark-21acf2faf031</a:t>
            </a:r>
            <a:endParaRPr lang="en-U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8ADE8-3F11-659A-673B-AAF1FBA5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656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 operations are lazy</a:t>
            </a:r>
          </a:p>
          <a:p>
            <a:r>
              <a:rPr lang="en-US" dirty="0"/>
              <a:t>RDDs queue up the operations until an "action" operation is requested:</a:t>
            </a:r>
          </a:p>
          <a:p>
            <a:pPr lvl="1"/>
            <a:r>
              <a:rPr lang="en-US" dirty="0"/>
              <a:t>save to a file</a:t>
            </a:r>
          </a:p>
          <a:p>
            <a:pPr lvl="1"/>
            <a:r>
              <a:rPr lang="en-US" dirty="0"/>
              <a:t>count the objects</a:t>
            </a:r>
          </a:p>
          <a:p>
            <a:pPr lvl="1"/>
            <a:r>
              <a:rPr lang="en-US" dirty="0"/>
              <a:t>summarize information</a:t>
            </a:r>
          </a:p>
          <a:p>
            <a:r>
              <a:rPr lang="en-US" dirty="0"/>
              <a:t>This allows Spark to combine sequential operations to reduce overhead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A27A3-F539-7279-3291-F22FE9D8F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241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Datasets are a new type of collection</a:t>
            </a:r>
          </a:p>
          <a:p>
            <a:r>
              <a:rPr lang="en-US" dirty="0"/>
              <a:t>They use laziness to achieve even more efficiently</a:t>
            </a:r>
          </a:p>
          <a:p>
            <a:r>
              <a:rPr lang="en-US" dirty="0"/>
              <a:t>Queued operations are run through a "query planner" (much like SQL)</a:t>
            </a:r>
          </a:p>
          <a:p>
            <a:r>
              <a:rPr lang="en-US" dirty="0"/>
              <a:t>Operations may be re-ordered (when safe) to make them more efficient</a:t>
            </a:r>
          </a:p>
          <a:p>
            <a:r>
              <a:rPr lang="en-US" dirty="0"/>
              <a:t>For example, let's say you specify a join operation followed by a filter operation</a:t>
            </a:r>
          </a:p>
          <a:p>
            <a:r>
              <a:rPr lang="en-US" dirty="0"/>
              <a:t>The query planner will check if the filter can be performed first to reduce the number of objects that need to be shuffled for the join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CDA55-548F-B3FB-6484-A8146BBD5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445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DataSets</a:t>
            </a:r>
            <a:endParaRPr lang="en-US" dirty="0"/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DA1860F-F80C-B754-44EA-27B3FBBD01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278" y="1508125"/>
            <a:ext cx="9073444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9D9951-3DED-11C8-8236-E946CFC5435E}"/>
              </a:ext>
            </a:extLst>
          </p:cNvPr>
          <p:cNvSpPr txBox="1"/>
          <p:nvPr/>
        </p:nvSpPr>
        <p:spPr>
          <a:xfrm>
            <a:off x="367748" y="6492875"/>
            <a:ext cx="6781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4"/>
              </a:rPr>
              <a:t>https://</a:t>
            </a:r>
            <a:r>
              <a:rPr lang="en-US" sz="1400" dirty="0" err="1">
                <a:hlinkClick r:id="rId4"/>
              </a:rPr>
              <a:t>medium.com</a:t>
            </a:r>
            <a:r>
              <a:rPr lang="en-US" sz="1400" dirty="0">
                <a:hlinkClick r:id="rId4"/>
              </a:rPr>
              <a:t>/@Shkha_24/catalyst-optimizer-the-power-of-spark-sql-cad8af46097f</a:t>
            </a:r>
            <a:endParaRPr lang="en-U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4E44CF-B06D-E8FE-F835-91F283DFC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47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714D3-BACD-D81F-5B22-B425794E9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and Distributed Computing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71836-DEDB-7735-9D4A-E35D9CEF14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Parallel computing: using multiple processors on a single machine (CPU, GPU, etc.) at once</a:t>
            </a:r>
          </a:p>
          <a:p>
            <a:pPr lvl="1"/>
            <a:r>
              <a:rPr lang="en-US" dirty="0"/>
              <a:t>Fast communication</a:t>
            </a:r>
          </a:p>
          <a:p>
            <a:r>
              <a:rPr lang="en-US" dirty="0"/>
              <a:t>Distributed computing: using multiple machines</a:t>
            </a:r>
          </a:p>
          <a:p>
            <a:pPr lvl="1"/>
            <a:r>
              <a:rPr lang="en-US" dirty="0"/>
              <a:t>Communication across machines is slower</a:t>
            </a:r>
          </a:p>
        </p:txBody>
      </p:sp>
      <p:pic>
        <p:nvPicPr>
          <p:cNvPr id="1026" name="Picture 2" descr="Rosie Supercomputer">
            <a:extLst>
              <a:ext uri="{FF2B5EF4-FFF2-40B4-BE49-F238E27FC236}">
                <a16:creationId xmlns:a16="http://schemas.microsoft.com/office/drawing/2014/main" id="{C0EC45F9-3285-5DE3-5396-3158081280A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578" y="1943894"/>
            <a:ext cx="5502076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C235A3-77ED-3CE6-822C-D2C0E4248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483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Tabular data</a:t>
            </a:r>
          </a:p>
          <a:p>
            <a:r>
              <a:rPr lang="en-US" dirty="0"/>
              <a:t>Dataset of Row objects</a:t>
            </a:r>
          </a:p>
          <a:p>
            <a:r>
              <a:rPr lang="en-US" dirty="0"/>
              <a:t>Provide operations similar to a Pandas </a:t>
            </a:r>
            <a:r>
              <a:rPr lang="en-US" dirty="0" err="1"/>
              <a:t>DataFrame</a:t>
            </a:r>
            <a:r>
              <a:rPr lang="en-US" dirty="0"/>
              <a:t> 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EFB9B-F2DD-A63F-246C-DAAF3CA41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275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can execute SQL statements on </a:t>
            </a:r>
            <a:r>
              <a:rPr lang="en-US" dirty="0" err="1"/>
              <a:t>DataFrames</a:t>
            </a:r>
            <a:endParaRPr lang="en-US" dirty="0"/>
          </a:p>
          <a:p>
            <a:r>
              <a:rPr lang="en-US" dirty="0"/>
              <a:t>Provides online analytics processing (OLAP) capabilities</a:t>
            </a:r>
          </a:p>
          <a:p>
            <a:pPr lvl="1"/>
            <a:r>
              <a:rPr lang="en-US" dirty="0"/>
              <a:t>Does not support multiple users, enables for very high levels of parallelization</a:t>
            </a:r>
          </a:p>
          <a:p>
            <a:pPr lvl="1"/>
            <a:r>
              <a:rPr lang="en-US" dirty="0"/>
              <a:t>Data kept in memory</a:t>
            </a:r>
          </a:p>
          <a:p>
            <a:pPr lvl="1"/>
            <a:r>
              <a:rPr lang="en-US" dirty="0"/>
              <a:t>Queries generally run much faster than in a SQL database which is limited to one core per connection</a:t>
            </a:r>
          </a:p>
          <a:p>
            <a:r>
              <a:rPr lang="en-US" dirty="0"/>
              <a:t>Spark supports connecting to traditional SQL databases and performing parallel reads of tables</a:t>
            </a:r>
          </a:p>
          <a:p>
            <a:r>
              <a:rPr lang="en-US" dirty="0"/>
              <a:t>Pattern: extract the table, do the analytics in Spark, write results to an object store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A2C56-59B0-7638-E1CE-CA2BDA23E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115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Low-Cost Interchange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4A6B-8A14-C51D-DB8F-C635CB6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SQL statements are run on </a:t>
            </a:r>
            <a:r>
              <a:rPr lang="en-US" dirty="0" err="1"/>
              <a:t>DataFrames</a:t>
            </a:r>
            <a:endParaRPr lang="en-US" dirty="0"/>
          </a:p>
          <a:p>
            <a:r>
              <a:rPr lang="en-US" dirty="0" err="1"/>
              <a:t>DataFrames</a:t>
            </a:r>
            <a:r>
              <a:rPr lang="en-US" dirty="0"/>
              <a:t> are Datasets of Row objects</a:t>
            </a:r>
          </a:p>
          <a:p>
            <a:r>
              <a:rPr lang="en-US" dirty="0"/>
              <a:t>Datasets wrap RDDs</a:t>
            </a:r>
          </a:p>
          <a:p>
            <a:r>
              <a:rPr lang="en-US" dirty="0"/>
              <a:t>Everything is really an RDD</a:t>
            </a:r>
          </a:p>
          <a:p>
            <a:r>
              <a:rPr lang="en-US" dirty="0"/>
              <a:t>Multiple APIs can be used within a single program at low cost</a:t>
            </a:r>
          </a:p>
          <a:p>
            <a:r>
              <a:rPr lang="en-US" dirty="0"/>
              <a:t>Use the API that makes the desired operation as easy as possible</a:t>
            </a:r>
          </a:p>
          <a:p>
            <a:endParaRPr lang="en-US" dirty="0"/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7DD9D-E349-284A-CC0C-A76B7C182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143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667-FBF9-E241-F5D6-7E36EF67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All-in-One Solution</a:t>
            </a:r>
          </a:p>
        </p:txBody>
      </p:sp>
      <p:pic>
        <p:nvPicPr>
          <p:cNvPr id="3074" name="Picture 2" descr="Spark Logo">
            <a:extLst>
              <a:ext uri="{FF2B5EF4-FFF2-40B4-BE49-F238E27FC236}">
                <a16:creationId xmlns:a16="http://schemas.microsoft.com/office/drawing/2014/main" id="{51D555DE-94B2-2852-9B33-79D1EB5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388" y="109537"/>
            <a:ext cx="22006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CAE7B887-7CA8-4EED-7B2C-EEDECF27B0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00" y="2242344"/>
            <a:ext cx="7416800" cy="351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09AE8B-35CF-6AC8-899C-6D37B92E1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981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9A11D-A3F6-8670-24E6-616141C9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0154626-4858-2B53-3C4B-58EADA74F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982008" y="1825625"/>
            <a:ext cx="1022798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AF4A14A7-C11F-552C-312E-AAE3899E87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0200" y="-3175"/>
            <a:ext cx="5011800" cy="1828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2D9B565-6F38-5A27-1204-B2CEE96673C1}"/>
              </a:ext>
            </a:extLst>
          </p:cNvPr>
          <p:cNvSpPr txBox="1"/>
          <p:nvPr/>
        </p:nvSpPr>
        <p:spPr>
          <a:xfrm>
            <a:off x="0" y="6550223"/>
            <a:ext cx="2575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6"/>
              </a:rPr>
              <a:t>https://</a:t>
            </a:r>
            <a:r>
              <a:rPr lang="en-US" sz="1400" dirty="0" err="1">
                <a:hlinkClick r:id="rId6"/>
              </a:rPr>
              <a:t>docs.dask.org</a:t>
            </a:r>
            <a:r>
              <a:rPr lang="en-US" sz="1400" dirty="0">
                <a:hlinkClick r:id="rId6"/>
              </a:rPr>
              <a:t>/</a:t>
            </a:r>
            <a:r>
              <a:rPr lang="en-US" sz="1400" dirty="0" err="1">
                <a:hlinkClick r:id="rId6"/>
              </a:rPr>
              <a:t>en</a:t>
            </a:r>
            <a:r>
              <a:rPr lang="en-US" sz="1400" dirty="0">
                <a:hlinkClick r:id="rId6"/>
              </a:rPr>
              <a:t>/stable/</a:t>
            </a:r>
            <a:endParaRPr lang="en-U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EFFE41-1509-95F8-3763-4C89319D7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078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 Story: Not Invented Here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82807"/>
            <a:ext cx="10515600" cy="3636974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523A34-606D-6226-05E2-E2B2BD461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464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5331-D44E-8B46-1FD9-DFB558A21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 Story: Not Invented Here</a:t>
            </a:r>
          </a:p>
        </p:txBody>
      </p:sp>
      <p:pic>
        <p:nvPicPr>
          <p:cNvPr id="5122" name="Picture 2" descr="Quentin">
            <a:extLst>
              <a:ext uri="{FF2B5EF4-FFF2-40B4-BE49-F238E27FC236}">
                <a16:creationId xmlns:a16="http://schemas.microsoft.com/office/drawing/2014/main" id="{B833D3EB-F839-5906-01CC-4EF270B8A5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414" y="1825625"/>
            <a:ext cx="862517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05AEF-D946-3BF0-4C8D-C1ED346AA4CC}"/>
              </a:ext>
            </a:extLst>
          </p:cNvPr>
          <p:cNvSpPr txBox="1"/>
          <p:nvPr/>
        </p:nvSpPr>
        <p:spPr>
          <a:xfrm>
            <a:off x="0" y="6552846"/>
            <a:ext cx="4504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https://</a:t>
            </a:r>
            <a:r>
              <a:rPr lang="en-US" sz="1400" dirty="0" err="1">
                <a:hlinkClick r:id="rId3"/>
              </a:rPr>
              <a:t>tech.nextroll.com</a:t>
            </a:r>
            <a:r>
              <a:rPr lang="en-US" sz="1400" dirty="0">
                <a:hlinkClick r:id="rId3"/>
              </a:rPr>
              <a:t>/blog/data/2015/10/15/</a:t>
            </a:r>
            <a:r>
              <a:rPr lang="en-US" sz="1400" dirty="0" err="1">
                <a:hlinkClick r:id="rId3"/>
              </a:rPr>
              <a:t>luigi.html</a:t>
            </a:r>
            <a:endParaRPr lang="en-U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9F38A-2BCB-D453-1E4A-D786EA52E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50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EE847-FB7A-E051-905A-F530558DD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F2512-8565-75B8-14E7-FE4F93BB1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systems tend to use large amounts of data</a:t>
            </a:r>
          </a:p>
          <a:p>
            <a:pPr lvl="1"/>
            <a:r>
              <a:rPr lang="en-US" dirty="0"/>
              <a:t>For example, logs, tabular data sets, images, etc.</a:t>
            </a:r>
          </a:p>
          <a:p>
            <a:pPr lvl="1"/>
            <a:r>
              <a:rPr lang="en-US" dirty="0"/>
              <a:t>Need to be able to access state of data at any point in history (time travel)</a:t>
            </a:r>
          </a:p>
          <a:p>
            <a:r>
              <a:rPr lang="en-US" dirty="0"/>
              <a:t>Big data refers to infrastructure and practices for processing data sets that are too large to fit in memory on a single machine</a:t>
            </a:r>
          </a:p>
          <a:p>
            <a:pPr lvl="1"/>
            <a:r>
              <a:rPr lang="en-US" dirty="0"/>
              <a:t>You can now get cloud VMs with 2+ TBs of memory so that line is shifting constantly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12B6E-277C-FA7D-7632-60C1305C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64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AD0B5-398D-43E7-61D4-41C74F4DD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5D693-641E-3D9D-E420-66A502F2D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computing framework described by Jeffrey Dean and Sanjay Ghemawat of Google in a 2004 paper</a:t>
            </a:r>
          </a:p>
          <a:p>
            <a:r>
              <a:rPr lang="en-US" dirty="0"/>
              <a:t>Goals:</a:t>
            </a:r>
          </a:p>
          <a:p>
            <a:pPr lvl="1"/>
            <a:r>
              <a:rPr lang="en-US" dirty="0"/>
              <a:t>Enable batch processing of data sets too large for a single machine</a:t>
            </a:r>
          </a:p>
          <a:p>
            <a:pPr lvl="1"/>
            <a:r>
              <a:rPr lang="en-US" dirty="0"/>
              <a:t>Use clusters of low-cost, commodity machines</a:t>
            </a:r>
          </a:p>
          <a:p>
            <a:pPr lvl="1"/>
            <a:r>
              <a:rPr lang="en-US" dirty="0"/>
              <a:t>Constrained programming model that enables automatic parallelization</a:t>
            </a:r>
          </a:p>
          <a:p>
            <a:r>
              <a:rPr lang="en-US" dirty="0"/>
              <a:t>Changed how field thought about and approached data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0001F-AFF0-08B8-0F97-48FB2EDEE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4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2BAB7-8EFC-4B33-DC31-3E48EA72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Hadoop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CCEE3-A293-1D7F-C75D-BF05430E7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Open-source, Java-based implementation of the MapReduce framework</a:t>
            </a:r>
          </a:p>
          <a:p>
            <a:r>
              <a:rPr lang="en-US" dirty="0"/>
              <a:t>Started by Doug Cutting (Yahoo!) and Mike </a:t>
            </a:r>
            <a:r>
              <a:rPr lang="en-US" dirty="0" err="1"/>
              <a:t>Cafarella</a:t>
            </a:r>
            <a:endParaRPr lang="en-US" dirty="0"/>
          </a:p>
          <a:p>
            <a:pPr lvl="1"/>
            <a:r>
              <a:rPr lang="en-US" dirty="0"/>
              <a:t>Named after a toy elephant owned by Cutting's son</a:t>
            </a:r>
          </a:p>
          <a:p>
            <a:r>
              <a:rPr lang="en-US" dirty="0"/>
              <a:t>Initial release in 2006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178265-AB5A-D069-E9F6-B896B4054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BD470-5C9B-F834-59AB-B7A2E9B6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06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A1E56-EDE6-CD7B-AD1D-F243F18C1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Clusters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41B4DF-9303-C698-AC0D-305C01CC3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8723" y="1690688"/>
            <a:ext cx="8674554" cy="45720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0F19E6-9D5C-343E-1153-2EA7684C4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17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A1E56-EDE6-CD7B-AD1D-F243F18C1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Distributed File System (HDFS)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5A715-FD37-487F-DCFC-993CC83A5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node in the cluster runs a user-land service that manages data on the local disk and provides remote access</a:t>
            </a:r>
          </a:p>
          <a:p>
            <a:r>
              <a:rPr lang="en-US" dirty="0"/>
              <a:t>A special name node keeps track of where all the data are so that a client can be directed to the appropriate data node</a:t>
            </a:r>
          </a:p>
          <a:p>
            <a:r>
              <a:rPr lang="en-US" dirty="0"/>
              <a:t>Other services (e.g., Hadoop compute engine) connect to the HDFS services over a network to access data</a:t>
            </a:r>
          </a:p>
          <a:p>
            <a:r>
              <a:rPr lang="en-US" dirty="0"/>
              <a:t>HDFS only supports write, list, read, and delete operations</a:t>
            </a:r>
          </a:p>
          <a:p>
            <a:pPr lvl="1"/>
            <a:r>
              <a:rPr lang="en-US" dirty="0"/>
              <a:t>Cannot modify files once written -- only delete and rewrite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918C1-4D3A-6F1C-2099-3D8AA0C26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11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 01 Interactive Systems" id="{1DA18645-8FDF-5146-9986-563C0EF57557}" vid="{3083A19D-DC84-8D43-AB7A-75747BB695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2056</Words>
  <Application>Microsoft Macintosh PowerPoint</Application>
  <PresentationFormat>Widescreen</PresentationFormat>
  <Paragraphs>288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Consolas</vt:lpstr>
      <vt:lpstr>Monaco</vt:lpstr>
      <vt:lpstr>Office Theme</vt:lpstr>
      <vt:lpstr>Batch Data Processing Infrastructure</vt:lpstr>
      <vt:lpstr>Data Processing Tasks</vt:lpstr>
      <vt:lpstr>Parallel and Distributed Computing</vt:lpstr>
      <vt:lpstr>Parallel and Distributed Computing</vt:lpstr>
      <vt:lpstr>Big Data</vt:lpstr>
      <vt:lpstr>MapReduce</vt:lpstr>
      <vt:lpstr>Apache Hadoop</vt:lpstr>
      <vt:lpstr>Hadoop Clusters</vt:lpstr>
      <vt:lpstr>Hadoop Distributed File System (HDFS)</vt:lpstr>
      <vt:lpstr>Programming Model</vt:lpstr>
      <vt:lpstr>Example: Word Count</vt:lpstr>
      <vt:lpstr>Extract Vocabulary</vt:lpstr>
      <vt:lpstr>Word Count Strategy</vt:lpstr>
      <vt:lpstr>Workflow</vt:lpstr>
      <vt:lpstr>Map Words to Column Indices</vt:lpstr>
      <vt:lpstr>Word Indexing</vt:lpstr>
      <vt:lpstr>Encode Features</vt:lpstr>
      <vt:lpstr>Joins with MapReduce</vt:lpstr>
      <vt:lpstr>Union Class</vt:lpstr>
      <vt:lpstr>Join Result</vt:lpstr>
      <vt:lpstr>Word Count Vectorization Tasks</vt:lpstr>
      <vt:lpstr>Apache Hadoop Ecosystem</vt:lpstr>
      <vt:lpstr>Apache Hive</vt:lpstr>
      <vt:lpstr>Apache Hive</vt:lpstr>
      <vt:lpstr>PowerPoint Presentation</vt:lpstr>
      <vt:lpstr>Industry Organization and Collaboration</vt:lpstr>
      <vt:lpstr>Scalability</vt:lpstr>
      <vt:lpstr>Programming Model</vt:lpstr>
      <vt:lpstr>In the Cloud</vt:lpstr>
      <vt:lpstr>Apache Spark</vt:lpstr>
      <vt:lpstr>Key Idea: Keep Data in Memory</vt:lpstr>
      <vt:lpstr>Resilient Distributed Datasets</vt:lpstr>
      <vt:lpstr>Resilient Distributed Datasets</vt:lpstr>
      <vt:lpstr>Resilient Distributed Datasets</vt:lpstr>
      <vt:lpstr>Resilient Distributed Datasets</vt:lpstr>
      <vt:lpstr>Shuffles</vt:lpstr>
      <vt:lpstr>Laziness</vt:lpstr>
      <vt:lpstr>Datasets</vt:lpstr>
      <vt:lpstr>DataSets</vt:lpstr>
      <vt:lpstr>DataFrames</vt:lpstr>
      <vt:lpstr>Spark SQL</vt:lpstr>
      <vt:lpstr>Low-Cost Interchange</vt:lpstr>
      <vt:lpstr>All-in-One Solution</vt:lpstr>
      <vt:lpstr>Dask</vt:lpstr>
      <vt:lpstr>War Story: Not Invented Here</vt:lpstr>
      <vt:lpstr>War Story: Not Invented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Batch Data Processing Infrastructure</dc:title>
  <dc:creator>Nowling, RJ</dc:creator>
  <cp:lastModifiedBy>Nowling, RJ</cp:lastModifiedBy>
  <cp:revision>4</cp:revision>
  <dcterms:created xsi:type="dcterms:W3CDTF">2023-03-20T15:12:43Z</dcterms:created>
  <dcterms:modified xsi:type="dcterms:W3CDTF">2023-04-13T13:57:03Z</dcterms:modified>
</cp:coreProperties>
</file>