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7" r:id="rId2"/>
    <p:sldId id="345" r:id="rId3"/>
    <p:sldId id="754" r:id="rId4"/>
    <p:sldId id="780" r:id="rId5"/>
    <p:sldId id="713" r:id="rId6"/>
    <p:sldId id="755" r:id="rId7"/>
    <p:sldId id="756" r:id="rId8"/>
    <p:sldId id="759" r:id="rId9"/>
    <p:sldId id="714" r:id="rId10"/>
    <p:sldId id="773" r:id="rId11"/>
    <p:sldId id="774" r:id="rId12"/>
    <p:sldId id="775" r:id="rId13"/>
    <p:sldId id="776" r:id="rId14"/>
    <p:sldId id="777" r:id="rId15"/>
    <p:sldId id="712" r:id="rId16"/>
    <p:sldId id="719" r:id="rId17"/>
    <p:sldId id="770" r:id="rId18"/>
    <p:sldId id="721" r:id="rId19"/>
    <p:sldId id="762" r:id="rId20"/>
    <p:sldId id="740" r:id="rId21"/>
    <p:sldId id="741" r:id="rId22"/>
    <p:sldId id="716" r:id="rId23"/>
    <p:sldId id="739" r:id="rId24"/>
    <p:sldId id="742" r:id="rId25"/>
    <p:sldId id="769" r:id="rId26"/>
    <p:sldId id="778" r:id="rId27"/>
    <p:sldId id="779" r:id="rId28"/>
    <p:sldId id="718" r:id="rId29"/>
    <p:sldId id="727" r:id="rId30"/>
    <p:sldId id="724" r:id="rId31"/>
    <p:sldId id="760" r:id="rId32"/>
    <p:sldId id="766" r:id="rId33"/>
    <p:sldId id="767" r:id="rId34"/>
    <p:sldId id="768" r:id="rId35"/>
    <p:sldId id="781" r:id="rId36"/>
    <p:sldId id="744" r:id="rId37"/>
    <p:sldId id="730" r:id="rId38"/>
    <p:sldId id="782" r:id="rId39"/>
    <p:sldId id="386" r:id="rId40"/>
    <p:sldId id="783" r:id="rId41"/>
    <p:sldId id="732" r:id="rId42"/>
    <p:sldId id="745" r:id="rId43"/>
    <p:sldId id="764" r:id="rId44"/>
    <p:sldId id="362" r:id="rId45"/>
    <p:sldId id="363" r:id="rId46"/>
    <p:sldId id="747" r:id="rId47"/>
    <p:sldId id="746" r:id="rId48"/>
    <p:sldId id="748" r:id="rId49"/>
    <p:sldId id="749" r:id="rId50"/>
    <p:sldId id="364" r:id="rId51"/>
    <p:sldId id="70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45" d="100"/>
          <a:sy n="145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B761D-324A-2B4A-A0CE-B7DD45EFC581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3A38A-88AE-4540-A471-60531C66A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0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08DB-B915-A187-AD8F-8AF33DC8A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ECCB2-3FEB-A6C2-44CC-5C08D2E56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C80AD-7FBB-5DF4-B196-B5F4C288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B86E-EDAF-854D-984F-C175E1CA11B1}" type="datetime1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C0D8-8715-CC6B-4D50-511B4577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2A27-1A00-A073-0819-6F43E1C4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645C-CF93-844D-0124-B79EE81E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DF0C5-D927-6CC7-5821-EFFDDF12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7737-B035-4B8D-C36B-50807B19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015D-9C3D-4E47-820F-4B6F45307686}" type="datetime1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6CD9-902A-0224-3627-DA005DC4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F3B33-C89F-3CC0-278D-94C3B4AA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4F8AF-0360-E880-6439-CDCE77B0D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BB7D0-142D-3425-3C2A-EA6466F03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47C38-6C4F-985C-790A-30E5A203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4ACA-40A6-C147-B1F3-C387162DB077}" type="datetime1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35B3-20BE-6821-2B12-9AEF1404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13455-1064-802B-276D-46F4C66F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2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2EC6-DC8B-2334-F590-940D02AA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F200-B49F-5567-9AC0-1E710C6C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0901-64E4-7C18-37FC-9CED8FED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5E9C-8E14-E04F-9275-FAD54EB97D05}" type="datetime1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01C5-EA39-6CC1-732C-24D04F3E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7DDA-A927-F075-CD4C-087CF8C1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5FE6-9380-86D0-841C-5E9ABA24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58F33-EA5A-94DD-4BC8-F53D8859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4075-8E0B-864E-5E1F-5AEAB210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4AFE-4283-064C-8AA4-6EB34CD47355}" type="datetime1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707CA-EEC5-B206-6BEA-ADE980E0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BC36-1DBD-3CD2-5ED7-41E5287B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5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0AEE-B785-EE11-512A-030E7DB1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D72A-A18F-5A06-8E09-FD96D40F5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3D731-2043-960B-79F6-A843B698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BF9DE-3B50-9068-83C3-B77D10D1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6E1E-448A-2747-9B12-BD4D2B5B906D}" type="datetime1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6DB52-03EA-6F5C-CA17-86528C69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4C389-778B-7D1B-7C31-B8B16FF5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9C82-5D33-8732-6CCE-6D4EEB92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435D1-4660-C9DB-6729-0F528320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CC0B-A991-667A-B60E-58EF0BFDE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0D575-853E-7635-CC38-7086E3DC9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93C74-FDF0-6A6C-66CE-1AFFB253E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5E1F7-2426-1A80-8D3A-A1D7315C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F0AB-0BA3-4446-AA08-E4BA733471D9}" type="datetime1">
              <a:rPr lang="en-US" smtClean="0"/>
              <a:t>4/14/23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06554-4558-4B24-7444-2284AF55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23917-B181-24A5-77DD-C0094BF3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5579-BE4D-15E4-9EFE-7C37C546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37B5E-AA26-FB3D-C258-B4B735D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0A7-4BDB-FB4A-B023-93DBCEC9B107}" type="datetime1">
              <a:rPr lang="en-US" smtClean="0"/>
              <a:t>4/14/23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1788E-29EB-3B81-6862-59EE3817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F93B4-BCC1-6063-6DE9-E726D120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B9B39-CF0C-05AB-F317-A498908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141D-4DC3-BA44-BFF0-E29CED569A63}" type="datetime1">
              <a:rPr lang="en-US" smtClean="0"/>
              <a:t>4/14/23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A26C7-AE97-2B36-A36A-E782DE29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3C7E6-0CBE-7D4F-CA12-9AC2E146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F5FA-DEE7-FFA2-3A7A-AB3C1D27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497B-0A9A-4B95-2C2C-EEC3DBD6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DD10E-F351-CF33-6771-D256168FA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678B9-626F-4606-5189-67E1E61D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6201-A7C9-1145-B750-B352E57A291E}" type="datetime1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CD0-3BBC-BF72-A519-2E971F5A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6E414-763B-E3B1-2AAF-FC142F35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1700-F07C-7FE4-EF5D-0C8C4D43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AEE22-CE19-FA94-44BA-70BE51B84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616C8-630B-8705-35C9-4A8C34C1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269E-DA41-17DD-0979-B703ABF5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07B4-6B9C-B745-BF11-DE5B3ABF4166}" type="datetime1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706A7-DD21-3B36-E6D7-63F00B7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044F9-5207-0156-4D25-E296AAD8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msoe.edu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SOE-U-BK_RD">
            <a:hlinkClick r:id="rId13"/>
            <a:extLst>
              <a:ext uri="{FF2B5EF4-FFF2-40B4-BE49-F238E27FC236}">
                <a16:creationId xmlns:a16="http://schemas.microsoft.com/office/drawing/2014/main" id="{50B44B61-564B-651C-ABF2-3F9C0C32DE7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94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FCE7A-4588-A6B0-D325-EEE2456A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C6250-B477-FF1A-B13A-F76B44226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45E1-C130-2ACB-67BF-110285337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3670-C063-5C47-BB63-C1B455726E31}" type="datetime1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D763D-4A9C-26D3-F372-70457255C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5611-FA49-9FFE-6F06-52414A7D6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hlinkClick r:id="rId15"/>
            <a:extLst>
              <a:ext uri="{FF2B5EF4-FFF2-40B4-BE49-F238E27FC236}">
                <a16:creationId xmlns:a16="http://schemas.microsoft.com/office/drawing/2014/main" id="{AFE978A4-7786-CFA1-3694-80CAADB7A3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7088"/>
            <a:ext cx="862455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1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nowling/spark-examples/blob/main/src/main/scala/DatasetExample1.scal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edureka/mapreduce-tutorial-3d9535ddbe7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nowling/spark-examples/blob/main/src/main/scala/DatasetExample2.scala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scala/org/apache/spark/sql/KeyValueGroupedDataset.html" TargetMode="External"/><Relationship Id="rId2" Type="http://schemas.openxmlformats.org/officeDocument/2006/relationships/hyperlink" Target="https://spark.apache.org/docs/latest/api/scala/org/apache/spark/sql/Datase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nowling/spark-examples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2B05-898A-647D-7A14-F806E70F4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Apache Spark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BC2BA-931B-7F0B-5BA3-383245328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4981 ML Production Systems</a:t>
            </a:r>
          </a:p>
          <a:p>
            <a:r>
              <a:rPr lang="en-US" dirty="0"/>
              <a:t>RJ Nowling</a:t>
            </a:r>
          </a:p>
        </p:txBody>
      </p:sp>
      <p:pic>
        <p:nvPicPr>
          <p:cNvPr id="4" name="Picture 2" descr="Spark Logo">
            <a:extLst>
              <a:ext uri="{FF2B5EF4-FFF2-40B4-BE49-F238E27FC236}">
                <a16:creationId xmlns:a16="http://schemas.microsoft.com/office/drawing/2014/main" id="{C7E1A6FD-10B1-8D6E-750E-7FA9162F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FE290-53A9-75EA-75C7-48F1B8F1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8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Architecture (Loading Data)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C6E67F-F022-4796-D5BF-7BD973E8C26C}"/>
              </a:ext>
            </a:extLst>
          </p:cNvPr>
          <p:cNvSpPr txBox="1"/>
          <p:nvPr/>
        </p:nvSpPr>
        <p:spPr>
          <a:xfrm>
            <a:off x="838200" y="3525636"/>
            <a:ext cx="1884811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Application</a:t>
            </a:r>
            <a:br>
              <a:rPr lang="en-US" sz="2800" b="1" dirty="0"/>
            </a:br>
            <a:r>
              <a:rPr lang="en-US" sz="2800" b="1" dirty="0"/>
              <a:t>Driver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3BAF2-B336-DE00-A130-2EF2ACFE1D0F}"/>
              </a:ext>
            </a:extLst>
          </p:cNvPr>
          <p:cNvSpPr txBox="1"/>
          <p:nvPr/>
        </p:nvSpPr>
        <p:spPr>
          <a:xfrm>
            <a:off x="4351115" y="3525637"/>
            <a:ext cx="1245469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Spark</a:t>
            </a:r>
            <a:br>
              <a:rPr lang="en-US" sz="2800" b="1" dirty="0"/>
            </a:br>
            <a:r>
              <a:rPr lang="en-US" sz="2800" b="1" dirty="0"/>
              <a:t>Master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D078B-6F21-6C05-F10F-E1B59F283CF2}"/>
              </a:ext>
            </a:extLst>
          </p:cNvPr>
          <p:cNvSpPr txBox="1"/>
          <p:nvPr/>
        </p:nvSpPr>
        <p:spPr>
          <a:xfrm>
            <a:off x="7353898" y="1946276"/>
            <a:ext cx="1289327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Spark</a:t>
            </a:r>
            <a:br>
              <a:rPr lang="en-US" sz="2800" b="1" dirty="0"/>
            </a:br>
            <a:r>
              <a:rPr lang="en-US" sz="2800" b="1" dirty="0"/>
              <a:t>Worker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C4FBD-5B46-08E6-A011-44D9EEE5793D}"/>
              </a:ext>
            </a:extLst>
          </p:cNvPr>
          <p:cNvSpPr txBox="1"/>
          <p:nvPr/>
        </p:nvSpPr>
        <p:spPr>
          <a:xfrm>
            <a:off x="7353897" y="3525637"/>
            <a:ext cx="1289327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Spark</a:t>
            </a:r>
            <a:br>
              <a:rPr lang="en-US" sz="2800" b="1" dirty="0"/>
            </a:br>
            <a:r>
              <a:rPr lang="en-US" sz="2800" b="1" dirty="0"/>
              <a:t>Worker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63857-A03D-33F5-E9F0-B58DA104F944}"/>
              </a:ext>
            </a:extLst>
          </p:cNvPr>
          <p:cNvSpPr txBox="1"/>
          <p:nvPr/>
        </p:nvSpPr>
        <p:spPr>
          <a:xfrm>
            <a:off x="7353897" y="5104998"/>
            <a:ext cx="1289327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Spark</a:t>
            </a:r>
            <a:br>
              <a:rPr lang="en-US" sz="2800" b="1" dirty="0"/>
            </a:br>
            <a:r>
              <a:rPr lang="en-US" sz="2800" b="1" dirty="0"/>
              <a:t>Worker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19F878-EE4A-97F0-EC19-0DECC3C1753A}"/>
              </a:ext>
            </a:extLst>
          </p:cNvPr>
          <p:cNvCxnSpPr>
            <a:cxnSpLocks/>
          </p:cNvCxnSpPr>
          <p:nvPr/>
        </p:nvCxnSpPr>
        <p:spPr>
          <a:xfrm>
            <a:off x="2723011" y="4002689"/>
            <a:ext cx="1628104" cy="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CAAA10-BE84-0990-6A3F-D3F8DD9A95FE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5596584" y="2423330"/>
            <a:ext cx="1757314" cy="157936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25D258-A4B5-F4E1-D5D0-13DC16FC88E5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5596584" y="4002691"/>
            <a:ext cx="1757313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E579BF-2570-0C64-5BA3-575669135F8A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 flipV="1">
            <a:off x="5596584" y="4002691"/>
            <a:ext cx="1757313" cy="157936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48F65A-1A34-0096-66A9-8C1C51D1950D}"/>
              </a:ext>
            </a:extLst>
          </p:cNvPr>
          <p:cNvCxnSpPr>
            <a:cxnSpLocks/>
          </p:cNvCxnSpPr>
          <p:nvPr/>
        </p:nvCxnSpPr>
        <p:spPr>
          <a:xfrm>
            <a:off x="1908959" y="3213009"/>
            <a:ext cx="1628104" cy="1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2AB061-8439-7CEB-2DD4-F38C6F34771A}"/>
              </a:ext>
            </a:extLst>
          </p:cNvPr>
          <p:cNvCxnSpPr>
            <a:cxnSpLocks/>
          </p:cNvCxnSpPr>
          <p:nvPr/>
        </p:nvCxnSpPr>
        <p:spPr>
          <a:xfrm flipV="1">
            <a:off x="5121271" y="2241840"/>
            <a:ext cx="2063238" cy="971169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548A2F-0649-67BF-8045-CEA67CA3D394}"/>
              </a:ext>
            </a:extLst>
          </p:cNvPr>
          <p:cNvCxnSpPr>
            <a:cxnSpLocks/>
          </p:cNvCxnSpPr>
          <p:nvPr/>
        </p:nvCxnSpPr>
        <p:spPr>
          <a:xfrm>
            <a:off x="5727090" y="4243317"/>
            <a:ext cx="1554727" cy="72000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0F8CCF-FBAA-6218-3AE5-38661EC26182}"/>
              </a:ext>
            </a:extLst>
          </p:cNvPr>
          <p:cNvCxnSpPr>
            <a:cxnSpLocks/>
          </p:cNvCxnSpPr>
          <p:nvPr/>
        </p:nvCxnSpPr>
        <p:spPr>
          <a:xfrm>
            <a:off x="5400183" y="4555942"/>
            <a:ext cx="1757313" cy="1228636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9D0C305-2020-9791-9388-CD757A07B4C3}"/>
              </a:ext>
            </a:extLst>
          </p:cNvPr>
          <p:cNvSpPr txBox="1"/>
          <p:nvPr/>
        </p:nvSpPr>
        <p:spPr>
          <a:xfrm>
            <a:off x="1411452" y="2258903"/>
            <a:ext cx="1084721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read()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5048-6CB7-496C-DF50-CBBAE80E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2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Architecture (Loading Data)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C6E67F-F022-4796-D5BF-7BD973E8C26C}"/>
              </a:ext>
            </a:extLst>
          </p:cNvPr>
          <p:cNvSpPr txBox="1"/>
          <p:nvPr/>
        </p:nvSpPr>
        <p:spPr>
          <a:xfrm>
            <a:off x="838200" y="3525636"/>
            <a:ext cx="1884811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Application</a:t>
            </a:r>
            <a:br>
              <a:rPr lang="en-US" sz="2800" b="1" dirty="0"/>
            </a:br>
            <a:r>
              <a:rPr lang="en-US" sz="2800" b="1" dirty="0"/>
              <a:t>Driver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3BAF2-B336-DE00-A130-2EF2ACFE1D0F}"/>
              </a:ext>
            </a:extLst>
          </p:cNvPr>
          <p:cNvSpPr txBox="1"/>
          <p:nvPr/>
        </p:nvSpPr>
        <p:spPr>
          <a:xfrm>
            <a:off x="4351115" y="3525637"/>
            <a:ext cx="1245469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Spark</a:t>
            </a:r>
            <a:br>
              <a:rPr lang="en-US" sz="2800" b="1" dirty="0"/>
            </a:br>
            <a:r>
              <a:rPr lang="en-US" sz="2800" b="1" dirty="0"/>
              <a:t>Master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D078B-6F21-6C05-F10F-E1B59F283CF2}"/>
              </a:ext>
            </a:extLst>
          </p:cNvPr>
          <p:cNvSpPr txBox="1"/>
          <p:nvPr/>
        </p:nvSpPr>
        <p:spPr>
          <a:xfrm>
            <a:off x="7353898" y="1946276"/>
            <a:ext cx="1289327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Spark</a:t>
            </a:r>
            <a:br>
              <a:rPr lang="en-US" sz="2800" b="1" dirty="0"/>
            </a:br>
            <a:r>
              <a:rPr lang="en-US" sz="2800" b="1" dirty="0"/>
              <a:t>Worker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C4FBD-5B46-08E6-A011-44D9EEE5793D}"/>
              </a:ext>
            </a:extLst>
          </p:cNvPr>
          <p:cNvSpPr txBox="1"/>
          <p:nvPr/>
        </p:nvSpPr>
        <p:spPr>
          <a:xfrm>
            <a:off x="7353897" y="3525637"/>
            <a:ext cx="1289327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Spark</a:t>
            </a:r>
            <a:br>
              <a:rPr lang="en-US" sz="2800" b="1" dirty="0"/>
            </a:br>
            <a:r>
              <a:rPr lang="en-US" sz="2800" b="1" dirty="0"/>
              <a:t>Worker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63857-A03D-33F5-E9F0-B58DA104F944}"/>
              </a:ext>
            </a:extLst>
          </p:cNvPr>
          <p:cNvSpPr txBox="1"/>
          <p:nvPr/>
        </p:nvSpPr>
        <p:spPr>
          <a:xfrm>
            <a:off x="7353897" y="5104998"/>
            <a:ext cx="1289327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Spark</a:t>
            </a:r>
            <a:br>
              <a:rPr lang="en-US" sz="2800" b="1" dirty="0"/>
            </a:br>
            <a:r>
              <a:rPr lang="en-US" sz="2800" b="1" dirty="0"/>
              <a:t>Worker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19F878-EE4A-97F0-EC19-0DECC3C1753A}"/>
              </a:ext>
            </a:extLst>
          </p:cNvPr>
          <p:cNvCxnSpPr>
            <a:cxnSpLocks/>
          </p:cNvCxnSpPr>
          <p:nvPr/>
        </p:nvCxnSpPr>
        <p:spPr>
          <a:xfrm>
            <a:off x="2723011" y="4002689"/>
            <a:ext cx="1628104" cy="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CAAA10-BE84-0990-6A3F-D3F8DD9A95FE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5596584" y="2423330"/>
            <a:ext cx="1757314" cy="157936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25D258-A4B5-F4E1-D5D0-13DC16FC88E5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5596584" y="4002691"/>
            <a:ext cx="1757313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E579BF-2570-0C64-5BA3-575669135F8A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 flipV="1">
            <a:off x="5596584" y="4002691"/>
            <a:ext cx="1757313" cy="157936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48F65A-1A34-0096-66A9-8C1C51D1950D}"/>
              </a:ext>
            </a:extLst>
          </p:cNvPr>
          <p:cNvCxnSpPr>
            <a:cxnSpLocks/>
          </p:cNvCxnSpPr>
          <p:nvPr/>
        </p:nvCxnSpPr>
        <p:spPr>
          <a:xfrm>
            <a:off x="1908959" y="3213009"/>
            <a:ext cx="1628104" cy="1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2AB061-8439-7CEB-2DD4-F38C6F34771A}"/>
              </a:ext>
            </a:extLst>
          </p:cNvPr>
          <p:cNvCxnSpPr>
            <a:cxnSpLocks/>
          </p:cNvCxnSpPr>
          <p:nvPr/>
        </p:nvCxnSpPr>
        <p:spPr>
          <a:xfrm flipV="1">
            <a:off x="5121271" y="2241840"/>
            <a:ext cx="2063238" cy="971169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548A2F-0649-67BF-8045-CEA67CA3D394}"/>
              </a:ext>
            </a:extLst>
          </p:cNvPr>
          <p:cNvCxnSpPr>
            <a:cxnSpLocks/>
          </p:cNvCxnSpPr>
          <p:nvPr/>
        </p:nvCxnSpPr>
        <p:spPr>
          <a:xfrm>
            <a:off x="5727090" y="4243317"/>
            <a:ext cx="1554727" cy="72000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0F8CCF-FBAA-6218-3AE5-38661EC26182}"/>
              </a:ext>
            </a:extLst>
          </p:cNvPr>
          <p:cNvCxnSpPr>
            <a:cxnSpLocks/>
          </p:cNvCxnSpPr>
          <p:nvPr/>
        </p:nvCxnSpPr>
        <p:spPr>
          <a:xfrm>
            <a:off x="5400183" y="4555942"/>
            <a:ext cx="1757313" cy="1228636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9D0C305-2020-9791-9388-CD757A07B4C3}"/>
              </a:ext>
            </a:extLst>
          </p:cNvPr>
          <p:cNvSpPr txBox="1"/>
          <p:nvPr/>
        </p:nvSpPr>
        <p:spPr>
          <a:xfrm>
            <a:off x="1411452" y="2258903"/>
            <a:ext cx="1084721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read()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88F29-EB94-9FE1-E588-A7767C500D8F}"/>
              </a:ext>
            </a:extLst>
          </p:cNvPr>
          <p:cNvSpPr txBox="1"/>
          <p:nvPr/>
        </p:nvSpPr>
        <p:spPr>
          <a:xfrm>
            <a:off x="10616688" y="3525636"/>
            <a:ext cx="1194302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Data</a:t>
            </a:r>
          </a:p>
          <a:p>
            <a:pPr algn="ctr"/>
            <a:r>
              <a:rPr lang="en-US" sz="2800" b="1" dirty="0"/>
              <a:t>Source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DFD37-2A2F-C20F-F7E6-26A7E0A4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9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Architecture (Loading Data)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C6E67F-F022-4796-D5BF-7BD973E8C26C}"/>
              </a:ext>
            </a:extLst>
          </p:cNvPr>
          <p:cNvSpPr txBox="1"/>
          <p:nvPr/>
        </p:nvSpPr>
        <p:spPr>
          <a:xfrm>
            <a:off x="838200" y="3525636"/>
            <a:ext cx="1884811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Application</a:t>
            </a:r>
            <a:br>
              <a:rPr lang="en-US" sz="2800" b="1" dirty="0"/>
            </a:br>
            <a:r>
              <a:rPr lang="en-US" sz="2800" b="1" dirty="0"/>
              <a:t>Driver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3BAF2-B336-DE00-A130-2EF2ACFE1D0F}"/>
              </a:ext>
            </a:extLst>
          </p:cNvPr>
          <p:cNvSpPr txBox="1"/>
          <p:nvPr/>
        </p:nvSpPr>
        <p:spPr>
          <a:xfrm>
            <a:off x="4351115" y="3525637"/>
            <a:ext cx="1245469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Spark</a:t>
            </a:r>
            <a:br>
              <a:rPr lang="en-US" sz="2800" b="1" dirty="0"/>
            </a:br>
            <a:r>
              <a:rPr lang="en-US" sz="2800" b="1" dirty="0"/>
              <a:t>Master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D078B-6F21-6C05-F10F-E1B59F283CF2}"/>
              </a:ext>
            </a:extLst>
          </p:cNvPr>
          <p:cNvSpPr txBox="1"/>
          <p:nvPr/>
        </p:nvSpPr>
        <p:spPr>
          <a:xfrm>
            <a:off x="7353898" y="1946276"/>
            <a:ext cx="1289327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Spark</a:t>
            </a:r>
            <a:br>
              <a:rPr lang="en-US" sz="2800" b="1" dirty="0"/>
            </a:br>
            <a:r>
              <a:rPr lang="en-US" sz="2800" b="1" dirty="0"/>
              <a:t>Worker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C4FBD-5B46-08E6-A011-44D9EEE5793D}"/>
              </a:ext>
            </a:extLst>
          </p:cNvPr>
          <p:cNvSpPr txBox="1"/>
          <p:nvPr/>
        </p:nvSpPr>
        <p:spPr>
          <a:xfrm>
            <a:off x="7353897" y="3525637"/>
            <a:ext cx="1289327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Spark</a:t>
            </a:r>
            <a:br>
              <a:rPr lang="en-US" sz="2800" b="1" dirty="0"/>
            </a:br>
            <a:r>
              <a:rPr lang="en-US" sz="2800" b="1" dirty="0"/>
              <a:t>Worker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63857-A03D-33F5-E9F0-B58DA104F944}"/>
              </a:ext>
            </a:extLst>
          </p:cNvPr>
          <p:cNvSpPr txBox="1"/>
          <p:nvPr/>
        </p:nvSpPr>
        <p:spPr>
          <a:xfrm>
            <a:off x="7353897" y="5104998"/>
            <a:ext cx="1289327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Spark</a:t>
            </a:r>
            <a:br>
              <a:rPr lang="en-US" sz="2800" b="1" dirty="0"/>
            </a:br>
            <a:r>
              <a:rPr lang="en-US" sz="2800" b="1" dirty="0"/>
              <a:t>Worker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19F878-EE4A-97F0-EC19-0DECC3C1753A}"/>
              </a:ext>
            </a:extLst>
          </p:cNvPr>
          <p:cNvCxnSpPr>
            <a:cxnSpLocks/>
          </p:cNvCxnSpPr>
          <p:nvPr/>
        </p:nvCxnSpPr>
        <p:spPr>
          <a:xfrm>
            <a:off x="2723011" y="4002689"/>
            <a:ext cx="1628104" cy="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CAAA10-BE84-0990-6A3F-D3F8DD9A95FE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5596584" y="2423330"/>
            <a:ext cx="1757314" cy="157936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25D258-A4B5-F4E1-D5D0-13DC16FC88E5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5596584" y="4002691"/>
            <a:ext cx="1757313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E579BF-2570-0C64-5BA3-575669135F8A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 flipV="1">
            <a:off x="5596584" y="4002691"/>
            <a:ext cx="1757313" cy="157936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48F65A-1A34-0096-66A9-8C1C51D1950D}"/>
              </a:ext>
            </a:extLst>
          </p:cNvPr>
          <p:cNvCxnSpPr>
            <a:cxnSpLocks/>
          </p:cNvCxnSpPr>
          <p:nvPr/>
        </p:nvCxnSpPr>
        <p:spPr>
          <a:xfrm>
            <a:off x="1908959" y="3213009"/>
            <a:ext cx="1628104" cy="1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2AB061-8439-7CEB-2DD4-F38C6F34771A}"/>
              </a:ext>
            </a:extLst>
          </p:cNvPr>
          <p:cNvCxnSpPr>
            <a:cxnSpLocks/>
          </p:cNvCxnSpPr>
          <p:nvPr/>
        </p:nvCxnSpPr>
        <p:spPr>
          <a:xfrm flipV="1">
            <a:off x="5121271" y="2241840"/>
            <a:ext cx="2063238" cy="971169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548A2F-0649-67BF-8045-CEA67CA3D394}"/>
              </a:ext>
            </a:extLst>
          </p:cNvPr>
          <p:cNvCxnSpPr>
            <a:cxnSpLocks/>
          </p:cNvCxnSpPr>
          <p:nvPr/>
        </p:nvCxnSpPr>
        <p:spPr>
          <a:xfrm>
            <a:off x="5727090" y="4243317"/>
            <a:ext cx="1554727" cy="72000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0F8CCF-FBAA-6218-3AE5-38661EC26182}"/>
              </a:ext>
            </a:extLst>
          </p:cNvPr>
          <p:cNvCxnSpPr>
            <a:cxnSpLocks/>
          </p:cNvCxnSpPr>
          <p:nvPr/>
        </p:nvCxnSpPr>
        <p:spPr>
          <a:xfrm>
            <a:off x="5400183" y="4555942"/>
            <a:ext cx="1757313" cy="1228636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9D0C305-2020-9791-9388-CD757A07B4C3}"/>
              </a:ext>
            </a:extLst>
          </p:cNvPr>
          <p:cNvSpPr txBox="1"/>
          <p:nvPr/>
        </p:nvSpPr>
        <p:spPr>
          <a:xfrm>
            <a:off x="1411452" y="2258903"/>
            <a:ext cx="1084721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read()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88F29-EB94-9FE1-E588-A7767C500D8F}"/>
              </a:ext>
            </a:extLst>
          </p:cNvPr>
          <p:cNvSpPr txBox="1"/>
          <p:nvPr/>
        </p:nvSpPr>
        <p:spPr>
          <a:xfrm>
            <a:off x="10616688" y="3525636"/>
            <a:ext cx="1194302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Data</a:t>
            </a:r>
          </a:p>
          <a:p>
            <a:pPr algn="ctr"/>
            <a:r>
              <a:rPr lang="en-US" sz="2800" b="1" dirty="0"/>
              <a:t>Source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7E07E4-CFE9-3212-9620-E1BA315C963F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8643225" y="2423330"/>
            <a:ext cx="1973463" cy="1579360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8CF11F-E763-B94F-89A8-6F6122787227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 flipV="1">
            <a:off x="8643224" y="4002690"/>
            <a:ext cx="1973464" cy="1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EEE2F5-3AAF-4627-94E7-472A298DEC57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8643224" y="4002690"/>
            <a:ext cx="1973464" cy="1579362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23FE467-7E9F-B658-96BC-D539F274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Architecture (Loading Data)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C6E67F-F022-4796-D5BF-7BD973E8C26C}"/>
              </a:ext>
            </a:extLst>
          </p:cNvPr>
          <p:cNvSpPr txBox="1"/>
          <p:nvPr/>
        </p:nvSpPr>
        <p:spPr>
          <a:xfrm>
            <a:off x="838200" y="3525636"/>
            <a:ext cx="1884811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Application</a:t>
            </a:r>
            <a:br>
              <a:rPr lang="en-US" sz="2800" b="1" dirty="0"/>
            </a:br>
            <a:r>
              <a:rPr lang="en-US" sz="2800" b="1" dirty="0"/>
              <a:t>Driver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3BAF2-B336-DE00-A130-2EF2ACFE1D0F}"/>
              </a:ext>
            </a:extLst>
          </p:cNvPr>
          <p:cNvSpPr txBox="1"/>
          <p:nvPr/>
        </p:nvSpPr>
        <p:spPr>
          <a:xfrm>
            <a:off x="4351115" y="3525637"/>
            <a:ext cx="1245469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Spark</a:t>
            </a:r>
            <a:br>
              <a:rPr lang="en-US" sz="2800" b="1" dirty="0"/>
            </a:br>
            <a:r>
              <a:rPr lang="en-US" sz="2800" b="1" dirty="0"/>
              <a:t>Master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D078B-6F21-6C05-F10F-E1B59F283CF2}"/>
              </a:ext>
            </a:extLst>
          </p:cNvPr>
          <p:cNvSpPr txBox="1"/>
          <p:nvPr/>
        </p:nvSpPr>
        <p:spPr>
          <a:xfrm>
            <a:off x="7353898" y="1946276"/>
            <a:ext cx="1289327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Spark</a:t>
            </a:r>
            <a:br>
              <a:rPr lang="en-US" sz="2800" b="1" dirty="0"/>
            </a:br>
            <a:r>
              <a:rPr lang="en-US" sz="2800" b="1" dirty="0"/>
              <a:t>Worker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C4FBD-5B46-08E6-A011-44D9EEE5793D}"/>
              </a:ext>
            </a:extLst>
          </p:cNvPr>
          <p:cNvSpPr txBox="1"/>
          <p:nvPr/>
        </p:nvSpPr>
        <p:spPr>
          <a:xfrm>
            <a:off x="7353897" y="3525637"/>
            <a:ext cx="1289327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Spark</a:t>
            </a:r>
            <a:br>
              <a:rPr lang="en-US" sz="2800" b="1" dirty="0"/>
            </a:br>
            <a:r>
              <a:rPr lang="en-US" sz="2800" b="1" dirty="0"/>
              <a:t>Worker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63857-A03D-33F5-E9F0-B58DA104F944}"/>
              </a:ext>
            </a:extLst>
          </p:cNvPr>
          <p:cNvSpPr txBox="1"/>
          <p:nvPr/>
        </p:nvSpPr>
        <p:spPr>
          <a:xfrm>
            <a:off x="7353897" y="5104998"/>
            <a:ext cx="1289327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Spark</a:t>
            </a:r>
            <a:br>
              <a:rPr lang="en-US" sz="2800" b="1" dirty="0"/>
            </a:br>
            <a:r>
              <a:rPr lang="en-US" sz="2800" b="1" dirty="0"/>
              <a:t>Worker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19F878-EE4A-97F0-EC19-0DECC3C1753A}"/>
              </a:ext>
            </a:extLst>
          </p:cNvPr>
          <p:cNvCxnSpPr>
            <a:cxnSpLocks/>
          </p:cNvCxnSpPr>
          <p:nvPr/>
        </p:nvCxnSpPr>
        <p:spPr>
          <a:xfrm>
            <a:off x="2723011" y="4002689"/>
            <a:ext cx="1628104" cy="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CAAA10-BE84-0990-6A3F-D3F8DD9A95FE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5596584" y="2423330"/>
            <a:ext cx="1757314" cy="157936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25D258-A4B5-F4E1-D5D0-13DC16FC88E5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5596584" y="4002691"/>
            <a:ext cx="1757313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E579BF-2570-0C64-5BA3-575669135F8A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 flipV="1">
            <a:off x="5596584" y="4002691"/>
            <a:ext cx="1757313" cy="157936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9D0C305-2020-9791-9388-CD757A07B4C3}"/>
              </a:ext>
            </a:extLst>
          </p:cNvPr>
          <p:cNvSpPr txBox="1"/>
          <p:nvPr/>
        </p:nvSpPr>
        <p:spPr>
          <a:xfrm>
            <a:off x="1411452" y="2258903"/>
            <a:ext cx="1084721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read()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88F29-EB94-9FE1-E588-A7767C500D8F}"/>
              </a:ext>
            </a:extLst>
          </p:cNvPr>
          <p:cNvSpPr txBox="1"/>
          <p:nvPr/>
        </p:nvSpPr>
        <p:spPr>
          <a:xfrm>
            <a:off x="10616688" y="3525636"/>
            <a:ext cx="1194302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Data</a:t>
            </a:r>
          </a:p>
          <a:p>
            <a:pPr algn="ctr"/>
            <a:r>
              <a:rPr lang="en-US" sz="2800" b="1" dirty="0"/>
              <a:t>Source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8A3134-46A5-72A6-E8C6-B2C937FFD152}"/>
              </a:ext>
            </a:extLst>
          </p:cNvPr>
          <p:cNvSpPr txBox="1"/>
          <p:nvPr/>
        </p:nvSpPr>
        <p:spPr>
          <a:xfrm>
            <a:off x="8741743" y="1946276"/>
            <a:ext cx="14857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Partition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C974BE-E61F-992F-0CFF-C302A80579FB}"/>
              </a:ext>
            </a:extLst>
          </p:cNvPr>
          <p:cNvSpPr txBox="1"/>
          <p:nvPr/>
        </p:nvSpPr>
        <p:spPr>
          <a:xfrm>
            <a:off x="8741743" y="2531385"/>
            <a:ext cx="14857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122B5-A8A3-FF20-35BD-0D3EDF74375E}"/>
              </a:ext>
            </a:extLst>
          </p:cNvPr>
          <p:cNvSpPr txBox="1"/>
          <p:nvPr/>
        </p:nvSpPr>
        <p:spPr>
          <a:xfrm>
            <a:off x="8715304" y="3527398"/>
            <a:ext cx="14857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Partition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E0277-AB80-8576-ABD5-B0F7D60359E1}"/>
              </a:ext>
            </a:extLst>
          </p:cNvPr>
          <p:cNvSpPr txBox="1"/>
          <p:nvPr/>
        </p:nvSpPr>
        <p:spPr>
          <a:xfrm>
            <a:off x="8715304" y="4112507"/>
            <a:ext cx="14857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Partition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255A5D-145D-AEA2-FD92-B12516AAEC18}"/>
              </a:ext>
            </a:extLst>
          </p:cNvPr>
          <p:cNvSpPr txBox="1"/>
          <p:nvPr/>
        </p:nvSpPr>
        <p:spPr>
          <a:xfrm>
            <a:off x="8715304" y="5104998"/>
            <a:ext cx="14857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Partition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D09EA2-C210-0F0F-3A93-1475B238BE68}"/>
              </a:ext>
            </a:extLst>
          </p:cNvPr>
          <p:cNvSpPr txBox="1"/>
          <p:nvPr/>
        </p:nvSpPr>
        <p:spPr>
          <a:xfrm>
            <a:off x="8715304" y="5704659"/>
            <a:ext cx="14857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Partition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46D5E-EE93-6AB8-BBCB-ADD0FD39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5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Architecture (Loading Data)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C6E67F-F022-4796-D5BF-7BD973E8C26C}"/>
              </a:ext>
            </a:extLst>
          </p:cNvPr>
          <p:cNvSpPr txBox="1"/>
          <p:nvPr/>
        </p:nvSpPr>
        <p:spPr>
          <a:xfrm>
            <a:off x="838200" y="3525636"/>
            <a:ext cx="1884811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Application</a:t>
            </a:r>
            <a:br>
              <a:rPr lang="en-US" sz="2800" b="1" dirty="0"/>
            </a:br>
            <a:r>
              <a:rPr lang="en-US" sz="2800" b="1" dirty="0"/>
              <a:t>Driver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3BAF2-B336-DE00-A130-2EF2ACFE1D0F}"/>
              </a:ext>
            </a:extLst>
          </p:cNvPr>
          <p:cNvSpPr txBox="1"/>
          <p:nvPr/>
        </p:nvSpPr>
        <p:spPr>
          <a:xfrm>
            <a:off x="4351115" y="3525637"/>
            <a:ext cx="1245469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Spark</a:t>
            </a:r>
            <a:br>
              <a:rPr lang="en-US" sz="2800" b="1" dirty="0"/>
            </a:br>
            <a:r>
              <a:rPr lang="en-US" sz="2800" b="1" dirty="0"/>
              <a:t>Master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D078B-6F21-6C05-F10F-E1B59F283CF2}"/>
              </a:ext>
            </a:extLst>
          </p:cNvPr>
          <p:cNvSpPr txBox="1"/>
          <p:nvPr/>
        </p:nvSpPr>
        <p:spPr>
          <a:xfrm>
            <a:off x="7353898" y="1946276"/>
            <a:ext cx="1289327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Spark</a:t>
            </a:r>
            <a:br>
              <a:rPr lang="en-US" sz="2800" b="1" dirty="0"/>
            </a:br>
            <a:r>
              <a:rPr lang="en-US" sz="2800" b="1" dirty="0"/>
              <a:t>Worker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C4FBD-5B46-08E6-A011-44D9EEE5793D}"/>
              </a:ext>
            </a:extLst>
          </p:cNvPr>
          <p:cNvSpPr txBox="1"/>
          <p:nvPr/>
        </p:nvSpPr>
        <p:spPr>
          <a:xfrm>
            <a:off x="7353897" y="3525637"/>
            <a:ext cx="1289327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Spark</a:t>
            </a:r>
            <a:br>
              <a:rPr lang="en-US" sz="2800" b="1" dirty="0"/>
            </a:br>
            <a:r>
              <a:rPr lang="en-US" sz="2800" b="1" dirty="0"/>
              <a:t>Worker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63857-A03D-33F5-E9F0-B58DA104F944}"/>
              </a:ext>
            </a:extLst>
          </p:cNvPr>
          <p:cNvSpPr txBox="1"/>
          <p:nvPr/>
        </p:nvSpPr>
        <p:spPr>
          <a:xfrm>
            <a:off x="7353897" y="5104998"/>
            <a:ext cx="1289327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Spark</a:t>
            </a:r>
            <a:br>
              <a:rPr lang="en-US" sz="2800" b="1" dirty="0"/>
            </a:br>
            <a:r>
              <a:rPr lang="en-US" sz="2800" b="1" dirty="0"/>
              <a:t>Worker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19F878-EE4A-97F0-EC19-0DECC3C1753A}"/>
              </a:ext>
            </a:extLst>
          </p:cNvPr>
          <p:cNvCxnSpPr>
            <a:cxnSpLocks/>
          </p:cNvCxnSpPr>
          <p:nvPr/>
        </p:nvCxnSpPr>
        <p:spPr>
          <a:xfrm>
            <a:off x="2723011" y="4002689"/>
            <a:ext cx="1628104" cy="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CAAA10-BE84-0990-6A3F-D3F8DD9A95FE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5596584" y="2423330"/>
            <a:ext cx="1757314" cy="157936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25D258-A4B5-F4E1-D5D0-13DC16FC88E5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5596584" y="4002691"/>
            <a:ext cx="1757313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E579BF-2570-0C64-5BA3-575669135F8A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 flipV="1">
            <a:off x="5596584" y="4002691"/>
            <a:ext cx="1757313" cy="157936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9D0C305-2020-9791-9388-CD757A07B4C3}"/>
              </a:ext>
            </a:extLst>
          </p:cNvPr>
          <p:cNvSpPr txBox="1"/>
          <p:nvPr/>
        </p:nvSpPr>
        <p:spPr>
          <a:xfrm>
            <a:off x="1115038" y="2423329"/>
            <a:ext cx="1331134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Dataset</a:t>
            </a:r>
            <a:br>
              <a:rPr lang="en-US" sz="2800" b="1" dirty="0"/>
            </a:br>
            <a:r>
              <a:rPr lang="en-US" sz="2800" b="1" dirty="0"/>
              <a:t>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88F29-EB94-9FE1-E588-A7767C500D8F}"/>
              </a:ext>
            </a:extLst>
          </p:cNvPr>
          <p:cNvSpPr txBox="1"/>
          <p:nvPr/>
        </p:nvSpPr>
        <p:spPr>
          <a:xfrm>
            <a:off x="10616688" y="3525636"/>
            <a:ext cx="1194302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Data</a:t>
            </a:r>
          </a:p>
          <a:p>
            <a:pPr algn="ctr"/>
            <a:r>
              <a:rPr lang="en-US" sz="2800" b="1" dirty="0"/>
              <a:t>Source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8A3134-46A5-72A6-E8C6-B2C937FFD152}"/>
              </a:ext>
            </a:extLst>
          </p:cNvPr>
          <p:cNvSpPr txBox="1"/>
          <p:nvPr/>
        </p:nvSpPr>
        <p:spPr>
          <a:xfrm>
            <a:off x="8741743" y="1946276"/>
            <a:ext cx="14857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Partition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C974BE-E61F-992F-0CFF-C302A80579FB}"/>
              </a:ext>
            </a:extLst>
          </p:cNvPr>
          <p:cNvSpPr txBox="1"/>
          <p:nvPr/>
        </p:nvSpPr>
        <p:spPr>
          <a:xfrm>
            <a:off x="8741743" y="2531385"/>
            <a:ext cx="14857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122B5-A8A3-FF20-35BD-0D3EDF74375E}"/>
              </a:ext>
            </a:extLst>
          </p:cNvPr>
          <p:cNvSpPr txBox="1"/>
          <p:nvPr/>
        </p:nvSpPr>
        <p:spPr>
          <a:xfrm>
            <a:off x="8715304" y="3527398"/>
            <a:ext cx="14857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Partition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E0277-AB80-8576-ABD5-B0F7D60359E1}"/>
              </a:ext>
            </a:extLst>
          </p:cNvPr>
          <p:cNvSpPr txBox="1"/>
          <p:nvPr/>
        </p:nvSpPr>
        <p:spPr>
          <a:xfrm>
            <a:off x="8715304" y="4112507"/>
            <a:ext cx="14857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Partition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255A5D-145D-AEA2-FD92-B12516AAEC18}"/>
              </a:ext>
            </a:extLst>
          </p:cNvPr>
          <p:cNvSpPr txBox="1"/>
          <p:nvPr/>
        </p:nvSpPr>
        <p:spPr>
          <a:xfrm>
            <a:off x="8715304" y="5104998"/>
            <a:ext cx="14857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Partition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D09EA2-C210-0F0F-3A93-1475B238BE68}"/>
              </a:ext>
            </a:extLst>
          </p:cNvPr>
          <p:cNvSpPr txBox="1"/>
          <p:nvPr/>
        </p:nvSpPr>
        <p:spPr>
          <a:xfrm>
            <a:off x="8715304" y="5704659"/>
            <a:ext cx="14857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Partition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0A9CD-B64C-2FFB-2ECC-73DE8682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5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as Distributed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Datasets are distributed collections</a:t>
            </a:r>
          </a:p>
          <a:p>
            <a:r>
              <a:rPr lang="en-US" dirty="0"/>
              <a:t>Data are organized into partitions</a:t>
            </a:r>
          </a:p>
          <a:p>
            <a:r>
              <a:rPr lang="en-US" dirty="0"/>
              <a:t>Partitions are placed on the machines in a cluster</a:t>
            </a:r>
          </a:p>
          <a:p>
            <a:r>
              <a:rPr lang="en-US" dirty="0"/>
              <a:t>The collection is modeled by a Dataset object created in the driver</a:t>
            </a:r>
          </a:p>
          <a:p>
            <a:r>
              <a:rPr lang="en-US" dirty="0"/>
              <a:t>The collection API allows the programmer to manipulate the data in a manner similar to any local collection (e.g., Java collection)</a:t>
            </a:r>
          </a:p>
          <a:p>
            <a:r>
              <a:rPr lang="en-US" dirty="0"/>
              <a:t>But the actual computation is performed on the cluster machines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9AE1E-28C2-1372-A4D3-5741F0DC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0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E0FEB-B46B-31B9-7721-C39EBE2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are Immutable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041A46-DBBA-539E-0F6D-04C54B7E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objects are stored in a serialized format to reduce memory usage</a:t>
            </a:r>
          </a:p>
          <a:p>
            <a:r>
              <a:rPr lang="en-US" dirty="0"/>
              <a:t>When objects are deserialized for transformations, the result is a copy</a:t>
            </a:r>
          </a:p>
          <a:p>
            <a:r>
              <a:rPr lang="en-US" dirty="0"/>
              <a:t>Transformations operate on the copies</a:t>
            </a:r>
          </a:p>
          <a:p>
            <a:r>
              <a:rPr lang="en-US" dirty="0"/>
              <a:t>A new Dataset is creating that contains the modified objects</a:t>
            </a:r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143ED4-5462-70C4-6A88-EBA81C9B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01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E0FEB-B46B-31B9-7721-C39EBE2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Immutability: Advantages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041A46-DBBA-539E-0F6D-04C54B7E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to reduce bugs (avoids unintended changes)</a:t>
            </a:r>
          </a:p>
          <a:p>
            <a:r>
              <a:rPr lang="en-US" dirty="0"/>
              <a:t>Allows Datasets to be reused: two sets of transformations can be applied to the same Dataset</a:t>
            </a:r>
          </a:p>
          <a:p>
            <a:r>
              <a:rPr lang="en-US" dirty="0"/>
              <a:t>Fault tolerance:</a:t>
            </a:r>
          </a:p>
          <a:p>
            <a:pPr lvl="1"/>
            <a:r>
              <a:rPr lang="en-US" dirty="0"/>
              <a:t>if a node crashes, Spark has the history of where the data originated and all transformations</a:t>
            </a:r>
          </a:p>
          <a:p>
            <a:pPr lvl="1"/>
            <a:r>
              <a:rPr lang="en-US" dirty="0"/>
              <a:t>Spark will reconstruct the objects</a:t>
            </a:r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DDE8A4-6349-27EC-4D13-97255AA7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32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Operations are Lazy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Datasets queue up data loading and transformations</a:t>
            </a:r>
          </a:p>
          <a:p>
            <a:r>
              <a:rPr lang="en-US" dirty="0"/>
              <a:t>The queued transformations are not executed until an action is requested</a:t>
            </a:r>
          </a:p>
          <a:p>
            <a:r>
              <a:rPr lang="en-US" dirty="0"/>
              <a:t>If an action is never called, the transformations will never be executed</a:t>
            </a:r>
          </a:p>
          <a:p>
            <a:r>
              <a:rPr lang="en-US" dirty="0"/>
              <a:t>You can think of the end of the actions as "pulling" the calculations forward</a:t>
            </a:r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567A9-72E7-BAF2-2194-68DFD4C3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20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Enables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can be merged into a single pass to reduce overhead</a:t>
            </a:r>
          </a:p>
          <a:p>
            <a:pPr lvl="1"/>
            <a:r>
              <a:rPr lang="en-US" dirty="0"/>
              <a:t>Objects stored in the collection are serialized into a more memory efficient format</a:t>
            </a:r>
          </a:p>
          <a:p>
            <a:pPr lvl="1"/>
            <a:r>
              <a:rPr lang="en-US" dirty="0"/>
              <a:t>Perform (de)serialization once for a group of transformations rather than for each transformation</a:t>
            </a:r>
          </a:p>
          <a:p>
            <a:r>
              <a:rPr lang="en-US" dirty="0"/>
              <a:t>Operations may be re-ordered (when safe) to make them more efficient</a:t>
            </a:r>
          </a:p>
          <a:p>
            <a:pPr lvl="1"/>
            <a:r>
              <a:rPr lang="en-US" dirty="0"/>
              <a:t>Move a filter() operation before a map() operation so that the map() is applied to fewer items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3EAF7-41F6-E9DA-34AD-13D46EB8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3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In-memory, stateful, distributed computing framework</a:t>
            </a:r>
          </a:p>
          <a:p>
            <a:r>
              <a:rPr lang="en-US" dirty="0"/>
              <a:t>Started by </a:t>
            </a:r>
            <a:r>
              <a:rPr lang="en-US" dirty="0" err="1"/>
              <a:t>Matei</a:t>
            </a:r>
            <a:r>
              <a:rPr lang="en-US" dirty="0"/>
              <a:t> </a:t>
            </a:r>
            <a:r>
              <a:rPr lang="en-US" dirty="0" err="1"/>
              <a:t>Zaharia</a:t>
            </a:r>
            <a:r>
              <a:rPr lang="en-US" dirty="0"/>
              <a:t> and other Ph.D. students at UC Berkeley in 2009</a:t>
            </a:r>
          </a:p>
          <a:p>
            <a:r>
              <a:rPr lang="en-US" dirty="0"/>
              <a:t>Open-sourced in 2010, donated to the Apache Foundation in 2013</a:t>
            </a:r>
          </a:p>
          <a:p>
            <a:r>
              <a:rPr lang="en-US" dirty="0"/>
              <a:t>Provides a local collections API that allows programmers to write programs that are very similar to something running on their local machine</a:t>
            </a:r>
          </a:p>
          <a:p>
            <a:r>
              <a:rPr lang="en-US" dirty="0"/>
              <a:t>We're going to look at examples of using the Dataset API to write programs for data processing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B2BDC-0991-854F-ED2E-40B18D8F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6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E0FEB-B46B-31B9-7721-C39EBE2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Transformation: Map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041A46-DBBA-539E-0F6D-04C54B7E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map(</a:t>
            </a:r>
            <a:r>
              <a:rPr lang="en-US" dirty="0" err="1"/>
              <a:t>func</a:t>
            </a:r>
            <a:r>
              <a:rPr lang="en-US" dirty="0"/>
              <a:t>: T =&gt; U) Runs the given function on each object and returns a new Dataset with the outputs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Assume </a:t>
            </a:r>
            <a:r>
              <a:rPr lang="en-US" dirty="0" err="1"/>
              <a:t>allWords</a:t>
            </a:r>
            <a:r>
              <a:rPr lang="en-US" dirty="0"/>
              <a:t> = Dataset("frog", "dog", "human")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wordLengths</a:t>
            </a:r>
            <a:r>
              <a:rPr lang="en-US" dirty="0"/>
              <a:t> = </a:t>
            </a:r>
            <a:r>
              <a:rPr lang="en-US" dirty="0" err="1"/>
              <a:t>allWords.map</a:t>
            </a:r>
            <a:r>
              <a:rPr lang="en-US" dirty="0"/>
              <a:t>(word =&gt; </a:t>
            </a:r>
            <a:r>
              <a:rPr lang="en-US" dirty="0" err="1"/>
              <a:t>word.length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wordLengths</a:t>
            </a:r>
            <a:r>
              <a:rPr lang="en-US" dirty="0"/>
              <a:t> = Dataset(4, 3, 5)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FF51D-9753-675D-5459-40880396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05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E0FEB-B46B-31B9-7721-C39EBE2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Transformation: Flat Map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041A46-DBBA-539E-0F6D-04C54B7E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flatMap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: T =&gt; Iterator[U]) Runs the given function on each object.  It is expected that the function returns an iterator.  All of the items in each iterator are added and returned as a new Dataset.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Assume lists = </a:t>
            </a:r>
            <a:r>
              <a:rPr lang="en-US" dirty="0" err="1"/>
              <a:t>DataSet</a:t>
            </a:r>
            <a:r>
              <a:rPr lang="en-US" dirty="0"/>
              <a:t>((1, 4), (5, 7), (8, 12))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numbers = </a:t>
            </a:r>
            <a:r>
              <a:rPr lang="en-US" dirty="0" err="1"/>
              <a:t>lists.flatMap</a:t>
            </a:r>
            <a:r>
              <a:rPr lang="en-US" dirty="0"/>
              <a:t>(pair =&gt; pair._1 to pair._2)</a:t>
            </a:r>
          </a:p>
          <a:p>
            <a:pPr marL="0" indent="0">
              <a:buNone/>
            </a:pPr>
            <a:r>
              <a:rPr lang="en-US" dirty="0"/>
              <a:t>// numbers = </a:t>
            </a:r>
            <a:r>
              <a:rPr lang="en-US" dirty="0" err="1"/>
              <a:t>DataSet</a:t>
            </a:r>
            <a:r>
              <a:rPr lang="en-US" dirty="0"/>
              <a:t>(1, 2, 3, 4, 5, 6, 7, 8, 9, 10, 11, 12)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F52DB9-14A7-5972-9C82-E633BF11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86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E0FEB-B46B-31B9-7721-C39EBE2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Transformation: Filter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041A46-DBBA-539E-0F6D-04C54B7E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filter(</a:t>
            </a:r>
            <a:r>
              <a:rPr lang="en-US" dirty="0" err="1"/>
              <a:t>func</a:t>
            </a:r>
            <a:r>
              <a:rPr lang="en-US" dirty="0"/>
              <a:t>: T =&gt; Boolean) Returns a new Dataset containing objects for which the function returns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Assume </a:t>
            </a:r>
            <a:r>
              <a:rPr lang="en-US" dirty="0" err="1"/>
              <a:t>allNumbers</a:t>
            </a:r>
            <a:r>
              <a:rPr lang="en-US" dirty="0"/>
              <a:t> = Dataset(1, 2, 3, 4, 5, 6)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oddNumbers</a:t>
            </a:r>
            <a:r>
              <a:rPr lang="en-US" dirty="0"/>
              <a:t> = </a:t>
            </a:r>
            <a:r>
              <a:rPr lang="en-US" dirty="0" err="1"/>
              <a:t>allNumbers.filter</a:t>
            </a:r>
            <a:r>
              <a:rPr lang="en-US" dirty="0"/>
              <a:t>(n =&gt; n % 2 == 1)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oddNumbers</a:t>
            </a:r>
            <a:r>
              <a:rPr lang="en-US" dirty="0"/>
              <a:t> = Dataset(1, 3, 5)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evenNumbers</a:t>
            </a:r>
            <a:r>
              <a:rPr lang="en-US" dirty="0"/>
              <a:t> = </a:t>
            </a:r>
            <a:r>
              <a:rPr lang="en-US" dirty="0" err="1"/>
              <a:t>allNumbers.filter</a:t>
            </a:r>
            <a:r>
              <a:rPr lang="en-US" dirty="0"/>
              <a:t>(n =&gt; n % 2 == 0)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evenNumbers</a:t>
            </a:r>
            <a:r>
              <a:rPr lang="en-US" dirty="0"/>
              <a:t> = </a:t>
            </a:r>
            <a:r>
              <a:rPr lang="en-US" dirty="0" err="1"/>
              <a:t>DataSet</a:t>
            </a:r>
            <a:r>
              <a:rPr lang="en-US" dirty="0"/>
              <a:t>(2, 4, 6)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2008D-4C1D-FAE7-0877-DEB0A05E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60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E0FEB-B46B-31B9-7721-C39EBE2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Transformation: Distinct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041A46-DBBA-539E-0F6D-04C54B7E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distinct() Returns a new Dataset containing only the distinct objects in this Dataset.  In other words, it removes duplicates.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Assume </a:t>
            </a:r>
            <a:r>
              <a:rPr lang="en-US" dirty="0" err="1"/>
              <a:t>allWords</a:t>
            </a:r>
            <a:r>
              <a:rPr lang="en-US" dirty="0"/>
              <a:t> = Dataset("cat", "dog", "frog", "dog", "cat")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uniqueWords</a:t>
            </a:r>
            <a:r>
              <a:rPr lang="en-US" dirty="0"/>
              <a:t> = </a:t>
            </a:r>
            <a:r>
              <a:rPr lang="en-US" dirty="0" err="1"/>
              <a:t>allWords.distinct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uniqueWords</a:t>
            </a:r>
            <a:r>
              <a:rPr lang="en-US" dirty="0"/>
              <a:t> = Dataset("cat", "dog", "frog")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997520-F76F-E1FC-2B17-A5296154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51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E0FEB-B46B-31B9-7721-C39EBE2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Transformation: Union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041A46-DBBA-539E-0F6D-04C54B7E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union(other: Dataset) combines this Dataset with a second Dataset and returns as a new Dataset.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Assume </a:t>
            </a:r>
            <a:r>
              <a:rPr lang="en-US" dirty="0" err="1"/>
              <a:t>commonPets</a:t>
            </a:r>
            <a:r>
              <a:rPr lang="en-US" dirty="0"/>
              <a:t> = Dataset("cat", "dog", "bird", "frog")</a:t>
            </a:r>
          </a:p>
          <a:p>
            <a:pPr marL="0" indent="0">
              <a:buNone/>
            </a:pPr>
            <a:r>
              <a:rPr lang="en-US" dirty="0"/>
              <a:t>// Assume </a:t>
            </a:r>
            <a:r>
              <a:rPr lang="en-US" dirty="0" err="1"/>
              <a:t>uncommonPets</a:t>
            </a:r>
            <a:r>
              <a:rPr lang="en-US" dirty="0"/>
              <a:t> = Dataset("frog", "iguana", "horse")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pets = </a:t>
            </a:r>
            <a:r>
              <a:rPr lang="en-US" dirty="0" err="1"/>
              <a:t>commonPets.union</a:t>
            </a:r>
            <a:r>
              <a:rPr lang="en-US" dirty="0"/>
              <a:t>(</a:t>
            </a:r>
            <a:r>
              <a:rPr lang="en-US" dirty="0" err="1"/>
              <a:t>uncommonPets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// pets = Dataset("cat", "dog", "bird", "frog", "frog", "iguana", "horse")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41E726-A157-9080-952D-25238009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08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E0FEB-B46B-31B9-7721-C39EBE2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Transformation: Intersect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041A46-DBBA-539E-0F6D-04C54B7E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intersect(other: Dataset) returns a new Dataset with all objects that appear in both input Datasets.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Assume </a:t>
            </a:r>
            <a:r>
              <a:rPr lang="en-US" dirty="0" err="1"/>
              <a:t>commonPets</a:t>
            </a:r>
            <a:r>
              <a:rPr lang="en-US" dirty="0"/>
              <a:t> = Dataset("cat", "dog", "bird", "frog")</a:t>
            </a:r>
          </a:p>
          <a:p>
            <a:pPr marL="0" indent="0">
              <a:buNone/>
            </a:pPr>
            <a:r>
              <a:rPr lang="en-US" dirty="0"/>
              <a:t>// Assume </a:t>
            </a:r>
            <a:r>
              <a:rPr lang="en-US" dirty="0" err="1"/>
              <a:t>uncommonPets</a:t>
            </a:r>
            <a:r>
              <a:rPr lang="en-US" dirty="0"/>
              <a:t> = Dataset("frog", "iguana", "horse")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pets = </a:t>
            </a:r>
            <a:r>
              <a:rPr lang="en-US" dirty="0" err="1"/>
              <a:t>commonPets.intersect</a:t>
            </a:r>
            <a:r>
              <a:rPr lang="en-US" dirty="0"/>
              <a:t>(</a:t>
            </a:r>
            <a:r>
              <a:rPr lang="en-US" dirty="0" err="1"/>
              <a:t>uncommonPets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// pets = Dataset("frog")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2B6012-2F1A-5EBB-47F0-1C5535AE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90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E0FEB-B46B-31B9-7721-C39EBE2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(Collect)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041A46-DBBA-539E-0F6D-04C54B7E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Transfers to the Dataset to the driver application</a:t>
            </a:r>
          </a:p>
          <a:p>
            <a:pPr lvl="1"/>
            <a:r>
              <a:rPr lang="en-US" dirty="0"/>
              <a:t>collect(): Array[T] </a:t>
            </a:r>
          </a:p>
          <a:p>
            <a:pPr lvl="1"/>
            <a:r>
              <a:rPr lang="en-US" dirty="0" err="1"/>
              <a:t>collectAsList</a:t>
            </a:r>
            <a:r>
              <a:rPr lang="en-US" dirty="0"/>
              <a:t>(): List[T]</a:t>
            </a:r>
          </a:p>
          <a:p>
            <a:r>
              <a:rPr lang="en-US" dirty="0"/>
              <a:t>Don't do this unless you've substantially reduced the Dataset size through transformations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2DA9F9-8399-1A11-EE51-7E0BAD06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2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E0FEB-B46B-31B9-7721-C39EBE2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(Inspecting the Data)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041A46-DBBA-539E-0F6D-04C54B7E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methods allow you to inspect your Datasets</a:t>
            </a:r>
          </a:p>
          <a:p>
            <a:pPr lvl="1"/>
            <a:r>
              <a:rPr lang="en-US" dirty="0"/>
              <a:t>count(): Long – return the number of objects</a:t>
            </a:r>
          </a:p>
          <a:p>
            <a:pPr lvl="1"/>
            <a:r>
              <a:rPr lang="en-US" dirty="0"/>
              <a:t>head(int n): Array[T] – transfer the first n objects to the driver</a:t>
            </a:r>
          </a:p>
          <a:p>
            <a:pPr lvl="1"/>
            <a:r>
              <a:rPr lang="en-US" dirty="0"/>
              <a:t>tail(int n): Array[T] – transfer the last n objects to the driver</a:t>
            </a:r>
          </a:p>
          <a:p>
            <a:r>
              <a:rPr lang="en-US" dirty="0"/>
              <a:t>These are very useful for getting a sense if data are read correctly, if they are transformations are performing as intended, etc.</a:t>
            </a:r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04084E-213F-9F91-5340-EEBE8B32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26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E0FEB-B46B-31B9-7721-C39EBE2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(Writing Data)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041A46-DBBA-539E-0F6D-04C54B7E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objects have a write attribute that holds a </a:t>
            </a:r>
            <a:r>
              <a:rPr lang="en-US" dirty="0" err="1"/>
              <a:t>DataFrameWriter</a:t>
            </a:r>
            <a:r>
              <a:rPr lang="en-US" dirty="0"/>
              <a:t> object</a:t>
            </a:r>
          </a:p>
          <a:p>
            <a:r>
              <a:rPr lang="en-US" dirty="0"/>
              <a:t>The writer can write data in the following formats: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Parquet</a:t>
            </a:r>
          </a:p>
          <a:p>
            <a:pPr lvl="1"/>
            <a:r>
              <a:rPr lang="en-US" dirty="0"/>
              <a:t>SQL database</a:t>
            </a:r>
          </a:p>
          <a:p>
            <a:pPr lvl="1"/>
            <a:r>
              <a:rPr lang="en-US" dirty="0"/>
              <a:t>Text file</a:t>
            </a:r>
          </a:p>
          <a:p>
            <a:r>
              <a:rPr lang="en-US" dirty="0"/>
              <a:t>(We'll look at this more when we look at </a:t>
            </a:r>
            <a:r>
              <a:rPr lang="en-US" dirty="0" err="1"/>
              <a:t>DataFrames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78F3B1-28CB-0655-1F1F-BD046487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21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E0FEB-B46B-31B9-7721-C39EBE2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041A46-DBBA-539E-0F6D-04C54B7E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map() is a transformation</a:t>
            </a:r>
          </a:p>
          <a:p>
            <a:pPr marL="0" indent="0">
              <a:buNone/>
            </a:pPr>
            <a:r>
              <a:rPr lang="en-US" dirty="0"/>
              <a:t>// gets the length of each String in the lines Dataset</a:t>
            </a:r>
          </a:p>
          <a:p>
            <a:pPr marL="0" indent="0">
              <a:buNone/>
            </a:pPr>
            <a:r>
              <a:rPr lang="en-US" dirty="0"/>
              <a:t>// and returns a Dataset of Long values (one per original String)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lineLengths</a:t>
            </a:r>
            <a:r>
              <a:rPr lang="en-US" dirty="0"/>
              <a:t> = </a:t>
            </a:r>
            <a:r>
              <a:rPr lang="en-US" dirty="0" err="1"/>
              <a:t>lines.map</a:t>
            </a:r>
            <a:r>
              <a:rPr lang="en-US" dirty="0"/>
              <a:t>(l =&gt; </a:t>
            </a:r>
            <a:r>
              <a:rPr lang="en-US" dirty="0" err="1"/>
              <a:t>l.length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5182BC-2EB2-43FB-35A9-CC84163B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Architecture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D983DD3-C126-3151-E981-8B70A232E75F}"/>
              </a:ext>
            </a:extLst>
          </p:cNvPr>
          <p:cNvGrpSpPr/>
          <p:nvPr/>
        </p:nvGrpSpPr>
        <p:grpSpPr>
          <a:xfrm>
            <a:off x="2193487" y="1946276"/>
            <a:ext cx="7805025" cy="4112829"/>
            <a:chOff x="1061645" y="1690688"/>
            <a:chExt cx="7805025" cy="41128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C6E67F-F022-4796-D5BF-7BD973E8C26C}"/>
                </a:ext>
              </a:extLst>
            </p:cNvPr>
            <p:cNvSpPr txBox="1"/>
            <p:nvPr/>
          </p:nvSpPr>
          <p:spPr>
            <a:xfrm>
              <a:off x="1061645" y="3270048"/>
              <a:ext cx="1884811" cy="9541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Application</a:t>
              </a:r>
              <a:br>
                <a:rPr lang="en-US" sz="2800" b="1" dirty="0"/>
              </a:br>
              <a:r>
                <a:rPr lang="en-US" sz="2800" b="1" dirty="0"/>
                <a:t>Driver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E3BAF2-B336-DE00-A130-2EF2ACFE1D0F}"/>
                </a:ext>
              </a:extLst>
            </p:cNvPr>
            <p:cNvSpPr txBox="1"/>
            <p:nvPr/>
          </p:nvSpPr>
          <p:spPr>
            <a:xfrm>
              <a:off x="4574560" y="3270049"/>
              <a:ext cx="1245469" cy="9541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Spark</a:t>
              </a:r>
              <a:br>
                <a:rPr lang="en-US" sz="2800" b="1" dirty="0"/>
              </a:br>
              <a:r>
                <a:rPr lang="en-US" sz="2800" b="1" dirty="0"/>
                <a:t>Master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3D078B-6F21-6C05-F10F-E1B59F283CF2}"/>
                </a:ext>
              </a:extLst>
            </p:cNvPr>
            <p:cNvSpPr txBox="1"/>
            <p:nvPr/>
          </p:nvSpPr>
          <p:spPr>
            <a:xfrm>
              <a:off x="7577343" y="1690688"/>
              <a:ext cx="1289327" cy="9541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Spark</a:t>
              </a:r>
              <a:br>
                <a:rPr lang="en-US" sz="2800" b="1" dirty="0"/>
              </a:br>
              <a:r>
                <a:rPr lang="en-US" sz="2800" b="1" dirty="0"/>
                <a:t>Worker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0C4FBD-5B46-08E6-A011-44D9EEE5793D}"/>
                </a:ext>
              </a:extLst>
            </p:cNvPr>
            <p:cNvSpPr txBox="1"/>
            <p:nvPr/>
          </p:nvSpPr>
          <p:spPr>
            <a:xfrm>
              <a:off x="7577342" y="3270049"/>
              <a:ext cx="1289327" cy="9541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Spark</a:t>
              </a:r>
              <a:br>
                <a:rPr lang="en-US" sz="2800" b="1" dirty="0"/>
              </a:br>
              <a:r>
                <a:rPr lang="en-US" sz="2800" b="1" dirty="0"/>
                <a:t>Worker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E63857-A03D-33F5-E9F0-B58DA104F944}"/>
                </a:ext>
              </a:extLst>
            </p:cNvPr>
            <p:cNvSpPr txBox="1"/>
            <p:nvPr/>
          </p:nvSpPr>
          <p:spPr>
            <a:xfrm>
              <a:off x="7577342" y="4849410"/>
              <a:ext cx="1289327" cy="9541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Spark</a:t>
              </a:r>
              <a:br>
                <a:rPr lang="en-US" sz="2800" b="1" dirty="0"/>
              </a:br>
              <a:r>
                <a:rPr lang="en-US" sz="2800" b="1" dirty="0"/>
                <a:t>Worker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19F878-EE4A-97F0-EC19-0DECC3C1753A}"/>
                </a:ext>
              </a:extLst>
            </p:cNvPr>
            <p:cNvCxnSpPr>
              <a:cxnSpLocks/>
            </p:cNvCxnSpPr>
            <p:nvPr/>
          </p:nvCxnSpPr>
          <p:spPr>
            <a:xfrm>
              <a:off x="2946456" y="3747101"/>
              <a:ext cx="162810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9CAAA10-BE84-0990-6A3F-D3F8DD9A95FE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5820029" y="2167742"/>
              <a:ext cx="1757314" cy="157936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25D258-A4B5-F4E1-D5D0-13DC16FC88E5}"/>
                </a:ext>
              </a:extLst>
            </p:cNvPr>
            <p:cNvCxnSpPr>
              <a:cxnSpLocks/>
              <a:stCxn id="7" idx="1"/>
              <a:endCxn id="5" idx="3"/>
            </p:cNvCxnSpPr>
            <p:nvPr/>
          </p:nvCxnSpPr>
          <p:spPr>
            <a:xfrm flipH="1">
              <a:off x="5820029" y="3747103"/>
              <a:ext cx="175731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8E579BF-2570-0C64-5BA3-575669135F8A}"/>
                </a:ext>
              </a:extLst>
            </p:cNvPr>
            <p:cNvCxnSpPr>
              <a:cxnSpLocks/>
              <a:stCxn id="8" idx="1"/>
              <a:endCxn id="5" idx="3"/>
            </p:cNvCxnSpPr>
            <p:nvPr/>
          </p:nvCxnSpPr>
          <p:spPr>
            <a:xfrm flipH="1" flipV="1">
              <a:off x="5820029" y="3747103"/>
              <a:ext cx="1757313" cy="157936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283359-CFD5-F246-52DE-325268E9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79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E0FEB-B46B-31B9-7721-C39EBE2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041A46-DBBA-539E-0F6D-04C54B7E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map() is a transformation</a:t>
            </a:r>
          </a:p>
          <a:p>
            <a:pPr marL="0" indent="0">
              <a:buNone/>
            </a:pPr>
            <a:r>
              <a:rPr lang="en-US" dirty="0"/>
              <a:t>// gets the length of each String in the lines Dataset</a:t>
            </a:r>
          </a:p>
          <a:p>
            <a:pPr marL="0" indent="0">
              <a:buNone/>
            </a:pPr>
            <a:r>
              <a:rPr lang="en-US" dirty="0"/>
              <a:t>// and returns a Dataset of Long values (one per original String)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lineLengths</a:t>
            </a:r>
            <a:r>
              <a:rPr lang="en-US" dirty="0"/>
              <a:t> = </a:t>
            </a:r>
            <a:r>
              <a:rPr lang="en-US" dirty="0" err="1"/>
              <a:t>lines.map</a:t>
            </a:r>
            <a:r>
              <a:rPr lang="en-US" dirty="0"/>
              <a:t>(l =&gt; </a:t>
            </a:r>
            <a:r>
              <a:rPr lang="en-US" dirty="0" err="1"/>
              <a:t>l.length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The transformation is not actually computed yet</a:t>
            </a:r>
          </a:p>
          <a:p>
            <a:pPr marL="0" indent="0">
              <a:buNone/>
            </a:pPr>
            <a:r>
              <a:rPr lang="en-US" dirty="0"/>
              <a:t>// It is queued up to run later</a:t>
            </a:r>
          </a:p>
          <a:p>
            <a:pPr marL="0" indent="0">
              <a:buNone/>
            </a:pPr>
            <a:r>
              <a:rPr lang="en-US" dirty="0"/>
              <a:t>// The Dataset referenced by </a:t>
            </a:r>
            <a:r>
              <a:rPr lang="en-US" dirty="0" err="1"/>
              <a:t>lineLengths</a:t>
            </a:r>
            <a:r>
              <a:rPr lang="en-US" dirty="0"/>
              <a:t> is a placeholder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471328-7A78-BAC3-F68C-0916BFB2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3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E0FEB-B46B-31B9-7721-C39EBE2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Datasets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041A46-DBBA-539E-0F6D-04C54B7E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references can be used multiple times</a:t>
            </a:r>
          </a:p>
          <a:p>
            <a:r>
              <a:rPr lang="en-US" dirty="0"/>
              <a:t>Datasets can be used as the starting point for different operations (e.g., essentially a fork in the pipeline)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firstNames</a:t>
            </a:r>
            <a:r>
              <a:rPr lang="en-US" dirty="0"/>
              <a:t> = </a:t>
            </a:r>
            <a:r>
              <a:rPr lang="en-US" dirty="0" err="1"/>
              <a:t>people.map</a:t>
            </a:r>
            <a:r>
              <a:rPr lang="en-US" dirty="0"/>
              <a:t>(p =&gt; </a:t>
            </a:r>
            <a:r>
              <a:rPr lang="en-US" dirty="0" err="1"/>
              <a:t>p.firstName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lastNames</a:t>
            </a:r>
            <a:r>
              <a:rPr lang="en-US" dirty="0"/>
              <a:t> = </a:t>
            </a:r>
            <a:r>
              <a:rPr lang="en-US" dirty="0" err="1"/>
              <a:t>people.map</a:t>
            </a:r>
            <a:r>
              <a:rPr lang="en-US" dirty="0"/>
              <a:t>(p =&gt; </a:t>
            </a:r>
            <a:r>
              <a:rPr lang="en-US" dirty="0" err="1"/>
              <a:t>p.lastName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F26D49-6759-CFFC-A53A-54482799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59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E0FEB-B46B-31B9-7721-C39EBE2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Datasets Efficiently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041A46-DBBA-539E-0F6D-04C54B7E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Laziness works against us in this case</a:t>
            </a:r>
          </a:p>
          <a:p>
            <a:r>
              <a:rPr lang="en-US" dirty="0"/>
              <a:t>After running a pipeline, the intermediate transformations are discarded to save memory</a:t>
            </a:r>
          </a:p>
          <a:p>
            <a:r>
              <a:rPr lang="en-US" dirty="0"/>
              <a:t>The two separate paths will cause common operations to be performed twice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4D08B3-F89F-0442-20C9-76763382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42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E0FEB-B46B-31B9-7721-C39EBE2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Datasets Efficiently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041A46-DBBA-539E-0F6D-04C54B7E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avoid this, you can indicate to Spark that you intend to use a Dataset multiple times</a:t>
            </a:r>
          </a:p>
          <a:p>
            <a:r>
              <a:rPr lang="en-US" dirty="0"/>
              <a:t>The persist() method will cause Spark to keep the contents of the Dataset around</a:t>
            </a:r>
          </a:p>
          <a:p>
            <a:r>
              <a:rPr lang="en-US" dirty="0"/>
              <a:t>Depending on the size of the collection, it may be:</a:t>
            </a:r>
          </a:p>
          <a:p>
            <a:pPr lvl="1"/>
            <a:r>
              <a:rPr lang="en-US" dirty="0"/>
              <a:t>Kept in RAM on the workers</a:t>
            </a:r>
          </a:p>
          <a:p>
            <a:pPr lvl="1"/>
            <a:r>
              <a:rPr lang="en-US" dirty="0"/>
              <a:t>Written to local storage on the workers</a:t>
            </a:r>
          </a:p>
          <a:p>
            <a:r>
              <a:rPr lang="en-US" dirty="0"/>
              <a:t>When done, persisted Datasets must be manually deleted with the </a:t>
            </a:r>
            <a:r>
              <a:rPr lang="en-US" dirty="0" err="1"/>
              <a:t>unpersist</a:t>
            </a:r>
            <a:r>
              <a:rPr lang="en-US" dirty="0"/>
              <a:t>() method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9FE7A1-D018-BFCB-22C6-30EBAC54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47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E0FEB-B46B-31B9-7721-C39EBE2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041A46-DBBA-539E-0F6D-04C54B7E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Persistence offers a tradeoff between memory / disk usage and computation</a:t>
            </a:r>
          </a:p>
          <a:p>
            <a:r>
              <a:rPr lang="en-US" dirty="0"/>
              <a:t>Datasets can be persisted in either</a:t>
            </a:r>
          </a:p>
          <a:p>
            <a:pPr lvl="1"/>
            <a:r>
              <a:rPr lang="en-US" dirty="0"/>
              <a:t>the current byte representation or -- more space, faster</a:t>
            </a:r>
          </a:p>
          <a:p>
            <a:pPr lvl="1"/>
            <a:r>
              <a:rPr lang="en-US" dirty="0"/>
              <a:t>a more memory efficient (serialized) format -- less space, slower</a:t>
            </a:r>
          </a:p>
          <a:p>
            <a:r>
              <a:rPr lang="en-US" dirty="0"/>
              <a:t>Regardless, persistence can lead to running out of memory and cause Spark jobs to crash</a:t>
            </a:r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AEEF36-7624-072C-87C6-182253D7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77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E0FEB-B46B-31B9-7721-C39EBE2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041A46-DBBA-539E-0F6D-04C54B7E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people.persist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firstNames</a:t>
            </a:r>
            <a:r>
              <a:rPr lang="en-US" dirty="0"/>
              <a:t> = </a:t>
            </a:r>
            <a:r>
              <a:rPr lang="en-US" dirty="0" err="1"/>
              <a:t>people.map</a:t>
            </a:r>
            <a:r>
              <a:rPr lang="en-US" dirty="0"/>
              <a:t>(p =&gt; </a:t>
            </a:r>
            <a:r>
              <a:rPr lang="en-US" dirty="0" err="1"/>
              <a:t>p.firstName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lastNames</a:t>
            </a:r>
            <a:r>
              <a:rPr lang="en-US" dirty="0"/>
              <a:t> = </a:t>
            </a:r>
            <a:r>
              <a:rPr lang="en-US" dirty="0" err="1"/>
              <a:t>people.map</a:t>
            </a:r>
            <a:r>
              <a:rPr lang="en-US" dirty="0"/>
              <a:t>(p =&gt; </a:t>
            </a:r>
            <a:r>
              <a:rPr lang="en-US" dirty="0" err="1"/>
              <a:t>p.lastName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// do other work</a:t>
            </a:r>
          </a:p>
          <a:p>
            <a:pPr marL="0" indent="0">
              <a:buNone/>
            </a:pPr>
            <a:r>
              <a:rPr lang="en-US" dirty="0"/>
              <a:t>// when done</a:t>
            </a:r>
          </a:p>
          <a:p>
            <a:pPr marL="0" indent="0">
              <a:buNone/>
            </a:pPr>
            <a:r>
              <a:rPr lang="en-US" dirty="0" err="1"/>
              <a:t>people.unpersist</a:t>
            </a:r>
            <a:r>
              <a:rPr lang="en-US" dirty="0"/>
              <a:t>()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9AD20D-BC70-BCD5-0380-3693C919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19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hlinkClick r:id="" action="ppaction://noaction"/>
            </a:endParaRPr>
          </a:p>
          <a:p>
            <a:pPr marL="0" indent="0" algn="ctr">
              <a:buNone/>
            </a:pPr>
            <a:endParaRPr lang="en-US" dirty="0">
              <a:hlinkClick r:id="" action="ppaction://noaction"/>
            </a:endParaRPr>
          </a:p>
          <a:p>
            <a:pPr marL="0" indent="0" algn="ctr">
              <a:buNone/>
            </a:pPr>
            <a:endParaRPr lang="en-US" dirty="0">
              <a:hlinkClick r:id="" action="ppaction://noaction"/>
            </a:endParaRPr>
          </a:p>
          <a:p>
            <a:pPr marL="0" indent="0" algn="ctr">
              <a:buNone/>
            </a:pPr>
            <a:r>
              <a:rPr lang="en-US" dirty="0">
                <a:hlinkClick r:id="" action="ppaction://noaction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rnowling</a:t>
            </a:r>
            <a:r>
              <a:rPr lang="en-US" dirty="0">
                <a:hlinkClick r:id="rId2"/>
              </a:rPr>
              <a:t>/spark-examples/blob/main/</a:t>
            </a:r>
            <a:r>
              <a:rPr lang="en-US" dirty="0" err="1">
                <a:hlinkClick r:id="rId2"/>
              </a:rPr>
              <a:t>src</a:t>
            </a:r>
            <a:r>
              <a:rPr lang="en-US" dirty="0">
                <a:hlinkClick r:id="rId2"/>
              </a:rPr>
              <a:t>/main/</a:t>
            </a:r>
            <a:r>
              <a:rPr lang="en-US" dirty="0" err="1">
                <a:hlinkClick r:id="rId2"/>
              </a:rPr>
              <a:t>scala</a:t>
            </a:r>
            <a:r>
              <a:rPr lang="en-US" dirty="0">
                <a:hlinkClick r:id="rId2"/>
              </a:rPr>
              <a:t>/DatasetExample1.scala</a:t>
            </a:r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8ABD8-C1CB-D040-4E64-59FD5FF7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92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E0FEB-B46B-31B9-7721-C39EBE2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KeyValueGroupedDataset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041A46-DBBA-539E-0F6D-04C54B7E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Dataset[(K, V)] for key-value pairs</a:t>
            </a:r>
          </a:p>
          <a:p>
            <a:r>
              <a:rPr lang="en-US" dirty="0"/>
              <a:t>Key-value pairs are useful for:</a:t>
            </a:r>
          </a:p>
          <a:p>
            <a:pPr lvl="1"/>
            <a:r>
              <a:rPr lang="en-US" dirty="0"/>
              <a:t>For grouping objects to perform aggregations.  For example, counting the number of times each word appears or finding the sum of all sales by customer.</a:t>
            </a:r>
          </a:p>
          <a:p>
            <a:pPr lvl="1"/>
            <a:r>
              <a:rPr lang="en-US" dirty="0"/>
              <a:t>Performing joins across two data sets.  (</a:t>
            </a:r>
            <a:r>
              <a:rPr lang="en-US" dirty="0" err="1"/>
              <a:t>DataFrames</a:t>
            </a:r>
            <a:r>
              <a:rPr lang="en-US" dirty="0"/>
              <a:t> provide a more convenient mechanism for tabular data.  We'll cover that when we discuss </a:t>
            </a:r>
            <a:r>
              <a:rPr lang="en-US" dirty="0" err="1"/>
              <a:t>DataFrames</a:t>
            </a:r>
            <a:r>
              <a:rPr lang="en-US" dirty="0"/>
              <a:t>.)</a:t>
            </a:r>
          </a:p>
          <a:p>
            <a:r>
              <a:rPr lang="en-US" dirty="0"/>
              <a:t>Provides additional methods for operating on key-value pairs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5D6B90-2D45-FC72-47DB-D97156A6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76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E0FEB-B46B-31B9-7721-C39EBE2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Transformation: </a:t>
            </a:r>
            <a:r>
              <a:rPr lang="en-US" dirty="0" err="1"/>
              <a:t>groupByKey</a:t>
            </a:r>
            <a:r>
              <a:rPr lang="en-US" dirty="0"/>
              <a:t>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041A46-DBBA-539E-0F6D-04C54B7E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</a:t>
            </a:r>
            <a:r>
              <a:rPr lang="en-US" dirty="0" err="1"/>
              <a:t>KeyValueGroupedDataset</a:t>
            </a:r>
            <a:r>
              <a:rPr lang="en-US" dirty="0"/>
              <a:t> from a Dataset using the </a:t>
            </a:r>
            <a:r>
              <a:rPr lang="en-US" dirty="0" err="1"/>
              <a:t>groupByKey</a:t>
            </a:r>
            <a:r>
              <a:rPr lang="en-US" dirty="0"/>
              <a:t>() transformation: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byRole</a:t>
            </a:r>
            <a:r>
              <a:rPr lang="en-US" dirty="0"/>
              <a:t> = </a:t>
            </a:r>
            <a:r>
              <a:rPr lang="en-US" dirty="0" err="1"/>
              <a:t>people.groupByKey</a:t>
            </a:r>
            <a:r>
              <a:rPr lang="en-US" dirty="0"/>
              <a:t>(p =&gt; </a:t>
            </a:r>
            <a:r>
              <a:rPr lang="en-US" dirty="0" err="1"/>
              <a:t>p.role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byRole</a:t>
            </a:r>
            <a:r>
              <a:rPr lang="en-US" dirty="0"/>
              <a:t> variable references a </a:t>
            </a:r>
            <a:r>
              <a:rPr lang="en-US" dirty="0" err="1"/>
              <a:t>KeyValueGroupedDataset</a:t>
            </a:r>
            <a:r>
              <a:rPr lang="en-US" dirty="0"/>
              <a:t> with key-value pairs of (role, person)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2D89A-28CA-4C74-D8BC-F741BFDF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32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E2F4-7281-3DC5-C39B-FD06EA44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groupByKey</a:t>
            </a:r>
            <a:r>
              <a:rPr lang="en-US" dirty="0"/>
              <a:t>()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23F492-9210-EA28-DFCC-A208B53D4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91BDC0-8534-7366-2893-EC3D6E0EA0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450" y="1690688"/>
            <a:ext cx="103884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B26066-8D28-94F4-D87F-CE9946890E71}"/>
              </a:ext>
            </a:extLst>
          </p:cNvPr>
          <p:cNvSpPr txBox="1"/>
          <p:nvPr/>
        </p:nvSpPr>
        <p:spPr>
          <a:xfrm>
            <a:off x="191221" y="6480801"/>
            <a:ext cx="638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medium.com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edureka</a:t>
            </a:r>
            <a:r>
              <a:rPr lang="en-US" dirty="0">
                <a:hlinkClick r:id="rId4"/>
              </a:rPr>
              <a:t>/mapreduce-tutorial-3d9535ddbe7c</a:t>
            </a:r>
            <a:endParaRPr lang="en-US" dirty="0"/>
          </a:p>
        </p:txBody>
      </p:sp>
      <p:sp>
        <p:nvSpPr>
          <p:cNvPr id="3" name="Donut 2">
            <a:extLst>
              <a:ext uri="{FF2B5EF4-FFF2-40B4-BE49-F238E27FC236}">
                <a16:creationId xmlns:a16="http://schemas.microsoft.com/office/drawing/2014/main" id="{615363BD-9001-CA08-351E-679246175D91}"/>
              </a:ext>
            </a:extLst>
          </p:cNvPr>
          <p:cNvSpPr/>
          <p:nvPr/>
        </p:nvSpPr>
        <p:spPr>
          <a:xfrm>
            <a:off x="4760843" y="1828800"/>
            <a:ext cx="2494722" cy="5138529"/>
          </a:xfrm>
          <a:prstGeom prst="donut">
            <a:avLst>
              <a:gd name="adj" fmla="val 272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CBEAE-B2C7-20E4-2C18-4826C64A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1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Spark Driver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Spark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one or more data sets from a remote data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various transformations and analyses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resulting data sets to a remote data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Stop the Spark session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B1EF-A599-0EE3-B377-2AB8DC29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36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E0FEB-B46B-31B9-7721-C39EBE2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Transformation: </a:t>
            </a:r>
            <a:r>
              <a:rPr lang="en-US" dirty="0" err="1"/>
              <a:t>groupByKey</a:t>
            </a:r>
            <a:r>
              <a:rPr lang="en-US" dirty="0"/>
              <a:t>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041A46-DBBA-539E-0F6D-04C54B7E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</a:t>
            </a:r>
            <a:r>
              <a:rPr lang="en-US" dirty="0" err="1"/>
              <a:t>KeyValueGroupedDataset</a:t>
            </a:r>
            <a:r>
              <a:rPr lang="en-US" dirty="0"/>
              <a:t> from a Dataset using the </a:t>
            </a:r>
            <a:r>
              <a:rPr lang="en-US" dirty="0" err="1"/>
              <a:t>groupByKey</a:t>
            </a:r>
            <a:r>
              <a:rPr lang="en-US" dirty="0"/>
              <a:t>() transformation: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byRole</a:t>
            </a:r>
            <a:r>
              <a:rPr lang="en-US" dirty="0"/>
              <a:t> = </a:t>
            </a:r>
            <a:r>
              <a:rPr lang="en-US" dirty="0" err="1"/>
              <a:t>people.groupByKey</a:t>
            </a:r>
            <a:r>
              <a:rPr lang="en-US" dirty="0"/>
              <a:t>(p =&gt; </a:t>
            </a:r>
            <a:r>
              <a:rPr lang="en-US" dirty="0" err="1"/>
              <a:t>p.role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byRole</a:t>
            </a:r>
            <a:r>
              <a:rPr lang="en-US" dirty="0"/>
              <a:t> variable references a </a:t>
            </a:r>
            <a:r>
              <a:rPr lang="en-US" dirty="0" err="1"/>
              <a:t>KeyValueGroupedDataset</a:t>
            </a:r>
            <a:r>
              <a:rPr lang="en-US" dirty="0"/>
              <a:t> with key-value pairs of (role, person)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CA4F92-F630-89D1-8B9A-AD60B62C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51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E0FEB-B46B-31B9-7721-C39EBE2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Useful Key-Value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041A46-DBBA-539E-0F6D-04C54B7E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particularly useful operations for key-value pairs: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count() – Counts the number of pairs with each unique key. Creates a </a:t>
            </a:r>
            <a:r>
              <a:rPr lang="en-US" dirty="0" err="1"/>
              <a:t>KeyValueGroupedDataset</a:t>
            </a:r>
            <a:r>
              <a:rPr lang="en-US" dirty="0"/>
              <a:t> with pairs of (key, Long)</a:t>
            </a:r>
          </a:p>
          <a:p>
            <a:r>
              <a:rPr lang="en-US" dirty="0" err="1"/>
              <a:t>mapGroups</a:t>
            </a:r>
            <a:r>
              <a:rPr lang="en-US" dirty="0"/>
              <a:t>(f: (K, Iterator[V]): Re-arranges the pairs so that all values with the same key are together and runs the given function on each combination of key and associated values </a:t>
            </a:r>
          </a:p>
          <a:p>
            <a:r>
              <a:rPr lang="en-US" dirty="0" err="1"/>
              <a:t>mapValues</a:t>
            </a:r>
            <a:r>
              <a:rPr lang="en-US" dirty="0"/>
              <a:t>(f: V): Like the regular map transformation but applied only to values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6AEAE-7420-D4FA-21C7-8BB16673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48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" action="ppaction://noaction"/>
            </a:endParaRPr>
          </a:p>
          <a:p>
            <a:pPr marL="0" indent="0">
              <a:buNone/>
            </a:pPr>
            <a:endParaRPr lang="en-US" dirty="0">
              <a:hlinkClick r:id="" action="ppaction://noaction"/>
            </a:endParaRPr>
          </a:p>
          <a:p>
            <a:pPr marL="0" indent="0">
              <a:buNone/>
            </a:pPr>
            <a:endParaRPr lang="en-US" dirty="0">
              <a:hlinkClick r:id="" action="ppaction://noaction"/>
            </a:endParaRPr>
          </a:p>
          <a:p>
            <a:pPr marL="0" indent="0">
              <a:buNone/>
            </a:pPr>
            <a:endParaRPr lang="en-US" dirty="0">
              <a:hlinkClick r:id="" action="ppaction://noaction"/>
            </a:endParaRPr>
          </a:p>
          <a:p>
            <a:pPr marL="0" indent="0" algn="ctr">
              <a:buNone/>
            </a:pPr>
            <a:r>
              <a:rPr lang="en-US" dirty="0">
                <a:hlinkClick r:id="" action="ppaction://noaction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rnowling</a:t>
            </a:r>
            <a:r>
              <a:rPr lang="en-US" dirty="0">
                <a:hlinkClick r:id="rId2"/>
              </a:rPr>
              <a:t>/spark-examples/blob/main/</a:t>
            </a:r>
            <a:r>
              <a:rPr lang="en-US" dirty="0" err="1">
                <a:hlinkClick r:id="rId2"/>
              </a:rPr>
              <a:t>src</a:t>
            </a:r>
            <a:r>
              <a:rPr lang="en-US" dirty="0">
                <a:hlinkClick r:id="rId2"/>
              </a:rPr>
              <a:t>/main/</a:t>
            </a:r>
            <a:r>
              <a:rPr lang="en-US" dirty="0" err="1">
                <a:hlinkClick r:id="rId2"/>
              </a:rPr>
              <a:t>scala</a:t>
            </a:r>
            <a:r>
              <a:rPr lang="en-US" dirty="0">
                <a:hlinkClick r:id="rId2"/>
              </a:rPr>
              <a:t>/DatasetExample2.scala</a:t>
            </a:r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E22C-9FBD-33F2-EA32-EE7B5FB2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15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0FBF-7340-2435-FC6E-EAE73422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3C70-2F5B-E175-3952-9022AC5D2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Spark Dataset API docs: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spark.apache.org</a:t>
            </a:r>
            <a:r>
              <a:rPr lang="en-US" dirty="0">
                <a:hlinkClick r:id="rId2"/>
              </a:rPr>
              <a:t>/docs/latest/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scala</a:t>
            </a:r>
            <a:r>
              <a:rPr lang="en-US" dirty="0">
                <a:hlinkClick r:id="rId2"/>
              </a:rPr>
              <a:t>/org/</a:t>
            </a:r>
            <a:r>
              <a:rPr lang="en-US" dirty="0" err="1">
                <a:hlinkClick r:id="rId2"/>
              </a:rPr>
              <a:t>apache</a:t>
            </a:r>
            <a:r>
              <a:rPr lang="en-US" dirty="0">
                <a:hlinkClick r:id="rId2"/>
              </a:rPr>
              <a:t>/spark/</a:t>
            </a:r>
            <a:r>
              <a:rPr lang="en-US" dirty="0" err="1">
                <a:hlinkClick r:id="rId2"/>
              </a:rPr>
              <a:t>sql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Dataset.html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Spark </a:t>
            </a:r>
            <a:r>
              <a:rPr lang="en-US" dirty="0" err="1"/>
              <a:t>KeyValueGroupedDataset</a:t>
            </a:r>
            <a:r>
              <a:rPr lang="en-US" dirty="0"/>
              <a:t> API docs: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https://spark.apache.org/docs/latest/api/scala/org/apache/spark/sql/KeyValueGroupedDataset.html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Spark Examples: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github.com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rnowling</a:t>
            </a:r>
            <a:r>
              <a:rPr lang="en-US" dirty="0">
                <a:hlinkClick r:id="rId4"/>
              </a:rPr>
              <a:t>/spark-examples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C7BE7-DF22-79EC-7177-9C997479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15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Scala Plugin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118E91-A142-6D1A-42CF-F24549001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743" y="1825625"/>
            <a:ext cx="6016514" cy="4351338"/>
          </a:xfrm>
        </p:spPr>
      </p:pic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DC9FD1-E837-278C-1A3D-E1094F07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82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Scala Project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19EBB296-1B17-F9D6-140F-AEF03E765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4313" y="1825625"/>
            <a:ext cx="5623374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5D295-D3EA-F949-D135-9FE97C09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88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Scala Project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19EBB296-1B17-F9D6-140F-AEF03E765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4313" y="1825625"/>
            <a:ext cx="5623374" cy="4351338"/>
          </a:xfr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882BD7E7-6C50-B7C2-4FA9-FF77A03C702A}"/>
              </a:ext>
            </a:extLst>
          </p:cNvPr>
          <p:cNvSpPr/>
          <p:nvPr/>
        </p:nvSpPr>
        <p:spPr>
          <a:xfrm>
            <a:off x="6689035" y="2773017"/>
            <a:ext cx="924339" cy="944217"/>
          </a:xfrm>
          <a:prstGeom prst="donut">
            <a:avLst>
              <a:gd name="adj" fmla="val 56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DFF20-3F17-44F2-517D-D0258AC7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5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Scala Project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19EBB296-1B17-F9D6-140F-AEF03E765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4313" y="1825625"/>
            <a:ext cx="5623374" cy="4351338"/>
          </a:xfrm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D30B9C7C-3D73-11A9-00C5-9B272D257A44}"/>
              </a:ext>
            </a:extLst>
          </p:cNvPr>
          <p:cNvSpPr/>
          <p:nvPr/>
        </p:nvSpPr>
        <p:spPr>
          <a:xfrm>
            <a:off x="5171661" y="3180521"/>
            <a:ext cx="924339" cy="815008"/>
          </a:xfrm>
          <a:prstGeom prst="donut">
            <a:avLst>
              <a:gd name="adj" fmla="val 56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B44BD0-CAD6-5DA5-074D-6C28BEEE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55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Scala Project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19EBB296-1B17-F9D6-140F-AEF03E765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4313" y="1825625"/>
            <a:ext cx="5623374" cy="4351338"/>
          </a:xfrm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D30B9C7C-3D73-11A9-00C5-9B272D257A44}"/>
              </a:ext>
            </a:extLst>
          </p:cNvPr>
          <p:cNvSpPr/>
          <p:nvPr/>
        </p:nvSpPr>
        <p:spPr>
          <a:xfrm>
            <a:off x="5310808" y="3429000"/>
            <a:ext cx="2362201" cy="815008"/>
          </a:xfrm>
          <a:prstGeom prst="donut">
            <a:avLst>
              <a:gd name="adj" fmla="val 56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DF64DC-ED0C-9EC7-CAC2-10CA3A7A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610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Scala Project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19EBB296-1B17-F9D6-140F-AEF03E765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4313" y="1825625"/>
            <a:ext cx="5623374" cy="4351338"/>
          </a:xfrm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D30B9C7C-3D73-11A9-00C5-9B272D257A44}"/>
              </a:ext>
            </a:extLst>
          </p:cNvPr>
          <p:cNvSpPr/>
          <p:nvPr/>
        </p:nvSpPr>
        <p:spPr>
          <a:xfrm>
            <a:off x="5092147" y="4001294"/>
            <a:ext cx="2362201" cy="815008"/>
          </a:xfrm>
          <a:prstGeom prst="donut">
            <a:avLst>
              <a:gd name="adj" fmla="val 56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72829-7439-A84F-363C-4110CE91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5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SparkSession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Manages the overall state of the Spark application:</a:t>
            </a:r>
          </a:p>
          <a:p>
            <a:pPr lvl="1"/>
            <a:r>
              <a:rPr lang="en-US" dirty="0"/>
              <a:t>connection to the Spark master process</a:t>
            </a:r>
          </a:p>
          <a:p>
            <a:pPr lvl="1"/>
            <a:r>
              <a:rPr lang="en-US" dirty="0"/>
              <a:t>creation of distributed collections</a:t>
            </a:r>
          </a:p>
          <a:p>
            <a:pPr lvl="1"/>
            <a:r>
              <a:rPr lang="en-US" dirty="0"/>
              <a:t>execution of the pipelines</a:t>
            </a:r>
          </a:p>
          <a:p>
            <a:r>
              <a:rPr lang="en-US" dirty="0"/>
              <a:t>All Spark applications</a:t>
            </a:r>
          </a:p>
          <a:p>
            <a:pPr lvl="1"/>
            <a:r>
              <a:rPr lang="en-US" dirty="0"/>
              <a:t>start by creating a </a:t>
            </a:r>
            <a:r>
              <a:rPr lang="en-US" dirty="0" err="1"/>
              <a:t>SparkSession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end by calling stop() on the object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F09D4-CD74-61EF-EC26-DAB3C039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937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Dependencies to </a:t>
            </a:r>
            <a:r>
              <a:rPr lang="en-US" dirty="0" err="1"/>
              <a:t>build.sbt</a:t>
            </a:r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E903E5-A6A0-1558-B520-E934BF275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4550" y="1893094"/>
            <a:ext cx="10502900" cy="42164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D521F0-B4AC-C2E4-73F3-E758DC0D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852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Dependencies to </a:t>
            </a:r>
            <a:r>
              <a:rPr lang="en-US" dirty="0" err="1"/>
              <a:t>build.sbt</a:t>
            </a:r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E903E5-A6A0-1558-B520-E934BF275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4550" y="1893094"/>
            <a:ext cx="10502900" cy="4216400"/>
          </a:xfr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BEA2BE40-5064-B507-15E2-7D3165F4F1C5}"/>
              </a:ext>
            </a:extLst>
          </p:cNvPr>
          <p:cNvSpPr/>
          <p:nvPr/>
        </p:nvSpPr>
        <p:spPr>
          <a:xfrm>
            <a:off x="9541565" y="2375452"/>
            <a:ext cx="1381539" cy="1282148"/>
          </a:xfrm>
          <a:prstGeom prst="donut">
            <a:avLst>
              <a:gd name="adj" fmla="val 56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FA18B-E240-CDC7-27FA-6B5A4EF3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4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SparkSession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spark = </a:t>
            </a:r>
            <a:r>
              <a:rPr lang="en-US" dirty="0" err="1"/>
              <a:t>SparkSession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.builder</a:t>
            </a:r>
          </a:p>
          <a:p>
            <a:pPr marL="0" indent="0">
              <a:buNone/>
            </a:pPr>
            <a:r>
              <a:rPr lang="en-US" dirty="0"/>
              <a:t>      // set number of cores to use in []</a:t>
            </a:r>
          </a:p>
          <a:p>
            <a:pPr marL="0" indent="0">
              <a:buNone/>
            </a:pPr>
            <a:r>
              <a:rPr lang="en-US" dirty="0"/>
              <a:t>      .master("local[4]")</a:t>
            </a:r>
          </a:p>
          <a:p>
            <a:pPr marL="0" indent="0">
              <a:buNone/>
            </a:pPr>
            <a:r>
              <a:rPr lang="en-US" dirty="0"/>
              <a:t>      .</a:t>
            </a:r>
            <a:r>
              <a:rPr lang="en-US" dirty="0" err="1"/>
              <a:t>appName</a:t>
            </a:r>
            <a:r>
              <a:rPr lang="en-US" dirty="0"/>
              <a:t>("</a:t>
            </a:r>
            <a:r>
              <a:rPr lang="en-US" dirty="0" err="1"/>
              <a:t>DataFrameExample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.</a:t>
            </a:r>
            <a:r>
              <a:rPr lang="en-US" dirty="0" err="1"/>
              <a:t>getOrCreate</a:t>
            </a:r>
            <a:r>
              <a:rPr lang="en-US" dirty="0"/>
              <a:t>()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3DAED-B3FF-D83E-455F-B25B2B16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3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performs a LOT of logging</a:t>
            </a:r>
          </a:p>
          <a:p>
            <a:r>
              <a:rPr lang="en-US" dirty="0"/>
              <a:t>This can make it difficult to see any output generated by the program</a:t>
            </a:r>
          </a:p>
          <a:p>
            <a:r>
              <a:rPr lang="en-US" dirty="0"/>
              <a:t>Logging can be reduced by: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spark.sparkContext.setLogLevel</a:t>
            </a:r>
            <a:r>
              <a:rPr lang="en-US" dirty="0"/>
              <a:t>("ERROR")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62A00-8631-6482-C4EA-54B9D0E1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3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Implicits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provides a way to add methods to existing objects through a system called "</a:t>
            </a:r>
            <a:r>
              <a:rPr lang="en-US" dirty="0" err="1"/>
              <a:t>implicits</a:t>
            </a:r>
            <a:r>
              <a:rPr lang="en-US" dirty="0"/>
              <a:t>"</a:t>
            </a:r>
          </a:p>
          <a:p>
            <a:r>
              <a:rPr lang="en-US" dirty="0"/>
              <a:t>It's effectively black magic</a:t>
            </a:r>
          </a:p>
          <a:p>
            <a:r>
              <a:rPr lang="en-US" dirty="0"/>
              <a:t>The important part you need to know is that you should add this import statement after creating your Spark session: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spark.implicits</a:t>
            </a:r>
            <a:r>
              <a:rPr lang="en-US" dirty="0"/>
              <a:t>._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99685-A9DF-F525-D9F1-0537EFC6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and Creating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documents: Dataset[String] = </a:t>
            </a:r>
            <a:r>
              <a:rPr lang="en-US" dirty="0" err="1"/>
              <a:t>spark.read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// read each file as a string instead of each line as a string</a:t>
            </a:r>
          </a:p>
          <a:p>
            <a:pPr marL="0" indent="0">
              <a:buNone/>
            </a:pPr>
            <a:r>
              <a:rPr lang="en-US" dirty="0"/>
              <a:t>      .option("</a:t>
            </a:r>
            <a:r>
              <a:rPr lang="en-US" dirty="0" err="1"/>
              <a:t>wholetext</a:t>
            </a:r>
            <a:r>
              <a:rPr lang="en-US" dirty="0"/>
              <a:t>", true)</a:t>
            </a:r>
          </a:p>
          <a:p>
            <a:pPr marL="0" indent="0">
              <a:buNone/>
            </a:pPr>
            <a:r>
              <a:rPr lang="en-US" dirty="0"/>
              <a:t>      .</a:t>
            </a:r>
            <a:r>
              <a:rPr lang="en-US" dirty="0" err="1"/>
              <a:t>textFile</a:t>
            </a:r>
            <a:r>
              <a:rPr lang="en-US" dirty="0"/>
              <a:t>("20news-18828/</a:t>
            </a:r>
            <a:r>
              <a:rPr lang="en-US" dirty="0" err="1"/>
              <a:t>comp.graphics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"20news-18828/</a:t>
            </a:r>
            <a:r>
              <a:rPr lang="en-US" dirty="0" err="1"/>
              <a:t>comp.os.ms-windows.misc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"20news-18828/</a:t>
            </a:r>
            <a:r>
              <a:rPr lang="en-US" dirty="0" err="1"/>
              <a:t>comp.sys.ibm.pc.hardware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"20news-18828/</a:t>
            </a:r>
            <a:r>
              <a:rPr lang="en-US" dirty="0" err="1"/>
              <a:t>comp.sys.mac.hardware</a:t>
            </a:r>
            <a:r>
              <a:rPr lang="en-US" dirty="0"/>
              <a:t>")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BE953-F0FF-10CF-D062-58CC3106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01 Interactive Systems" id="{1DA18645-8FDF-5146-9986-563C0EF57557}" vid="{3083A19D-DC84-8D43-AB7A-75747BB695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2351</Words>
  <Application>Microsoft Macintosh PowerPoint</Application>
  <PresentationFormat>Widescreen</PresentationFormat>
  <Paragraphs>345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Apache Spark Datasets</vt:lpstr>
      <vt:lpstr>Apache Spark</vt:lpstr>
      <vt:lpstr>Spark Architecture</vt:lpstr>
      <vt:lpstr>Overview of Spark Driver Workflow</vt:lpstr>
      <vt:lpstr>SparkSession Object</vt:lpstr>
      <vt:lpstr>SparkSession Object</vt:lpstr>
      <vt:lpstr>Logging</vt:lpstr>
      <vt:lpstr>Implicits</vt:lpstr>
      <vt:lpstr>Reading Data and Creating a Dataset</vt:lpstr>
      <vt:lpstr>Spark Architecture (Loading Data)</vt:lpstr>
      <vt:lpstr>Spark Architecture (Loading Data)</vt:lpstr>
      <vt:lpstr>Spark Architecture (Loading Data)</vt:lpstr>
      <vt:lpstr>Spark Architecture (Loading Data)</vt:lpstr>
      <vt:lpstr>Spark Architecture (Loading Data)</vt:lpstr>
      <vt:lpstr>Datasets as Distributed Collections</vt:lpstr>
      <vt:lpstr>Datasets are Immutable</vt:lpstr>
      <vt:lpstr>Immutability: Advantages</vt:lpstr>
      <vt:lpstr>Dataset Operations are Lazy</vt:lpstr>
      <vt:lpstr>Laziness Enables Optimizations</vt:lpstr>
      <vt:lpstr>Transformation: Map</vt:lpstr>
      <vt:lpstr>Transformation: Flat Map</vt:lpstr>
      <vt:lpstr>Transformation: Filter</vt:lpstr>
      <vt:lpstr>Transformation: Distinct</vt:lpstr>
      <vt:lpstr>Transformation: Union</vt:lpstr>
      <vt:lpstr>Transformation: Intersect</vt:lpstr>
      <vt:lpstr>Actions (Collect)</vt:lpstr>
      <vt:lpstr>Actions (Inspecting the Data)</vt:lpstr>
      <vt:lpstr>Actions (Writing Data)</vt:lpstr>
      <vt:lpstr>Example</vt:lpstr>
      <vt:lpstr>Example</vt:lpstr>
      <vt:lpstr>Reusing Datasets</vt:lpstr>
      <vt:lpstr>Reusing Datasets Efficiently</vt:lpstr>
      <vt:lpstr>Reusing Datasets Efficiently</vt:lpstr>
      <vt:lpstr>Persistence</vt:lpstr>
      <vt:lpstr>Example</vt:lpstr>
      <vt:lpstr>Dataset Example 1</vt:lpstr>
      <vt:lpstr>KeyValueGroupedDataset</vt:lpstr>
      <vt:lpstr>Transformation: groupByKey()</vt:lpstr>
      <vt:lpstr>groupByKey()</vt:lpstr>
      <vt:lpstr>Transformation: groupByKey()</vt:lpstr>
      <vt:lpstr>Three Useful Key-Value Operations</vt:lpstr>
      <vt:lpstr>Dataset Example 2</vt:lpstr>
      <vt:lpstr>Resources</vt:lpstr>
      <vt:lpstr>Install Scala Plugin</vt:lpstr>
      <vt:lpstr>Create Scala Project</vt:lpstr>
      <vt:lpstr>Create Scala Project</vt:lpstr>
      <vt:lpstr>Create Scala Project</vt:lpstr>
      <vt:lpstr>Create Scala Project</vt:lpstr>
      <vt:lpstr>Create Scala Project</vt:lpstr>
      <vt:lpstr>Add Dependencies to build.sbt</vt:lpstr>
      <vt:lpstr>Add Dependencies to build.sbt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 Datasets</dc:title>
  <dc:creator>Nowling, RJ</dc:creator>
  <cp:lastModifiedBy>Nowling, RJ</cp:lastModifiedBy>
  <cp:revision>4</cp:revision>
  <dcterms:created xsi:type="dcterms:W3CDTF">2023-03-20T15:13:36Z</dcterms:created>
  <dcterms:modified xsi:type="dcterms:W3CDTF">2023-04-14T14:36:23Z</dcterms:modified>
</cp:coreProperties>
</file>