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345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346" r:id="rId12"/>
    <p:sldId id="347" r:id="rId13"/>
    <p:sldId id="350" r:id="rId14"/>
    <p:sldId id="354" r:id="rId15"/>
    <p:sldId id="355" r:id="rId16"/>
    <p:sldId id="356" r:id="rId17"/>
    <p:sldId id="357" r:id="rId18"/>
    <p:sldId id="415" r:id="rId19"/>
    <p:sldId id="413" r:id="rId20"/>
    <p:sldId id="416" r:id="rId21"/>
    <p:sldId id="358" r:id="rId22"/>
    <p:sldId id="412" r:id="rId23"/>
    <p:sldId id="414" r:id="rId24"/>
    <p:sldId id="403" r:id="rId25"/>
    <p:sldId id="379" r:id="rId26"/>
    <p:sldId id="359" r:id="rId27"/>
    <p:sldId id="404" r:id="rId28"/>
    <p:sldId id="366" r:id="rId29"/>
    <p:sldId id="369" r:id="rId30"/>
    <p:sldId id="388" r:id="rId31"/>
    <p:sldId id="374" r:id="rId32"/>
    <p:sldId id="375" r:id="rId33"/>
    <p:sldId id="390" r:id="rId34"/>
    <p:sldId id="406" r:id="rId35"/>
    <p:sldId id="407" r:id="rId36"/>
    <p:sldId id="391" r:id="rId37"/>
    <p:sldId id="392" r:id="rId38"/>
    <p:sldId id="411" r:id="rId39"/>
    <p:sldId id="4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761D-324A-2B4A-A0CE-B7DD45EFC581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A38A-88AE-4540-A471-60531C66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75B8-2A0E-4845-A4F1-55329EBDD52B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2142-F2F4-F640-94E6-7C5BA62E4288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DCD-C222-E14F-AF19-78C25DC180FD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A63-76A5-F040-AF74-623D94A39F13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FD6B-5193-474E-BF63-4ABD34AF0137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D3A-5B8D-6748-A175-C5A0A116A4B9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44CE-1995-D241-8A09-6CADA52A6484}" type="datetime1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095B-8A56-C04A-86AF-A5FB91AD0FD7}" type="datetime1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C6F2-3420-0A40-B48B-AB2B0D300BE1}" type="datetime1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0506-3FC0-D749-BF8A-699EDD472C42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ED89-D2E8-6942-8420-CCE7447389B4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8D62-F06D-5F4C-97B8-099BAEAA80A2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nowling/spark-examples/blob/main/src/main/scala/SQLDatabaseExample.scal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B05-898A-647D-7A14-F806E70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BC2BA-931B-7F0B-5BA3-383245328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4981 ML Production Systems</a:t>
            </a:r>
          </a:p>
          <a:p>
            <a:r>
              <a:rPr lang="en-US" dirty="0"/>
              <a:t>RJ Nowling</a:t>
            </a:r>
          </a:p>
        </p:txBody>
      </p:sp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A1FC5144-0C5A-6E82-DAFF-18E800C9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E33B0-A8CE-7EC0-D62E-42F29D0F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Rows are created when reading in tabular data, each column has an associated name</a:t>
            </a:r>
          </a:p>
          <a:p>
            <a:r>
              <a:rPr lang="en-US" dirty="0"/>
              <a:t>Objects can then be accessed by field name using </a:t>
            </a:r>
            <a:r>
              <a:rPr lang="en-US" dirty="0" err="1"/>
              <a:t>getAs</a:t>
            </a:r>
            <a:r>
              <a:rPr lang="en-US" dirty="0"/>
              <a:t>[T](</a:t>
            </a:r>
            <a:r>
              <a:rPr lang="en-US" dirty="0" err="1"/>
              <a:t>fieldName</a:t>
            </a:r>
            <a:r>
              <a:rPr lang="en-US" dirty="0"/>
              <a:t>: String)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first = </a:t>
            </a:r>
            <a:r>
              <a:rPr lang="en-US" dirty="0" err="1"/>
              <a:t>row.getAs</a:t>
            </a:r>
            <a:r>
              <a:rPr lang="en-US" dirty="0"/>
              <a:t>[Int]("id") // Int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second  = </a:t>
            </a:r>
            <a:r>
              <a:rPr lang="en-US" dirty="0" err="1"/>
              <a:t>row.getAs</a:t>
            </a:r>
            <a:r>
              <a:rPr lang="en-US" dirty="0"/>
              <a:t>[Boolean]("</a:t>
            </a:r>
            <a:r>
              <a:rPr lang="en-US" dirty="0" err="1"/>
              <a:t>isActive</a:t>
            </a:r>
            <a:r>
              <a:rPr lang="en-US" dirty="0"/>
              <a:t>") // Boolean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third = </a:t>
            </a:r>
            <a:r>
              <a:rPr lang="en-US" dirty="0" err="1"/>
              <a:t>row.getAs</a:t>
            </a:r>
            <a:r>
              <a:rPr lang="en-US" dirty="0"/>
              <a:t>[String]("username") // String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1FBE-DC10-4941-5BB9-41E3B922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DataFrames</a:t>
            </a:r>
            <a:r>
              <a:rPr lang="en-US" dirty="0"/>
              <a:t> are Spark's solution for tabular data sets</a:t>
            </a:r>
          </a:p>
          <a:p>
            <a:r>
              <a:rPr lang="en-US" dirty="0" err="1"/>
              <a:t>DataFrames</a:t>
            </a:r>
            <a:r>
              <a:rPr lang="en-US" dirty="0"/>
              <a:t> are Datasets of Row objects</a:t>
            </a:r>
          </a:p>
          <a:p>
            <a:r>
              <a:rPr lang="en-US" dirty="0"/>
              <a:t>Each Row object references a </a:t>
            </a:r>
            <a:r>
              <a:rPr lang="en-US" dirty="0" err="1"/>
              <a:t>StructType</a:t>
            </a:r>
            <a:r>
              <a:rPr lang="en-US" dirty="0"/>
              <a:t> object describing the name, types, and nullability of the columns</a:t>
            </a:r>
          </a:p>
          <a:p>
            <a:r>
              <a:rPr lang="en-US" dirty="0" err="1"/>
              <a:t>DataFrames</a:t>
            </a:r>
            <a:r>
              <a:rPr lang="en-US" dirty="0"/>
              <a:t> provide the usual Dataset API plus</a:t>
            </a:r>
          </a:p>
          <a:p>
            <a:r>
              <a:rPr lang="en-US" dirty="0"/>
              <a:t>an API for column manipulations</a:t>
            </a:r>
          </a:p>
          <a:p>
            <a:pPr lvl="1"/>
            <a:r>
              <a:rPr lang="en-US" dirty="0"/>
              <a:t>Analogous to SQL and Pandas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DA193-EBBE-2C95-929F-3A92783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5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drop(col: Column): Drop a column from the table</a:t>
            </a:r>
          </a:p>
          <a:p>
            <a:r>
              <a:rPr lang="en-US" dirty="0"/>
              <a:t>filter()</a:t>
            </a:r>
          </a:p>
          <a:p>
            <a:r>
              <a:rPr lang="en-US" dirty="0" err="1"/>
              <a:t>groupBy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 err="1"/>
              <a:t>printSchema</a:t>
            </a:r>
            <a:r>
              <a:rPr lang="en-US" dirty="0"/>
              <a:t>()</a:t>
            </a:r>
          </a:p>
          <a:p>
            <a:r>
              <a:rPr lang="en-US" dirty="0"/>
              <a:t>select()</a:t>
            </a:r>
          </a:p>
          <a:p>
            <a:r>
              <a:rPr lang="en-US" dirty="0" err="1"/>
              <a:t>withColumn</a:t>
            </a:r>
            <a:r>
              <a:rPr lang="en-US" dirty="0"/>
              <a:t>()</a:t>
            </a:r>
          </a:p>
          <a:p>
            <a:r>
              <a:rPr lang="en-US" dirty="0" err="1"/>
              <a:t>withColumnName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9FFC8-CCB1-090C-AB19-9123726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types of data that are represented as </a:t>
            </a:r>
            <a:r>
              <a:rPr lang="en-US" dirty="0" err="1"/>
              <a:t>DataFrames</a:t>
            </a:r>
            <a:r>
              <a:rPr lang="en-US" dirty="0"/>
              <a:t> upon reading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Parquet files</a:t>
            </a:r>
          </a:p>
          <a:p>
            <a:pPr lvl="1"/>
            <a:r>
              <a:rPr lang="en-US" dirty="0"/>
              <a:t>JSON files with one JSON record per line</a:t>
            </a:r>
          </a:p>
          <a:p>
            <a:pPr lvl="1"/>
            <a:r>
              <a:rPr lang="en-US" dirty="0"/>
              <a:t>Queries against relational databases</a:t>
            </a:r>
          </a:p>
          <a:p>
            <a:r>
              <a:rPr lang="en-US" dirty="0"/>
              <a:t>The </a:t>
            </a:r>
            <a:r>
              <a:rPr lang="en-US" dirty="0" err="1"/>
              <a:t>SparkSession</a:t>
            </a:r>
            <a:r>
              <a:rPr lang="en-US" dirty="0"/>
              <a:t> object has a read property containing a </a:t>
            </a:r>
            <a:r>
              <a:rPr lang="en-US" dirty="0" err="1"/>
              <a:t>DataFrameReader</a:t>
            </a:r>
            <a:r>
              <a:rPr lang="en-US" dirty="0"/>
              <a:t> object</a:t>
            </a:r>
          </a:p>
          <a:p>
            <a:r>
              <a:rPr lang="en-US" dirty="0"/>
              <a:t>The </a:t>
            </a:r>
            <a:r>
              <a:rPr lang="en-US" dirty="0" err="1"/>
              <a:t>DataFrameReader</a:t>
            </a:r>
            <a:r>
              <a:rPr lang="en-US" dirty="0"/>
              <a:t> is used for reading data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8D28-30FE-E743-6A60-E3D08D2D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contains a header line with field names</a:t>
            </a:r>
          </a:p>
          <a:p>
            <a:r>
              <a:rPr lang="en-US" dirty="0"/>
              <a:t>and we want to Spark to infer the types of each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spark.read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.option("header",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.option("</a:t>
            </a:r>
            <a:r>
              <a:rPr lang="en-US" dirty="0" err="1">
                <a:latin typeface="Monaco" pitchFamily="2" charset="77"/>
              </a:rPr>
              <a:t>inferSchema</a:t>
            </a:r>
            <a:r>
              <a:rPr lang="en-US" dirty="0">
                <a:latin typeface="Monaco" pitchFamily="2" charset="77"/>
              </a:rPr>
              <a:t>",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.csv("/path/to/</a:t>
            </a:r>
            <a:r>
              <a:rPr lang="en-US" dirty="0" err="1">
                <a:latin typeface="Monaco" pitchFamily="2" charset="77"/>
              </a:rPr>
              <a:t>file.csv</a:t>
            </a:r>
            <a:r>
              <a:rPr lang="en-US" dirty="0">
                <a:latin typeface="Monaco" pitchFamily="2" charset="77"/>
              </a:rPr>
              <a:t>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824B-8EEA-EBE1-5BF1-063E5D8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Parquet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Parquet "files" (really directories) store tabular data in a compressed, strongly-typed format</a:t>
            </a:r>
          </a:p>
          <a:p>
            <a:r>
              <a:rPr lang="en-US" dirty="0"/>
              <a:t>Better for sharing data between pipelines that CSV 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spark.read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.parquet("/path/to/</a:t>
            </a:r>
            <a:r>
              <a:rPr lang="en-US" dirty="0" err="1">
                <a:latin typeface="Monaco" pitchFamily="2" charset="77"/>
              </a:rPr>
              <a:t>parquet_directory</a:t>
            </a:r>
            <a:r>
              <a:rPr lang="en-US" dirty="0">
                <a:latin typeface="Monaco" pitchFamily="2" charset="77"/>
              </a:rPr>
              <a:t>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F82E2-C8AE-D01D-FB3E-C53BFDF3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with one JSON record per line are another common file format</a:t>
            </a:r>
          </a:p>
          <a:p>
            <a:r>
              <a:rPr lang="en-US" dirty="0"/>
              <a:t>It is assumed that the JSON objects are storing tabular data (relatively flat records)</a:t>
            </a:r>
          </a:p>
          <a:p>
            <a:r>
              <a:rPr lang="en-US" dirty="0"/>
              <a:t>Be aware of inconsistent types or null values since JSON doesn't define a schema!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spark.read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</a:t>
            </a:r>
            <a:r>
              <a:rPr lang="en-US" dirty="0" err="1">
                <a:latin typeface="Monaco" pitchFamily="2" charset="77"/>
              </a:rPr>
              <a:t>json</a:t>
            </a:r>
            <a:r>
              <a:rPr lang="en-US" dirty="0">
                <a:latin typeface="Monaco" pitchFamily="2" charset="77"/>
              </a:rPr>
              <a:t>("/path/to/</a:t>
            </a:r>
            <a:r>
              <a:rPr lang="en-US" dirty="0" err="1">
                <a:latin typeface="Monaco" pitchFamily="2" charset="77"/>
              </a:rPr>
              <a:t>parquet_directory</a:t>
            </a:r>
            <a:r>
              <a:rPr lang="en-US" dirty="0">
                <a:latin typeface="Monaco" pitchFamily="2" charset="77"/>
              </a:rPr>
              <a:t>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A21C1-DFD9-4EDE-63E9-CEE362CE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supports reading from relational databases using the Java JDBC interface</a:t>
            </a:r>
          </a:p>
          <a:p>
            <a:r>
              <a:rPr lang="en-US" dirty="0"/>
              <a:t>Either an entire table or a result of a SQL query</a:t>
            </a:r>
          </a:p>
          <a:p>
            <a:r>
              <a:rPr lang="en-US" dirty="0"/>
              <a:t>Spark allows each worker to read a separate chunk of the table, increasing the transfer speed quite a bit</a:t>
            </a:r>
          </a:p>
          <a:p>
            <a:r>
              <a:rPr lang="en-US" dirty="0"/>
              <a:t>When a </a:t>
            </a:r>
            <a:r>
              <a:rPr lang="en-US" dirty="0" err="1"/>
              <a:t>DataFrame</a:t>
            </a:r>
            <a:r>
              <a:rPr lang="en-US" dirty="0"/>
              <a:t> is ingested from a relational database, any later filter expressions are "pushed" down into the database query to reduce the number of records that need to be read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AD4F-DBF9-56B9-0EB8-93D366B4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Postgres Driver Dependency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E81AA16E-D175-1F4D-D585-FDF90E12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2940"/>
            <a:ext cx="10515600" cy="2936707"/>
          </a:xfrm>
        </p:spPr>
      </p:pic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1F7606E2-D721-CAEF-C666-A14DE1A3A704}"/>
              </a:ext>
            </a:extLst>
          </p:cNvPr>
          <p:cNvSpPr/>
          <p:nvPr/>
        </p:nvSpPr>
        <p:spPr>
          <a:xfrm>
            <a:off x="10161104" y="2532940"/>
            <a:ext cx="1388165" cy="1033670"/>
          </a:xfrm>
          <a:prstGeom prst="donut">
            <a:avLst>
              <a:gd name="adj" fmla="val 66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CFECB587-BE23-87E6-9D2C-8C3C8646D977}"/>
              </a:ext>
            </a:extLst>
          </p:cNvPr>
          <p:cNvSpPr/>
          <p:nvPr/>
        </p:nvSpPr>
        <p:spPr>
          <a:xfrm>
            <a:off x="642731" y="4952812"/>
            <a:ext cx="6771860" cy="1033670"/>
          </a:xfrm>
          <a:prstGeom prst="donut">
            <a:avLst>
              <a:gd name="adj" fmla="val 66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DDEC8-753F-B522-8B10-E6499040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Database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URL: "</a:t>
            </a:r>
            <a:r>
              <a:rPr lang="en-US" dirty="0" err="1"/>
              <a:t>jdbc:postgresql</a:t>
            </a:r>
            <a:r>
              <a:rPr lang="en-US" dirty="0"/>
              <a:t>://</a:t>
            </a:r>
            <a:r>
              <a:rPr lang="en-US" dirty="0" err="1"/>
              <a:t>host:port</a:t>
            </a:r>
            <a:r>
              <a:rPr lang="en-US" dirty="0"/>
              <a:t>/database"</a:t>
            </a:r>
          </a:p>
          <a:p>
            <a:r>
              <a:rPr lang="en-US" dirty="0"/>
              <a:t>A query or table name</a:t>
            </a:r>
          </a:p>
          <a:p>
            <a:r>
              <a:rPr lang="en-US" dirty="0"/>
              <a:t>Connection Properties object (imported from </a:t>
            </a:r>
            <a:r>
              <a:rPr lang="en-US" dirty="0" err="1"/>
              <a:t>java.util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props = Properties()</a:t>
            </a:r>
            <a:br>
              <a:rPr lang="en-US" dirty="0"/>
            </a:br>
            <a:r>
              <a:rPr lang="en-US" dirty="0" err="1"/>
              <a:t>props.setProperty</a:t>
            </a:r>
            <a:r>
              <a:rPr lang="en-US" dirty="0"/>
              <a:t>("user", "</a:t>
            </a:r>
            <a:r>
              <a:rPr lang="en-US" dirty="0" err="1"/>
              <a:t>fred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props.setProperty</a:t>
            </a:r>
            <a:r>
              <a:rPr lang="en-US" dirty="0"/>
              <a:t>("password", "secret")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40201-D827-6C27-7F40-48B5B245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are Hard with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are collections of objects</a:t>
            </a:r>
          </a:p>
          <a:p>
            <a:r>
              <a:rPr lang="en-US" dirty="0"/>
              <a:t>A number of real-world data sets are tabular</a:t>
            </a:r>
          </a:p>
          <a:p>
            <a:r>
              <a:rPr lang="en-US" dirty="0"/>
              <a:t>Operations such as joins, selecting columns, and transforming columns can be tedious when working with objects</a:t>
            </a:r>
          </a:p>
          <a:p>
            <a:r>
              <a:rPr lang="en-US" dirty="0"/>
              <a:t>Modeling data with classes can be tedious:</a:t>
            </a:r>
          </a:p>
          <a:p>
            <a:pPr lvl="1"/>
            <a:r>
              <a:rPr lang="en-US" dirty="0"/>
              <a:t>The fields of a tabular data set may not be known ahead of time</a:t>
            </a:r>
          </a:p>
          <a:p>
            <a:pPr lvl="1"/>
            <a:r>
              <a:rPr lang="en-US" dirty="0"/>
              <a:t>Every time a field is added, removed, or the type is changed, a new class needs to be written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D6CDA-B6F6-A8B1-40F1-47A28F2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from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119468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val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url</a:t>
            </a:r>
            <a:r>
              <a:rPr lang="en-US" sz="2400" dirty="0">
                <a:latin typeface="Monaco" pitchFamily="2" charset="77"/>
              </a:rPr>
              <a:t> = "</a:t>
            </a:r>
            <a:r>
              <a:rPr lang="en-US" sz="2400" dirty="0" err="1">
                <a:latin typeface="Monaco" pitchFamily="2" charset="77"/>
              </a:rPr>
              <a:t>jdbc:postgresql</a:t>
            </a:r>
            <a:r>
              <a:rPr lang="en-US" sz="2400" dirty="0">
                <a:latin typeface="Monaco" pitchFamily="2" charset="77"/>
              </a:rPr>
              <a:t>://127.0.0.1:5432/</a:t>
            </a:r>
            <a:r>
              <a:rPr lang="en-US" sz="2400" dirty="0" err="1">
                <a:latin typeface="Monaco" pitchFamily="2" charset="77"/>
              </a:rPr>
              <a:t>spam_classification</a:t>
            </a:r>
            <a:r>
              <a:rPr lang="en-US" sz="2400" dirty="0">
                <a:latin typeface="Monaco" pitchFamily="2" charset="77"/>
              </a:rPr>
              <a:t>"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val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tableName</a:t>
            </a:r>
            <a:r>
              <a:rPr lang="en-US" sz="2400" dirty="0">
                <a:latin typeface="Monaco" pitchFamily="2" charset="77"/>
              </a:rPr>
              <a:t> = "</a:t>
            </a:r>
            <a:r>
              <a:rPr lang="en-US" sz="2400" dirty="0" err="1">
                <a:latin typeface="Monaco" pitchFamily="2" charset="77"/>
              </a:rPr>
              <a:t>labeled_emails</a:t>
            </a:r>
            <a:r>
              <a:rPr lang="en-US" sz="2400" dirty="0">
                <a:latin typeface="Monaco" pitchFamily="2" charset="77"/>
              </a:rPr>
              <a:t>"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val</a:t>
            </a:r>
            <a:r>
              <a:rPr lang="en-US" sz="2400" dirty="0">
                <a:latin typeface="Monaco" pitchFamily="2" charset="77"/>
              </a:rPr>
              <a:t> props = new Properties()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props.setProperty</a:t>
            </a:r>
            <a:r>
              <a:rPr lang="en-US" sz="2400" dirty="0">
                <a:latin typeface="Monaco" pitchFamily="2" charset="77"/>
              </a:rPr>
              <a:t>("user", "</a:t>
            </a:r>
            <a:r>
              <a:rPr lang="en-US" sz="2400" dirty="0" err="1">
                <a:latin typeface="Monaco" pitchFamily="2" charset="77"/>
              </a:rPr>
              <a:t>postgres</a:t>
            </a:r>
            <a:r>
              <a:rPr lang="en-US" sz="2400" dirty="0">
                <a:latin typeface="Monaco" pitchFamily="2" charset="77"/>
              </a:rPr>
              <a:t>")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props.setProperty</a:t>
            </a:r>
            <a:r>
              <a:rPr lang="en-US" sz="2400" dirty="0">
                <a:latin typeface="Monaco" pitchFamily="2" charset="77"/>
              </a:rPr>
              <a:t>("password", "admin")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B2CF4-F741-453D-DFE7-1BBA13E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from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DataFrameReader</a:t>
            </a:r>
            <a:r>
              <a:rPr lang="en-US" dirty="0"/>
              <a:t> has a few overloaded </a:t>
            </a:r>
            <a:r>
              <a:rPr lang="en-US" dirty="0" err="1"/>
              <a:t>jdbc</a:t>
            </a:r>
            <a:r>
              <a:rPr lang="en-US" dirty="0"/>
              <a:t> methods</a:t>
            </a:r>
          </a:p>
          <a:p>
            <a:r>
              <a:rPr lang="en-US" dirty="0"/>
              <a:t>The most basic of these is used as follows: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600" dirty="0" err="1">
                <a:latin typeface="Monaco" pitchFamily="2" charset="77"/>
              </a:rPr>
              <a:t>val</a:t>
            </a:r>
            <a:r>
              <a:rPr lang="en-US" sz="2600" dirty="0">
                <a:latin typeface="Monaco" pitchFamily="2" charset="77"/>
              </a:rPr>
              <a:t> </a:t>
            </a:r>
            <a:r>
              <a:rPr lang="en-US" sz="2600" dirty="0" err="1">
                <a:latin typeface="Monaco" pitchFamily="2" charset="77"/>
              </a:rPr>
              <a:t>df</a:t>
            </a:r>
            <a:r>
              <a:rPr lang="en-US" sz="2600" dirty="0">
                <a:latin typeface="Monaco" pitchFamily="2" charset="77"/>
              </a:rPr>
              <a:t> = </a:t>
            </a:r>
            <a:r>
              <a:rPr lang="en-US" sz="2600" dirty="0" err="1">
                <a:latin typeface="Monaco" pitchFamily="2" charset="77"/>
              </a:rPr>
              <a:t>spark.read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.</a:t>
            </a:r>
            <a:r>
              <a:rPr lang="en-US" sz="2600" dirty="0" err="1">
                <a:latin typeface="Monaco" pitchFamily="2" charset="77"/>
              </a:rPr>
              <a:t>jdbc</a:t>
            </a:r>
            <a:r>
              <a:rPr lang="en-US" sz="2600" dirty="0">
                <a:latin typeface="Monaco" pitchFamily="2" charset="77"/>
              </a:rPr>
              <a:t>(</a:t>
            </a:r>
            <a:r>
              <a:rPr lang="en-US" sz="2600" dirty="0" err="1">
                <a:latin typeface="Monaco" pitchFamily="2" charset="77"/>
              </a:rPr>
              <a:t>url</a:t>
            </a:r>
            <a:r>
              <a:rPr lang="en-US" sz="2600" dirty="0">
                <a:latin typeface="Monaco" pitchFamily="2" charset="77"/>
              </a:rPr>
              <a:t>, </a:t>
            </a:r>
            <a:r>
              <a:rPr lang="en-US" sz="2600" dirty="0" err="1">
                <a:latin typeface="Monaco" pitchFamily="2" charset="77"/>
              </a:rPr>
              <a:t>tableName</a:t>
            </a:r>
            <a:r>
              <a:rPr lang="en-US" sz="2600" dirty="0">
                <a:latin typeface="Monaco" pitchFamily="2" charset="77"/>
              </a:rPr>
              <a:t>, props)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8B1B-09EA-D58C-44F2-B851B06A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doesn't use multiple connections</a:t>
            </a:r>
          </a:p>
          <a:p>
            <a:r>
              <a:rPr lang="en-US" dirty="0"/>
              <a:t>To allow multiple connections, Spark needs information about how to partition the table by row</a:t>
            </a:r>
          </a:p>
          <a:p>
            <a:r>
              <a:rPr lang="en-US" dirty="0"/>
              <a:t>In particular, Spark needs:</a:t>
            </a:r>
          </a:p>
          <a:p>
            <a:pPr lvl="1"/>
            <a:r>
              <a:rPr lang="en-US" dirty="0"/>
              <a:t>The name of a numeric column (partition column)</a:t>
            </a:r>
          </a:p>
          <a:p>
            <a:pPr lvl="1"/>
            <a:r>
              <a:rPr lang="en-US" dirty="0"/>
              <a:t>The lowest expected value (lower bound)</a:t>
            </a:r>
          </a:p>
          <a:p>
            <a:pPr lvl="1"/>
            <a:r>
              <a:rPr lang="en-US" dirty="0"/>
              <a:t>The highest expected value (upper bound)</a:t>
            </a:r>
          </a:p>
          <a:p>
            <a:pPr lvl="1"/>
            <a:r>
              <a:rPr lang="en-US" dirty="0"/>
              <a:t>The number of partitions to make (usually the number of workers – determines number of connections)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1339-68A9-0354-57A6-AF671F7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from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with partitioning: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600" dirty="0" err="1">
                <a:latin typeface="Monaco" pitchFamily="2" charset="77"/>
              </a:rPr>
              <a:t>val</a:t>
            </a:r>
            <a:r>
              <a:rPr lang="en-US" sz="2600" dirty="0">
                <a:latin typeface="Monaco" pitchFamily="2" charset="77"/>
              </a:rPr>
              <a:t> </a:t>
            </a:r>
            <a:r>
              <a:rPr lang="en-US" sz="2600" dirty="0" err="1">
                <a:latin typeface="Monaco" pitchFamily="2" charset="77"/>
              </a:rPr>
              <a:t>df</a:t>
            </a:r>
            <a:r>
              <a:rPr lang="en-US" sz="2600" dirty="0">
                <a:latin typeface="Monaco" pitchFamily="2" charset="77"/>
              </a:rPr>
              <a:t> = </a:t>
            </a:r>
            <a:r>
              <a:rPr lang="en-US" sz="2600" dirty="0" err="1">
                <a:latin typeface="Monaco" pitchFamily="2" charset="77"/>
              </a:rPr>
              <a:t>spark.read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.</a:t>
            </a:r>
            <a:r>
              <a:rPr lang="en-US" sz="2600" dirty="0" err="1">
                <a:latin typeface="Monaco" pitchFamily="2" charset="77"/>
              </a:rPr>
              <a:t>jdbc</a:t>
            </a:r>
            <a:r>
              <a:rPr lang="en-US" sz="2600" dirty="0">
                <a:latin typeface="Monaco" pitchFamily="2" charset="77"/>
              </a:rPr>
              <a:t>(</a:t>
            </a:r>
            <a:r>
              <a:rPr lang="en-US" sz="2600" dirty="0" err="1">
                <a:latin typeface="Monaco" pitchFamily="2" charset="77"/>
              </a:rPr>
              <a:t>url</a:t>
            </a:r>
            <a:r>
              <a:rPr lang="en-US" sz="2600" dirty="0">
                <a:latin typeface="Monaco" pitchFamily="2" charset="77"/>
              </a:rPr>
              <a:t>, </a:t>
            </a:r>
            <a:r>
              <a:rPr lang="en-US" sz="2600" dirty="0" err="1">
                <a:latin typeface="Monaco" pitchFamily="2" charset="77"/>
              </a:rPr>
              <a:t>tableName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"</a:t>
            </a:r>
            <a:r>
              <a:rPr lang="en-US" sz="2600" dirty="0" err="1">
                <a:latin typeface="Monaco" pitchFamily="2" charset="77"/>
              </a:rPr>
              <a:t>email_id</a:t>
            </a:r>
            <a:r>
              <a:rPr lang="en-US" sz="2600" dirty="0">
                <a:latin typeface="Monaco" pitchFamily="2" charset="77"/>
              </a:rPr>
              <a:t>", // partition column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0, // lower bound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1_000_000, // upper bound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4, // number of partitions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	props)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F33B-BABD-3219-30CC-8DB42498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aco" pitchFamily="2" charset="77"/>
              </a:rPr>
              <a:t>head(n: int) = Array[Row]</a:t>
            </a:r>
            <a:r>
              <a:rPr lang="en-US" dirty="0"/>
              <a:t>: Return the first n rows to the driver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latin typeface="Monaco" pitchFamily="2" charset="77"/>
              </a:rPr>
              <a:t>printSchema</a:t>
            </a:r>
            <a:r>
              <a:rPr lang="en-US" dirty="0">
                <a:latin typeface="Monaco" pitchFamily="2" charset="77"/>
              </a:rPr>
              <a:t>()</a:t>
            </a:r>
            <a:r>
              <a:rPr lang="en-US" dirty="0"/>
              <a:t>: prints the schema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Monaco" pitchFamily="2" charset="77"/>
              </a:rPr>
              <a:t>show()</a:t>
            </a:r>
            <a:r>
              <a:rPr lang="en-US" dirty="0"/>
              <a:t>: prints the first few rows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Monaco" pitchFamily="2" charset="77"/>
              </a:rPr>
              <a:t>tail(n: int) = Array[Row]</a:t>
            </a:r>
            <a:r>
              <a:rPr lang="en-US" dirty="0"/>
              <a:t>: Return the last n rows to the driver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CE6FF-8855-64D9-3376-5D8E83E0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 (show)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employee_name|department|state|salary|age|bonus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James|     Sales|   NY| 90000| 34|10000|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Michael|     Sales|   NY| 86000| 56|20000|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Robert|     Sales|   CA| 81000| 30|23000|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Maria|   Finance|   CA| 90000| 24|23000|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Raman|   Finance|   CA| 99000| 40|24000|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Scott|   Finance|   NY| 83000| 36|19000|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 Jen|   Finance|   NY| 79000| 53|15000|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Jeff| Marketing|   CA| 80000| 25|18000|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Kumar| Marketing|   NY| 91000| 50|21000|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7475-6465-C69F-7C27-2D57F198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Schema (</a:t>
            </a:r>
            <a:r>
              <a:rPr lang="en-US" dirty="0" err="1"/>
              <a:t>printSchema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: string (nullable =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department: string (nullable =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state: string (nullable =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salary: integer (nullable = false)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age: integer (nullable = false)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bonus: integer (nullable = false)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DBF09-C8F0-92F3-B6AF-6356AEF8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Spark provides a Column interface for symbolically manipulating columns</a:t>
            </a:r>
          </a:p>
          <a:p>
            <a:r>
              <a:rPr lang="en-US" sz="3600" dirty="0"/>
              <a:t>Column objects are passed to various </a:t>
            </a:r>
            <a:r>
              <a:rPr lang="en-US" sz="3600" dirty="0" err="1"/>
              <a:t>DataFrame</a:t>
            </a:r>
            <a:r>
              <a:rPr lang="en-US" sz="3600" dirty="0"/>
              <a:t> methods that you want to perform the action on</a:t>
            </a:r>
          </a:p>
          <a:p>
            <a:r>
              <a:rPr lang="en-US" sz="3600" dirty="0"/>
              <a:t>Columns are created using apply() method on a </a:t>
            </a:r>
            <a:r>
              <a:rPr lang="en-US" sz="3600" dirty="0" err="1"/>
              <a:t>DataFrame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// grab column "bonus" from the </a:t>
            </a:r>
            <a:r>
              <a:rPr lang="en-US" sz="3600" dirty="0" err="1"/>
              <a:t>DataFrame</a:t>
            </a:r>
            <a:r>
              <a:rPr lang="en-US" sz="3600" dirty="0"/>
              <a:t> </a:t>
            </a:r>
            <a:r>
              <a:rPr lang="en-US" sz="3600" dirty="0" err="1"/>
              <a:t>df</a:t>
            </a:r>
            <a:endParaRPr lang="en-US" sz="3600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column =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9BD8-FF47-6FA5-FADB-3263F765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Subset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only want to use a subset of the columns, we can "select" them:</a:t>
            </a:r>
          </a:p>
          <a:p>
            <a:r>
              <a:rPr lang="en-US" dirty="0">
                <a:latin typeface="Monaco" pitchFamily="2" charset="77"/>
              </a:rPr>
              <a:t>select(col: String, cols, String*)</a:t>
            </a:r>
          </a:p>
          <a:p>
            <a:r>
              <a:rPr lang="en-US" dirty="0">
                <a:latin typeface="Monaco" pitchFamily="2" charset="77"/>
              </a:rPr>
              <a:t>select(cols: Column*)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subset = </a:t>
            </a:r>
            <a:r>
              <a:rPr lang="en-US" dirty="0" err="1">
                <a:latin typeface="Monaco" pitchFamily="2" charset="77"/>
              </a:rPr>
              <a:t>df.select</a:t>
            </a:r>
            <a:r>
              <a:rPr lang="en-US" dirty="0">
                <a:latin typeface="Monaco" pitchFamily="2" charset="77"/>
              </a:rPr>
              <a:t>("state", "salary", bonus")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subset = </a:t>
            </a:r>
            <a:r>
              <a:rPr lang="en-US" dirty="0" err="1">
                <a:latin typeface="Monaco" pitchFamily="2" charset="77"/>
              </a:rPr>
              <a:t>df.select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("state"),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("salary"),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109DC-53F0-2E3D-29B5-DAC91C92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drop method can be used to remove a column from the table:</a:t>
            </a:r>
          </a:p>
          <a:p>
            <a:r>
              <a:rPr lang="en-US" dirty="0">
                <a:latin typeface="Monaco" pitchFamily="2" charset="77"/>
              </a:rPr>
              <a:t>drop(col: Column)</a:t>
            </a:r>
          </a:p>
          <a:p>
            <a:r>
              <a:rPr lang="en-US" sz="2800" dirty="0">
                <a:latin typeface="Monaco" pitchFamily="2" charset="77"/>
              </a:rPr>
              <a:t>drop(</a:t>
            </a:r>
            <a:r>
              <a:rPr lang="en-US" sz="2800" dirty="0" err="1">
                <a:latin typeface="Monaco" pitchFamily="2" charset="77"/>
              </a:rPr>
              <a:t>colName</a:t>
            </a:r>
            <a:r>
              <a:rPr lang="en-US" sz="2800" dirty="0">
                <a:latin typeface="Monaco" pitchFamily="2" charset="77"/>
              </a:rPr>
              <a:t>: String)</a:t>
            </a:r>
          </a:p>
          <a:p>
            <a:r>
              <a:rPr lang="en-US" dirty="0">
                <a:latin typeface="Monaco" pitchFamily="2" charset="77"/>
              </a:rPr>
              <a:t>drop(</a:t>
            </a:r>
            <a:r>
              <a:rPr lang="en-US" dirty="0" err="1">
                <a:latin typeface="Monaco" pitchFamily="2" charset="77"/>
              </a:rPr>
              <a:t>colNames</a:t>
            </a:r>
            <a:r>
              <a:rPr lang="en-US" dirty="0">
                <a:latin typeface="Monaco" pitchFamily="2" charset="77"/>
              </a:rPr>
              <a:t>: String*)</a:t>
            </a:r>
            <a:endParaRPr lang="en-US" sz="2800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Monaco" pitchFamily="2" charset="77"/>
              </a:rPr>
              <a:t>val</a:t>
            </a:r>
            <a:r>
              <a:rPr lang="en-US" sz="2800" dirty="0">
                <a:latin typeface="Monaco" pitchFamily="2" charset="77"/>
              </a:rPr>
              <a:t> df2 = df1.drop(</a:t>
            </a:r>
            <a:r>
              <a:rPr lang="en-US" sz="2800" dirty="0" err="1">
                <a:latin typeface="Monaco" pitchFamily="2" charset="77"/>
              </a:rPr>
              <a:t>df</a:t>
            </a:r>
            <a:r>
              <a:rPr lang="en-US" sz="2800" dirty="0">
                <a:latin typeface="Monaco" pitchFamily="2" charset="77"/>
              </a:rPr>
              <a:t>("</a:t>
            </a:r>
            <a:r>
              <a:rPr lang="en-US" sz="2800" dirty="0" err="1">
                <a:latin typeface="Monaco" pitchFamily="2" charset="77"/>
              </a:rPr>
              <a:t>employe</a:t>
            </a:r>
            <a:r>
              <a:rPr lang="en-US" dirty="0" err="1">
                <a:latin typeface="Monaco" pitchFamily="2" charset="77"/>
              </a:rPr>
              <a:t>e_name</a:t>
            </a:r>
            <a:r>
              <a:rPr lang="en-US" sz="2800" dirty="0">
                <a:latin typeface="Monaco" pitchFamily="2" charset="77"/>
              </a:rPr>
              <a:t>"))</a:t>
            </a:r>
          </a:p>
          <a:p>
            <a:pPr marL="0" indent="0">
              <a:buNone/>
            </a:pPr>
            <a:r>
              <a:rPr lang="en-US" sz="2800" dirty="0" err="1">
                <a:latin typeface="Monaco" pitchFamily="2" charset="77"/>
              </a:rPr>
              <a:t>val</a:t>
            </a:r>
            <a:r>
              <a:rPr lang="en-US" sz="2800" dirty="0">
                <a:latin typeface="Monaco" pitchFamily="2" charset="77"/>
              </a:rPr>
              <a:t> df2 = df1.drop("</a:t>
            </a:r>
            <a:r>
              <a:rPr lang="en-US" sz="2800" dirty="0" err="1">
                <a:latin typeface="Monaco" pitchFamily="2" charset="77"/>
              </a:rPr>
              <a:t>employe</a:t>
            </a:r>
            <a:r>
              <a:rPr lang="en-US" dirty="0" err="1">
                <a:latin typeface="Monaco" pitchFamily="2" charset="77"/>
              </a:rPr>
              <a:t>e_name</a:t>
            </a:r>
            <a:r>
              <a:rPr lang="en-US" sz="2800" dirty="0">
                <a:latin typeface="Monaco" pitchFamily="2" charset="77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df2 = df1.drop("</a:t>
            </a:r>
            <a:r>
              <a:rPr lang="en-US" sz="2800" dirty="0" err="1">
                <a:latin typeface="Monaco" pitchFamily="2" charset="77"/>
              </a:rPr>
              <a:t>employe</a:t>
            </a:r>
            <a:r>
              <a:rPr lang="en-US" dirty="0" err="1">
                <a:latin typeface="Monaco" pitchFamily="2" charset="77"/>
              </a:rPr>
              <a:t>e_name</a:t>
            </a:r>
            <a:r>
              <a:rPr lang="en-US" dirty="0">
                <a:latin typeface="Monaco" pitchFamily="2" charset="77"/>
              </a:rPr>
              <a:t>", "</a:t>
            </a:r>
            <a:r>
              <a:rPr lang="en-US" dirty="0" err="1">
                <a:latin typeface="Monaco" pitchFamily="2" charset="77"/>
              </a:rPr>
              <a:t>department_name</a:t>
            </a:r>
            <a:r>
              <a:rPr lang="en-US" dirty="0">
                <a:latin typeface="Monaco" pitchFamily="2" charset="77"/>
              </a:rPr>
              <a:t>")</a:t>
            </a:r>
            <a:endParaRPr lang="en-US" sz="2800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3698-F4D9-2452-899D-DE1BA0FC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provides a Row interface and static constructor for modeling a row of data from a tabular data set</a:t>
            </a:r>
          </a:p>
          <a:p>
            <a:r>
              <a:rPr lang="en-US" dirty="0"/>
              <a:t>A Row object is designed to store an arbitrary number of heterogeneous values</a:t>
            </a:r>
          </a:p>
          <a:p>
            <a:r>
              <a:rPr lang="en-US" dirty="0"/>
              <a:t>Getter methods are provided for accessing each value by index and returning it in the appropriate type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9FB37-6812-F0B3-CE3C-BC3A5E97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withColumnRename</a:t>
            </a:r>
            <a:r>
              <a:rPr lang="en-US" sz="3200" dirty="0"/>
              <a:t>(</a:t>
            </a:r>
            <a:r>
              <a:rPr lang="en-US" sz="3200" dirty="0" err="1"/>
              <a:t>currentName</a:t>
            </a:r>
            <a:r>
              <a:rPr lang="en-US" sz="3200" dirty="0"/>
              <a:t>, </a:t>
            </a:r>
            <a:r>
              <a:rPr lang="en-US" sz="3200" dirty="0" err="1"/>
              <a:t>newName</a:t>
            </a:r>
            <a:r>
              <a:rPr lang="en-US" sz="3200" dirty="0"/>
              <a:t>) method can be used to rename a column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// rename the salary column to income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df2 = df1.withColumnRename("salary", "income")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AF60-0940-ED2F-013B-D10677F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3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filter operation:</a:t>
            </a:r>
          </a:p>
          <a:p>
            <a:pPr lvl="1"/>
            <a:r>
              <a:rPr lang="en-US" dirty="0"/>
              <a:t>Evaluates a Boolean expression for each row</a:t>
            </a:r>
          </a:p>
          <a:p>
            <a:pPr lvl="1"/>
            <a:r>
              <a:rPr lang="en-US" dirty="0"/>
              <a:t>Rows which evaluate to true are kept</a:t>
            </a:r>
          </a:p>
          <a:p>
            <a:pPr lvl="1"/>
            <a:r>
              <a:rPr lang="en-US" dirty="0"/>
              <a:t>Returned as a new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Has two forms of syntax:</a:t>
            </a:r>
          </a:p>
          <a:p>
            <a:pPr lvl="1"/>
            <a:r>
              <a:rPr lang="en-US" dirty="0"/>
              <a:t>SQL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  <a:p>
            <a:pPr lvl="1"/>
            <a:r>
              <a:rPr lang="en-US" dirty="0"/>
              <a:t>Scala expressions</a:t>
            </a:r>
          </a:p>
          <a:p>
            <a:r>
              <a:rPr lang="en-US" dirty="0"/>
              <a:t>We'll focus on the Scala expressions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24F73-2312-490A-0EB5-612083D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4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&gt; B: A greater than B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&gt; 90000))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 &gt;= B: A greater than or equal to B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&gt;= 90000))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F591-93F1-0DAE-5C97-393E828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&lt; B: A less than B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 &lt; 20000))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 &lt;= B: A less than or equal to B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 &lt;= 20000))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95D7-9C60-1447-B976-9B6A79F0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=== B: A equals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("department") === "Finance")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3200" dirty="0"/>
              <a:t>A =!= B : A not equal to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=!= 90000)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6C738-A06C-C1CE-5E60-E6D7072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2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=== B: A equals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("department") === "Finance")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3200" dirty="0"/>
              <a:t>A =!= B : A not equal to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=!= 90000)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8BC726D2-C7B9-45B4-48A3-0B6920221A48}"/>
              </a:ext>
            </a:extLst>
          </p:cNvPr>
          <p:cNvSpPr/>
          <p:nvPr/>
        </p:nvSpPr>
        <p:spPr>
          <a:xfrm>
            <a:off x="838200" y="1610139"/>
            <a:ext cx="1388165" cy="1033670"/>
          </a:xfrm>
          <a:prstGeom prst="donut">
            <a:avLst>
              <a:gd name="adj" fmla="val 66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3513DCA-D2A5-A79E-9E6B-A0A14C211CC1}"/>
              </a:ext>
            </a:extLst>
          </p:cNvPr>
          <p:cNvSpPr/>
          <p:nvPr/>
        </p:nvSpPr>
        <p:spPr>
          <a:xfrm>
            <a:off x="9130748" y="2643809"/>
            <a:ext cx="1388165" cy="1033670"/>
          </a:xfrm>
          <a:prstGeom prst="donut">
            <a:avLst>
              <a:gd name="adj" fmla="val 76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D0685FD0-9F12-78AD-3E37-98C51059A50E}"/>
              </a:ext>
            </a:extLst>
          </p:cNvPr>
          <p:cNvSpPr/>
          <p:nvPr/>
        </p:nvSpPr>
        <p:spPr>
          <a:xfrm>
            <a:off x="838199" y="4001294"/>
            <a:ext cx="1388165" cy="1033670"/>
          </a:xfrm>
          <a:prstGeom prst="donut">
            <a:avLst>
              <a:gd name="adj" fmla="val 67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6F0C1EF-F964-67F4-3365-1FB95D253B71}"/>
              </a:ext>
            </a:extLst>
          </p:cNvPr>
          <p:cNvSpPr/>
          <p:nvPr/>
        </p:nvSpPr>
        <p:spPr>
          <a:xfrm>
            <a:off x="8236225" y="5129179"/>
            <a:ext cx="1388165" cy="1033670"/>
          </a:xfrm>
          <a:prstGeom prst="donut">
            <a:avLst>
              <a:gd name="adj" fmla="val 47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8DFAB4-2A6D-DB6B-8D4E-7404CF6B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1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Combining expressions with 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&gt;= 90000 &amp;&amp;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	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 &lt;= 10000 )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Combining expressions with 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&gt;= 90000 ||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	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 &lt;= 10000 )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9123-D7DB-11C5-4880-B5C487F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5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Expressions 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! unitary operator can be used to negate expressions: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(!(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&gt;= 90000))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5E9F-FDA3-1111-FA7A-90B678DC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5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Expressions 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! unitary operator can be used to negate expressions: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df.filter</a:t>
            </a:r>
            <a:r>
              <a:rPr lang="en-US" dirty="0">
                <a:latin typeface="Monaco" pitchFamily="2" charset="77"/>
              </a:rPr>
              <a:t>(!(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&gt;= 90000))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7AB7-0835-C35B-3981-539EA1C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dirty="0">
                <a:hlinkClick r:id="" action="ppaction://noaction"/>
              </a:rPr>
              <a:t>https://github.com/rnowling/spark-examples/blob/main/src/main/scala/DataFrameExample1.scala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rnowling</a:t>
            </a:r>
            <a:r>
              <a:rPr lang="en-US" dirty="0">
                <a:hlinkClick r:id="rId2"/>
              </a:rPr>
              <a:t>/spark-examples/blob/main/</a:t>
            </a:r>
            <a:r>
              <a:rPr lang="en-US" dirty="0" err="1">
                <a:hlinkClick r:id="rId2"/>
              </a:rPr>
              <a:t>src</a:t>
            </a:r>
            <a:r>
              <a:rPr lang="en-US" dirty="0">
                <a:hlinkClick r:id="rId2"/>
              </a:rPr>
              <a:t>/main/</a:t>
            </a:r>
            <a:r>
              <a:rPr lang="en-US" dirty="0" err="1">
                <a:hlinkClick r:id="rId2"/>
              </a:rPr>
              <a:t>scala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SQLDatabaseExample.scala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1F05-1461-CEF7-B6CB-1D23FE8F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Row object can be constructed by: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row = Row(1, true, "a string", 4.0)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Row object has four values of types int, </a:t>
            </a:r>
            <a:r>
              <a:rPr lang="en-US" dirty="0" err="1"/>
              <a:t>boolean</a:t>
            </a:r>
            <a:r>
              <a:rPr lang="en-US" dirty="0"/>
              <a:t>, string, and float</a:t>
            </a:r>
          </a:p>
          <a:p>
            <a:r>
              <a:rPr lang="en-US" dirty="0"/>
              <a:t>Generally, you won't create Row objects by hand -- they are created when tabular data sets are read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0ECF-2A50-DC41-00D5-C56CACA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Row can be inspected through methods and properties such as:</a:t>
            </a:r>
          </a:p>
          <a:p>
            <a:r>
              <a:rPr lang="en-US" dirty="0" err="1"/>
              <a:t>anyNull</a:t>
            </a:r>
            <a:r>
              <a:rPr lang="en-US" dirty="0"/>
              <a:t>: Boolean = whether any of the values in the row are null</a:t>
            </a:r>
          </a:p>
          <a:p>
            <a:r>
              <a:rPr lang="en-US" dirty="0" err="1"/>
              <a:t>json</a:t>
            </a:r>
            <a:r>
              <a:rPr lang="en-US" dirty="0"/>
              <a:t>: String = encodes the row as a JSON object</a:t>
            </a:r>
          </a:p>
          <a:p>
            <a:r>
              <a:rPr lang="en-US" dirty="0"/>
              <a:t>length: Int = returns the number of values in the row</a:t>
            </a:r>
          </a:p>
          <a:p>
            <a:r>
              <a:rPr lang="en-US" dirty="0"/>
              <a:t>size: Int = returns the number of values in the row</a:t>
            </a:r>
          </a:p>
          <a:p>
            <a:r>
              <a:rPr lang="en-US" dirty="0"/>
              <a:t>schema: </a:t>
            </a:r>
            <a:r>
              <a:rPr lang="en-US" dirty="0" err="1"/>
              <a:t>StructType</a:t>
            </a:r>
            <a:r>
              <a:rPr lang="en-US" dirty="0"/>
              <a:t> = returns a data structure listing the field names, their types, and whether null values are allowed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805C5-9588-EE4F-1D69-D4F1990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Field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82DA5-BAF1-0487-8D60-FA9A5E8ACA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Decimal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Instant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05FB67-23AB-5FC8-237D-5ACD4B85DF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LocalDate</a:t>
            </a:r>
            <a:endParaRPr lang="en-US" dirty="0"/>
          </a:p>
          <a:p>
            <a:r>
              <a:rPr lang="en-US" dirty="0"/>
              <a:t>Long</a:t>
            </a:r>
          </a:p>
          <a:p>
            <a:r>
              <a:rPr lang="en-US" dirty="0"/>
              <a:t>Map[K, V]</a:t>
            </a:r>
          </a:p>
          <a:p>
            <a:r>
              <a:rPr lang="en-US" dirty="0"/>
              <a:t>Seq[T]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Struct</a:t>
            </a:r>
          </a:p>
          <a:p>
            <a:r>
              <a:rPr lang="en-US" dirty="0"/>
              <a:t>Timestamp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19570-E303-730B-8334-DE66AD5C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apply() is a special method that allows an object to be called like a method</a:t>
            </a:r>
          </a:p>
          <a:p>
            <a:r>
              <a:rPr lang="en-US" dirty="0"/>
              <a:t>Row provides an apply(</a:t>
            </a:r>
            <a:r>
              <a:rPr lang="en-US" dirty="0" err="1"/>
              <a:t>i</a:t>
            </a:r>
            <a:r>
              <a:rPr lang="en-US" dirty="0"/>
              <a:t>: Int) method that will return an object of the correct 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row = Row(1, true, "a string", 4.0)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first = row(0) // Int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second  = row(1) // Boolean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third = row(2) //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1431A-9F15-C957-3624-EA1252A6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Type-specific get() methods are also available: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row = Row(1, true, "a string", 4.0)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first = </a:t>
            </a:r>
            <a:r>
              <a:rPr lang="en-US" dirty="0" err="1"/>
              <a:t>row.getInt</a:t>
            </a:r>
            <a:r>
              <a:rPr lang="en-US" dirty="0"/>
              <a:t>(0) // Int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second  = </a:t>
            </a:r>
            <a:r>
              <a:rPr lang="en-US" dirty="0" err="1"/>
              <a:t>row.getBoolean</a:t>
            </a:r>
            <a:r>
              <a:rPr lang="en-US" dirty="0"/>
              <a:t>(1) // Boolean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third = </a:t>
            </a:r>
            <a:r>
              <a:rPr lang="en-US" dirty="0" err="1"/>
              <a:t>row.getString</a:t>
            </a:r>
            <a:r>
              <a:rPr lang="en-US" dirty="0"/>
              <a:t>(2) //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methods provide more type information that can be helpful for the compiler / IDE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02710-B742-4AC9-A796-999C27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more concise Scala specific method is available: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row = Row(1, true, "a string", 4.0)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first = </a:t>
            </a:r>
            <a:r>
              <a:rPr lang="en-US" dirty="0" err="1"/>
              <a:t>row.getAs</a:t>
            </a:r>
            <a:r>
              <a:rPr lang="en-US" dirty="0"/>
              <a:t>[Int](0) // Int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second  = </a:t>
            </a:r>
            <a:r>
              <a:rPr lang="en-US" dirty="0" err="1"/>
              <a:t>row.getAs</a:t>
            </a:r>
            <a:r>
              <a:rPr lang="en-US" dirty="0"/>
              <a:t>[Boolean](1) // Boolean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third = </a:t>
            </a:r>
            <a:r>
              <a:rPr lang="en-US" dirty="0" err="1"/>
              <a:t>row.getAs</a:t>
            </a:r>
            <a:r>
              <a:rPr lang="en-US" dirty="0"/>
              <a:t>[String](2) // String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6D72-A38C-024B-6494-E03C2F8D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1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01 Interactive Systems" id="{1DA18645-8FDF-5146-9986-563C0EF57557}" vid="{3083A19D-DC84-8D43-AB7A-75747BB695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2217</Words>
  <Application>Microsoft Macintosh PowerPoint</Application>
  <PresentationFormat>Widescreen</PresentationFormat>
  <Paragraphs>321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Monaco</vt:lpstr>
      <vt:lpstr>Office Theme</vt:lpstr>
      <vt:lpstr>Apache Spark DataFrames</vt:lpstr>
      <vt:lpstr>Tables are Hard with Datasets</vt:lpstr>
      <vt:lpstr>Row Interface</vt:lpstr>
      <vt:lpstr>Creating Row Objects</vt:lpstr>
      <vt:lpstr>Row Methods</vt:lpstr>
      <vt:lpstr>Supported Field Types</vt:lpstr>
      <vt:lpstr>Accessing Field Values</vt:lpstr>
      <vt:lpstr>Accessing Field Values</vt:lpstr>
      <vt:lpstr>Accessing Field Values</vt:lpstr>
      <vt:lpstr>Accessing Field Values</vt:lpstr>
      <vt:lpstr>DataFrame</vt:lpstr>
      <vt:lpstr>Additional DataFrame Operations</vt:lpstr>
      <vt:lpstr>Reading Data as DataFrames</vt:lpstr>
      <vt:lpstr>Example: Read CSV file</vt:lpstr>
      <vt:lpstr>Example: Read Parquet file</vt:lpstr>
      <vt:lpstr>Example: Read JSON file</vt:lpstr>
      <vt:lpstr>Read from a SQL database</vt:lpstr>
      <vt:lpstr>Add Postgres Driver Dependency</vt:lpstr>
      <vt:lpstr>Needed Database Information</vt:lpstr>
      <vt:lpstr>Example: Read from a SQL database</vt:lpstr>
      <vt:lpstr>Example: Read from a SQL database</vt:lpstr>
      <vt:lpstr>Partitioning</vt:lpstr>
      <vt:lpstr>Example: Read from a SQL database</vt:lpstr>
      <vt:lpstr>Inspecting the DataFrame</vt:lpstr>
      <vt:lpstr>Example Dataset (show)</vt:lpstr>
      <vt:lpstr>Verifying the Schema (printSchema)</vt:lpstr>
      <vt:lpstr>Column Interface</vt:lpstr>
      <vt:lpstr>Choosing a Subset of Columns</vt:lpstr>
      <vt:lpstr>Dropping Columns</vt:lpstr>
      <vt:lpstr>Renaming a Column</vt:lpstr>
      <vt:lpstr>Filtering Rows</vt:lpstr>
      <vt:lpstr>Filtering Expressions</vt:lpstr>
      <vt:lpstr>Filtering Expressions</vt:lpstr>
      <vt:lpstr>Filtering Expressions</vt:lpstr>
      <vt:lpstr>Filtering Expressions</vt:lpstr>
      <vt:lpstr>Combining Expressions</vt:lpstr>
      <vt:lpstr>Negating Expressions (!)</vt:lpstr>
      <vt:lpstr>Negating Expressions (!)</vt:lpstr>
      <vt:lpstr>Spark DataFrame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DataFrames</dc:title>
  <dc:creator>Nowling, RJ</dc:creator>
  <cp:lastModifiedBy>Nowling, RJ</cp:lastModifiedBy>
  <cp:revision>2</cp:revision>
  <dcterms:created xsi:type="dcterms:W3CDTF">2023-03-20T15:14:44Z</dcterms:created>
  <dcterms:modified xsi:type="dcterms:W3CDTF">2023-04-18T14:00:05Z</dcterms:modified>
</cp:coreProperties>
</file>