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4" r:id="rId2"/>
    <p:sldId id="363" r:id="rId3"/>
    <p:sldId id="408" r:id="rId4"/>
    <p:sldId id="385" r:id="rId5"/>
    <p:sldId id="393" r:id="rId6"/>
    <p:sldId id="361" r:id="rId7"/>
    <p:sldId id="409" r:id="rId8"/>
    <p:sldId id="387" r:id="rId9"/>
    <p:sldId id="410" r:id="rId10"/>
    <p:sldId id="413" r:id="rId11"/>
    <p:sldId id="414" r:id="rId12"/>
    <p:sldId id="415" r:id="rId13"/>
    <p:sldId id="411" r:id="rId14"/>
    <p:sldId id="416" r:id="rId15"/>
    <p:sldId id="367" r:id="rId16"/>
    <p:sldId id="380" r:id="rId17"/>
    <p:sldId id="382" r:id="rId18"/>
    <p:sldId id="418" r:id="rId19"/>
    <p:sldId id="381" r:id="rId20"/>
    <p:sldId id="383" r:id="rId21"/>
    <p:sldId id="370" r:id="rId22"/>
    <p:sldId id="549" r:id="rId23"/>
    <p:sldId id="558" r:id="rId24"/>
    <p:sldId id="417" r:id="rId25"/>
    <p:sldId id="559" r:id="rId26"/>
    <p:sldId id="560" r:id="rId27"/>
    <p:sldId id="555" r:id="rId28"/>
    <p:sldId id="561" r:id="rId29"/>
    <p:sldId id="562" r:id="rId30"/>
    <p:sldId id="556" r:id="rId31"/>
    <p:sldId id="563" r:id="rId32"/>
    <p:sldId id="564" r:id="rId33"/>
    <p:sldId id="557" r:id="rId34"/>
    <p:sldId id="565" r:id="rId35"/>
    <p:sldId id="566" r:id="rId36"/>
    <p:sldId id="350" r:id="rId37"/>
    <p:sldId id="354" r:id="rId38"/>
    <p:sldId id="355" r:id="rId39"/>
    <p:sldId id="568" r:id="rId40"/>
    <p:sldId id="5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45" d="100"/>
          <a:sy n="145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761D-324A-2B4A-A0CE-B7DD45EFC58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A38A-88AE-4540-A471-60531C66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D6D-8F6C-454E-BFEA-C0DE54A56029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6587-58A2-4141-9068-75A694AC3342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458D-D52F-8E4B-8B6F-FDFBBD464C31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8EC-0B7B-B24D-B43F-5A4849B586FA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E52A-70F3-0B49-B208-B691296191A9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08FF-DD26-DF48-918D-5F0DCF1DF979}" type="datetime1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FE3-847C-9D4C-9994-CF6B0DB04E58}" type="datetime1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8F62-E31D-ED42-9207-75C2574E1AF2}" type="datetime1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B582-1D95-9F46-BF73-69E6B65FA8AF}" type="datetime1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B4C0-90CE-F441-97A6-49EC599F1CF9}" type="datetime1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65C7-ACE3-454E-BDAD-A242190EBE09}" type="datetime1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8D17-005E-144A-9FC6-00F9C55CEA0B}" type="datetime1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" TargetMode="External"/><Relationship Id="rId2" Type="http://schemas.openxmlformats.org/officeDocument/2006/relationships/hyperlink" Target="https://github.com/rnowling/spark-examples/blob/main/src/main/scala/DataFrameExample2.sca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B05-898A-647D-7A14-F806E70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C2BA-931B-7F0B-5BA3-383245328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Nowling</a:t>
            </a:r>
          </a:p>
        </p:txBody>
      </p:sp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A1FC5144-0C5A-6E82-DAFF-18E800C9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1F4A-BA1A-79F7-5BC2-C89116B0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825625"/>
            <a:ext cx="11410122" cy="4351338"/>
          </a:xfrm>
        </p:spPr>
        <p:txBody>
          <a:bodyPr/>
          <a:lstStyle/>
          <a:p>
            <a:r>
              <a:rPr lang="en-US" dirty="0"/>
              <a:t>The conditions can be be more complex Boolean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Monaco" pitchFamily="2" charset="77"/>
              </a:rPr>
              <a:t>val</a:t>
            </a:r>
            <a:r>
              <a:rPr lang="en-US" sz="2200" dirty="0">
                <a:latin typeface="Monaco" pitchFamily="2" charset="77"/>
              </a:rPr>
              <a:t> col = when(col("code") === "a" || col("code") === "d", "A")</a:t>
            </a:r>
          </a:p>
          <a:p>
            <a:pPr marL="0" indent="0">
              <a:buNone/>
            </a:pPr>
            <a:r>
              <a:rPr lang="en-US" sz="2200" dirty="0">
                <a:latin typeface="Monaco" pitchFamily="2" charset="77"/>
              </a:rPr>
              <a:t>      .when(col("code") === "b" &amp;&amp; col("amt") === "4", "B")</a:t>
            </a:r>
          </a:p>
          <a:p>
            <a:pPr marL="0" indent="0">
              <a:buNone/>
            </a:pPr>
            <a:r>
              <a:rPr lang="en-US" sz="2200" dirty="0">
                <a:latin typeface="Monaco" pitchFamily="2" charset="77"/>
              </a:rPr>
              <a:t>      .otherwise("A1")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A9FC-9A9B-670F-02DC-78C0D591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operations on </a:t>
            </a:r>
            <a:r>
              <a:rPr lang="en-US" dirty="0" err="1"/>
              <a:t>DataFrames</a:t>
            </a:r>
            <a:r>
              <a:rPr lang="en-US" dirty="0"/>
              <a:t> are really just map operations on the Row objects in the Datasets</a:t>
            </a:r>
          </a:p>
          <a:p>
            <a:r>
              <a:rPr lang="en-US" dirty="0"/>
              <a:t>Part 1: transform the row values and return a tuple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result = </a:t>
            </a:r>
            <a:r>
              <a:rPr lang="en-US" dirty="0" err="1">
                <a:latin typeface="Monaco" pitchFamily="2" charset="77"/>
              </a:rPr>
              <a:t>df.map</a:t>
            </a:r>
            <a:r>
              <a:rPr lang="en-US" dirty="0">
                <a:latin typeface="Monaco" pitchFamily="2" charset="77"/>
              </a:rPr>
              <a:t>(row =&gt;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(</a:t>
            </a:r>
            <a:r>
              <a:rPr lang="en-US" dirty="0" err="1">
                <a:latin typeface="Monaco" pitchFamily="2" charset="77"/>
              </a:rPr>
              <a:t>row.get</a:t>
            </a:r>
            <a:r>
              <a:rPr lang="en-US" dirty="0">
                <a:latin typeface="Monaco" pitchFamily="2" charset="77"/>
              </a:rPr>
              <a:t>("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").</a:t>
            </a:r>
            <a:r>
              <a:rPr lang="en-US" dirty="0" err="1">
                <a:latin typeface="Monaco" pitchFamily="2" charset="77"/>
              </a:rPr>
              <a:t>toLowercase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</a:t>
            </a:r>
            <a:r>
              <a:rPr lang="en-US" dirty="0" err="1">
                <a:latin typeface="Monaco" pitchFamily="2" charset="77"/>
              </a:rPr>
              <a:t>row.get</a:t>
            </a:r>
            <a:r>
              <a:rPr lang="en-US" dirty="0">
                <a:latin typeface="Monaco" pitchFamily="2" charset="77"/>
              </a:rPr>
              <a:t>("department").</a:t>
            </a:r>
            <a:r>
              <a:rPr lang="en-US" dirty="0" err="1">
                <a:latin typeface="Monaco" pitchFamily="2" charset="77"/>
              </a:rPr>
              <a:t>toLowercase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</a:t>
            </a:r>
            <a:r>
              <a:rPr lang="en-US" dirty="0" err="1">
                <a:latin typeface="Monaco" pitchFamily="2" charset="77"/>
              </a:rPr>
              <a:t>row.get</a:t>
            </a:r>
            <a:r>
              <a:rPr lang="en-US" dirty="0">
                <a:latin typeface="Monaco" pitchFamily="2" charset="77"/>
              </a:rPr>
              <a:t>("state"),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</a:t>
            </a:r>
            <a:r>
              <a:rPr lang="en-US" dirty="0" err="1">
                <a:latin typeface="Monaco" pitchFamily="2" charset="77"/>
              </a:rPr>
              <a:t>row.get</a:t>
            </a:r>
            <a:r>
              <a:rPr lang="en-US" dirty="0">
                <a:latin typeface="Monaco" pitchFamily="2" charset="77"/>
              </a:rPr>
              <a:t>("salary") * 100.0))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			   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5C30-B3BD-E280-A515-301188D8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2: convert back to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resultDF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result.toDF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"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"department",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"state",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"salary")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Downside: need to restate the column names</a:t>
            </a:r>
            <a:r>
              <a:rPr lang="en-US" dirty="0">
                <a:latin typeface="Monaco" pitchFamily="2" charset="77"/>
              </a:rPr>
              <a:t>   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CD64-BD3E-590B-EF82-A64D6BD2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UDF is a term from SQL</a:t>
            </a:r>
          </a:p>
          <a:p>
            <a:r>
              <a:rPr lang="en-US" dirty="0"/>
              <a:t>They provide a way to provide custom functions that can be called like count(), max(), min(), sum(), and other built-in functions</a:t>
            </a:r>
          </a:p>
          <a:p>
            <a:r>
              <a:rPr lang="en-US" dirty="0"/>
              <a:t>A UDF can be created by wrapping a Scala function using the </a:t>
            </a:r>
            <a:r>
              <a:rPr lang="en-US" dirty="0" err="1"/>
              <a:t>udf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myUDF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udf</a:t>
            </a:r>
            <a:r>
              <a:rPr lang="en-US" dirty="0">
                <a:latin typeface="Monaco" pitchFamily="2" charset="77"/>
              </a:rPr>
              <a:t>(s =&gt; </a:t>
            </a:r>
            <a:r>
              <a:rPr lang="en-US" dirty="0" err="1">
                <a:latin typeface="Monaco" pitchFamily="2" charset="77"/>
              </a:rPr>
              <a:t>s.toLowercase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B46A-BB06-C4B4-A26D-4D43C208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UDF can then be applied to the values in a column (a map operation) like so: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convertedCol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myUDF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"))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df2 = </a:t>
            </a:r>
            <a:r>
              <a:rPr lang="en-US" dirty="0" err="1">
                <a:latin typeface="Monaco" pitchFamily="2" charset="77"/>
              </a:rPr>
              <a:t>df.withColumn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"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latin typeface="Monaco" pitchFamily="2" charset="77"/>
              </a:rPr>
              <a:t>convertedCol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D2E1-F4C8-D981-1D4C-5C6FF83E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596F5B8-A58B-15F2-C69D-A8D9289D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90688"/>
            <a:ext cx="6096000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12011-5CD4-D08D-3B07-0F600915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James|     Sales|   NY| 90000| 34|10000|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Raman|   Finance|   CA| 99000| 40|24000|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 Jen|   Finance|   NY| 79000| 53|15000|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5FBC-4389-BA52-55D6-A5511942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 Syntax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9899-475C-F6CB-D73D-A42304D2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group by API starts with calling </a:t>
            </a:r>
            <a:r>
              <a:rPr lang="en-US" dirty="0" err="1"/>
              <a:t>groupBy</a:t>
            </a:r>
            <a:r>
              <a:rPr lang="en-US" dirty="0"/>
              <a:t>() on a </a:t>
            </a:r>
            <a:r>
              <a:rPr lang="en-US" dirty="0" err="1"/>
              <a:t>DataFrame</a:t>
            </a:r>
            <a:r>
              <a:rPr lang="en-US" dirty="0"/>
              <a:t> followed by the operations to perform on the groups</a:t>
            </a:r>
          </a:p>
          <a:p>
            <a:endParaRPr lang="en-US" dirty="0"/>
          </a:p>
          <a:p>
            <a:r>
              <a:rPr lang="en-US" dirty="0" err="1">
                <a:latin typeface="Monaco" pitchFamily="2" charset="77"/>
              </a:rPr>
              <a:t>groupBy</a:t>
            </a:r>
            <a:r>
              <a:rPr lang="en-US" dirty="0">
                <a:latin typeface="Monaco" pitchFamily="2" charset="77"/>
              </a:rPr>
              <a:t>(col1: String, cols: String*)</a:t>
            </a:r>
          </a:p>
          <a:p>
            <a:r>
              <a:rPr lang="en-US" dirty="0" err="1">
                <a:latin typeface="Monaco" pitchFamily="2" charset="77"/>
              </a:rPr>
              <a:t>groupBy</a:t>
            </a:r>
            <a:r>
              <a:rPr lang="en-US" dirty="0">
                <a:latin typeface="Monaco" pitchFamily="2" charset="77"/>
              </a:rPr>
              <a:t>(cols: Column*)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df.groupBy</a:t>
            </a:r>
            <a:r>
              <a:rPr lang="en-US" dirty="0">
                <a:latin typeface="Monaco" pitchFamily="2" charset="77"/>
              </a:rPr>
              <a:t>("department")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df.groupBy</a:t>
            </a:r>
            <a:r>
              <a:rPr lang="en-US" dirty="0">
                <a:latin typeface="Monaco" pitchFamily="2" charset="77"/>
              </a:rPr>
              <a:t>("state")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df.groupBy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("state"),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("department"))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4E42F-2BAE-9186-1C8C-7EA4236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Operations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9899-475C-F6CB-D73D-A42304D2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avg(</a:t>
            </a:r>
            <a:r>
              <a:rPr lang="en-US" dirty="0" err="1"/>
              <a:t>colNames</a:t>
            </a:r>
            <a:r>
              <a:rPr lang="en-US" dirty="0"/>
              <a:t>: String*): Compute the average of values in each column for each group</a:t>
            </a:r>
          </a:p>
          <a:p>
            <a:r>
              <a:rPr lang="en-US" dirty="0"/>
              <a:t>count(): Count the number of rows in each group</a:t>
            </a:r>
          </a:p>
          <a:p>
            <a:r>
              <a:rPr lang="en-US" dirty="0"/>
              <a:t>max(</a:t>
            </a:r>
            <a:r>
              <a:rPr lang="en-US" dirty="0" err="1"/>
              <a:t>colNames</a:t>
            </a:r>
            <a:r>
              <a:rPr lang="en-US" dirty="0"/>
              <a:t>: String*): Compute the maximum value in each column for each group</a:t>
            </a:r>
          </a:p>
          <a:p>
            <a:r>
              <a:rPr lang="en-US" dirty="0"/>
              <a:t>mean(</a:t>
            </a:r>
            <a:r>
              <a:rPr lang="en-US" dirty="0" err="1"/>
              <a:t>colNames</a:t>
            </a:r>
            <a:r>
              <a:rPr lang="en-US" dirty="0"/>
              <a:t>: String*): Compute the average of values in each column for each group</a:t>
            </a:r>
          </a:p>
          <a:p>
            <a:r>
              <a:rPr lang="en-US" dirty="0"/>
              <a:t>min(</a:t>
            </a:r>
            <a:r>
              <a:rPr lang="en-US" dirty="0" err="1"/>
              <a:t>colNames</a:t>
            </a:r>
            <a:r>
              <a:rPr lang="en-US" dirty="0"/>
              <a:t>: String*): Compute the minimum value in each column for each group</a:t>
            </a:r>
          </a:p>
          <a:p>
            <a:r>
              <a:rPr lang="en-US" dirty="0"/>
              <a:t>sum(</a:t>
            </a:r>
            <a:r>
              <a:rPr lang="en-US" dirty="0" err="1"/>
              <a:t>colNames</a:t>
            </a:r>
            <a:r>
              <a:rPr lang="en-US" dirty="0"/>
              <a:t>: String*): Compute the sum in each column for each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863B8-F5B4-8D4C-F4B3-517B71C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D1B4D-9068-CC3E-D4B9-49F8715B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530" y="1825625"/>
            <a:ext cx="54532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df.groupBy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("department")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	.mean("salary")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44A8-E7A3-6543-143B-9BC435790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|department|   salary|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Sales| 85666.67|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Finance|  87750.0|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Marketing|  85500.0|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BA703-85F9-8581-718A-0173BE8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type</a:t>
            </a:r>
          </a:p>
          <a:p>
            <a:r>
              <a:rPr lang="en-US" dirty="0"/>
              <a:t>Arithmetic Expressions</a:t>
            </a:r>
          </a:p>
          <a:p>
            <a:r>
              <a:rPr lang="en-US" dirty="0"/>
              <a:t>Replacing values (when)</a:t>
            </a:r>
          </a:p>
          <a:p>
            <a:r>
              <a:rPr lang="en-US" dirty="0"/>
              <a:t>User-defined functions (UDFs)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92BD1-5965-0ED1-6F32-72FF9EC6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D1B4D-9068-CC3E-D4B9-49F8715B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530" y="1825625"/>
            <a:ext cx="54532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df.groupBy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("department")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	.sum("bonus")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44A8-E7A3-6543-143B-9BC435790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|department|     bonus|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Sales|    53000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Finance|    81000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Marketing|    39000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+----------+----------+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D4AD3-4EA3-5E9B-3C17-217B6B81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stored in multiple tables</a:t>
            </a:r>
          </a:p>
          <a:p>
            <a:r>
              <a:rPr lang="en-US" dirty="0"/>
              <a:t>For example, for a housing data set:</a:t>
            </a:r>
          </a:p>
          <a:p>
            <a:pPr lvl="1"/>
            <a:r>
              <a:rPr lang="en-US" dirty="0"/>
              <a:t>Real estate listings with cities and zip codes</a:t>
            </a:r>
          </a:p>
          <a:p>
            <a:pPr lvl="1"/>
            <a:r>
              <a:rPr lang="en-US" dirty="0"/>
              <a:t>Table of GPS coordinates for each city and/or zip code</a:t>
            </a:r>
          </a:p>
          <a:p>
            <a:pPr lvl="1"/>
            <a:r>
              <a:rPr lang="en-US" dirty="0"/>
              <a:t>List of schools by city, with a rating for each</a:t>
            </a:r>
          </a:p>
          <a:p>
            <a:pPr lvl="1"/>
            <a:r>
              <a:rPr lang="en-US" dirty="0"/>
              <a:t>Crime rates by city or zip code</a:t>
            </a:r>
          </a:p>
          <a:p>
            <a:r>
              <a:rPr lang="en-US" dirty="0"/>
              <a:t>We can use a "join" operation to match rows from a pair of tables to form a new table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025B-AA03-EAE6-7B4C-BBCBBC37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E4442-E3C6-47A5-B58F-0A302813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51" y="2751345"/>
            <a:ext cx="5236200" cy="1967448"/>
          </a:xfrm>
          <a:prstGeom prst="rect">
            <a:avLst/>
          </a:prstGeom>
        </p:spPr>
      </p:pic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3EA27516-20D1-4B65-0224-BB89B01C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87FE-41AF-CD50-747A-23EC460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multiple methods for performing joins.  We describe the most generic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join(right: Dataset,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latin typeface="Monaco" pitchFamily="2" charset="77"/>
              </a:rPr>
              <a:t>joinExprs</a:t>
            </a:r>
            <a:r>
              <a:rPr lang="en-US" dirty="0">
                <a:latin typeface="Monaco" pitchFamily="2" charset="77"/>
              </a:rPr>
              <a:t>: Column,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latin typeface="Monaco" pitchFamily="2" charset="77"/>
              </a:rPr>
              <a:t>joinType</a:t>
            </a:r>
            <a:r>
              <a:rPr lang="en-US" dirty="0">
                <a:latin typeface="Monaco" pitchFamily="2" charset="77"/>
              </a:rPr>
              <a:t>: String)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85891-A3F1-D9D7-B0BD-47286A2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8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2698-1F05-A529-C91F-36AB84AF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296" y="1825625"/>
            <a:ext cx="57415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: string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department: string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state: string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salary: double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age: integer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bonus: double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3E24E-3F2F-7D99-C723-8D3B151F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415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state: string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</a:t>
            </a:r>
            <a:r>
              <a:rPr lang="en-US" dirty="0" err="1">
                <a:latin typeface="Monaco" pitchFamily="2" charset="77"/>
              </a:rPr>
              <a:t>income_tax</a:t>
            </a:r>
            <a:r>
              <a:rPr lang="en-US" dirty="0">
                <a:latin typeface="Monaco" pitchFamily="2" charset="77"/>
              </a:rPr>
              <a:t>: double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D4B59-C783-1EEE-4094-78F7DDC6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joined = df1.join(df2,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df1("state") === df2("state"),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	              "</a:t>
            </a:r>
            <a:r>
              <a:rPr lang="en-US" dirty="0">
                <a:latin typeface="Monaco" pitchFamily="2" charset="77"/>
              </a:rPr>
              <a:t>inner")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EB24-6E64-0408-6622-280478C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employee_name|department|state|salary|age|bonus|income_tax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James|     Sales|   NY| 90000| 34|10000|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Raman|   Finance|   CA| 99000| 40|24000|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 Jen|   Finance|   NY| 79000| 53|15000|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BE02D-262A-5983-028B-51139D1D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3"/>
          <a:stretch/>
        </p:blipFill>
        <p:spPr>
          <a:xfrm>
            <a:off x="5970898" y="2880042"/>
            <a:ext cx="5382902" cy="2316481"/>
          </a:xfrm>
          <a:prstGeom prst="rect">
            <a:avLst/>
          </a:prstGeom>
        </p:spPr>
      </p:pic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040327E9-2FA0-E3D4-4B19-C21D461C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32FB9-E19E-EC59-3367-A6F45061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joined = df1.join(df2,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df1("state") === df2("state"),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"</a:t>
            </a:r>
            <a:r>
              <a:rPr lang="en-US" dirty="0" err="1">
                <a:latin typeface="Monaco" pitchFamily="2" charset="77"/>
              </a:rPr>
              <a:t>left_outer</a:t>
            </a:r>
            <a:r>
              <a:rPr lang="en-US" dirty="0">
                <a:latin typeface="Monaco" pitchFamily="2" charset="77"/>
              </a:rPr>
              <a:t>")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54F6F-496F-D2E3-45F4-69076D02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employee_name|department|state|salary|age|bonus|income_tax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James|     Sales|   FL| 90000| 34|10000|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Raman|   Finance|   FL| 99000| 40|24000|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 Jen|   Finance|   FL| 79000| 53|15000|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43F6-226F-7F19-5CC5-16359256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Column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cast() method can be used to change the type of the column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// change from </a:t>
            </a:r>
            <a:r>
              <a:rPr lang="en-US" dirty="0" err="1">
                <a:latin typeface="Monaco" pitchFamily="2" charset="77"/>
              </a:rPr>
              <a:t>ints</a:t>
            </a:r>
            <a:r>
              <a:rPr lang="en-US" dirty="0">
                <a:latin typeface="Monaco" pitchFamily="2" charset="77"/>
              </a:rPr>
              <a:t> to doubles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doubleSalary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("salary").cast("double")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doubleBonus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("bonus").cast("double")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ECE8C-E2B2-DCF7-F9A0-547017AC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5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" t="31624" r="342" b="33933"/>
          <a:stretch/>
        </p:blipFill>
        <p:spPr>
          <a:xfrm>
            <a:off x="6045200" y="2639903"/>
            <a:ext cx="5651500" cy="2714417"/>
          </a:xfrm>
          <a:prstGeom prst="rect">
            <a:avLst/>
          </a:prstGeom>
        </p:spPr>
      </p:pic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C0475A77-DEFA-2287-F43C-524420D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EA91B-53EF-2348-5D23-EFF938AF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joined = df1.join(df2,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df1("state") === df2("state"),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"</a:t>
            </a:r>
            <a:r>
              <a:rPr lang="en-US" dirty="0" err="1">
                <a:latin typeface="Monaco" pitchFamily="2" charset="77"/>
              </a:rPr>
              <a:t>right_outer</a:t>
            </a:r>
            <a:r>
              <a:rPr lang="en-US" dirty="0">
                <a:latin typeface="Monaco" pitchFamily="2" charset="77"/>
              </a:rPr>
              <a:t>")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AF349-1FC8-82BE-14F4-E6373C65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8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employee_name|department|state|salary|age|bonus|income_tax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NULL |   NULL   |  AK| NULL| NULL| NULL|     0.12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NULL |   NULL   |  AZ| NULL| NULL| NULL|     0.13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0396-9E1F-D6CB-9624-6FA0C81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" t="66839" r="-879" b="158"/>
          <a:stretch/>
        </p:blipFill>
        <p:spPr>
          <a:xfrm>
            <a:off x="2050961" y="2133600"/>
            <a:ext cx="7553527" cy="3362960"/>
          </a:xfrm>
          <a:prstGeom prst="rect">
            <a:avLst/>
          </a:prstGeom>
        </p:spPr>
      </p:pic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2E129AA6-5812-ED59-6100-EC135BE3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29781-610E-B3E4-CE87-47E5AA6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joined = df1.join(df2,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df1("state") === df2("state"),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              "</a:t>
            </a:r>
            <a:r>
              <a:rPr lang="en-US" dirty="0" err="1">
                <a:latin typeface="Monaco" pitchFamily="2" charset="77"/>
              </a:rPr>
              <a:t>full_outer</a:t>
            </a:r>
            <a:r>
              <a:rPr lang="en-US" dirty="0">
                <a:latin typeface="Monaco" pitchFamily="2" charset="77"/>
              </a:rPr>
              <a:t>")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2CCF2-D4E3-B6D9-2CB2-254E8B8E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dirty="0" err="1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employee_name|department|state|salary|age|bonus|income_tax</a:t>
            </a: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James|     Sales|   FL| 90000| 34|10000|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Michael|     Sales|   NY| 86000| 56|20000|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Robert|     Sales|   CA| 81000| 30|23000|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Maria|   Finance|   CA| 90000| 24|23000|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Raman|   Finance|   FL| 99000| 40|24000|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Scott|   Finance|   NY| 83000| 36|19000|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 Jen|   Finance|   FL| 79000| 53|15000|     NULL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 Jeff| Marketing|   CA| 80000| 25|18000|     0.15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Kumar| Marketing|   NY| 91000| 50|21000|     0.10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NULL |   NULL   |  AK| NULL| NULL| NULL|     0.12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|        NULL |   NULL   |  AZ| NULL| NULL| NULL|     0.13 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  <a:ea typeface="DEJAVU SANS MONO" panose="020B0609030804020204" pitchFamily="49" charset="0"/>
                <a:cs typeface="DEJAVU SANS MONO" panose="020B0609030804020204" pitchFamily="49" charset="0"/>
              </a:rPr>
              <a:t>+-------------+----------+-----+------+---+-----+----------+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85ED-D270-E51A-2A0A-E345F03E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easily be saved as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JSON files with one JSON record per line</a:t>
            </a:r>
          </a:p>
          <a:p>
            <a:pPr lvl="1"/>
            <a:r>
              <a:rPr lang="en-US" dirty="0"/>
              <a:t>Tables in relational databases</a:t>
            </a:r>
          </a:p>
          <a:p>
            <a:r>
              <a:rPr lang="en-US" dirty="0"/>
              <a:t>Dataset objects have a write property containing a </a:t>
            </a:r>
            <a:r>
              <a:rPr lang="en-US" dirty="0" err="1"/>
              <a:t>DataFrameWriter</a:t>
            </a:r>
            <a:r>
              <a:rPr lang="en-US" dirty="0"/>
              <a:t> object</a:t>
            </a:r>
          </a:p>
          <a:p>
            <a:r>
              <a:rPr lang="en-US" dirty="0"/>
              <a:t>The </a:t>
            </a:r>
            <a:r>
              <a:rPr lang="en-US" dirty="0" err="1"/>
              <a:t>DataFrameWriter</a:t>
            </a:r>
            <a:r>
              <a:rPr lang="en-US" dirty="0"/>
              <a:t> is used for reading data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17086-1384-7F5D-2FB7-AF21A2B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Write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df.write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.option("header",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Spark will refuse to overwrite existing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files by default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.mode("overwrite")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.csv("/path/to/output/directory")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FE895-4D1C-595D-A741-E38C8FF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1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Write Parquet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df.write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Spark will refuse to overwrite existing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files by default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.mode("overwrite") 	 	.parquet("/path/to/output/directory")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4E793-136C-F3D7-C1E5-E148B97C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Write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df.write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Spark will refuse to overwrite existing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// files by default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.mode("overwrite") 	 	.</a:t>
            </a:r>
            <a:r>
              <a:rPr lang="en-US" dirty="0" err="1">
                <a:latin typeface="Monaco" pitchFamily="2" charset="77"/>
              </a:rPr>
              <a:t>json</a:t>
            </a:r>
            <a:r>
              <a:rPr lang="en-US" dirty="0">
                <a:latin typeface="Monaco" pitchFamily="2" charset="77"/>
              </a:rPr>
              <a:t>("/path/to/output/directory")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ACBB-0BFB-A5D6-88EA-309DF87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Overwriting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withColumn</a:t>
            </a:r>
            <a:r>
              <a:rPr lang="en-US" sz="3200" dirty="0"/>
              <a:t>(</a:t>
            </a:r>
            <a:r>
              <a:rPr lang="en-US" sz="3200" dirty="0" err="1"/>
              <a:t>colName</a:t>
            </a:r>
            <a:r>
              <a:rPr lang="en-US" sz="3200" dirty="0"/>
              <a:t>, col) method can be used to add or overwrite a column to a </a:t>
            </a:r>
            <a:r>
              <a:rPr lang="en-US" sz="3200" dirty="0" err="1"/>
              <a:t>DataFrame</a:t>
            </a:r>
            <a:endParaRPr lang="en-US" sz="3200" dirty="0"/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df2 = df1.withColumn("salary", </a:t>
            </a:r>
            <a:r>
              <a:rPr lang="en-US" dirty="0" err="1">
                <a:latin typeface="Monaco" pitchFamily="2" charset="77"/>
              </a:rPr>
              <a:t>doubleSalary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		.withColumn("bonus", </a:t>
            </a:r>
            <a:r>
              <a:rPr lang="en-US" dirty="0" err="1">
                <a:latin typeface="Monaco" pitchFamily="2" charset="77"/>
              </a:rPr>
              <a:t>doubleBonus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3FC1-B8AE-404E-0D06-7458B5B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5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https://github.com/rnowling/spark-examples/blob/main/src/main/scala/DataFrameExample2.scala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hlinkClick r:id="rId3"/>
              </a:rPr>
              <a:t>SparkBy</a:t>
            </a:r>
            <a:r>
              <a:rPr lang="en-US" dirty="0">
                <a:hlinkClick r:id="rId3"/>
              </a:rPr>
              <a:t>{Examples}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5E15-4953-5525-FCA9-823E016E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5B51-E8D3-2F4F-2ADC-9F986E864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Negation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Modulo (remainder)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AE95F-14B9-82AC-8552-B4F084F6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92DD-7399-E7E2-8255-54D8C930D4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("age") + 3</a:t>
            </a: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("age") - 3.5</a:t>
            </a:r>
          </a:p>
          <a:p>
            <a:r>
              <a:rPr lang="en-US" dirty="0">
                <a:latin typeface="Monaco" pitchFamily="2" charset="77"/>
              </a:rPr>
              <a:t>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("velocity")</a:t>
            </a: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("height") * 2.54</a:t>
            </a: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("dollars") / 100.0</a:t>
            </a: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("dollars") % 100.0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CAEC-C538-4B0A-13F9-DD16A20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Arithmetic expressions can be used to transform column values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// calculate bonus as a percentage of the salary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bonusPercent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("bonus") /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("salary") * 100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val</a:t>
            </a:r>
            <a:r>
              <a:rPr lang="en-US" dirty="0">
                <a:latin typeface="Monaco" pitchFamily="2" charset="77"/>
              </a:rPr>
              <a:t> df2 = df1.withColumn("</a:t>
            </a:r>
            <a:r>
              <a:rPr lang="en-US" dirty="0" err="1">
                <a:latin typeface="Monaco" pitchFamily="2" charset="77"/>
              </a:rPr>
              <a:t>bonus_percent_salary</a:t>
            </a:r>
            <a:r>
              <a:rPr lang="en-US" dirty="0">
                <a:latin typeface="Monaco" pitchFamily="2" charset="77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			</a:t>
            </a:r>
            <a:r>
              <a:rPr lang="en-US" dirty="0" err="1">
                <a:latin typeface="Monaco" pitchFamily="2" charset="77"/>
              </a:rPr>
              <a:t>bonusPercent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236A4-CE49-8200-18A6-02EDAA17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</a:t>
            </a:r>
            <a:r>
              <a:rPr lang="en-US" dirty="0" err="1">
                <a:latin typeface="Monaco" pitchFamily="2" charset="77"/>
              </a:rPr>
              <a:t>employee_name</a:t>
            </a:r>
            <a:r>
              <a:rPr lang="en-US" dirty="0">
                <a:latin typeface="Monaco" pitchFamily="2" charset="77"/>
              </a:rPr>
              <a:t>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department: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state: string (nullable = true)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salary: double (nullable = false)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age: integer (nullable = false)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bonus: double (nullable = false)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|-- </a:t>
            </a:r>
            <a:r>
              <a:rPr lang="en-US" dirty="0" err="1">
                <a:latin typeface="Monaco" pitchFamily="2" charset="77"/>
              </a:rPr>
              <a:t>bonus_perent_salary</a:t>
            </a:r>
            <a:r>
              <a:rPr lang="en-US" dirty="0">
                <a:latin typeface="Monaco" pitchFamily="2" charset="77"/>
              </a:rPr>
              <a:t>: double (nullable = false)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E208F-904A-CD6A-8204-165B281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+-------------+----------+-----+-------+---+-------+--------------------+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</a:t>
            </a:r>
            <a:r>
              <a:rPr lang="en-US" dirty="0" err="1">
                <a:latin typeface="Monaco" pitchFamily="2" charset="77"/>
              </a:rPr>
              <a:t>employee_name|department|state</a:t>
            </a:r>
            <a:r>
              <a:rPr lang="en-US" dirty="0">
                <a:latin typeface="Monaco" pitchFamily="2" charset="77"/>
              </a:rPr>
              <a:t>| </a:t>
            </a:r>
            <a:r>
              <a:rPr lang="en-US" dirty="0" err="1">
                <a:latin typeface="Monaco" pitchFamily="2" charset="77"/>
              </a:rPr>
              <a:t>salary|age</a:t>
            </a:r>
            <a:r>
              <a:rPr lang="en-US" dirty="0">
                <a:latin typeface="Monaco" pitchFamily="2" charset="77"/>
              </a:rPr>
              <a:t>|  </a:t>
            </a:r>
            <a:r>
              <a:rPr lang="en-US" dirty="0" err="1">
                <a:latin typeface="Monaco" pitchFamily="2" charset="77"/>
              </a:rPr>
              <a:t>bonus|bonus_percent_salary</a:t>
            </a:r>
            <a:r>
              <a:rPr lang="en-US" dirty="0">
                <a:latin typeface="Monaco" pitchFamily="2" charset="77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+-------------+----------+-----+-------+---+-------+--------------------+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James|     Sales|   NY|90000.0| 34|10000.0|   11.11111111111111|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Michael|     Sales|   NY|86000.0| 56|20000.0|   23.25581395348837|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Robert|     Sales|   CA|81000.0| 30|23000.0|   28.39506172839506|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Maria|   Finance|   CA|90000.0| 24|23000.0|  25.555555555555554|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Raman|   Finance|   CA|99000.0| 40|24000.0|  24.242424242424242|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Scott|   Finance|   NY|83000.0| 36|19000.0|   22.89156626506024|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  Jen|   Finance|   NY|79000.0| 53|15000.0|    18.9873417721519|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 Jeff| Marketing|   CA|80000.0| 25|18000.0|                22.5|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|        Kumar| Marketing|   NY|91000.0| 50|21000.0|  23.076923076923077|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+-------------+----------+-----+-------+---+-------+--------------------+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DD68-8939-8F1A-D20F-14FB8FB4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when(condition, value) and otherwise(value) functions can be used to replace specific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val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genderInt</a:t>
            </a:r>
            <a:r>
              <a:rPr lang="en-US" sz="2400" dirty="0">
                <a:latin typeface="Monaco" pitchFamily="2" charset="77"/>
              </a:rPr>
              <a:t> = when(people("gender") === "male", 0)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.when(people("gender") === "female", 1)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.otherwise(2))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6965-18AF-73FB-6DF4-C02A4C22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01 Interactive Systems" id="{1DA18645-8FDF-5146-9986-563C0EF57557}" vid="{3083A19D-DC84-8D43-AB7A-75747BB69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2292</Words>
  <Application>Microsoft Macintosh PowerPoint</Application>
  <PresentationFormat>Widescreen</PresentationFormat>
  <Paragraphs>350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Monaco</vt:lpstr>
      <vt:lpstr>Office Theme</vt:lpstr>
      <vt:lpstr>Apache Spark DataFrames</vt:lpstr>
      <vt:lpstr>Transforming Columns</vt:lpstr>
      <vt:lpstr>Changing the Column Type</vt:lpstr>
      <vt:lpstr>Adding or Overwriting a Column</vt:lpstr>
      <vt:lpstr>Arithmetic Expressions</vt:lpstr>
      <vt:lpstr>Column Arithmetic</vt:lpstr>
      <vt:lpstr>Resulting Schema</vt:lpstr>
      <vt:lpstr>Resulting Table</vt:lpstr>
      <vt:lpstr>Replacing Values</vt:lpstr>
      <vt:lpstr>Replacing Values</vt:lpstr>
      <vt:lpstr>Map</vt:lpstr>
      <vt:lpstr>Map</vt:lpstr>
      <vt:lpstr>User-Defined Functions (UDF)</vt:lpstr>
      <vt:lpstr>User-Defined Functions (UDF)</vt:lpstr>
      <vt:lpstr>Group By and Aggregations</vt:lpstr>
      <vt:lpstr>Example Dataset</vt:lpstr>
      <vt:lpstr>Group By and Aggregation Syntax</vt:lpstr>
      <vt:lpstr>Group By Operations</vt:lpstr>
      <vt:lpstr>Group By and Aggregation Examples</vt:lpstr>
      <vt:lpstr>Group By and Aggregation Examples</vt:lpstr>
      <vt:lpstr>Joins</vt:lpstr>
      <vt:lpstr>Inner Joins</vt:lpstr>
      <vt:lpstr>Join Syntax</vt:lpstr>
      <vt:lpstr>Example Data Sets</vt:lpstr>
      <vt:lpstr>Inner Join Example</vt:lpstr>
      <vt:lpstr>Inner Join Example</vt:lpstr>
      <vt:lpstr>Left Outer Join</vt:lpstr>
      <vt:lpstr>Left Outer Join Example</vt:lpstr>
      <vt:lpstr>Left Outer Join Example</vt:lpstr>
      <vt:lpstr>Right Outer Join</vt:lpstr>
      <vt:lpstr>Right Outer Join Example</vt:lpstr>
      <vt:lpstr>Right Outer Join Example</vt:lpstr>
      <vt:lpstr>Full Outer Join</vt:lpstr>
      <vt:lpstr>Full Outer Join Example</vt:lpstr>
      <vt:lpstr>Full Outer Join Example</vt:lpstr>
      <vt:lpstr>Writing Data</vt:lpstr>
      <vt:lpstr>Example: Write CSV file</vt:lpstr>
      <vt:lpstr>Example: Write Parquet file</vt:lpstr>
      <vt:lpstr>Example: Write JSON file</vt:lpstr>
      <vt:lpstr>Spark DataFrame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DataFrames</dc:title>
  <dc:creator>Nowling, RJ</dc:creator>
  <cp:lastModifiedBy>Nowling, RJ</cp:lastModifiedBy>
  <cp:revision>4</cp:revision>
  <dcterms:created xsi:type="dcterms:W3CDTF">2023-03-20T15:15:23Z</dcterms:created>
  <dcterms:modified xsi:type="dcterms:W3CDTF">2023-04-21T14:28:14Z</dcterms:modified>
</cp:coreProperties>
</file>