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643" r:id="rId3"/>
    <p:sldId id="751" r:id="rId4"/>
    <p:sldId id="775" r:id="rId5"/>
    <p:sldId id="641" r:id="rId6"/>
    <p:sldId id="734" r:id="rId7"/>
    <p:sldId id="735" r:id="rId8"/>
    <p:sldId id="758" r:id="rId9"/>
    <p:sldId id="759" r:id="rId10"/>
    <p:sldId id="741" r:id="rId11"/>
    <p:sldId id="774" r:id="rId12"/>
    <p:sldId id="736" r:id="rId13"/>
    <p:sldId id="700" r:id="rId14"/>
    <p:sldId id="619" r:id="rId15"/>
    <p:sldId id="760" r:id="rId16"/>
    <p:sldId id="773" r:id="rId17"/>
    <p:sldId id="765" r:id="rId18"/>
    <p:sldId id="780" r:id="rId19"/>
    <p:sldId id="777" r:id="rId20"/>
    <p:sldId id="768" r:id="rId21"/>
    <p:sldId id="722" r:id="rId22"/>
    <p:sldId id="779" r:id="rId23"/>
    <p:sldId id="739" r:id="rId24"/>
    <p:sldId id="772" r:id="rId25"/>
    <p:sldId id="737" r:id="rId26"/>
    <p:sldId id="562" r:id="rId27"/>
    <p:sldId id="781" r:id="rId28"/>
    <p:sldId id="686" r:id="rId29"/>
    <p:sldId id="698" r:id="rId30"/>
    <p:sldId id="776" r:id="rId31"/>
    <p:sldId id="771" r:id="rId32"/>
    <p:sldId id="738" r:id="rId33"/>
    <p:sldId id="782" r:id="rId34"/>
    <p:sldId id="757" r:id="rId35"/>
    <p:sldId id="740" r:id="rId36"/>
    <p:sldId id="783" r:id="rId37"/>
    <p:sldId id="770" r:id="rId38"/>
    <p:sldId id="718" r:id="rId39"/>
    <p:sldId id="57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B761D-324A-2B4A-A0CE-B7DD45EFC58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3A38A-88AE-4540-A471-60531C66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08DB-B915-A187-AD8F-8AF33DC8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CCB2-3FEB-A6C2-44CC-5C08D2E5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80AD-7FBB-5DF4-B196-B5F4C288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96D0-D49D-C04C-8C45-F26358765659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C0D8-8715-CC6B-4D50-511B457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2A27-1A00-A073-0819-6F43E1C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45C-CF93-844D-0124-B79EE81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F0C5-D927-6CC7-5821-EFFDDF12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7737-B035-4B8D-C36B-50807B1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55FF-9EEF-B946-A833-5681BD8A0EA4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6CD9-902A-0224-3627-DA005DC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3B33-C89F-3CC0-278D-94C3B4A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F8AF-0360-E880-6439-CDCE77B0D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B7D0-142D-3425-3C2A-EA6466F0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7C38-6C4F-985C-790A-30E5A203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B80C-9D60-8643-A300-1F18569C19D8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35B3-20BE-6821-2B12-9AEF1404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3455-1064-802B-276D-46F4C66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EC6-DC8B-2334-F590-940D02A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F200-B49F-5567-9AC0-1E710C6C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901-64E4-7C18-37FC-9CED8FED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B872-0A69-AB49-BD26-C4C341729816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01C5-EA39-6CC1-732C-24D04F3E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7DDA-A927-F075-CD4C-087CF8C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5FE6-9380-86D0-841C-5E9ABA2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8F33-EA5A-94DD-4BC8-F53D885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4075-8E0B-864E-5E1F-5AEAB210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B8B9-E326-DA47-9D3A-5D7D7AD26296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7CA-EEC5-B206-6BEA-ADE980E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BC36-1DBD-3CD2-5ED7-41E5287B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AEE-B785-EE11-512A-030E7DB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D72A-A18F-5A06-8E09-FD96D40F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D731-2043-960B-79F6-A843B698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F9DE-3B50-9068-83C3-B77D10D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BA11-47AD-1741-8293-B288730966E4}" type="datetime1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6DB52-03EA-6F5C-CA17-86528C6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389-778B-7D1B-7C31-B8B16FF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C82-5D33-8732-6CCE-6D4EEB92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435D1-4660-C9DB-6729-0F528320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CC0B-A991-667A-B60E-58EF0BFD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0D575-853E-7635-CC38-7086E3DC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3C74-FDF0-6A6C-66CE-1AFFB253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E1F7-2426-1A80-8D3A-A1D7315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DE8-601D-6544-989B-BD7D4D37B30B}" type="datetime1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6554-4558-4B24-7444-2284AF5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3917-B181-24A5-77DD-C0094BF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579-BE4D-15E4-9EFE-7C37C54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37B5E-AA26-FB3D-C258-B4B735D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109-836C-9D4A-8B3C-C67402F15C1E}" type="datetime1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788E-29EB-3B81-6862-59EE381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93B4-BCC1-6063-6DE9-E726D12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9B39-CF0C-05AB-F317-A498908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325D-B226-DD47-8CD7-8E55C1B9D327}" type="datetime1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26C7-AE97-2B36-A36A-E782DE29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C7E6-0CBE-7D4F-CA12-9AC2E14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5FA-DEE7-FFA2-3A7A-AB3C1D27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497B-0A9A-4B95-2C2C-EEC3DBD6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DD10E-F351-CF33-6771-D256168F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78B9-626F-4606-5189-67E1E61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1146-617F-C54C-B466-0B06FC886BCF}" type="datetime1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CD0-3BBC-BF72-A519-2E971F5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E414-763B-E3B1-2AAF-FC142F35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700-F07C-7FE4-EF5D-0C8C4D4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AEE22-CE19-FA94-44BA-70BE51B8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16C8-630B-8705-35C9-4A8C34C1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69E-DA41-17DD-0979-B703ABF5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DDDE-A605-E54A-93EB-7DABBF930C60}" type="datetime1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706A7-DD21-3B36-E6D7-63F00B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44F9-5207-0156-4D25-E296AAD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msoe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OE-U-BK_RD">
            <a:hlinkClick r:id="rId13"/>
            <a:extLst>
              <a:ext uri="{FF2B5EF4-FFF2-40B4-BE49-F238E27FC236}">
                <a16:creationId xmlns:a16="http://schemas.microsoft.com/office/drawing/2014/main" id="{50B44B61-564B-651C-ABF2-3F9C0C32DE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94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CE7A-4588-A6B0-D325-EEE2456A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6250-B477-FF1A-B13A-F76B4422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E1-C130-2ACB-67BF-11028533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C079-D085-4549-81C3-EC481F9C9124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763D-4A9C-26D3-F372-70457255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5611-FA49-9FFE-6F06-52414A7D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hlinkClick r:id="rId15"/>
            <a:extLst>
              <a:ext uri="{FF2B5EF4-FFF2-40B4-BE49-F238E27FC236}">
                <a16:creationId xmlns:a16="http://schemas.microsoft.com/office/drawing/2014/main" id="{AFE978A4-7786-CFA1-3694-80CAADB7A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088"/>
            <a:ext cx="862455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onlinetraininghub.com/excel-tabular-data-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xedanalytics.com/blog/quickstart-google-analytics-clickstream-dat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onlinetraininghub.com/excel-tabular-data-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onlinetraininghub.com/excel-tabular-data-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onlinetraininghub.com/excel-tabular-data-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onlinetraininghub.com/excel-tabular-data-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onlinetraininghub.com/excel-tabular-data-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onlinetraininghub.com/excel-tabular-data-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onlinetraininghub.com/excel-tabular-data-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2B05-898A-647D-7A14-F806E70F4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BC2BA-931B-7F0B-5BA3-383245328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4981 ML Production Systems</a:t>
            </a:r>
          </a:p>
          <a:p>
            <a:r>
              <a:rPr lang="en-US" dirty="0"/>
              <a:t>RJ Nowling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85CF5-2CEB-4C96-F692-B60CB528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3335-59D2-4818-FD2B-771A910D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Variables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7FE5-774E-5170-4F97-579AE00D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a table of data with descriptions of cars describes the transmissions using strings like so:</a:t>
            </a:r>
          </a:p>
          <a:p>
            <a:pPr lvl="1"/>
            <a:r>
              <a:rPr lang="en-US" dirty="0"/>
              <a:t>“6-cyl, RWD, conventional”</a:t>
            </a:r>
          </a:p>
          <a:p>
            <a:pPr lvl="1"/>
            <a:r>
              <a:rPr lang="en-US" dirty="0"/>
              <a:t>“4-cyl, AWD, hybrid”</a:t>
            </a:r>
          </a:p>
          <a:p>
            <a:r>
              <a:rPr lang="en-US" dirty="0"/>
              <a:t>The strings should be separated into three separate variables:</a:t>
            </a:r>
          </a:p>
          <a:p>
            <a:pPr lvl="1"/>
            <a:r>
              <a:rPr lang="en-US" dirty="0"/>
              <a:t>Number of cylinders (int)</a:t>
            </a:r>
          </a:p>
          <a:p>
            <a:pPr lvl="1"/>
            <a:r>
              <a:rPr lang="en-US" dirty="0"/>
              <a:t>Drive type (categorical)</a:t>
            </a:r>
          </a:p>
          <a:p>
            <a:pPr lvl="1"/>
            <a:r>
              <a:rPr lang="en-US" dirty="0"/>
              <a:t>Fuel source type (categorical)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6499B-7202-6241-DBF4-8A5CDF10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1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C62E-0434-BD4A-A2D9-71942CF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and 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2EA1-1999-4444-A231-E367670D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Parse the file format to read in the data.  At the end of this stage, for each record, you should be able to separate the values belonging to each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Convert data to consistent representations (e.g., spelling of state names, format of dates)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Handling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the right types (e.g., floats, datetimes, categorical)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consistent units (e.g., everything in inches)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outlier or unexpected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2108F-5003-A52B-0948-FEBA7BC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 Set: Consistent Value Representations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62C25C-17D2-624E-B728-7B3978AA4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1" y="1690688"/>
            <a:ext cx="5082139" cy="36576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8E1316-21AF-53FF-7866-0A7ED6063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values for each variable have consistent representations</a:t>
            </a:r>
          </a:p>
          <a:p>
            <a:pPr lvl="1"/>
            <a:r>
              <a:rPr lang="en-US" dirty="0"/>
              <a:t>Spelling</a:t>
            </a:r>
          </a:p>
          <a:p>
            <a:pPr lvl="1"/>
            <a:r>
              <a:rPr lang="en-US" dirty="0"/>
              <a:t>Capitalization</a:t>
            </a:r>
          </a:p>
          <a:p>
            <a:pPr lvl="1"/>
            <a:r>
              <a:rPr lang="en-US" dirty="0"/>
              <a:t>Format of dates</a:t>
            </a:r>
          </a:p>
          <a:p>
            <a:pPr lvl="1"/>
            <a:r>
              <a:rPr lang="en-US" dirty="0"/>
              <a:t>Whole or decimal numbers</a:t>
            </a:r>
          </a:p>
          <a:p>
            <a:r>
              <a:rPr lang="en-US" dirty="0"/>
              <a:t>If not, the representations need to be unified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F8114-F634-8B4C-9DF4-D9E678F4ACF7}"/>
              </a:ext>
            </a:extLst>
          </p:cNvPr>
          <p:cNvSpPr txBox="1"/>
          <p:nvPr/>
        </p:nvSpPr>
        <p:spPr>
          <a:xfrm>
            <a:off x="406400" y="6273800"/>
            <a:ext cx="634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https://www.myonlinetraininghub.com/excel-tabular-data-format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E8FE2823-5D55-E938-16E5-2AF74A7E4F47}"/>
              </a:ext>
            </a:extLst>
          </p:cNvPr>
          <p:cNvSpPr/>
          <p:nvPr/>
        </p:nvSpPr>
        <p:spPr>
          <a:xfrm rot="3113073" flipH="1">
            <a:off x="5169311" y="5722039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DEB6EBC-A668-B9B1-3A6B-0BA2C2926CF7}"/>
              </a:ext>
            </a:extLst>
          </p:cNvPr>
          <p:cNvSpPr/>
          <p:nvPr/>
        </p:nvSpPr>
        <p:spPr>
          <a:xfrm rot="3113073" flipH="1">
            <a:off x="1525798" y="5735349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1304C7C-4CF2-1EE1-5C74-3B4673E1BB64}"/>
              </a:ext>
            </a:extLst>
          </p:cNvPr>
          <p:cNvSpPr/>
          <p:nvPr/>
        </p:nvSpPr>
        <p:spPr>
          <a:xfrm rot="3113073" flipH="1">
            <a:off x="4071931" y="5735350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5B6A9C5-EC77-6238-257E-3AE4096CDA6F}"/>
              </a:ext>
            </a:extLst>
          </p:cNvPr>
          <p:cNvSpPr/>
          <p:nvPr/>
        </p:nvSpPr>
        <p:spPr>
          <a:xfrm rot="3113073" flipH="1">
            <a:off x="2698325" y="5721960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27014-C73D-24E5-B3E2-2F02D57D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A07D-697D-374F-104A-95CC796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Checks /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BDE1-22DD-8DDC-2E20-E011C87D0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Are there unexpected values?</a:t>
            </a:r>
          </a:p>
          <a:p>
            <a:r>
              <a:rPr lang="en-US" dirty="0"/>
              <a:t>Are the categories spelled correctly?</a:t>
            </a:r>
          </a:p>
          <a:p>
            <a:r>
              <a:rPr lang="en-US" dirty="0"/>
              <a:t>"</a:t>
            </a:r>
            <a:r>
              <a:rPr lang="en-US" dirty="0" err="1"/>
              <a:t>Unkown</a:t>
            </a:r>
            <a:r>
              <a:rPr lang="en-US" dirty="0"/>
              <a:t>" is misspelled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7AFAD2-A0A7-A523-D76A-D7E326335E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343944"/>
            <a:ext cx="4927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A7DC5-DD4E-974A-DF70-FA2CE3B4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FAA2-0972-C64B-A32E-F7B10EDF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Representation Unification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1A0A-0DC5-B346-9117-2AC0482C94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State Names</a:t>
            </a:r>
          </a:p>
          <a:p>
            <a:pPr lvl="1"/>
            <a:r>
              <a:rPr lang="en-US" dirty="0"/>
              <a:t>Mississippi</a:t>
            </a:r>
          </a:p>
          <a:p>
            <a:pPr lvl="1"/>
            <a:r>
              <a:rPr lang="en-US" dirty="0"/>
              <a:t>MS</a:t>
            </a:r>
          </a:p>
          <a:p>
            <a:pPr lvl="1"/>
            <a:r>
              <a:rPr lang="en-US" dirty="0"/>
              <a:t>Miss</a:t>
            </a:r>
          </a:p>
          <a:p>
            <a:r>
              <a:rPr lang="en-US" dirty="0"/>
              <a:t>Number of bathrooms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1.0</a:t>
            </a:r>
          </a:p>
          <a:p>
            <a:pPr lvl="1"/>
            <a:r>
              <a:rPr lang="en-US" dirty="0"/>
              <a:t>1.5</a:t>
            </a:r>
          </a:p>
          <a:p>
            <a:pPr lvl="1"/>
            <a:r>
              <a:rPr lang="en-US" dirty="0"/>
              <a:t>1.75</a:t>
            </a:r>
          </a:p>
          <a:p>
            <a:pPr lvl="1"/>
            <a:r>
              <a:rPr lang="en-US" dirty="0"/>
              <a:t>2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29FB9-09F0-CC62-93D3-A6DED3D02B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Road Types</a:t>
            </a:r>
          </a:p>
          <a:p>
            <a:pPr lvl="1"/>
            <a:r>
              <a:rPr lang="en-US" dirty="0"/>
              <a:t>Drive</a:t>
            </a:r>
          </a:p>
          <a:p>
            <a:pPr lvl="1"/>
            <a:r>
              <a:rPr lang="en-US" dirty="0"/>
              <a:t>Dr</a:t>
            </a:r>
          </a:p>
          <a:p>
            <a:pPr lvl="1"/>
            <a:r>
              <a:rPr lang="en-US" dirty="0"/>
              <a:t>Street</a:t>
            </a:r>
          </a:p>
          <a:p>
            <a:pPr lvl="1"/>
            <a:r>
              <a:rPr lang="en-US" dirty="0"/>
              <a:t>street</a:t>
            </a:r>
          </a:p>
          <a:p>
            <a:pPr lvl="1"/>
            <a:r>
              <a:rPr lang="en-US" dirty="0" err="1"/>
              <a:t>st</a:t>
            </a:r>
            <a:endParaRPr lang="en-US" dirty="0"/>
          </a:p>
          <a:p>
            <a:pPr lvl="1"/>
            <a:r>
              <a:rPr lang="en-US" dirty="0"/>
              <a:t>St</a:t>
            </a:r>
          </a:p>
          <a:p>
            <a:pPr lvl="1"/>
            <a:r>
              <a:rPr lang="en-US" dirty="0"/>
              <a:t>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0F8D3-8466-2087-AED2-943E6B3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79EB-3EC8-DC1F-9F36-EAF35F1A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54D5-90CA-5D34-DFAA-8DF7BE7A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 set of all values is a good way to determine</a:t>
            </a:r>
          </a:p>
          <a:p>
            <a:pPr lvl="1"/>
            <a:r>
              <a:rPr lang="en-US" dirty="0"/>
              <a:t>the number of unique values – higher or lower than expected?</a:t>
            </a:r>
          </a:p>
          <a:p>
            <a:pPr lvl="1"/>
            <a:r>
              <a:rPr lang="en-US" dirty="0"/>
              <a:t>if there are multiple spellings or values used to represent the same thing</a:t>
            </a:r>
          </a:p>
          <a:p>
            <a:r>
              <a:rPr lang="en-US" dirty="0"/>
              <a:t>String when you expect numerical type?</a:t>
            </a:r>
          </a:p>
          <a:p>
            <a:pPr lvl="1"/>
            <a:r>
              <a:rPr lang="en-US" dirty="0"/>
              <a:t>Pandas and others will not convert a column to an int if it finds a string in the column</a:t>
            </a:r>
          </a:p>
          <a:p>
            <a:pPr lvl="1"/>
            <a:r>
              <a:rPr lang="en-US" dirty="0"/>
              <a:t>If the values look numerical but the column type is "object", there may be an odd value there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8FF72-83BA-24A9-00D8-F3852DF4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4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C62E-0434-BD4A-A2D9-71942CF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and 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2EA1-1999-4444-A231-E367670D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Parse the file format to read in the data.  At the end of this stage, for each record, you should be able to separate the values belonging to each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data to consistent representations (e.g., spelling of state names, format of dates)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Handling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the right types (e.g., floats, datetimes, categorical)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consistent units (e.g., everything in inches)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outlier or unexpected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5268B-2969-4A4F-AA58-3A9EC928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2936-CB47-D6E3-5BEA-C7499D78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Missing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8E50-A0DA-2B13-E307-375F0900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are simply those that were not observed or the result of data corruption</a:t>
            </a:r>
          </a:p>
          <a:p>
            <a:r>
              <a:rPr lang="en-US" dirty="0"/>
              <a:t>For example, maybe a basketball player's height was</a:t>
            </a:r>
          </a:p>
          <a:p>
            <a:pPr lvl="1"/>
            <a:r>
              <a:rPr lang="en-US" dirty="0"/>
              <a:t>never measured</a:t>
            </a:r>
          </a:p>
          <a:p>
            <a:pPr lvl="1"/>
            <a:r>
              <a:rPr lang="en-US" dirty="0"/>
              <a:t>written down in illegible handwriting</a:t>
            </a:r>
          </a:p>
          <a:p>
            <a:r>
              <a:rPr lang="en-US" dirty="0"/>
              <a:t>Maybe a server crashed and the logs were lost</a:t>
            </a:r>
          </a:p>
          <a:p>
            <a:r>
              <a:rPr lang="en-US" dirty="0"/>
              <a:t>User entered invalid data on an online form that didn't have sufficient validation checks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DF46-0531-821B-B4C3-27943987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E0A-D19B-7D6A-637D-C710AAA8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or Meaningful?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36D4-2A84-5684-182F-2E7F1D34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missing values have meaning</a:t>
            </a:r>
          </a:p>
          <a:p>
            <a:r>
              <a:rPr lang="en-US" dirty="0"/>
              <a:t>E.g., in your mailbox events, some messages will be marked as spam and others will not</a:t>
            </a:r>
          </a:p>
          <a:p>
            <a:r>
              <a:rPr lang="en-US" dirty="0"/>
              <a:t>when you join the emails with the events, you will get null values in the resulting table</a:t>
            </a:r>
          </a:p>
          <a:p>
            <a:r>
              <a:rPr lang="en-US" dirty="0"/>
              <a:t>In that case, a known value means the message is spam, while a null value indicates that the message is not spam</a:t>
            </a:r>
          </a:p>
          <a:p>
            <a:r>
              <a:rPr lang="en-US" dirty="0"/>
              <a:t>Important to distinguish between these cases</a:t>
            </a:r>
          </a:p>
          <a:p>
            <a:pPr lvl="1"/>
            <a:r>
              <a:rPr lang="en-US" dirty="0"/>
              <a:t>If the missing values are not random, we say that they are missing at 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A2764-4D05-EB9E-CC17-113F1CD5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4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2936-CB47-D6E3-5BEA-C7499D78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Missing Value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8E50-A0DA-2B13-E307-375F0900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</a:t>
            </a:r>
          </a:p>
          <a:p>
            <a:pPr lvl="1"/>
            <a:r>
              <a:rPr lang="en-US" dirty="0"/>
              <a:t>A placeholder value (e.g., "?") or a null (None)</a:t>
            </a:r>
          </a:p>
          <a:p>
            <a:r>
              <a:rPr lang="en-US" dirty="0"/>
              <a:t>Categorical variables:</a:t>
            </a:r>
          </a:p>
          <a:p>
            <a:pPr lvl="1"/>
            <a:r>
              <a:rPr lang="en-US" dirty="0"/>
              <a:t>A placeholder value (e.g., "unknown")</a:t>
            </a:r>
          </a:p>
          <a:p>
            <a:r>
              <a:rPr lang="en-US" dirty="0"/>
              <a:t>Floats / Doubles</a:t>
            </a:r>
          </a:p>
          <a:p>
            <a:pPr lvl="1"/>
            <a:r>
              <a:rPr lang="en-US" dirty="0"/>
              <a:t>Represented by </a:t>
            </a:r>
            <a:r>
              <a:rPr lang="en-US" dirty="0" err="1"/>
              <a:t>NaNs</a:t>
            </a:r>
            <a:r>
              <a:rPr lang="en-US" dirty="0"/>
              <a:t> or a placeholder value (0.0)</a:t>
            </a:r>
          </a:p>
          <a:p>
            <a:r>
              <a:rPr lang="en-US" dirty="0" err="1"/>
              <a:t>Ints</a:t>
            </a:r>
            <a:endParaRPr lang="en-US" dirty="0"/>
          </a:p>
          <a:p>
            <a:pPr lvl="1"/>
            <a:r>
              <a:rPr lang="en-US" dirty="0"/>
              <a:t>Do not allow </a:t>
            </a:r>
            <a:r>
              <a:rPr lang="en-US" dirty="0" err="1"/>
              <a:t>NaNs</a:t>
            </a:r>
            <a:r>
              <a:rPr lang="en-US" dirty="0"/>
              <a:t> so a place holder value (0 or -1)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96348-E651-B805-A623-51627CAD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AE30-2E00-BA4D-84B0-D807632C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Clickstream Data</a:t>
            </a:r>
          </a:p>
        </p:txBody>
      </p:sp>
      <p:pic>
        <p:nvPicPr>
          <p:cNvPr id="1026" name="Picture 2" descr="clickstream-data-img8">
            <a:extLst>
              <a:ext uri="{FF2B5EF4-FFF2-40B4-BE49-F238E27FC236}">
                <a16:creationId xmlns:a16="http://schemas.microsoft.com/office/drawing/2014/main" id="{2A86734F-8701-AC46-A693-EEC4DFC26C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5" y="1690688"/>
            <a:ext cx="1115117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09B5A-71AC-544A-931F-D9761C99AFB3}"/>
              </a:ext>
            </a:extLst>
          </p:cNvPr>
          <p:cNvSpPr txBox="1"/>
          <p:nvPr/>
        </p:nvSpPr>
        <p:spPr>
          <a:xfrm>
            <a:off x="397565" y="5516217"/>
            <a:ext cx="755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mixedanalytics.com</a:t>
            </a:r>
            <a:r>
              <a:rPr lang="en-US" dirty="0">
                <a:hlinkClick r:id="rId3"/>
              </a:rPr>
              <a:t>/blog/</a:t>
            </a:r>
            <a:r>
              <a:rPr lang="en-US" dirty="0" err="1">
                <a:hlinkClick r:id="rId3"/>
              </a:rPr>
              <a:t>quickstart</a:t>
            </a:r>
            <a:r>
              <a:rPr lang="en-US" dirty="0">
                <a:hlinkClick r:id="rId3"/>
              </a:rPr>
              <a:t>-google-analytics-clickstream-data/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E8E89-C449-8BE5-B638-C284D412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1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2936-CB47-D6E3-5BEA-C7499D78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Missing Values Problematic?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8E50-A0DA-2B13-E307-375F0900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can lead to bias in models</a:t>
            </a:r>
          </a:p>
          <a:p>
            <a:pPr lvl="1"/>
            <a:r>
              <a:rPr lang="en-US" dirty="0"/>
              <a:t>Models can interpret the missing value as a signal</a:t>
            </a:r>
          </a:p>
          <a:p>
            <a:r>
              <a:rPr lang="en-US" dirty="0"/>
              <a:t>Missing values can cause problems with numerical calculations</a:t>
            </a:r>
          </a:p>
          <a:p>
            <a:pPr lvl="1"/>
            <a:r>
              <a:rPr lang="en-US" dirty="0"/>
              <a:t>Most libraries like scikit-learn are not able to handle </a:t>
            </a:r>
            <a:r>
              <a:rPr lang="en-US" dirty="0" err="1"/>
              <a:t>NaNs</a:t>
            </a:r>
            <a:r>
              <a:rPr lang="en-US" dirty="0"/>
              <a:t> or other missing values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NaNs</a:t>
            </a:r>
            <a:r>
              <a:rPr lang="en-US" dirty="0"/>
              <a:t> propagate and prevent a modeling from training or predicting</a:t>
            </a:r>
          </a:p>
          <a:p>
            <a:r>
              <a:rPr lang="en-US" dirty="0"/>
              <a:t>Missing values can crash pipelines</a:t>
            </a:r>
          </a:p>
          <a:p>
            <a:pPr lvl="1"/>
            <a:r>
              <a:rPr lang="en-US" dirty="0"/>
              <a:t>E.g., think of </a:t>
            </a:r>
            <a:r>
              <a:rPr lang="en-US" dirty="0" err="1"/>
              <a:t>NullPointerExceptions</a:t>
            </a:r>
            <a:r>
              <a:rPr lang="en-US" dirty="0"/>
              <a:t> in Java when you assume a variable references a String object but instead references null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1A069-472D-2785-69F4-BC62A4FC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7283-4082-C52A-A383-C5816C37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info() method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BDCAAC5-90B3-4B57-1908-9652D0602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6537"/>
            <a:ext cx="5181600" cy="318951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A423-C520-58BA-763A-46BBD5F766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info() method displays column info (e.g., name, type, nulls)</a:t>
            </a:r>
          </a:p>
          <a:p>
            <a:r>
              <a:rPr lang="en-US" dirty="0"/>
              <a:t>There are 63,542 rows (entries)</a:t>
            </a:r>
          </a:p>
          <a:p>
            <a:r>
              <a:rPr lang="en-US" dirty="0"/>
              <a:t>The </a:t>
            </a:r>
            <a:r>
              <a:rPr lang="en-US" dirty="0" err="1"/>
              <a:t>to_address</a:t>
            </a:r>
            <a:r>
              <a:rPr lang="en-US" dirty="0"/>
              <a:t>, subject, and date columns have fewer than 63,452 non-null entries</a:t>
            </a:r>
          </a:p>
          <a:p>
            <a:pPr lvl="1"/>
            <a:r>
              <a:rPr lang="en-US" dirty="0"/>
              <a:t>There are records with missing values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FE4D6-EE54-F78F-1A40-BC15325D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3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A07D-697D-374F-104A-95CC796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Checks /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BDE1-22DD-8DDC-2E20-E011C87D0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Are values within expected ranges?</a:t>
            </a:r>
          </a:p>
          <a:p>
            <a:r>
              <a:rPr lang="en-US" dirty="0"/>
              <a:t>Square footage should not be zero or negative -- why?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B9667F4-DF50-7C51-4574-AA9821568C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33" y="1825625"/>
            <a:ext cx="43637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162A5-E57B-78EB-17F0-72F5BE80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17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Values Missing at Random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62C25C-17D2-624E-B728-7B3978AA4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1" y="1690688"/>
            <a:ext cx="5082139" cy="36576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8E1316-21AF-53FF-7866-0A7ED6063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missing or placeholder values have been identified and documented</a:t>
            </a:r>
          </a:p>
          <a:p>
            <a:r>
              <a:rPr lang="en-US" dirty="0"/>
              <a:t>Values missing at random are handled by:</a:t>
            </a:r>
          </a:p>
          <a:p>
            <a:pPr lvl="1"/>
            <a:r>
              <a:rPr lang="en-US" dirty="0"/>
              <a:t>Replacing with an average or most common value</a:t>
            </a:r>
          </a:p>
          <a:p>
            <a:pPr lvl="1"/>
            <a:r>
              <a:rPr lang="en-US" dirty="0"/>
              <a:t>Removing the associated records</a:t>
            </a:r>
          </a:p>
          <a:p>
            <a:pPr lvl="1"/>
            <a:r>
              <a:rPr lang="en-US" dirty="0"/>
              <a:t>Left alone (placeholders replaced with a null or none object)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F8114-F634-8B4C-9DF4-D9E678F4ACF7}"/>
              </a:ext>
            </a:extLst>
          </p:cNvPr>
          <p:cNvSpPr txBox="1"/>
          <p:nvPr/>
        </p:nvSpPr>
        <p:spPr>
          <a:xfrm>
            <a:off x="406400" y="6273800"/>
            <a:ext cx="634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https://www.myonlinetraininghub.com/excel-tabular-data-format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E8FE2823-5D55-E938-16E5-2AF74A7E4F47}"/>
              </a:ext>
            </a:extLst>
          </p:cNvPr>
          <p:cNvSpPr/>
          <p:nvPr/>
        </p:nvSpPr>
        <p:spPr>
          <a:xfrm rot="3113073" flipH="1">
            <a:off x="5169311" y="5722039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DEB6EBC-A668-B9B1-3A6B-0BA2C2926CF7}"/>
              </a:ext>
            </a:extLst>
          </p:cNvPr>
          <p:cNvSpPr/>
          <p:nvPr/>
        </p:nvSpPr>
        <p:spPr>
          <a:xfrm rot="3113073" flipH="1">
            <a:off x="1525798" y="5735349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1304C7C-4CF2-1EE1-5C74-3B4673E1BB64}"/>
              </a:ext>
            </a:extLst>
          </p:cNvPr>
          <p:cNvSpPr/>
          <p:nvPr/>
        </p:nvSpPr>
        <p:spPr>
          <a:xfrm rot="3113073" flipH="1">
            <a:off x="4071931" y="5735350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5B6A9C5-EC77-6238-257E-3AE4096CDA6F}"/>
              </a:ext>
            </a:extLst>
          </p:cNvPr>
          <p:cNvSpPr/>
          <p:nvPr/>
        </p:nvSpPr>
        <p:spPr>
          <a:xfrm rot="3113073" flipH="1">
            <a:off x="2698325" y="5721960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5ECBD-1942-3B2F-D2B1-A3B48291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C62E-0434-BD4A-A2D9-71942CF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and 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2EA1-1999-4444-A231-E367670D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Parse the file format to read in the data.  At the end of this stage, for each record, you should be able to separate the values belonging to each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data to consistent representations (e.g., spelling of state names, format of dates)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Handling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Convert values to the right types (e.g., floats, datetimes, categorical)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consistent units (e.g., everything in inches)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outlier or unexpected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86305-99B1-F6CF-8D85-67F64DCF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6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 Set: Each Variable Has One Scalar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62C25C-17D2-624E-B728-7B3978AA4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1" y="1690688"/>
            <a:ext cx="5082139" cy="36576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8E1316-21AF-53FF-7866-0A7ED6063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variable uses a single, well-defined type</a:t>
            </a:r>
          </a:p>
          <a:p>
            <a:pPr lvl="1"/>
            <a:r>
              <a:rPr lang="en-US" dirty="0"/>
              <a:t>Int, Float, Date, </a:t>
            </a:r>
            <a:r>
              <a:rPr lang="en-US" dirty="0" err="1"/>
              <a:t>DateTime</a:t>
            </a:r>
            <a:r>
              <a:rPr lang="en-US" dirty="0"/>
              <a:t>, etc.</a:t>
            </a:r>
          </a:p>
          <a:p>
            <a:r>
              <a:rPr lang="en-US" dirty="0"/>
              <a:t>All values in the column are encoded as that type</a:t>
            </a:r>
          </a:p>
          <a:p>
            <a:pPr lvl="1"/>
            <a:r>
              <a:rPr lang="en-US" dirty="0"/>
              <a:t>No String objects in a column that is expected to be </a:t>
            </a:r>
            <a:r>
              <a:rPr lang="en-US" dirty="0" err="1"/>
              <a:t>ints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F8114-F634-8B4C-9DF4-D9E678F4ACF7}"/>
              </a:ext>
            </a:extLst>
          </p:cNvPr>
          <p:cNvSpPr txBox="1"/>
          <p:nvPr/>
        </p:nvSpPr>
        <p:spPr>
          <a:xfrm>
            <a:off x="406400" y="6273800"/>
            <a:ext cx="634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https://www.myonlinetraininghub.com/excel-tabular-data-format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E8FE2823-5D55-E938-16E5-2AF74A7E4F47}"/>
              </a:ext>
            </a:extLst>
          </p:cNvPr>
          <p:cNvSpPr/>
          <p:nvPr/>
        </p:nvSpPr>
        <p:spPr>
          <a:xfrm rot="3113073" flipH="1">
            <a:off x="5169311" y="5722039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DEB6EBC-A668-B9B1-3A6B-0BA2C2926CF7}"/>
              </a:ext>
            </a:extLst>
          </p:cNvPr>
          <p:cNvSpPr/>
          <p:nvPr/>
        </p:nvSpPr>
        <p:spPr>
          <a:xfrm rot="3113073" flipH="1">
            <a:off x="1525798" y="5735349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1304C7C-4CF2-1EE1-5C74-3B4673E1BB64}"/>
              </a:ext>
            </a:extLst>
          </p:cNvPr>
          <p:cNvSpPr/>
          <p:nvPr/>
        </p:nvSpPr>
        <p:spPr>
          <a:xfrm rot="3113073" flipH="1">
            <a:off x="4071931" y="5735350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5B6A9C5-EC77-6238-257E-3AE4096CDA6F}"/>
              </a:ext>
            </a:extLst>
          </p:cNvPr>
          <p:cNvSpPr/>
          <p:nvPr/>
        </p:nvSpPr>
        <p:spPr>
          <a:xfrm rot="3113073" flipH="1">
            <a:off x="2698325" y="5721960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27B8-6833-D158-D928-8735C64E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6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F58E-5698-324A-BA5F-113EBAF1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CCAE-FAF3-7E4A-B5AF-F1C115BBA0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(String)</a:t>
            </a:r>
          </a:p>
          <a:p>
            <a:r>
              <a:rPr lang="en-US" dirty="0"/>
              <a:t>Numerical</a:t>
            </a:r>
          </a:p>
          <a:p>
            <a:pPr lvl="1"/>
            <a:r>
              <a:rPr lang="en-US" dirty="0"/>
              <a:t>Integer (int32, int64)</a:t>
            </a:r>
          </a:p>
          <a:p>
            <a:pPr lvl="1"/>
            <a:r>
              <a:rPr lang="en-US" dirty="0"/>
              <a:t>Float (float32, float64)</a:t>
            </a:r>
          </a:p>
          <a:p>
            <a:r>
              <a:rPr lang="en-US" dirty="0"/>
              <a:t>Boolean (bool)</a:t>
            </a:r>
          </a:p>
          <a:p>
            <a:r>
              <a:rPr lang="en-US" dirty="0"/>
              <a:t>Categorical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E1D3E-82A8-734B-A4B1-314A4F51C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Date / Times</a:t>
            </a:r>
          </a:p>
          <a:p>
            <a:pPr lvl="1"/>
            <a:r>
              <a:rPr lang="en-US" dirty="0"/>
              <a:t>timedelta64[ns]</a:t>
            </a:r>
          </a:p>
          <a:p>
            <a:pPr lvl="1"/>
            <a:r>
              <a:rPr lang="en-US" dirty="0"/>
              <a:t>datetime64[ns]</a:t>
            </a:r>
          </a:p>
          <a:p>
            <a:pPr lvl="1"/>
            <a:r>
              <a:rPr lang="en-US" dirty="0"/>
              <a:t>Timestamp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E3DE8-E4B9-A5D2-2EDD-F3B58981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1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F58E-5698-324A-BA5F-113EBAF1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CCAE-FAF3-7E4A-B5AF-F1C115BB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types do not have values indicating </a:t>
            </a:r>
            <a:r>
              <a:rPr lang="en-US" dirty="0" err="1"/>
              <a:t>NaN</a:t>
            </a:r>
            <a:r>
              <a:rPr lang="en-US" dirty="0"/>
              <a:t> (missing value or result of divide by 0)</a:t>
            </a:r>
          </a:p>
          <a:p>
            <a:r>
              <a:rPr lang="en-US" dirty="0"/>
              <a:t>It may be advantageous to represent an integer column as a float or double so missing values can be represented by </a:t>
            </a:r>
            <a:r>
              <a:rPr lang="en-US" dirty="0" err="1"/>
              <a:t>NaN</a:t>
            </a:r>
            <a:r>
              <a:rPr lang="en-US" dirty="0"/>
              <a:t> instead of a placeholder like -1 which could be missed by a user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0AEA0-55E9-83DA-F03D-A21F830F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1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8BA5-D2C0-2444-8903-BEE1B622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It Be Categorical?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8DB3B5C2-8E73-F5F2-4651-E59EF4D2C1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2343944"/>
            <a:ext cx="3289300" cy="3314700"/>
          </a:xfrm>
        </p:spPr>
      </p:pic>
      <p:pic>
        <p:nvPicPr>
          <p:cNvPr id="13" name="Content Placeholder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85A56C3-3260-ADFB-14FF-A200B6E00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544094"/>
            <a:ext cx="3810000" cy="914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C44EC-DD7A-9B1C-DF26-AB868349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8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6073-D982-CA83-35AB-88E8DDC1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It Be Categorical?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F88E645-976C-6246-DBED-689451810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0" y="1893094"/>
            <a:ext cx="5422900" cy="4216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40D6C-0703-CCAA-6CEB-DB4F1D9D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0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4A54-61F0-BB4E-B576-96EFD7CA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Clean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CF16-B182-FA49-B26B-89DB3EEE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sample is one row</a:t>
            </a:r>
          </a:p>
          <a:p>
            <a:r>
              <a:rPr lang="en-US" dirty="0"/>
              <a:t>Each column represents a single, scalar variable</a:t>
            </a:r>
          </a:p>
          <a:p>
            <a:r>
              <a:rPr lang="en-US" dirty="0"/>
              <a:t>All values are represented consistently (e.g., spelling of state names, format of dates)</a:t>
            </a:r>
          </a:p>
          <a:p>
            <a:r>
              <a:rPr lang="en-US" dirty="0"/>
              <a:t>Any missing values are noted and handled appropriately</a:t>
            </a:r>
          </a:p>
          <a:p>
            <a:r>
              <a:rPr lang="en-US" dirty="0"/>
              <a:t>All values in each column have the same types (e.g., categorical, int, float)</a:t>
            </a:r>
          </a:p>
          <a:p>
            <a:r>
              <a:rPr lang="en-US" dirty="0"/>
              <a:t>All values in each column have the same units (e.g., inches)</a:t>
            </a:r>
          </a:p>
          <a:p>
            <a:r>
              <a:rPr lang="en-US" dirty="0"/>
              <a:t>Any outlier / unexpected values are noted and handled appropriately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71D75-68F5-72E1-75E2-4258B6D2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85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FAA2-0972-C64B-A32E-F7B10EDF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1A0A-0DC5-B346-9117-2AC0482C94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values can be easily unified at an earlier stage</a:t>
            </a:r>
          </a:p>
          <a:p>
            <a:r>
              <a:rPr lang="en-US" dirty="0"/>
              <a:t>A common example are dates and times.  Dates follow several patterns:</a:t>
            </a:r>
          </a:p>
          <a:p>
            <a:pPr lvl="1"/>
            <a:r>
              <a:rPr lang="en-US" dirty="0"/>
              <a:t>YYYY-MM-DD</a:t>
            </a:r>
          </a:p>
          <a:p>
            <a:pPr lvl="1"/>
            <a:r>
              <a:rPr lang="en-US" dirty="0"/>
              <a:t>MM-DD-YY</a:t>
            </a:r>
          </a:p>
          <a:p>
            <a:r>
              <a:rPr lang="en-US" dirty="0"/>
              <a:t>We need to handle multiple representations when parsing them</a:t>
            </a:r>
          </a:p>
        </p:txBody>
      </p:sp>
      <p:pic>
        <p:nvPicPr>
          <p:cNvPr id="5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30FEC63-9C69-FA9B-4BCA-B0A046B1A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579" y="1825625"/>
            <a:ext cx="404684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DFB54-6542-D2CF-7E87-D250EC94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87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C62E-0434-BD4A-A2D9-71942CF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and 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2EA1-1999-4444-A231-E367670D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Parse the file format to read in the data.  At the end of this stage, for each record, you should be able to separate the values belonging to each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data to consistent representations (e.g., spelling of state names, format of dates)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Handling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the right types (e.g., floats, datetimes, categorical)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Convert values to consistent units (e.g., everything in inches)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outlier or unexpected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A6CDD-3891-613D-8962-374768E7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1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 Set: Values for Each Variable Are in the Same Units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62C25C-17D2-624E-B728-7B3978AA4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1" y="1690688"/>
            <a:ext cx="5082139" cy="36576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8E1316-21AF-53FF-7866-0A7ED6063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values for a given variable are expressed in the same unit</a:t>
            </a:r>
          </a:p>
          <a:p>
            <a:pPr lvl="1"/>
            <a:r>
              <a:rPr lang="en-US" dirty="0"/>
              <a:t>Length: Inches, Feet, Meters</a:t>
            </a:r>
          </a:p>
          <a:p>
            <a:pPr lvl="1"/>
            <a:r>
              <a:rPr lang="en-US" dirty="0"/>
              <a:t>Duration: Seconds, Minutes, Hours</a:t>
            </a:r>
          </a:p>
          <a:p>
            <a:pPr lvl="1"/>
            <a:r>
              <a:rPr lang="en-US" dirty="0"/>
              <a:t>Weight: pounds</a:t>
            </a:r>
          </a:p>
          <a:p>
            <a:pPr lvl="1"/>
            <a:r>
              <a:rPr lang="en-US" dirty="0"/>
              <a:t>Currency: USD, Yen</a:t>
            </a:r>
          </a:p>
          <a:p>
            <a:pPr lvl="1"/>
            <a:r>
              <a:rPr lang="en-US" dirty="0"/>
              <a:t>Dates: time zones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F8114-F634-8B4C-9DF4-D9E678F4ACF7}"/>
              </a:ext>
            </a:extLst>
          </p:cNvPr>
          <p:cNvSpPr txBox="1"/>
          <p:nvPr/>
        </p:nvSpPr>
        <p:spPr>
          <a:xfrm>
            <a:off x="406400" y="6273800"/>
            <a:ext cx="634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https://www.myonlinetraininghub.com/excel-tabular-data-format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E8FE2823-5D55-E938-16E5-2AF74A7E4F47}"/>
              </a:ext>
            </a:extLst>
          </p:cNvPr>
          <p:cNvSpPr/>
          <p:nvPr/>
        </p:nvSpPr>
        <p:spPr>
          <a:xfrm rot="3113073" flipH="1">
            <a:off x="5169311" y="5722039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DEB6EBC-A668-B9B1-3A6B-0BA2C2926CF7}"/>
              </a:ext>
            </a:extLst>
          </p:cNvPr>
          <p:cNvSpPr/>
          <p:nvPr/>
        </p:nvSpPr>
        <p:spPr>
          <a:xfrm rot="3113073" flipH="1">
            <a:off x="1525798" y="5735349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1304C7C-4CF2-1EE1-5C74-3B4673E1BB64}"/>
              </a:ext>
            </a:extLst>
          </p:cNvPr>
          <p:cNvSpPr/>
          <p:nvPr/>
        </p:nvSpPr>
        <p:spPr>
          <a:xfrm rot="3113073" flipH="1">
            <a:off x="4071931" y="5735350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5B6A9C5-EC77-6238-257E-3AE4096CDA6F}"/>
              </a:ext>
            </a:extLst>
          </p:cNvPr>
          <p:cNvSpPr/>
          <p:nvPr/>
        </p:nvSpPr>
        <p:spPr>
          <a:xfrm rot="3113073" flipH="1">
            <a:off x="2698325" y="5721960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9F864-82C7-F257-280B-8E5DB89B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45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BC32-64C3-9ACB-A69D-89D709ED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Mars Climate Orbiter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A4CE7-CC0D-D90E-BBF6-BAF362DBEA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$327.6 million project</a:t>
            </a:r>
          </a:p>
          <a:p>
            <a:r>
              <a:rPr lang="en-US" dirty="0"/>
              <a:t>Crashed when landing on Mars</a:t>
            </a:r>
          </a:p>
          <a:p>
            <a:r>
              <a:rPr lang="en-US" dirty="0"/>
              <a:t>NASA engineers used international scientific (SI) units</a:t>
            </a:r>
          </a:p>
          <a:p>
            <a:r>
              <a:rPr lang="en-US" dirty="0"/>
              <a:t>Lockheed Martin engineers used U.S. customary (Imperial) units</a:t>
            </a:r>
          </a:p>
          <a:p>
            <a:r>
              <a:rPr lang="en-US" dirty="0"/>
              <a:t>Software did not model unit types (meters, feet), just numerical types (floats,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E5719-4716-BB50-6929-23AE9D0D9D1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64" y="1825625"/>
            <a:ext cx="47864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1F904F-2FC3-E6E9-7FFA-B1A2CA44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7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C62E-0434-BD4A-A2D9-71942CF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and 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2EA1-1999-4444-A231-E367670D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Parse the file format to read in the data.  At the end of this stage, for each record, you should be able to separate the values belonging to each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data to consistent representations (e.g., spelling of state names, format of dates)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Handling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the right types (e.g., floats, datetimes, categorical)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consistent units (e.g., everything in inches)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Identify outlier or unexpected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1F5D9-CEA6-F7BA-26F3-DB4EB260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9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 Set: Unexpected or Outlier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62C25C-17D2-624E-B728-7B3978AA4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1" y="1690688"/>
            <a:ext cx="5082139" cy="36576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8E1316-21AF-53FF-7866-0A7ED6063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unexpected or outlier values have been identified and documented</a:t>
            </a:r>
          </a:p>
          <a:p>
            <a:pPr lvl="1"/>
            <a:r>
              <a:rPr lang="en-US" dirty="0"/>
              <a:t>House prices that are in thousands of dollars when you expected hundreds of thousands or millions (data entry error)</a:t>
            </a:r>
          </a:p>
          <a:p>
            <a:pPr lvl="1"/>
            <a:r>
              <a:rPr lang="en-US" dirty="0"/>
              <a:t>A column of US state names contains something other than US state names (e.g., name of a state in a different country)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F8114-F634-8B4C-9DF4-D9E678F4ACF7}"/>
              </a:ext>
            </a:extLst>
          </p:cNvPr>
          <p:cNvSpPr txBox="1"/>
          <p:nvPr/>
        </p:nvSpPr>
        <p:spPr>
          <a:xfrm>
            <a:off x="406400" y="6273800"/>
            <a:ext cx="634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https://www.myonlinetraininghub.com/excel-tabular-data-format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E8FE2823-5D55-E938-16E5-2AF74A7E4F47}"/>
              </a:ext>
            </a:extLst>
          </p:cNvPr>
          <p:cNvSpPr/>
          <p:nvPr/>
        </p:nvSpPr>
        <p:spPr>
          <a:xfrm rot="3113073" flipH="1">
            <a:off x="5169311" y="5722039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DEB6EBC-A668-B9B1-3A6B-0BA2C2926CF7}"/>
              </a:ext>
            </a:extLst>
          </p:cNvPr>
          <p:cNvSpPr/>
          <p:nvPr/>
        </p:nvSpPr>
        <p:spPr>
          <a:xfrm rot="3113073" flipH="1">
            <a:off x="1525798" y="5735349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1304C7C-4CF2-1EE1-5C74-3B4673E1BB64}"/>
              </a:ext>
            </a:extLst>
          </p:cNvPr>
          <p:cNvSpPr/>
          <p:nvPr/>
        </p:nvSpPr>
        <p:spPr>
          <a:xfrm rot="3113073" flipH="1">
            <a:off x="4071931" y="5735350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5B6A9C5-EC77-6238-257E-3AE4096CDA6F}"/>
              </a:ext>
            </a:extLst>
          </p:cNvPr>
          <p:cNvSpPr/>
          <p:nvPr/>
        </p:nvSpPr>
        <p:spPr>
          <a:xfrm rot="3113073" flipH="1">
            <a:off x="2698325" y="5721960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85A6-3C31-9834-607A-B11DF53E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27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ED26-8A69-7F6A-68EF-EBCBC082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by column, look at first and last few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B36143-622E-E91E-442F-B381BECDB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3972"/>
            <a:ext cx="10515600" cy="3334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70FABD-4154-EEC9-1C43-97D12339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4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A07D-697D-374F-104A-95CC796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Checks /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BDE1-22DD-8DDC-2E20-E011C87D0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Are values within expected ranges?</a:t>
            </a:r>
          </a:p>
          <a:p>
            <a:r>
              <a:rPr lang="en-US" dirty="0"/>
              <a:t>Square footage should not be zero or negative -- why?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B9667F4-DF50-7C51-4574-AA9821568C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33" y="1825625"/>
            <a:ext cx="43637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7575B-92FB-4103-FC26-0FD2F721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0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DA2C-2900-9BB1-006D-6999B97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Interquartile Range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C4371D-239D-92B2-0608-5FDE8E56B7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59015-B779-AEFA-3738-216C35F1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8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4A54-61F0-BB4E-B576-96EFD7CA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Clean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CF16-B182-FA49-B26B-89DB3EEE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sample is one row</a:t>
            </a:r>
          </a:p>
          <a:p>
            <a:r>
              <a:rPr lang="en-US" dirty="0"/>
              <a:t>Each column represents a single, scalar variable</a:t>
            </a:r>
          </a:p>
          <a:p>
            <a:r>
              <a:rPr lang="en-US" dirty="0"/>
              <a:t>All values are represented consistently (e.g., spelling of state names, format of dates)</a:t>
            </a:r>
          </a:p>
          <a:p>
            <a:r>
              <a:rPr lang="en-US" dirty="0"/>
              <a:t>Any missing values are noted and handled appropriately</a:t>
            </a:r>
          </a:p>
          <a:p>
            <a:r>
              <a:rPr lang="en-US" dirty="0"/>
              <a:t>All values in each column have the same types (e.g., categorical, int, float)</a:t>
            </a:r>
          </a:p>
          <a:p>
            <a:r>
              <a:rPr lang="en-US" dirty="0"/>
              <a:t>All values in each column have the same units (e.g., inches)</a:t>
            </a:r>
          </a:p>
          <a:p>
            <a:r>
              <a:rPr lang="en-US" dirty="0"/>
              <a:t>Any outlier / unexpected values are noted and handled appropriately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3D36E-8FC1-D0CF-767E-4067E2D8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3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C62E-0434-BD4A-A2D9-71942CF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and 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2EA1-1999-4444-A231-E367670D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Parse the file format to read in the data.  At the end of this stage, for each record, you should be able to separate the values belonging to each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data to consistent representations (e.g., spelling of state names, format of dates)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Handling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the right types (e.g., floats, datetimes, categorical)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consistent units (e.g., everything in inches)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outlier or unexpected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578F2-C4B1-F7E6-F682-FF514142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62C25C-17D2-624E-B728-7B3978AA4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5625"/>
            <a:ext cx="5082139" cy="36576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DBF87-6A6F-F14B-8FF9-359B1F5751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easiest data to work with are tabular data</a:t>
            </a:r>
          </a:p>
          <a:p>
            <a:r>
              <a:rPr lang="en-US" dirty="0"/>
              <a:t>Records are organized into rows</a:t>
            </a:r>
          </a:p>
          <a:p>
            <a:r>
              <a:rPr lang="en-US" dirty="0"/>
              <a:t>Variables (fields) are organized into columns</a:t>
            </a:r>
          </a:p>
          <a:p>
            <a:r>
              <a:rPr lang="en-US" dirty="0"/>
              <a:t>Commonly stored in relational databases or spreadsheets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F8114-F634-8B4C-9DF4-D9E678F4ACF7}"/>
              </a:ext>
            </a:extLst>
          </p:cNvPr>
          <p:cNvSpPr txBox="1"/>
          <p:nvPr/>
        </p:nvSpPr>
        <p:spPr>
          <a:xfrm>
            <a:off x="406400" y="6273800"/>
            <a:ext cx="634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https://www.myonlinetraininghub.com/excel-tabular-data-format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77263-145C-0F2D-AB29-11D86C33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 Set: Observations are in Rows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62C25C-17D2-624E-B728-7B3978AA4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5625"/>
            <a:ext cx="5082139" cy="3657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F8114-F634-8B4C-9DF4-D9E678F4ACF7}"/>
              </a:ext>
            </a:extLst>
          </p:cNvPr>
          <p:cNvSpPr txBox="1"/>
          <p:nvPr/>
        </p:nvSpPr>
        <p:spPr>
          <a:xfrm>
            <a:off x="406400" y="6273800"/>
            <a:ext cx="634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https://www.myonlinetraininghub.com/excel-tabular-data-format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E8FE2823-5D55-E938-16E5-2AF74A7E4F47}"/>
              </a:ext>
            </a:extLst>
          </p:cNvPr>
          <p:cNvSpPr/>
          <p:nvPr/>
        </p:nvSpPr>
        <p:spPr>
          <a:xfrm flipH="1">
            <a:off x="5655437" y="2342622"/>
            <a:ext cx="1719470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A4B4AAE-A4ED-3388-D11D-4495C98B9189}"/>
              </a:ext>
            </a:extLst>
          </p:cNvPr>
          <p:cNvSpPr/>
          <p:nvPr/>
        </p:nvSpPr>
        <p:spPr>
          <a:xfrm flipH="1">
            <a:off x="5655437" y="2906875"/>
            <a:ext cx="1719470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BC6565-4FB8-7468-91E5-DD57619337DF}"/>
              </a:ext>
            </a:extLst>
          </p:cNvPr>
          <p:cNvSpPr/>
          <p:nvPr/>
        </p:nvSpPr>
        <p:spPr>
          <a:xfrm flipH="1">
            <a:off x="5661241" y="4064130"/>
            <a:ext cx="1719470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D4D4D01-33E3-B215-E6A5-99DCC2881CE8}"/>
              </a:ext>
            </a:extLst>
          </p:cNvPr>
          <p:cNvSpPr/>
          <p:nvPr/>
        </p:nvSpPr>
        <p:spPr>
          <a:xfrm flipH="1">
            <a:off x="5655437" y="5023670"/>
            <a:ext cx="1719470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995B9-0296-97F9-CDBB-4CBB6632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 Set: One Variable Per Column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62C25C-17D2-624E-B728-7B3978AA4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1" y="1690688"/>
            <a:ext cx="5082139" cy="36576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8E1316-21AF-53FF-7866-0A7ED6063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column represents a single, scalar variable</a:t>
            </a:r>
          </a:p>
          <a:p>
            <a:pPr lvl="1"/>
            <a:r>
              <a:rPr lang="en-US" dirty="0"/>
              <a:t>Int, Float, Double, etc.</a:t>
            </a:r>
          </a:p>
          <a:p>
            <a:pPr lvl="1"/>
            <a:r>
              <a:rPr lang="en-US" dirty="0"/>
              <a:t>Categorical</a:t>
            </a:r>
          </a:p>
          <a:p>
            <a:pPr lvl="1"/>
            <a:r>
              <a:rPr lang="en-US" dirty="0"/>
              <a:t>Date, Time, Datetime, Duration</a:t>
            </a:r>
          </a:p>
          <a:p>
            <a:r>
              <a:rPr lang="en-US" dirty="0"/>
              <a:t>Combined variables are separated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F8114-F634-8B4C-9DF4-D9E678F4ACF7}"/>
              </a:ext>
            </a:extLst>
          </p:cNvPr>
          <p:cNvSpPr txBox="1"/>
          <p:nvPr/>
        </p:nvSpPr>
        <p:spPr>
          <a:xfrm>
            <a:off x="406400" y="6273800"/>
            <a:ext cx="634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https://www.myonlinetraininghub.com/excel-tabular-data-format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E8FE2823-5D55-E938-16E5-2AF74A7E4F47}"/>
              </a:ext>
            </a:extLst>
          </p:cNvPr>
          <p:cNvSpPr/>
          <p:nvPr/>
        </p:nvSpPr>
        <p:spPr>
          <a:xfrm rot="3113073" flipH="1">
            <a:off x="5169311" y="5722039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DEB6EBC-A668-B9B1-3A6B-0BA2C2926CF7}"/>
              </a:ext>
            </a:extLst>
          </p:cNvPr>
          <p:cNvSpPr/>
          <p:nvPr/>
        </p:nvSpPr>
        <p:spPr>
          <a:xfrm rot="3113073" flipH="1">
            <a:off x="1525798" y="5735349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1304C7C-4CF2-1EE1-5C74-3B4673E1BB64}"/>
              </a:ext>
            </a:extLst>
          </p:cNvPr>
          <p:cNvSpPr/>
          <p:nvPr/>
        </p:nvSpPr>
        <p:spPr>
          <a:xfrm rot="3113073" flipH="1">
            <a:off x="4071931" y="5735350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5B6A9C5-EC77-6238-257E-3AE4096CDA6F}"/>
              </a:ext>
            </a:extLst>
          </p:cNvPr>
          <p:cNvSpPr/>
          <p:nvPr/>
        </p:nvSpPr>
        <p:spPr>
          <a:xfrm rot="3113073" flipH="1">
            <a:off x="2698325" y="5721960"/>
            <a:ext cx="972253" cy="337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A636-0358-8AE7-6088-5249E69C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ED26-8A69-7F6A-68EF-EBCBC082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head() Method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B36143-622E-E91E-442F-B381BECDB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3972"/>
            <a:ext cx="10515600" cy="3334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C5B04-B21A-A91D-E182-0CE61F35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0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7283-4082-C52A-A383-C5816C37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info() Method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BDCAAC5-90B3-4B57-1908-9652D0602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6537"/>
            <a:ext cx="5181600" cy="318951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A423-C520-58BA-763A-46BBD5F766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info() method displays column info (e.g., name, type, nulls)</a:t>
            </a:r>
          </a:p>
          <a:p>
            <a:r>
              <a:rPr lang="en-US" dirty="0"/>
              <a:t>Are there the expected number of 63,542 rows (entries)?</a:t>
            </a:r>
          </a:p>
          <a:p>
            <a:r>
              <a:rPr lang="en-US" dirty="0"/>
              <a:t>Do the columns have the expected types?</a:t>
            </a:r>
          </a:p>
          <a:p>
            <a:pPr lvl="1"/>
            <a:r>
              <a:rPr lang="en-US" dirty="0"/>
              <a:t>Why is date not a </a:t>
            </a:r>
            <a:r>
              <a:rPr lang="en-US" dirty="0" err="1"/>
              <a:t>DateTime</a:t>
            </a:r>
            <a:r>
              <a:rPr lang="en-US" dirty="0"/>
              <a:t> or label a categorical?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94D87-9790-3DA8-CD37-60EF8C87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5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01 Interactive Systems" id="{1DA18645-8FDF-5146-9986-563C0EF57557}" vid="{3083A19D-DC84-8D43-AB7A-75747BB695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2066</Words>
  <Application>Microsoft Macintosh PowerPoint</Application>
  <PresentationFormat>Widescreen</PresentationFormat>
  <Paragraphs>267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Data Cleaning</vt:lpstr>
      <vt:lpstr>Clickstream Data</vt:lpstr>
      <vt:lpstr>Properties of a Clean Data Set</vt:lpstr>
      <vt:lpstr>Ingestion and Data Cleaning Steps</vt:lpstr>
      <vt:lpstr>Tabular Data</vt:lpstr>
      <vt:lpstr>Clean Data Set: Observations are in Rows</vt:lpstr>
      <vt:lpstr>Clean Data Set: One Variable Per Column</vt:lpstr>
      <vt:lpstr>head() Method</vt:lpstr>
      <vt:lpstr>info() Method</vt:lpstr>
      <vt:lpstr>Compound Variables Example</vt:lpstr>
      <vt:lpstr>Ingestion and Data Cleaning Steps</vt:lpstr>
      <vt:lpstr>Clean Data Set: Consistent Value Representations</vt:lpstr>
      <vt:lpstr>Sanity Checks / Data Quality</vt:lpstr>
      <vt:lpstr>Value Representation Unification</vt:lpstr>
      <vt:lpstr>Checking Representations</vt:lpstr>
      <vt:lpstr>Ingestion and Data Cleaning Steps</vt:lpstr>
      <vt:lpstr>What are Missing Values?</vt:lpstr>
      <vt:lpstr>Random or Meaningful?</vt:lpstr>
      <vt:lpstr>Examples of Missing Value Representations</vt:lpstr>
      <vt:lpstr>Why Are Missing Values Problematic?</vt:lpstr>
      <vt:lpstr>info() method</vt:lpstr>
      <vt:lpstr>Sanity Checks / Data Quality</vt:lpstr>
      <vt:lpstr>Handling Values Missing at Random</vt:lpstr>
      <vt:lpstr>Ingestion and Data Cleaning Steps</vt:lpstr>
      <vt:lpstr>Clean Data Set: Each Variable Has One Scalar Type</vt:lpstr>
      <vt:lpstr>Choosing the Right Types</vt:lpstr>
      <vt:lpstr>Numerical Types</vt:lpstr>
      <vt:lpstr>Should It Be Categorical?</vt:lpstr>
      <vt:lpstr>Should It Be Categorical?</vt:lpstr>
      <vt:lpstr>Multiple Representations</vt:lpstr>
      <vt:lpstr>Ingestion and Data Cleaning Steps</vt:lpstr>
      <vt:lpstr>Clean Data Set: Values for Each Variable Are in the Same Units</vt:lpstr>
      <vt:lpstr>NASA Mars Climate Orbiter</vt:lpstr>
      <vt:lpstr>Ingestion and Data Cleaning Steps</vt:lpstr>
      <vt:lpstr>Clean Data Set: Unexpected or Outlier Values</vt:lpstr>
      <vt:lpstr>Sort by column, look at first and last few</vt:lpstr>
      <vt:lpstr>Sanity Checks / Data Quality</vt:lpstr>
      <vt:lpstr>Interquartile Range</vt:lpstr>
      <vt:lpstr>Properties of a Clean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Nowling, RJ</dc:creator>
  <cp:lastModifiedBy>Nowling, RJ</cp:lastModifiedBy>
  <cp:revision>1</cp:revision>
  <dcterms:created xsi:type="dcterms:W3CDTF">2023-03-20T15:16:25Z</dcterms:created>
  <dcterms:modified xsi:type="dcterms:W3CDTF">2023-03-20T15:16:55Z</dcterms:modified>
</cp:coreProperties>
</file>