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766" r:id="rId2"/>
    <p:sldId id="353" r:id="rId3"/>
    <p:sldId id="1006" r:id="rId4"/>
    <p:sldId id="1020" r:id="rId5"/>
    <p:sldId id="573" r:id="rId6"/>
    <p:sldId id="970" r:id="rId7"/>
    <p:sldId id="971" r:id="rId8"/>
    <p:sldId id="972" r:id="rId9"/>
    <p:sldId id="973" r:id="rId10"/>
    <p:sldId id="974" r:id="rId11"/>
    <p:sldId id="988" r:id="rId12"/>
    <p:sldId id="989" r:id="rId13"/>
    <p:sldId id="977" r:id="rId14"/>
    <p:sldId id="982" r:id="rId15"/>
    <p:sldId id="985" r:id="rId16"/>
    <p:sldId id="987" r:id="rId17"/>
    <p:sldId id="983" r:id="rId18"/>
    <p:sldId id="990" r:id="rId19"/>
    <p:sldId id="991" r:id="rId20"/>
    <p:sldId id="643" r:id="rId21"/>
    <p:sldId id="547" r:id="rId22"/>
    <p:sldId id="1024" r:id="rId23"/>
    <p:sldId id="1023" r:id="rId24"/>
    <p:sldId id="724" r:id="rId25"/>
    <p:sldId id="709" r:id="rId26"/>
    <p:sldId id="592" r:id="rId27"/>
    <p:sldId id="611" r:id="rId28"/>
    <p:sldId id="594" r:id="rId29"/>
    <p:sldId id="5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45" d="100"/>
          <a:sy n="145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0F6A0-9414-F046-B597-C3AE8333228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0D70-33E7-8D42-B191-E3C66631F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08DB-B915-A187-AD8F-8AF33DC8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CCB2-3FEB-A6C2-44CC-5C08D2E5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80AD-7FBB-5DF4-B196-B5F4C288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A0C0-01B2-B64D-B214-35422E2D7924}" type="datetime1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C0D8-8715-CC6B-4D50-511B457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2A27-1A00-A073-0819-6F43E1C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45C-CF93-844D-0124-B79EE81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F0C5-D927-6CC7-5821-EFFDDF12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7737-B035-4B8D-C36B-50807B1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95C4-3DA8-AC4B-B96C-CEFA6DFD2303}" type="datetime1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6CD9-902A-0224-3627-DA005DC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3B33-C89F-3CC0-278D-94C3B4A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F8AF-0360-E880-6439-CDCE77B0D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B7D0-142D-3425-3C2A-EA6466F0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7C38-6C4F-985C-790A-30E5A203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6704-05B2-8647-9A13-C55EA349B086}" type="datetime1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35B3-20BE-6821-2B12-9AEF1404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3455-1064-802B-276D-46F4C66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EC6-DC8B-2334-F590-940D02A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F200-B49F-5567-9AC0-1E710C6C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901-64E4-7C18-37FC-9CED8FED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EF0-8944-E844-A813-79827448089F}" type="datetime1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01C5-EA39-6CC1-732C-24D04F3E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7DDA-A927-F075-CD4C-087CF8C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5FE6-9380-86D0-841C-5E9ABA2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8F33-EA5A-94DD-4BC8-F53D885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4075-8E0B-864E-5E1F-5AEAB210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0DE1-973C-A849-AE02-BDFC09B8A452}" type="datetime1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7CA-EEC5-B206-6BEA-ADE980E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BC36-1DBD-3CD2-5ED7-41E5287B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AEE-B785-EE11-512A-030E7DB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D72A-A18F-5A06-8E09-FD96D40F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D731-2043-960B-79F6-A843B698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F9DE-3B50-9068-83C3-B77D10D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1CB9-0A5B-6D4A-B340-F8B2D00F69F2}" type="datetime1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6DB52-03EA-6F5C-CA17-86528C6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389-778B-7D1B-7C31-B8B16FF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C82-5D33-8732-6CCE-6D4EEB92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435D1-4660-C9DB-6729-0F528320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CC0B-A991-667A-B60E-58EF0BFD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0D575-853E-7635-CC38-7086E3DC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3C74-FDF0-6A6C-66CE-1AFFB253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E1F7-2426-1A80-8D3A-A1D7315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E382-A911-D44B-B3B0-C95344C48BC4}" type="datetime1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6554-4558-4B24-7444-2284AF5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3917-B181-24A5-77DD-C0094BF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579-BE4D-15E4-9EFE-7C37C54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37B5E-AA26-FB3D-C258-B4B735D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ADE-A07C-834C-A0C2-A90985177C97}" type="datetime1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788E-29EB-3B81-6862-59EE381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93B4-BCC1-6063-6DE9-E726D12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9B39-CF0C-05AB-F317-A498908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65C2-B138-284D-822A-0A1FDA87ABE3}" type="datetime1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26C7-AE97-2B36-A36A-E782DE29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C7E6-0CBE-7D4F-CA12-9AC2E14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5FA-DEE7-FFA2-3A7A-AB3C1D27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497B-0A9A-4B95-2C2C-EEC3DBD6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DD10E-F351-CF33-6771-D256168F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78B9-626F-4606-5189-67E1E61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22DA-800D-C349-9445-C7BABF0A4E3C}" type="datetime1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CD0-3BBC-BF72-A519-2E971F5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E414-763B-E3B1-2AAF-FC142F35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700-F07C-7FE4-EF5D-0C8C4D4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AEE22-CE19-FA94-44BA-70BE51B8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16C8-630B-8705-35C9-4A8C34C1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69E-DA41-17DD-0979-B703ABF5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8E0A-E04E-754A-AFA2-3807536716AD}" type="datetime1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706A7-DD21-3B36-E6D7-63F00B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44F9-5207-0156-4D25-E296AAD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msoe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OE-U-BK_RD">
            <a:hlinkClick r:id="rId13"/>
            <a:extLst>
              <a:ext uri="{FF2B5EF4-FFF2-40B4-BE49-F238E27FC236}">
                <a16:creationId xmlns:a16="http://schemas.microsoft.com/office/drawing/2014/main" id="{50B44B61-564B-651C-ABF2-3F9C0C32DE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94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CE7A-4588-A6B0-D325-EEE2456A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6250-B477-FF1A-B13A-F76B4422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E1-C130-2ACB-67BF-11028533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C1-2584-FE46-BF7A-DF37E6136B42}" type="datetime1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763D-4A9C-26D3-F372-70457255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5611-FA49-9FFE-6F06-52414A7D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hlinkClick r:id="rId15"/>
            <a:extLst>
              <a:ext uri="{FF2B5EF4-FFF2-40B4-BE49-F238E27FC236}">
                <a16:creationId xmlns:a16="http://schemas.microsoft.com/office/drawing/2014/main" id="{AFE978A4-7786-CFA1-3694-80CAADB7A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088"/>
            <a:ext cx="862455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83A5-41F7-271A-592F-A0A4026AE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ML Basics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4892B-9753-955A-87C3-4754DD6FE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CS4981 ML Production Systems</a:t>
            </a:r>
          </a:p>
          <a:p>
            <a:r>
              <a:rPr lang="en-US" dirty="0"/>
              <a:t>RJ </a:t>
            </a:r>
            <a:r>
              <a:rPr lang="en-US" dirty="0" err="1"/>
              <a:t>Nowling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ABDE0-1F70-F03D-C5A7-3BD21E97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FD28-BD5A-0319-1E9E-AEDC579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Knowing </a:t>
                </a:r>
                <a:r>
                  <a:rPr lang="en-US" i="1" dirty="0"/>
                  <a:t>m</a:t>
                </a:r>
                <a:r>
                  <a:rPr lang="en-US" dirty="0"/>
                  <a:t>, you can find </a:t>
                </a:r>
                <a:r>
                  <a:rPr lang="en-US" i="1" dirty="0"/>
                  <a:t>b</a:t>
                </a:r>
                <a:r>
                  <a:rPr lang="en-US" dirty="0"/>
                  <a:t> as follows: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F17FCAF-86B1-163F-6785-EBC56A5B02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0111" y="1825625"/>
            <a:ext cx="426577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FE908-7550-8C9D-BFA9-DAAADA6E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FD28-BD5A-0319-1E9E-AEDC579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Knowing </a:t>
                </a:r>
                <a:r>
                  <a:rPr lang="en-US" i="1" dirty="0"/>
                  <a:t>m</a:t>
                </a:r>
                <a:r>
                  <a:rPr lang="en-US" dirty="0"/>
                  <a:t>, you can find </a:t>
                </a:r>
                <a:r>
                  <a:rPr lang="en-US" i="1" dirty="0"/>
                  <a:t>b</a:t>
                </a:r>
                <a:r>
                  <a:rPr lang="en-US" dirty="0"/>
                  <a:t> as follows: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F17FCAF-86B1-163F-6785-EBC56A5B02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0111" y="1825625"/>
            <a:ext cx="426577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39ABA-B03A-49DC-92FD-362D3D8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FD28-BD5A-0319-1E9E-AEDC579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Knowing </a:t>
                </a:r>
                <a:r>
                  <a:rPr lang="en-US" i="1" dirty="0"/>
                  <a:t>m</a:t>
                </a:r>
                <a:r>
                  <a:rPr lang="en-US" dirty="0"/>
                  <a:t>, you can find </a:t>
                </a:r>
                <a:r>
                  <a:rPr lang="en-US" i="1" dirty="0"/>
                  <a:t>b</a:t>
                </a:r>
                <a:r>
                  <a:rPr lang="en-US" dirty="0"/>
                  <a:t> as follows: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F17FCAF-86B1-163F-6785-EBC56A5B02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0111" y="1825625"/>
            <a:ext cx="426577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10A20-C127-DD9A-72E7-60D128C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FD28-BD5A-0319-1E9E-AEDC579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Reproducing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any value of x, we can now calculate the associated value of y on the line: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+1=2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+1=5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F17FCAF-86B1-163F-6785-EBC56A5B02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0111" y="1825625"/>
            <a:ext cx="426577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8675D-7F2A-8515-73B8-7F60B7F7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8B90-FC9D-B4C2-1B68-84A6697D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0EB10-1C03-FE7E-C146-FB48234162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if we have more than 2 points?</a:t>
            </a:r>
          </a:p>
          <a:p>
            <a:r>
              <a:rPr lang="en-US" dirty="0"/>
              <a:t>Our line model can no longer exactly the predict the y value for every </a:t>
            </a:r>
            <a:r>
              <a:rPr lang="en-US" i="1" dirty="0"/>
              <a:t>x</a:t>
            </a:r>
          </a:p>
          <a:p>
            <a:r>
              <a:rPr lang="en-US" dirty="0"/>
              <a:t>How do we go about finding a line that approximates the </a:t>
            </a:r>
            <a:r>
              <a:rPr lang="en-US" i="1" dirty="0"/>
              <a:t>y</a:t>
            </a:r>
            <a:r>
              <a:rPr lang="en-US" dirty="0"/>
              <a:t>  values?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DA14AB-521A-0ED6-C6D2-16DF7D18D7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0109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59746-F4C3-DA3F-7C9F-7ACB3D3C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3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8B90-FC9D-B4C2-1B68-84A6697D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20EB10-1C03-FE7E-C146-FB48234162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will use the same equation, but with one modification: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will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indicate that the output is an </a:t>
                </a:r>
                <a:r>
                  <a:rPr lang="en-US" i="1" dirty="0"/>
                  <a:t>approximation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call this linear regression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20EB10-1C03-FE7E-C146-FB4823416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BDA14AB-521A-0ED6-C6D2-16DF7D18D7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0109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0C847-FD14-3190-C7CB-7A7807A4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8B90-FC9D-B4C2-1B68-84A6697D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0EB10-1C03-FE7E-C146-FB48234162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need to solve for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using a different method.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We will use the ordinary least squares estimator (process not shown)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DA14AB-521A-0ED6-C6D2-16DF7D18D7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0109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16407-CE32-0763-BA3B-E26703F0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8B90-FC9D-B4C2-1B68-84A6697D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20EB10-1C03-FE7E-C146-FB48234162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resulting equation</a:t>
                </a:r>
                <a:r>
                  <a:rPr lang="en-US" dirty="0">
                    <a:sym typeface="Wingdings" pitchFamily="2" charset="2"/>
                  </a:rPr>
                  <a:t> (model):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0.51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/>
                        <m:t>39.34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20EB10-1C03-FE7E-C146-FB4823416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32A11015-5A83-C49A-85C9-4B9639AE84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0109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27709-EA37-6837-3B5C-348EA1F1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3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8B90-FC9D-B4C2-1B68-84A6697D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20EB10-1C03-FE7E-C146-FB48234162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now predict the y value for any x value: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0.51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/>
                        <m:t>39.34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=0.51(10) + 39.34 </a:t>
                </a:r>
              </a:p>
              <a:p>
                <a:pPr marL="0" indent="0" algn="ctr">
                  <a:buNone/>
                </a:pPr>
                <a:r>
                  <a:rPr lang="en-US" dirty="0"/>
                  <a:t>= 5.1+39.34</a:t>
                </a:r>
              </a:p>
              <a:p>
                <a:pPr marL="0" indent="0" algn="ctr">
                  <a:buNone/>
                </a:pPr>
                <a:r>
                  <a:rPr lang="en-US" dirty="0"/>
                  <a:t>= 44.44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20EB10-1C03-FE7E-C146-FB4823416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32A11015-5A83-C49A-85C9-4B9639AE84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0109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9D621-5B8B-2741-02A7-DC8B142F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4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8B90-FC9D-B4C2-1B68-84A6697D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20EB10-1C03-FE7E-C146-FB48234162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now predict the y value for any x value: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dirty="0"/>
                        <m:t>44.44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an approximation, however.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20EB10-1C03-FE7E-C146-FB4823416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32A11015-5A83-C49A-85C9-4B9639AE84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0109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965FE-41F8-7572-1438-777C412C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2948-0A9F-4D24-AD05-5055A9C8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EACA8-203A-45B4-AF7A-21D71C43B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70064"/>
            <a:ext cx="10515600" cy="386246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8634E0-DFDC-0B3D-054C-2C2ED578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2606-82C1-0F41-850F-578B357F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Data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FCC51C-F22B-FE42-B940-CC61303A5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recorded for 178 wine bottles</a:t>
            </a:r>
          </a:p>
          <a:p>
            <a:r>
              <a:rPr lang="en-US" dirty="0"/>
              <a:t>3 types of wine ("target")</a:t>
            </a:r>
          </a:p>
          <a:p>
            <a:r>
              <a:rPr lang="en-US" dirty="0"/>
              <a:t>13 numerical features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1CBC31-F151-8544-B3BF-1719269F9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200" y="1600200"/>
            <a:ext cx="3931200" cy="3657600"/>
          </a:xfrm>
        </p:spPr>
      </p:pic>
    </p:spTree>
    <p:extLst>
      <p:ext uri="{BB962C8B-B14F-4D97-AF65-F5344CB8AC3E}">
        <p14:creationId xmlns:p14="http://schemas.microsoft.com/office/powerpoint/2010/main" val="211959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07FE-52D1-41F2-A7A5-45D11363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64BF37-AFAD-4166-8938-7AB0F5A1C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2" r="7577"/>
          <a:stretch/>
        </p:blipFill>
        <p:spPr>
          <a:xfrm>
            <a:off x="1892757" y="1371600"/>
            <a:ext cx="8406485" cy="5486400"/>
          </a:xfrm>
        </p:spPr>
      </p:pic>
    </p:spTree>
    <p:extLst>
      <p:ext uri="{BB962C8B-B14F-4D97-AF65-F5344CB8AC3E}">
        <p14:creationId xmlns:p14="http://schemas.microsoft.com/office/powerpoint/2010/main" val="1404114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07FE-52D1-41F2-A7A5-45D11363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Decision Boundary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64BF37-AFAD-4166-8938-7AB0F5A1C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2" r="7577"/>
          <a:stretch/>
        </p:blipFill>
        <p:spPr>
          <a:xfrm>
            <a:off x="1892757" y="1371600"/>
            <a:ext cx="8406485" cy="5486400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AABA9C-0946-5A26-5907-78063CCB095B}"/>
              </a:ext>
            </a:extLst>
          </p:cNvPr>
          <p:cNvCxnSpPr>
            <a:cxnSpLocks/>
          </p:cNvCxnSpPr>
          <p:nvPr/>
        </p:nvCxnSpPr>
        <p:spPr>
          <a:xfrm flipV="1">
            <a:off x="3867665" y="2224216"/>
            <a:ext cx="6178378" cy="3867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25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6F3-CAC9-4A4B-B96A-11CCB4B8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06DD-AD74-48D9-8435-A39A3AFAF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b="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110B7A-ECCE-A448-8B91-A36FB6D1CB9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36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The point r is only on the plane if the equation is satisfied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(the dot product is 0).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110B7A-ECCE-A448-8B91-A36FB6D1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4" t="-4942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E58038-FF2C-4D14-AB3E-6312F208B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E58038-FF2C-4D14-AB3E-6312F208B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0600" y="1879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6D1047-F262-0FCE-71CA-CB473F34F0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" r="7740"/>
          <a:stretch/>
        </p:blipFill>
        <p:spPr>
          <a:xfrm>
            <a:off x="273538" y="1690688"/>
            <a:ext cx="5822462" cy="387390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021D5F-0D5A-5EF7-0BED-45207BD716BE}"/>
              </a:ext>
            </a:extLst>
          </p:cNvPr>
          <p:cNvCxnSpPr>
            <a:cxnSpLocks/>
          </p:cNvCxnSpPr>
          <p:nvPr/>
        </p:nvCxnSpPr>
        <p:spPr>
          <a:xfrm flipV="1">
            <a:off x="1732006" y="2243684"/>
            <a:ext cx="4287794" cy="2767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315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6F3-CAC9-4A4B-B96A-11CCB4B8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06DD-AD74-48D9-8435-A39A3AFAF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b="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110B7A-ECCE-A448-8B91-A36FB6D1CB9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If the result is not zero, we can use the equation to determine what side of the plane the point r is located 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110B7A-ECCE-A448-8B91-A36FB6D1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45" t="-4942" r="-3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E58038-FF2C-4D14-AB3E-6312F208B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E58038-FF2C-4D14-AB3E-6312F208B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0600" y="1879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Content Placeholder 5">
            <a:extLst>
              <a:ext uri="{FF2B5EF4-FFF2-40B4-BE49-F238E27FC236}">
                <a16:creationId xmlns:a16="http://schemas.microsoft.com/office/drawing/2014/main" id="{858373D9-4A6D-476E-001D-05EF0F3A6F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0" r="7740"/>
          <a:stretch/>
        </p:blipFill>
        <p:spPr>
          <a:xfrm>
            <a:off x="273538" y="1825625"/>
            <a:ext cx="5822462" cy="381893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574140-C75B-E612-CF60-8F75CE1659BC}"/>
              </a:ext>
            </a:extLst>
          </p:cNvPr>
          <p:cNvCxnSpPr>
            <a:cxnSpLocks/>
          </p:cNvCxnSpPr>
          <p:nvPr/>
        </p:nvCxnSpPr>
        <p:spPr>
          <a:xfrm flipV="1">
            <a:off x="1699222" y="2424398"/>
            <a:ext cx="4287794" cy="2767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20C731-EDE0-6BE1-1352-7FEB685707F0}"/>
              </a:ext>
            </a:extLst>
          </p:cNvPr>
          <p:cNvGrpSpPr/>
          <p:nvPr/>
        </p:nvGrpSpPr>
        <p:grpSpPr>
          <a:xfrm>
            <a:off x="273538" y="365125"/>
            <a:ext cx="5542977" cy="4453709"/>
            <a:chOff x="2948608" y="733354"/>
            <a:chExt cx="5542977" cy="445370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EC8D77-9FFF-8A80-0DF5-A4008654B2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8608" y="3166104"/>
              <a:ext cx="1425684" cy="202095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21F48B-1814-DA23-AF87-6C7757E375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3430" y="2935445"/>
              <a:ext cx="1425684" cy="202095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AB8A2A-45BC-C356-B61A-7EB98FD9F1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3589" y="2704786"/>
              <a:ext cx="1425684" cy="202095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418ED8-525F-0259-7447-FD321A4E3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4574" y="2408245"/>
              <a:ext cx="1425684" cy="202095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ECE94D5-17A0-F74D-6EB6-A7BEB04A7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4973" y="2111705"/>
              <a:ext cx="1425684" cy="202095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A8D8401-9950-3EBC-7FE7-5E6F565B29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8165" y="1749283"/>
              <a:ext cx="1425684" cy="202095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BB6CDE6-D453-2DE8-D28B-6B157EE0E7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46585" y="1460958"/>
              <a:ext cx="1425684" cy="202095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7351464-BDB3-744C-001A-76C97BC107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28678" y="1231178"/>
              <a:ext cx="1425684" cy="202095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422A91F-DBAD-6B52-AE5E-EB059C4D8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7969" y="1001398"/>
              <a:ext cx="1425684" cy="202095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FCA8A6-E7FC-18E3-BC11-81A9170F52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5901" y="733354"/>
              <a:ext cx="1425684" cy="202095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70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6F3-CAC9-4A4B-B96A-11CCB4B8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208"/>
            <a:ext cx="10515600" cy="1325563"/>
          </a:xfrm>
        </p:spPr>
        <p:txBody>
          <a:bodyPr/>
          <a:lstStyle/>
          <a:p>
            <a:r>
              <a:rPr lang="en-US" dirty="0"/>
              <a:t>Classification with 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06DD-AD74-48D9-8435-A39A3AFAF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b="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110B7A-ECCE-A448-8B91-A36FB6D1CB9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If the result is not zero, we can use the equation to determine what side of the plane the point r is located 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110B7A-ECCE-A448-8B91-A36FB6D1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45" t="-4942" r="-3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CF7B535-B35C-EF57-F7C1-8FB1D1AFA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8" r="6765"/>
          <a:stretch/>
        </p:blipFill>
        <p:spPr>
          <a:xfrm>
            <a:off x="0" y="2077278"/>
            <a:ext cx="5883965" cy="382069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40337DF-EA4F-EDCC-C61E-DC208C6448CC}"/>
              </a:ext>
            </a:extLst>
          </p:cNvPr>
          <p:cNvGrpSpPr/>
          <p:nvPr/>
        </p:nvGrpSpPr>
        <p:grpSpPr>
          <a:xfrm>
            <a:off x="1342858" y="2625106"/>
            <a:ext cx="5793962" cy="4811648"/>
            <a:chOff x="4374292" y="2792627"/>
            <a:chExt cx="5793962" cy="481164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E8368F-8F11-9069-429C-CEE42C8D5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4292" y="2792627"/>
              <a:ext cx="4287794" cy="27679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35A721F-68C4-0FD5-EE59-0E474CFB5741}"/>
                </a:ext>
              </a:extLst>
            </p:cNvPr>
            <p:cNvGrpSpPr/>
            <p:nvPr/>
          </p:nvGrpSpPr>
          <p:grpSpPr>
            <a:xfrm>
              <a:off x="4625277" y="3150566"/>
              <a:ext cx="5542977" cy="4453709"/>
              <a:chOff x="2948608" y="733354"/>
              <a:chExt cx="5542977" cy="445370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4F9D39-4749-C061-256B-48A256006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48608" y="3166104"/>
                <a:ext cx="1425684" cy="202095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80091C8-B443-9358-88E6-E499E3BB5A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3430" y="2935445"/>
                <a:ext cx="1425684" cy="202095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8402F1E-A402-0370-B396-E77717FE58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3589" y="2704786"/>
                <a:ext cx="1425684" cy="202095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3F45F6E-9F1E-9300-34DF-FF02F67685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4574" y="2408245"/>
                <a:ext cx="1425684" cy="202095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BD82EF0-CF0A-F902-C352-E135E30176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74973" y="2111705"/>
                <a:ext cx="1425684" cy="202095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12FA981-5422-FDB5-9276-5EF8DD85D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68165" y="1749283"/>
                <a:ext cx="1425684" cy="202095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18D6D3C-F65C-FAAC-BF51-4DDAD1D3A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46585" y="1460958"/>
                <a:ext cx="1425684" cy="202095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65241F4-2D25-228D-424A-F9A1F94BC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28678" y="1231178"/>
                <a:ext cx="1425684" cy="202095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2F0B4E9-B81B-B5E7-1E0C-23AA0F95CD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67969" y="1001398"/>
                <a:ext cx="1425684" cy="202095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FD7B0E2-0D0C-36C4-2B68-FB342C6008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5901" y="733354"/>
                <a:ext cx="1425684" cy="202095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143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07FE-52D1-41F2-A7A5-45D11363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Unlabeled 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64BF37-AFAD-4166-8938-7AB0F5A1C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0538" y="1873047"/>
            <a:ext cx="6310923" cy="4207282"/>
          </a:xfrm>
        </p:spPr>
      </p:pic>
    </p:spTree>
    <p:extLst>
      <p:ext uri="{BB962C8B-B14F-4D97-AF65-F5344CB8AC3E}">
        <p14:creationId xmlns:p14="http://schemas.microsoft.com/office/powerpoint/2010/main" val="2080446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07FE-52D1-41F2-A7A5-45D11363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Decision Boundary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64BF37-AFAD-4166-8938-7AB0F5A1C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0538" y="1873047"/>
            <a:ext cx="6310923" cy="4207282"/>
          </a:xfr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FF3B3A6-85E2-3F48-91C7-DA00150C4AAB}"/>
              </a:ext>
            </a:extLst>
          </p:cNvPr>
          <p:cNvGrpSpPr/>
          <p:nvPr/>
        </p:nvGrpSpPr>
        <p:grpSpPr>
          <a:xfrm>
            <a:off x="2948608" y="733354"/>
            <a:ext cx="7219646" cy="6870921"/>
            <a:chOff x="2948608" y="733354"/>
            <a:chExt cx="7219646" cy="687092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5FBF27-C4EC-F345-8595-D0905C189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4292" y="2792627"/>
              <a:ext cx="4287794" cy="27679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295C059-A54D-0F4A-8E92-B9D90DD49ECC}"/>
                </a:ext>
              </a:extLst>
            </p:cNvPr>
            <p:cNvGrpSpPr/>
            <p:nvPr/>
          </p:nvGrpSpPr>
          <p:grpSpPr>
            <a:xfrm>
              <a:off x="2948608" y="733354"/>
              <a:ext cx="7219646" cy="6870921"/>
              <a:chOff x="2948608" y="733354"/>
              <a:chExt cx="7219646" cy="687092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B414BD1-FBC0-A644-BED4-E2E965259E37}"/>
                  </a:ext>
                </a:extLst>
              </p:cNvPr>
              <p:cNvGrpSpPr/>
              <p:nvPr/>
            </p:nvGrpSpPr>
            <p:grpSpPr>
              <a:xfrm>
                <a:off x="2948608" y="733354"/>
                <a:ext cx="5542977" cy="4453709"/>
                <a:chOff x="2948608" y="733354"/>
                <a:chExt cx="5542977" cy="44537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2FFB330-690E-AD40-AD40-7BC731B65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48608" y="3166104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C32E03E1-ABAF-DF47-B8C9-C41CF17FD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23430" y="2935445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9CC5302-64F6-DC4B-BFE6-35E62C5A5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53589" y="2704786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BA6271F-0A17-DB4E-B789-D3A06DDDC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24574" y="2408245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5778387-6945-7546-9A02-99E4C7C230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74973" y="2111705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25CCDB6-05D3-1D47-B1EA-EE79C7FE2B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68165" y="1749283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5A2CAC9-3695-D448-A6CB-627D35FFE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46585" y="1460958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5983FDC-FC30-C147-BC7F-51810E536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28678" y="1231178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1ED65FC-F8C4-B544-9A63-E4021E47E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67969" y="1001398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9622A70-30B1-FA40-9F8A-C1979AD50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65901" y="733354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974AA1A-44D7-1A4A-AFAF-A8AA71ED28E6}"/>
                  </a:ext>
                </a:extLst>
              </p:cNvPr>
              <p:cNvGrpSpPr/>
              <p:nvPr/>
            </p:nvGrpSpPr>
            <p:grpSpPr>
              <a:xfrm>
                <a:off x="4625277" y="3150566"/>
                <a:ext cx="5542977" cy="4453709"/>
                <a:chOff x="2948608" y="733354"/>
                <a:chExt cx="5542977" cy="445370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6DE76DA-4CD6-104F-8ADE-D640A6631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48608" y="3166104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1B503F2-B57D-1545-B8EC-0FB84AA1F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23430" y="2935445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C25994B-B948-0D44-A9CF-25C7D92B9B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53589" y="2704786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564AB0-61C7-E548-8D2A-80141B29C1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24574" y="2408245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C3C1351E-A371-704A-BD9E-8C09F6F5E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74973" y="2111705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33A631B-991A-D140-9E8E-801B7A2A7E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68165" y="1749283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5A2EFF6-88C2-734E-9D5E-3487BAAF3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46585" y="1460958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3C0884E-4705-AD49-B6E9-9A36D0207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28678" y="1231178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FDEEFC0A-E3F4-3E43-9B4E-A67815DF00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67969" y="1001398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7610745-0C87-6043-AE94-A4E89A184E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65901" y="733354"/>
                  <a:ext cx="1425684" cy="2020959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65761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07FE-52D1-41F2-A7A5-45D11363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Labels for the 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64BF37-AFAD-4166-8938-7AB0F5A1C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0538" y="1873047"/>
            <a:ext cx="6310923" cy="4207282"/>
          </a:xfrm>
        </p:spPr>
      </p:pic>
    </p:spTree>
    <p:extLst>
      <p:ext uri="{BB962C8B-B14F-4D97-AF65-F5344CB8AC3E}">
        <p14:creationId xmlns:p14="http://schemas.microsoft.com/office/powerpoint/2010/main" val="2706520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B775-B7EA-4E6F-A8A8-1A0F5E67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Supervised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B0A39-179B-634D-8860-69BB95D96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FB7F-9918-45F0-A97E-2DEFDC4ABC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 Regression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Neural Networks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B61C6-D082-DB46-8204-E03C16ACB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FFADE-E087-6B4E-AE3E-7FDA652B97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Support Vector Machines (SVMs)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7851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580F-08CD-4A9A-ADE9-261038E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190B7-3982-49EE-9A2A-F8B05EEF7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0112" y="1574884"/>
            <a:ext cx="7031776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D1B048-96C5-331A-D37A-1390C7A5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99AF-D584-3E0B-EEDD-78857005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332C6-759F-5DC1-9CB2-E4800C338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goal of machine learning is to create a mathematical function </a:t>
                </a:r>
                <a:r>
                  <a:rPr lang="en-US" i="1" dirty="0"/>
                  <a:t>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the predicted value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are real numbers.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332C6-759F-5DC1-9CB2-E4800C338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6A7D9-7D71-CFB3-6B4D-7CD026E6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57D0-2F09-4031-B18C-004A0C6C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3FB6-9EC3-4A1F-B044-618AC649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(continuous output):</a:t>
            </a:r>
          </a:p>
          <a:p>
            <a:pPr lvl="1"/>
            <a:r>
              <a:rPr lang="en-US" dirty="0"/>
              <a:t>How much will be the sale price of this house?</a:t>
            </a:r>
          </a:p>
          <a:p>
            <a:pPr lvl="1"/>
            <a:r>
              <a:rPr lang="en-US" dirty="0"/>
              <a:t>How large will an algae bloom be?</a:t>
            </a:r>
          </a:p>
          <a:p>
            <a:pPr lvl="1"/>
            <a:r>
              <a:rPr lang="en-US" dirty="0"/>
              <a:t>What will a students' GPA be at graduation?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Classification (categorical output):</a:t>
            </a:r>
          </a:p>
          <a:p>
            <a:pPr lvl="1"/>
            <a:r>
              <a:rPr lang="en-US" dirty="0"/>
              <a:t>Is the animal in the picture a cat or dog?</a:t>
            </a:r>
          </a:p>
          <a:p>
            <a:pPr lvl="1"/>
            <a:r>
              <a:rPr lang="en-US" dirty="0"/>
              <a:t>Is this a negative or positive review?</a:t>
            </a:r>
          </a:p>
          <a:p>
            <a:pPr lvl="1"/>
            <a:r>
              <a:rPr lang="en-US" dirty="0"/>
              <a:t>Is this genomic sequence a gene or not?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4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FD28-BD5A-0319-1E9E-AEDC579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D936-E28C-75DC-DCD0-77E4DC8EA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high school algebra, you learned how to find the line that passed through two points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E9D9C04-A6A2-01CC-B729-7E639BCCF2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0111" y="1825625"/>
            <a:ext cx="426577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AD698-B0B9-416C-4624-D55CE092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FD28-BD5A-0319-1E9E-AEDC579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You were told that there was a line equation which could be written as 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x is the input variable, y is the output variable, and m and b are two constants you need to find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44B11D2-7324-3D8D-0C4B-A7D181F570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0111" y="1825625"/>
            <a:ext cx="426577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7D44B-FAFB-23EE-629B-032BDFD3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FD28-BD5A-0319-1E9E-AEDC579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two points (x</a:t>
                </a:r>
                <a:r>
                  <a:rPr lang="en-US" baseline="-25000" dirty="0"/>
                  <a:t>1</a:t>
                </a:r>
                <a:r>
                  <a:rPr lang="en-US" dirty="0"/>
                  <a:t>, y</a:t>
                </a:r>
                <a:r>
                  <a:rPr lang="en-US" baseline="-25000" dirty="0"/>
                  <a:t>1</a:t>
                </a:r>
                <a:r>
                  <a:rPr lang="en-US" dirty="0"/>
                  <a:t>) and (x</a:t>
                </a:r>
                <a:r>
                  <a:rPr lang="en-US" baseline="-25000" dirty="0"/>
                  <a:t>2</a:t>
                </a:r>
                <a:r>
                  <a:rPr lang="en-US" dirty="0"/>
                  <a:t>, y</a:t>
                </a:r>
                <a:r>
                  <a:rPr lang="en-US" baseline="-25000" dirty="0"/>
                  <a:t>2</a:t>
                </a:r>
                <a:r>
                  <a:rPr lang="en-US" dirty="0"/>
                  <a:t>), you can find </a:t>
                </a:r>
                <a:r>
                  <a:rPr lang="en-US" i="1" dirty="0"/>
                  <a:t>m</a:t>
                </a:r>
                <a:r>
                  <a:rPr lang="en-US" dirty="0"/>
                  <a:t> as follows: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86E3B-D022-C5A8-635A-0FF8D511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9C7F55C-D1B8-B0A3-8074-6CE1DAFF9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0111" y="1825625"/>
            <a:ext cx="4265777" cy="4351338"/>
          </a:xfrm>
        </p:spPr>
      </p:pic>
    </p:spTree>
    <p:extLst>
      <p:ext uri="{BB962C8B-B14F-4D97-AF65-F5344CB8AC3E}">
        <p14:creationId xmlns:p14="http://schemas.microsoft.com/office/powerpoint/2010/main" val="171865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FD28-BD5A-0319-1E9E-AEDC579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1 −0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FCD936-E28C-75DC-DCD0-77E4DC8EA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F17FCAF-86B1-163F-6785-EBC56A5B02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0111" y="1825625"/>
            <a:ext cx="426577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18D99-F22E-C9A8-C454-DB0255EF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6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27BECA-2632-FF4D-B1F6-732EE86C216F}" vid="{0AC0585D-DCCE-EA4D-8F6B-9D248ABFCA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703</Words>
  <Application>Microsoft Macintosh PowerPoint</Application>
  <PresentationFormat>Widescreen</PresentationFormat>
  <Paragraphs>147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Equation</vt:lpstr>
      <vt:lpstr>ML Basics</vt:lpstr>
      <vt:lpstr>Traditional Programming</vt:lpstr>
      <vt:lpstr>Supervised Machine Learning</vt:lpstr>
      <vt:lpstr>Supervised Machine Learning</vt:lpstr>
      <vt:lpstr>Supervised Learning Problem</vt:lpstr>
      <vt:lpstr>Modeling a Line</vt:lpstr>
      <vt:lpstr>Modeling a Line</vt:lpstr>
      <vt:lpstr>Modeling a Line</vt:lpstr>
      <vt:lpstr>Modeling a Line</vt:lpstr>
      <vt:lpstr>Modeling a Line</vt:lpstr>
      <vt:lpstr>Modeling a Line</vt:lpstr>
      <vt:lpstr>Our Equation</vt:lpstr>
      <vt:lpstr>Reproducing y</vt:lpstr>
      <vt:lpstr>Many Points</vt:lpstr>
      <vt:lpstr>Simple Linear Regression</vt:lpstr>
      <vt:lpstr>Ordinary Least Squares</vt:lpstr>
      <vt:lpstr>Many Points</vt:lpstr>
      <vt:lpstr>Predicting values</vt:lpstr>
      <vt:lpstr>Predicting values</vt:lpstr>
      <vt:lpstr>Wine Data Set</vt:lpstr>
      <vt:lpstr>Labeled Points</vt:lpstr>
      <vt:lpstr>Learned Decision Boundary</vt:lpstr>
      <vt:lpstr>Classification with a Plane</vt:lpstr>
      <vt:lpstr>Classification with a Plane</vt:lpstr>
      <vt:lpstr>Classification with a Plane</vt:lpstr>
      <vt:lpstr>Represent Unlabeled Points</vt:lpstr>
      <vt:lpstr>Load Decision Boundary</vt:lpstr>
      <vt:lpstr>Predict Labels for the Points</vt:lpstr>
      <vt:lpstr>Common Supervised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Lifecycles</dc:title>
  <dc:creator>Nowling, RJ</dc:creator>
  <cp:lastModifiedBy>Nowling, RJ</cp:lastModifiedBy>
  <cp:revision>34</cp:revision>
  <dcterms:created xsi:type="dcterms:W3CDTF">2023-03-09T23:29:51Z</dcterms:created>
  <dcterms:modified xsi:type="dcterms:W3CDTF">2023-04-28T14:27:20Z</dcterms:modified>
</cp:coreProperties>
</file>