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1"/>
  </p:notesMasterIdLst>
  <p:sldIdLst>
    <p:sldId id="766" r:id="rId2"/>
    <p:sldId id="1020" r:id="rId3"/>
    <p:sldId id="799" r:id="rId4"/>
    <p:sldId id="1012" r:id="rId5"/>
    <p:sldId id="714" r:id="rId6"/>
    <p:sldId id="340" r:id="rId7"/>
    <p:sldId id="339" r:id="rId8"/>
    <p:sldId id="722" r:id="rId9"/>
    <p:sldId id="910" r:id="rId10"/>
    <p:sldId id="295" r:id="rId11"/>
    <p:sldId id="736" r:id="rId12"/>
    <p:sldId id="735" r:id="rId13"/>
    <p:sldId id="1014" r:id="rId14"/>
    <p:sldId id="993" r:id="rId15"/>
    <p:sldId id="316" r:id="rId16"/>
    <p:sldId id="283" r:id="rId17"/>
    <p:sldId id="1015" r:id="rId18"/>
    <p:sldId id="349" r:id="rId19"/>
    <p:sldId id="352" r:id="rId20"/>
    <p:sldId id="353" r:id="rId21"/>
    <p:sldId id="354" r:id="rId22"/>
    <p:sldId id="355" r:id="rId23"/>
    <p:sldId id="805" r:id="rId24"/>
    <p:sldId id="356" r:id="rId25"/>
    <p:sldId id="379" r:id="rId26"/>
    <p:sldId id="357" r:id="rId27"/>
    <p:sldId id="375" r:id="rId28"/>
    <p:sldId id="374" r:id="rId29"/>
    <p:sldId id="376" r:id="rId30"/>
    <p:sldId id="378" r:id="rId31"/>
    <p:sldId id="380" r:id="rId32"/>
    <p:sldId id="377" r:id="rId33"/>
    <p:sldId id="381" r:id="rId34"/>
    <p:sldId id="263" r:id="rId35"/>
    <p:sldId id="382" r:id="rId36"/>
    <p:sldId id="260" r:id="rId37"/>
    <p:sldId id="261" r:id="rId38"/>
    <p:sldId id="328" r:id="rId39"/>
    <p:sldId id="264" r:id="rId40"/>
    <p:sldId id="804" r:id="rId41"/>
    <p:sldId id="383" r:id="rId42"/>
    <p:sldId id="635" r:id="rId43"/>
    <p:sldId id="637" r:id="rId44"/>
    <p:sldId id="636" r:id="rId45"/>
    <p:sldId id="643" r:id="rId46"/>
    <p:sldId id="331" r:id="rId47"/>
    <p:sldId id="644" r:id="rId48"/>
    <p:sldId id="638" r:id="rId49"/>
    <p:sldId id="618" r:id="rId50"/>
    <p:sldId id="1021" r:id="rId51"/>
    <p:sldId id="781" r:id="rId52"/>
    <p:sldId id="726" r:id="rId53"/>
    <p:sldId id="682" r:id="rId54"/>
    <p:sldId id="727" r:id="rId55"/>
    <p:sldId id="1016" r:id="rId56"/>
    <p:sldId id="709" r:id="rId57"/>
    <p:sldId id="710" r:id="rId58"/>
    <p:sldId id="737" r:id="rId59"/>
    <p:sldId id="702" r:id="rId60"/>
    <p:sldId id="706" r:id="rId61"/>
    <p:sldId id="704" r:id="rId62"/>
    <p:sldId id="705" r:id="rId63"/>
    <p:sldId id="703" r:id="rId64"/>
    <p:sldId id="707" r:id="rId65"/>
    <p:sldId id="708" r:id="rId66"/>
    <p:sldId id="527" r:id="rId67"/>
    <p:sldId id="687" r:id="rId68"/>
    <p:sldId id="712" r:id="rId69"/>
    <p:sldId id="1010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0F6A0-9414-F046-B597-C3AE83332287}" type="datetimeFigureOut">
              <a:rPr lang="en-US" smtClean="0"/>
              <a:t>5/4/23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80D70-33E7-8D42-B191-E3C66631F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0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108DB-B915-A187-AD8F-8AF33DC8A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ECCB2-3FEB-A6C2-44CC-5C08D2E56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C80AD-7FBB-5DF4-B196-B5F4C2882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8272-BA7A-F64A-9D30-C4E1109BC058}" type="datetime1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3C0D8-8715-CC6B-4D50-511B4577C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42A27-1A00-A073-0819-6F43E1C42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1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7645C-CF93-844D-0124-B79EE81EF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ADF0C5-D927-6CC7-5821-EFFDDF12B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B7737-B035-4B8D-C36B-50807B190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A7D1-C7DF-2647-8190-E7A97A6FBF73}" type="datetime1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06CD9-902A-0224-3627-DA005DC46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F3B33-C89F-3CC0-278D-94C3B4AA6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7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34F8AF-0360-E880-6439-CDCE77B0D1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DBB7D0-142D-3425-3C2A-EA6466F03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47C38-6C4F-985C-790A-30E5A2030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70792-533F-164E-8E6B-F144C0457A2B}" type="datetime1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D35B3-20BE-6821-2B12-9AEF14041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13455-1064-802B-276D-46F4C66F7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28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32EC6-DC8B-2334-F590-940D02AA9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9F200-B49F-5567-9AC0-1E710C6CA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40901-64E4-7C18-37FC-9CED8FEDC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9252-8656-5449-BC0D-1F0C5D5FBA65}" type="datetime1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E01C5-EA39-6CC1-732C-24D04F3E3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57DDA-A927-F075-CD4C-087CF8C1E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16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F5FE6-9380-86D0-841C-5E9ABA242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58F33-EA5A-94DD-4BC8-F53D88599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F4075-8E0B-864E-5E1F-5AEAB2103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A6B8-D387-A64D-8AC7-3C215AB8B06C}" type="datetime1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707CA-EEC5-B206-6BEA-ADE980E01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BC36-1DBD-3CD2-5ED7-41E5287BC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54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80AEE-B785-EE11-512A-030E7DB1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2D72A-A18F-5A06-8E09-FD96D40F50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3D731-2043-960B-79F6-A843B6984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BF9DE-3B50-9068-83C3-B77D10D1B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AEF53-798A-984F-842B-2C906DF65AED}" type="datetime1">
              <a:rPr lang="en-US" smtClean="0"/>
              <a:t>5/4/23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96DB52-03EA-6F5C-CA17-86528C699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4C389-778B-7D1B-7C31-B8B16FF58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1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E9C82-5D33-8732-6CCE-6D4EEB923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435D1-4660-C9DB-6729-0F5283206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5CC0B-A991-667A-B60E-58EF0BFDE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C0D575-853E-7635-CC38-7086E3DC99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C93C74-FDF0-6A6C-66CE-1AFFB253E2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15E1F7-2426-1A80-8D3A-A1D7315C4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450B1-1B5E-6849-8883-C819A52D1EB1}" type="datetime1">
              <a:rPr lang="en-US" smtClean="0"/>
              <a:t>5/4/23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F06554-4558-4B24-7444-2284AF55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C23917-B181-24A5-77DD-C0094BF33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49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45579-BE4D-15E4-9EFE-7C37C546F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F37B5E-AA26-FB3D-C258-B4B735D3B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E441-E2AE-F244-822C-09083E489679}" type="datetime1">
              <a:rPr lang="en-US" smtClean="0"/>
              <a:t>5/4/23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1788E-29EB-3B81-6862-59EE38177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F93B4-BCC1-6063-6DE9-E726D1206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47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8B9B39-CF0C-05AB-F317-A498908E0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C3B1-4644-284E-AA88-DE2684110AA7}" type="datetime1">
              <a:rPr lang="en-US" smtClean="0"/>
              <a:t>5/4/23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8A26C7-AE97-2B36-A36A-E782DE293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3C7E6-0CBE-7D4F-CA12-9AC2E1469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73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6F5FA-DEE7-FFA2-3A7A-AB3C1D27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B497B-0A9A-4B95-2C2C-EEC3DBD65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FDD10E-F351-CF33-6771-D256168FA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678B9-626F-4606-5189-67E1E61D0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815-BEB6-6646-9D29-CD7DFF12EC14}" type="datetime1">
              <a:rPr lang="en-US" smtClean="0"/>
              <a:t>5/4/23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DBCD0-3BBC-BF72-A519-2E971F5AA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6E414-763B-E3B1-2AAF-FC142F351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73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81700-F07C-7FE4-EF5D-0C8C4D43B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5AEE22-CE19-FA94-44BA-70BE51B842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616C8-630B-8705-35C9-4A8C34C1F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A269E-DA41-17DD-0979-B703ABF52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7EB4-C125-064C-8CE8-107DACC68E4E}" type="datetime1">
              <a:rPr lang="en-US" smtClean="0"/>
              <a:t>5/4/23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706A7-DD21-3B36-E6D7-63F00B79C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044F9-5207-0156-4D25-E296AAD88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98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www.msoe.edu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SOE-U-BK_RD">
            <a:hlinkClick r:id="rId13"/>
            <a:extLst>
              <a:ext uri="{FF2B5EF4-FFF2-40B4-BE49-F238E27FC236}">
                <a16:creationId xmlns:a16="http://schemas.microsoft.com/office/drawing/2014/main" id="{50B44B61-564B-651C-ABF2-3F9C0C32DE74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9475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8FCE7A-4588-A6B0-D325-EEE2456A5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C6250-B477-FF1A-B13A-F76B44226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645E1-C130-2ACB-67BF-110285337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BC8AC-E073-394C-8DA8-CDAD8AC7B436}" type="datetime1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D763D-4A9C-26D3-F372-70457255C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65611-FA49-9FFE-6F06-52414A7D6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>
            <a:hlinkClick r:id="rId15"/>
            <a:extLst>
              <a:ext uri="{FF2B5EF4-FFF2-40B4-BE49-F238E27FC236}">
                <a16:creationId xmlns:a16="http://schemas.microsoft.com/office/drawing/2014/main" id="{AFE978A4-7786-CFA1-3694-80CAADB7A3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7088"/>
            <a:ext cx="862455" cy="30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610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mbalanced-learn.org/stable/introduction.html#problem-statement-regarding-imbalanced-data-set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imbalanced-learn.org/stable/index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data.io/blog/mlops-vs-devops-whats-the-difference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data.io/blog/mlops-vs-devops-whats-the-difference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data.io/blog/mlops-vs-devops-whats-the-difference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data.io/blog/mlops-vs-devops-whats-the-difference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data.io/blog/mlops-vs-devops-whats-the-difference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uxfoundation.org/blog/announcing-availability-of-mlflow-2.0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883A5-41F7-271A-592F-A0A4026AE2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Model Development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4892B-9753-955A-87C3-4754DD6FE2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CS4981 ML Production Systems</a:t>
            </a:r>
          </a:p>
          <a:p>
            <a:r>
              <a:rPr lang="en-US" dirty="0"/>
              <a:t>RJ </a:t>
            </a:r>
            <a:r>
              <a:rPr lang="en-US" dirty="0" err="1"/>
              <a:t>Nowling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ABDE0-1F70-F03D-C5A7-3BD21E973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08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E3298-27B5-1619-2C6F-5B5F8587E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Expanding Window</a:t>
            </a:r>
          </a:p>
        </p:txBody>
      </p:sp>
      <p:pic>
        <p:nvPicPr>
          <p:cNvPr id="1026" name="Picture 2" descr="Expanding Window">
            <a:extLst>
              <a:ext uri="{FF2B5EF4-FFF2-40B4-BE49-F238E27FC236}">
                <a16:creationId xmlns:a16="http://schemas.microsoft.com/office/drawing/2014/main" id="{72A6F1BC-B48F-E25B-27F5-215888BA07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0" y="1690688"/>
            <a:ext cx="863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7FD354-39E9-AAC3-7785-784100450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98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94A56-16D6-1944-3D25-503F1A097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Imbalanced Data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62F5FB-95D5-112D-092A-35963E7965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414" y="1825625"/>
            <a:ext cx="543917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38433C-1416-E848-8BF1-FF000700AA88}"/>
              </a:ext>
            </a:extLst>
          </p:cNvPr>
          <p:cNvSpPr txBox="1"/>
          <p:nvPr/>
        </p:nvSpPr>
        <p:spPr>
          <a:xfrm>
            <a:off x="268357" y="6425924"/>
            <a:ext cx="10292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https://imbalanced-</a:t>
            </a:r>
            <a:r>
              <a:rPr lang="en-US" dirty="0" err="1">
                <a:hlinkClick r:id="rId3"/>
              </a:rPr>
              <a:t>learn.org</a:t>
            </a:r>
            <a:r>
              <a:rPr lang="en-US" dirty="0">
                <a:hlinkClick r:id="rId3"/>
              </a:rPr>
              <a:t>/stable/introduction.html#problem-statement-regarding-imbalanced-data-sets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41F87D-7CA0-0799-3E12-0689AC5F9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6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02734-9AD7-1C3F-4617-E81BB4A35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Class Imbalance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C4122-600B-65CA-C325-DCF969073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Under-sampling</a:t>
            </a:r>
          </a:p>
          <a:p>
            <a:r>
              <a:rPr lang="en-US" dirty="0"/>
              <a:t>Over-sampling</a:t>
            </a:r>
          </a:p>
          <a:p>
            <a:r>
              <a:rPr lang="en-US" dirty="0"/>
              <a:t>Synthetic augmentation</a:t>
            </a:r>
          </a:p>
          <a:p>
            <a:r>
              <a:rPr lang="en-US" dirty="0"/>
              <a:t>Training, testing, or both?</a:t>
            </a:r>
          </a:p>
          <a:p>
            <a:r>
              <a:rPr lang="en-US" dirty="0"/>
              <a:t>Imbalanced learn: </a:t>
            </a:r>
            <a:r>
              <a:rPr lang="en-US" dirty="0">
                <a:hlinkClick r:id="rId2"/>
              </a:rPr>
              <a:t>https://imbalanced-</a:t>
            </a:r>
            <a:r>
              <a:rPr lang="en-US" dirty="0" err="1">
                <a:hlinkClick r:id="rId2"/>
              </a:rPr>
              <a:t>learn.org</a:t>
            </a:r>
            <a:r>
              <a:rPr lang="en-US" dirty="0">
                <a:hlinkClick r:id="rId2"/>
              </a:rPr>
              <a:t>/stable/</a:t>
            </a:r>
            <a:r>
              <a:rPr lang="en-US" dirty="0" err="1">
                <a:hlinkClick r:id="rId2"/>
              </a:rPr>
              <a:t>index.html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7F2C8-E302-205B-A7C6-C3BDDC93B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51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8EFE8-96FA-F5B4-4253-D97C36102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Development</a:t>
            </a:r>
          </a:p>
        </p:txBody>
      </p:sp>
      <p:pic>
        <p:nvPicPr>
          <p:cNvPr id="2050" name="Picture 2" descr="A diagram that gives a visual representation of the MLOps process">
            <a:extLst>
              <a:ext uri="{FF2B5EF4-FFF2-40B4-BE49-F238E27FC236}">
                <a16:creationId xmlns:a16="http://schemas.microsoft.com/office/drawing/2014/main" id="{F5D93B8D-0272-EEFE-6E14-51AC94DB2B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64" r="15536" b="14548"/>
          <a:stretch/>
        </p:blipFill>
        <p:spPr bwMode="auto">
          <a:xfrm>
            <a:off x="1436474" y="1690686"/>
            <a:ext cx="10107553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4DEA5C-866A-8A90-7CC7-22BBC0B4D9B8}"/>
              </a:ext>
            </a:extLst>
          </p:cNvPr>
          <p:cNvSpPr txBox="1"/>
          <p:nvPr/>
        </p:nvSpPr>
        <p:spPr>
          <a:xfrm>
            <a:off x="6490251" y="6550223"/>
            <a:ext cx="5785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>
                <a:hlinkClick r:id="rId3"/>
              </a:rPr>
              <a:t>https://</a:t>
            </a:r>
            <a:r>
              <a:rPr lang="en-US" sz="1400" dirty="0" err="1">
                <a:hlinkClick r:id="rId3"/>
              </a:rPr>
              <a:t>www.phdata.io</a:t>
            </a:r>
            <a:r>
              <a:rPr lang="en-US" sz="1400" dirty="0">
                <a:hlinkClick r:id="rId3"/>
              </a:rPr>
              <a:t>/blog/</a:t>
            </a:r>
            <a:r>
              <a:rPr lang="en-US" sz="1400" dirty="0" err="1">
                <a:hlinkClick r:id="rId3"/>
              </a:rPr>
              <a:t>mlops</a:t>
            </a:r>
            <a:r>
              <a:rPr lang="en-US" sz="1400" dirty="0">
                <a:hlinkClick r:id="rId3"/>
              </a:rPr>
              <a:t>-vs-</a:t>
            </a:r>
            <a:r>
              <a:rPr lang="en-US" sz="1400" dirty="0" err="1">
                <a:hlinkClick r:id="rId3"/>
              </a:rPr>
              <a:t>devops</a:t>
            </a:r>
            <a:r>
              <a:rPr lang="en-US" sz="1400" dirty="0">
                <a:hlinkClick r:id="rId3"/>
              </a:rPr>
              <a:t>-</a:t>
            </a:r>
            <a:r>
              <a:rPr lang="en-US" sz="1400" dirty="0" err="1">
                <a:hlinkClick r:id="rId3"/>
              </a:rPr>
              <a:t>whats</a:t>
            </a:r>
            <a:r>
              <a:rPr lang="en-US" sz="1400" dirty="0">
                <a:hlinkClick r:id="rId3"/>
              </a:rPr>
              <a:t>-the-difference/</a:t>
            </a:r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8C1BAE-4090-37E1-4172-5E57EED8F606}"/>
              </a:ext>
            </a:extLst>
          </p:cNvPr>
          <p:cNvSpPr/>
          <p:nvPr/>
        </p:nvSpPr>
        <p:spPr>
          <a:xfrm>
            <a:off x="2809065" y="4293704"/>
            <a:ext cx="898231" cy="1729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D3E0F8-76BD-EE74-94AF-A6959B0EC4C9}"/>
              </a:ext>
            </a:extLst>
          </p:cNvPr>
          <p:cNvSpPr/>
          <p:nvPr/>
        </p:nvSpPr>
        <p:spPr>
          <a:xfrm rot="5400000">
            <a:off x="9646771" y="1265271"/>
            <a:ext cx="1201734" cy="1729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84BB82-A98D-8530-DF6D-944D6118430F}"/>
              </a:ext>
            </a:extLst>
          </p:cNvPr>
          <p:cNvSpPr/>
          <p:nvPr/>
        </p:nvSpPr>
        <p:spPr>
          <a:xfrm rot="5400000">
            <a:off x="3522017" y="1265271"/>
            <a:ext cx="1201734" cy="1729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34B474-BA60-5C5E-E73A-E4127033293F}"/>
              </a:ext>
            </a:extLst>
          </p:cNvPr>
          <p:cNvSpPr/>
          <p:nvPr/>
        </p:nvSpPr>
        <p:spPr>
          <a:xfrm rot="5400000">
            <a:off x="2964838" y="4608289"/>
            <a:ext cx="1830904" cy="1729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316362-93DD-9840-5AE5-365AB314A11B}"/>
              </a:ext>
            </a:extLst>
          </p:cNvPr>
          <p:cNvSpPr/>
          <p:nvPr/>
        </p:nvSpPr>
        <p:spPr>
          <a:xfrm rot="5400000">
            <a:off x="4050421" y="5158409"/>
            <a:ext cx="1201734" cy="1729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A2B48CA-B681-9B18-ED06-D1470E9D2EE9}"/>
              </a:ext>
            </a:extLst>
          </p:cNvPr>
          <p:cNvSpPr/>
          <p:nvPr/>
        </p:nvSpPr>
        <p:spPr>
          <a:xfrm rot="5400000">
            <a:off x="9483878" y="4518525"/>
            <a:ext cx="2010435" cy="1729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8B87C30-1B2D-0A73-CFE1-76ACE87E66B7}"/>
              </a:ext>
            </a:extLst>
          </p:cNvPr>
          <p:cNvSpPr/>
          <p:nvPr/>
        </p:nvSpPr>
        <p:spPr>
          <a:xfrm rot="5400000">
            <a:off x="8782066" y="5003764"/>
            <a:ext cx="1201734" cy="1729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F38253-BFBA-0111-7331-D056F78A57E9}"/>
              </a:ext>
            </a:extLst>
          </p:cNvPr>
          <p:cNvSpPr/>
          <p:nvPr/>
        </p:nvSpPr>
        <p:spPr>
          <a:xfrm rot="5400000">
            <a:off x="1050804" y="4644064"/>
            <a:ext cx="2130051" cy="135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13243F-2465-4265-60B6-A7ADBEC5FEA5}"/>
              </a:ext>
            </a:extLst>
          </p:cNvPr>
          <p:cNvSpPr/>
          <p:nvPr/>
        </p:nvSpPr>
        <p:spPr>
          <a:xfrm rot="5400000">
            <a:off x="9808438" y="1848665"/>
            <a:ext cx="1201734" cy="2535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712071-F0E1-069B-C5BC-A14454995CCF}"/>
              </a:ext>
            </a:extLst>
          </p:cNvPr>
          <p:cNvSpPr/>
          <p:nvPr/>
        </p:nvSpPr>
        <p:spPr>
          <a:xfrm rot="10800000">
            <a:off x="9544599" y="2009817"/>
            <a:ext cx="1867697" cy="2535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B6E025-492B-CB82-43CA-F134C5497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70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10588-7A4D-6BE6-ECD6-ABC80B7DF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6AE66-CCD5-28A8-0391-E1273F071D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23A11-7132-C46A-D4E1-4D05D76D3B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  <a:p>
            <a:r>
              <a:rPr lang="en-US" dirty="0"/>
              <a:t>Random Forests</a:t>
            </a:r>
          </a:p>
          <a:p>
            <a:r>
              <a:rPr lang="en-US" dirty="0"/>
              <a:t>Support Vector Machines</a:t>
            </a:r>
          </a:p>
          <a:p>
            <a:r>
              <a:rPr lang="en-US" dirty="0"/>
              <a:t>Neural Networks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B38BF6-9283-9862-E63E-7BCF0D310C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059204-1192-9C4A-CB89-FF35EEC048F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Logistical Regression</a:t>
            </a:r>
          </a:p>
          <a:p>
            <a:r>
              <a:rPr lang="en-US" dirty="0"/>
              <a:t>Random Forests</a:t>
            </a:r>
          </a:p>
          <a:p>
            <a:r>
              <a:rPr lang="en-US" dirty="0"/>
              <a:t>Support Vector Machines</a:t>
            </a:r>
          </a:p>
          <a:p>
            <a:r>
              <a:rPr lang="en-US" dirty="0"/>
              <a:t>Neural Networks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6E40A-7A3A-9D63-85B3-DFFCB8741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15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663548-78FC-E44E-AB6C-6823775BD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568" y="685800"/>
            <a:ext cx="8896865" cy="54864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C32941-CC94-9DC2-9EA8-B2A369526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56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C8A0FB-8FD5-044F-83E4-B7C8B944F39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646454" y="685800"/>
            <a:ext cx="8899092" cy="5486400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ACD7FE-B44C-C3A8-0EC3-44C237580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133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8EFE8-96FA-F5B4-4253-D97C36102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Development</a:t>
            </a:r>
          </a:p>
        </p:txBody>
      </p:sp>
      <p:pic>
        <p:nvPicPr>
          <p:cNvPr id="2050" name="Picture 2" descr="A diagram that gives a visual representation of the MLOps process">
            <a:extLst>
              <a:ext uri="{FF2B5EF4-FFF2-40B4-BE49-F238E27FC236}">
                <a16:creationId xmlns:a16="http://schemas.microsoft.com/office/drawing/2014/main" id="{F5D93B8D-0272-EEFE-6E14-51AC94DB2B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64" r="15536" b="14548"/>
          <a:stretch/>
        </p:blipFill>
        <p:spPr bwMode="auto">
          <a:xfrm>
            <a:off x="1436474" y="1690686"/>
            <a:ext cx="10107553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4DEA5C-866A-8A90-7CC7-22BBC0B4D9B8}"/>
              </a:ext>
            </a:extLst>
          </p:cNvPr>
          <p:cNvSpPr txBox="1"/>
          <p:nvPr/>
        </p:nvSpPr>
        <p:spPr>
          <a:xfrm>
            <a:off x="6490251" y="6550223"/>
            <a:ext cx="5785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>
                <a:hlinkClick r:id="rId3"/>
              </a:rPr>
              <a:t>https://</a:t>
            </a:r>
            <a:r>
              <a:rPr lang="en-US" sz="1400" dirty="0" err="1">
                <a:hlinkClick r:id="rId3"/>
              </a:rPr>
              <a:t>www.phdata.io</a:t>
            </a:r>
            <a:r>
              <a:rPr lang="en-US" sz="1400" dirty="0">
                <a:hlinkClick r:id="rId3"/>
              </a:rPr>
              <a:t>/blog/</a:t>
            </a:r>
            <a:r>
              <a:rPr lang="en-US" sz="1400" dirty="0" err="1">
                <a:hlinkClick r:id="rId3"/>
              </a:rPr>
              <a:t>mlops</a:t>
            </a:r>
            <a:r>
              <a:rPr lang="en-US" sz="1400" dirty="0">
                <a:hlinkClick r:id="rId3"/>
              </a:rPr>
              <a:t>-vs-</a:t>
            </a:r>
            <a:r>
              <a:rPr lang="en-US" sz="1400" dirty="0" err="1">
                <a:hlinkClick r:id="rId3"/>
              </a:rPr>
              <a:t>devops</a:t>
            </a:r>
            <a:r>
              <a:rPr lang="en-US" sz="1400" dirty="0">
                <a:hlinkClick r:id="rId3"/>
              </a:rPr>
              <a:t>-</a:t>
            </a:r>
            <a:r>
              <a:rPr lang="en-US" sz="1400" dirty="0" err="1">
                <a:hlinkClick r:id="rId3"/>
              </a:rPr>
              <a:t>whats</a:t>
            </a:r>
            <a:r>
              <a:rPr lang="en-US" sz="1400" dirty="0">
                <a:hlinkClick r:id="rId3"/>
              </a:rPr>
              <a:t>-the-difference/</a:t>
            </a:r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8C1BAE-4090-37E1-4172-5E57EED8F606}"/>
              </a:ext>
            </a:extLst>
          </p:cNvPr>
          <p:cNvSpPr/>
          <p:nvPr/>
        </p:nvSpPr>
        <p:spPr>
          <a:xfrm>
            <a:off x="2809065" y="4293704"/>
            <a:ext cx="898231" cy="1729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D3E0F8-76BD-EE74-94AF-A6959B0EC4C9}"/>
              </a:ext>
            </a:extLst>
          </p:cNvPr>
          <p:cNvSpPr/>
          <p:nvPr/>
        </p:nvSpPr>
        <p:spPr>
          <a:xfrm rot="5400000">
            <a:off x="9646771" y="1265271"/>
            <a:ext cx="1201734" cy="1729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84BB82-A98D-8530-DF6D-944D6118430F}"/>
              </a:ext>
            </a:extLst>
          </p:cNvPr>
          <p:cNvSpPr/>
          <p:nvPr/>
        </p:nvSpPr>
        <p:spPr>
          <a:xfrm rot="5400000">
            <a:off x="3522017" y="1265271"/>
            <a:ext cx="1201734" cy="1729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34B474-BA60-5C5E-E73A-E4127033293F}"/>
              </a:ext>
            </a:extLst>
          </p:cNvPr>
          <p:cNvSpPr/>
          <p:nvPr/>
        </p:nvSpPr>
        <p:spPr>
          <a:xfrm rot="5400000">
            <a:off x="2964838" y="4608289"/>
            <a:ext cx="1830904" cy="1729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316362-93DD-9840-5AE5-365AB314A11B}"/>
              </a:ext>
            </a:extLst>
          </p:cNvPr>
          <p:cNvSpPr/>
          <p:nvPr/>
        </p:nvSpPr>
        <p:spPr>
          <a:xfrm rot="5400000">
            <a:off x="4050421" y="5158409"/>
            <a:ext cx="1201734" cy="1729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A2B48CA-B681-9B18-ED06-D1470E9D2EE9}"/>
              </a:ext>
            </a:extLst>
          </p:cNvPr>
          <p:cNvSpPr/>
          <p:nvPr/>
        </p:nvSpPr>
        <p:spPr>
          <a:xfrm rot="5400000">
            <a:off x="9483878" y="4518525"/>
            <a:ext cx="2010435" cy="1729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8B87C30-1B2D-0A73-CFE1-76ACE87E66B7}"/>
              </a:ext>
            </a:extLst>
          </p:cNvPr>
          <p:cNvSpPr/>
          <p:nvPr/>
        </p:nvSpPr>
        <p:spPr>
          <a:xfrm rot="5400000">
            <a:off x="8782066" y="5003764"/>
            <a:ext cx="1201734" cy="1729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F38253-BFBA-0111-7331-D056F78A57E9}"/>
              </a:ext>
            </a:extLst>
          </p:cNvPr>
          <p:cNvSpPr/>
          <p:nvPr/>
        </p:nvSpPr>
        <p:spPr>
          <a:xfrm rot="5400000">
            <a:off x="1050804" y="4644064"/>
            <a:ext cx="2130051" cy="135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13243F-2465-4265-60B6-A7ADBEC5FEA5}"/>
              </a:ext>
            </a:extLst>
          </p:cNvPr>
          <p:cNvSpPr/>
          <p:nvPr/>
        </p:nvSpPr>
        <p:spPr>
          <a:xfrm rot="5400000">
            <a:off x="9808438" y="1848665"/>
            <a:ext cx="1201734" cy="2535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712071-F0E1-069B-C5BC-A14454995CCF}"/>
              </a:ext>
            </a:extLst>
          </p:cNvPr>
          <p:cNvSpPr/>
          <p:nvPr/>
        </p:nvSpPr>
        <p:spPr>
          <a:xfrm rot="10800000">
            <a:off x="9544599" y="2009817"/>
            <a:ext cx="1867697" cy="2535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6397F2-6315-A556-7C76-FF6FBC12A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68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09C72-B74D-B34B-A6B0-031396362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D5DB3-0BE6-5F4A-A554-F6BE37DEF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algorithms expect a matrix of variables</a:t>
            </a:r>
          </a:p>
          <a:p>
            <a:r>
              <a:rPr lang="en-US" dirty="0"/>
              <a:t>Variables called features</a:t>
            </a:r>
          </a:p>
          <a:p>
            <a:r>
              <a:rPr lang="en-US" dirty="0"/>
              <a:t>All features must be floating-point numbers</a:t>
            </a:r>
          </a:p>
          <a:p>
            <a:r>
              <a:rPr lang="en-US" dirty="0"/>
              <a:t>Feature engineering is the process of creating features from our data</a:t>
            </a:r>
          </a:p>
          <a:p>
            <a:pPr lvl="1"/>
            <a:r>
              <a:rPr lang="en-US" dirty="0"/>
              <a:t>Numerical representations of variables</a:t>
            </a:r>
          </a:p>
          <a:p>
            <a:pPr lvl="1"/>
            <a:r>
              <a:rPr lang="en-US" dirty="0"/>
              <a:t>Create new features from existing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89D0B5-3DB3-DD04-82AF-6CAFA3873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92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7BA7B-713F-5246-A305-0D321C157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9163F-CCFC-8D47-8AD2-74F9043DC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Examples: a person's height, square footage of a building, petal width</a:t>
            </a:r>
          </a:p>
          <a:p>
            <a:r>
              <a:rPr lang="en-US" dirty="0"/>
              <a:t>Each of these can be represented as a single numerical variable</a:t>
            </a:r>
          </a:p>
          <a:p>
            <a:r>
              <a:rPr lang="en-US" dirty="0"/>
              <a:t>Very little feature engineering to do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825A0-370C-DEA3-B034-6D7313B84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76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C580F-08CD-4A9A-ADE9-261038E37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Machine Learning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7190B7-3982-49EE-9A2A-F8B05EEF7C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80112" y="1574884"/>
            <a:ext cx="7031776" cy="50292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20E944-0A46-0332-FBFC-DBF27D245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51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029A5-1120-FE43-919B-D15C6BD15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A1682-A91E-EF4E-8179-5081FBE1D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Booleans can be presented as floating points numbers with values of 0 and 1</a:t>
            </a:r>
          </a:p>
          <a:p>
            <a:r>
              <a:rPr lang="en-US" dirty="0"/>
              <a:t>Boolean columns may need to be converted to floats:</a:t>
            </a:r>
            <a:br>
              <a:rPr lang="en-US" dirty="0"/>
            </a:br>
            <a:br>
              <a:rPr lang="en-US" dirty="0"/>
            </a:b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</a:rPr>
              <a:t>df["</a:t>
            </a:r>
            <a:r>
              <a:rPr lang="en-US" sz="2400" dirty="0" err="1">
                <a:latin typeface="DEJAVU SANS MONO" panose="020B0609030804020204" pitchFamily="49" charset="0"/>
                <a:ea typeface="DEJAVU SANS MONO" panose="020B0609030804020204" pitchFamily="49" charset="0"/>
              </a:rPr>
              <a:t>my_column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</a:rPr>
              <a:t>"] = df["</a:t>
            </a:r>
            <a:r>
              <a:rPr lang="en-US" sz="2400" dirty="0" err="1">
                <a:latin typeface="DEJAVU SANS MONO" panose="020B0609030804020204" pitchFamily="49" charset="0"/>
                <a:ea typeface="DEJAVU SANS MONO" panose="020B0609030804020204" pitchFamily="49" charset="0"/>
              </a:rPr>
              <a:t>my_column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</a:rPr>
              <a:t>"].</a:t>
            </a:r>
            <a:r>
              <a:rPr lang="en-US" sz="2400" dirty="0" err="1">
                <a:latin typeface="DEJAVU SANS MONO" panose="020B0609030804020204" pitchFamily="49" charset="0"/>
                <a:ea typeface="DEJAVU SANS MONO" panose="020B0609030804020204" pitchFamily="49" charset="0"/>
              </a:rPr>
              <a:t>astype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</a:rPr>
              <a:t>(np.float32)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B40F3-8604-2DB3-D861-0C1853171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22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B02FA-A460-9445-81D8-C1AC9C825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4912A-5D7F-0C4E-9FF7-6FCD2C4D4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Categorical variables need to be represented numerically</a:t>
            </a:r>
          </a:p>
          <a:p>
            <a:r>
              <a:rPr lang="en-US" dirty="0"/>
              <a:t>Common mis-practice is to represent categories as a single numerical variable:</a:t>
            </a:r>
          </a:p>
          <a:p>
            <a:pPr lvl="1"/>
            <a:r>
              <a:rPr lang="en-US" dirty="0"/>
              <a:t>1 – Red</a:t>
            </a:r>
          </a:p>
          <a:p>
            <a:pPr lvl="1"/>
            <a:r>
              <a:rPr lang="en-US" dirty="0"/>
              <a:t>2 – Green</a:t>
            </a:r>
          </a:p>
          <a:p>
            <a:pPr lvl="1"/>
            <a:r>
              <a:rPr lang="en-US" dirty="0"/>
              <a:t>3 – Blue</a:t>
            </a:r>
          </a:p>
          <a:p>
            <a:r>
              <a:rPr lang="en-US" dirty="0"/>
              <a:t>The problem is that it implies an ordering which is not appropriate</a:t>
            </a:r>
          </a:p>
          <a:p>
            <a:pPr lvl="1"/>
            <a:r>
              <a:rPr lang="en-US" dirty="0"/>
              <a:t>distance(Blue, Red) = 2</a:t>
            </a:r>
          </a:p>
          <a:p>
            <a:pPr lvl="1"/>
            <a:r>
              <a:rPr lang="en-US" dirty="0"/>
              <a:t>distance(Blue, Green) =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2817D4-6CEE-2428-FBEE-531DD2961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25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B02FA-A460-9445-81D8-C1AC9C825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4912A-5D7F-0C4E-9FF7-6FCD2C4D4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Is it better to use one-hot encoding:</a:t>
            </a:r>
          </a:p>
          <a:p>
            <a:pPr lvl="1"/>
            <a:r>
              <a:rPr lang="en-US" dirty="0"/>
              <a:t>A separate numerical variable is created for each category</a:t>
            </a:r>
          </a:p>
          <a:p>
            <a:pPr lvl="1"/>
            <a:r>
              <a:rPr lang="en-US" dirty="0"/>
              <a:t>1 indicates which category applies</a:t>
            </a:r>
          </a:p>
          <a:p>
            <a:pPr lvl="1"/>
            <a:r>
              <a:rPr lang="en-US" dirty="0"/>
              <a:t>Only one category can be present in a single record so only one of the variables has a 1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distance(Blue, Red) = 1</a:t>
            </a:r>
          </a:p>
          <a:p>
            <a:r>
              <a:rPr lang="en-US" dirty="0"/>
              <a:t>distance(Blue, Green) = 1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9C6714E-5758-4542-BB01-684208F99F27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512197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2004288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438485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56508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912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43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45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95188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E27CF-C85C-2DA1-47E5-45DDFC51D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2970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4177B8-2160-0C47-A422-E9BDE2034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One-Hot Encoding</a:t>
            </a:r>
          </a:p>
        </p:txBody>
      </p:sp>
      <p:pic>
        <p:nvPicPr>
          <p:cNvPr id="1026" name="Picture 2" descr="xyz-axis">
            <a:extLst>
              <a:ext uri="{FF2B5EF4-FFF2-40B4-BE49-F238E27FC236}">
                <a16:creationId xmlns:a16="http://schemas.microsoft.com/office/drawing/2014/main" id="{26116A07-D944-154E-BF6A-6FE1D3196A20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988" y="2651590"/>
            <a:ext cx="2298700" cy="24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xyz-axis">
            <a:extLst>
              <a:ext uri="{FF2B5EF4-FFF2-40B4-BE49-F238E27FC236}">
                <a16:creationId xmlns:a16="http://schemas.microsoft.com/office/drawing/2014/main" id="{9D14E885-3C03-FB4A-8800-3095F1E0840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688" y="2651590"/>
            <a:ext cx="2298700" cy="24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onut 9">
            <a:extLst>
              <a:ext uri="{FF2B5EF4-FFF2-40B4-BE49-F238E27FC236}">
                <a16:creationId xmlns:a16="http://schemas.microsoft.com/office/drawing/2014/main" id="{719338B3-3541-A54C-872C-102C1A202688}"/>
              </a:ext>
            </a:extLst>
          </p:cNvPr>
          <p:cNvSpPr/>
          <p:nvPr/>
        </p:nvSpPr>
        <p:spPr>
          <a:xfrm>
            <a:off x="1575457" y="4478638"/>
            <a:ext cx="672662" cy="662152"/>
          </a:xfrm>
          <a:prstGeom prst="donut">
            <a:avLst>
              <a:gd name="adj" fmla="val 900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1" name="Donut 10">
            <a:extLst>
              <a:ext uri="{FF2B5EF4-FFF2-40B4-BE49-F238E27FC236}">
                <a16:creationId xmlns:a16="http://schemas.microsoft.com/office/drawing/2014/main" id="{C613364F-DD3E-1947-A496-36A6715AA51F}"/>
              </a:ext>
            </a:extLst>
          </p:cNvPr>
          <p:cNvSpPr/>
          <p:nvPr/>
        </p:nvSpPr>
        <p:spPr>
          <a:xfrm>
            <a:off x="4382376" y="2651590"/>
            <a:ext cx="672662" cy="662152"/>
          </a:xfrm>
          <a:prstGeom prst="donut">
            <a:avLst>
              <a:gd name="adj" fmla="val 900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12" name="Picture 4" descr="xyz-axis">
            <a:extLst>
              <a:ext uri="{FF2B5EF4-FFF2-40B4-BE49-F238E27FC236}">
                <a16:creationId xmlns:a16="http://schemas.microsoft.com/office/drawing/2014/main" id="{5BFB5D85-3053-D746-B607-291E07B77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388" y="2651590"/>
            <a:ext cx="2298700" cy="24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Donut 12">
            <a:extLst>
              <a:ext uri="{FF2B5EF4-FFF2-40B4-BE49-F238E27FC236}">
                <a16:creationId xmlns:a16="http://schemas.microsoft.com/office/drawing/2014/main" id="{A62A1411-E62B-2145-9AE3-84BA23C42B2C}"/>
              </a:ext>
            </a:extLst>
          </p:cNvPr>
          <p:cNvSpPr/>
          <p:nvPr/>
        </p:nvSpPr>
        <p:spPr>
          <a:xfrm>
            <a:off x="7963338" y="3816486"/>
            <a:ext cx="672662" cy="662152"/>
          </a:xfrm>
          <a:prstGeom prst="donut">
            <a:avLst>
              <a:gd name="adj" fmla="val 900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14" name="Picture 4" descr="xyz-axis">
            <a:extLst>
              <a:ext uri="{FF2B5EF4-FFF2-40B4-BE49-F238E27FC236}">
                <a16:creationId xmlns:a16="http://schemas.microsoft.com/office/drawing/2014/main" id="{D81FD2C9-2570-694A-9CEB-1B52747B1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0" y="2651590"/>
            <a:ext cx="2298700" cy="24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43A213-4FEA-EC48-9818-6C65CA056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89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EDFFA-7508-A044-8339-E905004AC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57987-DCB8-3A45-83E6-5AA738AAD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Pandas has utility functions that can create dummy variables for categorical variables:</a:t>
            </a:r>
            <a:br>
              <a:rPr lang="en-US" dirty="0"/>
            </a:br>
            <a:br>
              <a:rPr lang="en-US" dirty="0"/>
            </a:b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</a:rPr>
              <a:t>df["</a:t>
            </a:r>
            <a:r>
              <a:rPr lang="en-US" sz="2400" dirty="0" err="1">
                <a:latin typeface="DEJAVU SANS MONO" panose="020B0609030804020204" pitchFamily="49" charset="0"/>
                <a:ea typeface="DEJAVU SANS MONO" panose="020B0609030804020204" pitchFamily="49" charset="0"/>
              </a:rPr>
              <a:t>beds_cats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</a:rPr>
              <a:t>"] = df["beds"].</a:t>
            </a:r>
            <a:r>
              <a:rPr lang="en-US" sz="2400" dirty="0" err="1">
                <a:latin typeface="DEJAVU SANS MONO" panose="020B0609030804020204" pitchFamily="49" charset="0"/>
                <a:ea typeface="DEJAVU SANS MONO" panose="020B0609030804020204" pitchFamily="49" charset="0"/>
              </a:rPr>
              <a:t>astype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</a:rPr>
              <a:t>("category")</a:t>
            </a:r>
            <a:b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</a:rPr>
            </a:br>
            <a:b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</a:rPr>
            </a:b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</a:rPr>
              <a:t>dummies = </a:t>
            </a:r>
            <a:r>
              <a:rPr lang="en-US" sz="2400" dirty="0" err="1">
                <a:latin typeface="DEJAVU SANS MONO" panose="020B0609030804020204" pitchFamily="49" charset="0"/>
                <a:ea typeface="DEJAVU SANS MONO" panose="020B0609030804020204" pitchFamily="49" charset="0"/>
              </a:rPr>
              <a:t>pd.get_dummies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</a:rPr>
              <a:t>(df["</a:t>
            </a:r>
            <a:r>
              <a:rPr lang="en-US" sz="2400" dirty="0" err="1">
                <a:latin typeface="DEJAVU SANS MONO" panose="020B0609030804020204" pitchFamily="49" charset="0"/>
                <a:ea typeface="DEJAVU SANS MONO" panose="020B0609030804020204" pitchFamily="49" charset="0"/>
              </a:rPr>
              <a:t>beds_cats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</a:rPr>
              <a:t>"],    </a:t>
            </a:r>
            <a:b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</a:rPr>
            </a:b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</a:rPr>
              <a:t>					prefix="</a:t>
            </a:r>
            <a:r>
              <a:rPr lang="en-US" sz="2400" dirty="0" err="1">
                <a:latin typeface="DEJAVU SANS MONO" panose="020B0609030804020204" pitchFamily="49" charset="0"/>
                <a:ea typeface="DEJAVU SANS MONO" panose="020B0609030804020204" pitchFamily="49" charset="0"/>
              </a:rPr>
              <a:t>beds_cats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</a:rPr>
              <a:t>")</a:t>
            </a:r>
            <a:b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</a:rPr>
            </a:br>
            <a:b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</a:rPr>
            </a:b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</a:rPr>
              <a:t>df = </a:t>
            </a:r>
            <a:r>
              <a:rPr lang="en-US" sz="2400" dirty="0" err="1">
                <a:latin typeface="DEJAVU SANS MONO" panose="020B0609030804020204" pitchFamily="49" charset="0"/>
                <a:ea typeface="DEJAVU SANS MONO" panose="020B0609030804020204" pitchFamily="49" charset="0"/>
              </a:rPr>
              <a:t>df.merge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</a:rPr>
              <a:t>(dummies, </a:t>
            </a:r>
            <a:r>
              <a:rPr lang="en-US" sz="2400" dirty="0" err="1">
                <a:latin typeface="DEJAVU SANS MONO" panose="020B0609030804020204" pitchFamily="49" charset="0"/>
                <a:ea typeface="DEJAVU SANS MONO" panose="020B0609030804020204" pitchFamily="49" charset="0"/>
              </a:rPr>
              <a:t>left_index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</a:rPr>
              <a:t>=True, 								</a:t>
            </a:r>
            <a:r>
              <a:rPr lang="en-US" sz="2400" dirty="0" err="1">
                <a:latin typeface="DEJAVU SANS MONO" panose="020B0609030804020204" pitchFamily="49" charset="0"/>
                <a:ea typeface="DEJAVU SANS MONO" panose="020B0609030804020204" pitchFamily="49" charset="0"/>
              </a:rPr>
              <a:t>right_index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</a:rPr>
              <a:t>=True)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368976-3057-3C7E-9348-A02D5DC34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979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4B79A-E169-0D43-B9A5-818245580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Integers as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1100C-56FD-414D-A56E-F4B5C5211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 can be helpful to encode certain integers as categories</a:t>
            </a:r>
          </a:p>
          <a:p>
            <a:pPr lvl="1"/>
            <a:r>
              <a:rPr lang="en-US" dirty="0"/>
              <a:t>Number of bedrooms</a:t>
            </a:r>
          </a:p>
          <a:p>
            <a:pPr lvl="1"/>
            <a:r>
              <a:rPr lang="en-US" dirty="0"/>
              <a:t>Number of bathrooms</a:t>
            </a:r>
          </a:p>
          <a:p>
            <a:pPr lvl="1"/>
            <a:r>
              <a:rPr lang="en-US" dirty="0"/>
              <a:t>Day of the week</a:t>
            </a:r>
          </a:p>
          <a:p>
            <a:r>
              <a:rPr lang="en-US" dirty="0"/>
              <a:t>Why? Let's assume the average value of a house</a:t>
            </a:r>
          </a:p>
          <a:p>
            <a:pPr lvl="1"/>
            <a:r>
              <a:rPr lang="en-US" dirty="0"/>
              <a:t>Increases by $20k when you got from 2 bedrooms to 3</a:t>
            </a:r>
          </a:p>
          <a:p>
            <a:pPr lvl="1"/>
            <a:r>
              <a:rPr lang="en-US" dirty="0"/>
              <a:t>Increases by $40k when you go from 3 bedrooms to 4</a:t>
            </a:r>
          </a:p>
          <a:p>
            <a:pPr lvl="1"/>
            <a:r>
              <a:rPr lang="en-US" dirty="0"/>
              <a:t>This is a non-linear relationship – it may be due to other factors like larger houses are in wealthier areas</a:t>
            </a:r>
          </a:p>
          <a:p>
            <a:pPr lvl="1"/>
            <a:r>
              <a:rPr lang="en-US" dirty="0"/>
              <a:t>In linear models, we approximate non-linear relationships by treating such variables as categorical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D18F5-E819-7990-5DFA-1A4E09147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59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8E7E5-6838-AA48-8C60-400BD2497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Dates and 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5494C-CB31-C24A-9DA2-43E153B5D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 can identify date and time strings in certain specific formats but often times real data has slight variations</a:t>
            </a:r>
          </a:p>
          <a:p>
            <a:r>
              <a:rPr lang="en-US" dirty="0"/>
              <a:t>The Python </a:t>
            </a:r>
            <a:r>
              <a:rPr lang="en-US" sz="2400" dirty="0" err="1"/>
              <a:t>datetime.datetime.strptime</a:t>
            </a:r>
            <a:r>
              <a:rPr lang="en-US" sz="2400" dirty="0"/>
              <a:t>() </a:t>
            </a:r>
            <a:r>
              <a:rPr lang="en-US" dirty="0"/>
              <a:t>function can be used to parse a date time string and return a </a:t>
            </a:r>
            <a:r>
              <a:rPr lang="en-US" sz="2400" dirty="0" err="1">
                <a:latin typeface="DEJAVU SANS MONO" panose="020B0609030804020204" pitchFamily="49" charset="0"/>
                <a:ea typeface="DEJAVU SANS MONO" panose="020B0609030804020204" pitchFamily="49" charset="0"/>
              </a:rPr>
              <a:t>DateTime</a:t>
            </a:r>
            <a:r>
              <a:rPr lang="en-US" dirty="0"/>
              <a:t> object.</a:t>
            </a:r>
          </a:p>
          <a:p>
            <a:r>
              <a:rPr lang="en-US" dirty="0"/>
              <a:t>You probably already did this during the data cleaning steps.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8EE4B-13B4-667D-F92F-924E45886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415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67272-593E-1149-8A26-9E10246B5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Dates and 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5BBDF-91F8-C64B-96B7-5E3B939EF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engineer a few features from 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</a:rPr>
              <a:t>Date</a:t>
            </a:r>
            <a:r>
              <a:rPr lang="en-US" dirty="0"/>
              <a:t> or </a:t>
            </a:r>
            <a:r>
              <a:rPr lang="en-US" sz="2400" dirty="0" err="1"/>
              <a:t>DateTime</a:t>
            </a:r>
            <a:r>
              <a:rPr lang="en-US" dirty="0"/>
              <a:t> objects</a:t>
            </a:r>
          </a:p>
          <a:p>
            <a:r>
              <a:rPr lang="en-US" dirty="0"/>
              <a:t>Convert to Unix epoch to get a single numerical value representing progression of time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</a:rPr>
              <a:t>df["timestamp"] = df["datetime"].map(lambda dt: </a:t>
            </a:r>
            <a:r>
              <a:rPr lang="en-US" sz="2400" dirty="0" err="1">
                <a:latin typeface="DEJAVU SANS MONO" panose="020B0609030804020204" pitchFamily="49" charset="0"/>
                <a:ea typeface="DEJAVU SANS MONO" panose="020B0609030804020204" pitchFamily="49" charset="0"/>
              </a:rPr>
              <a:t>dt.timestamp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</a:rPr>
              <a:t>())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46AB75-B67B-B66B-B5A2-910F37F2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118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22C65-B738-654B-B59A-6EAF789F2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Dates and 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C99F6-F436-5A4C-A520-A2ECB2B03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Often, we not interested in absolute time but periods of time</a:t>
            </a:r>
          </a:p>
          <a:p>
            <a:pPr lvl="1"/>
            <a:r>
              <a:rPr lang="en-US" dirty="0"/>
              <a:t>Hour of the day</a:t>
            </a:r>
          </a:p>
          <a:p>
            <a:pPr lvl="1"/>
            <a:r>
              <a:rPr lang="en-US" dirty="0"/>
              <a:t>Day of the week</a:t>
            </a:r>
          </a:p>
          <a:p>
            <a:pPr lvl="1"/>
            <a:r>
              <a:rPr lang="en-US" dirty="0"/>
              <a:t>Month of the year</a:t>
            </a:r>
          </a:p>
          <a:p>
            <a:pPr lvl="1"/>
            <a:r>
              <a:rPr lang="en-US" dirty="0"/>
              <a:t>Season (summer, fall, winter, spring)</a:t>
            </a:r>
          </a:p>
          <a:p>
            <a:r>
              <a:rPr lang="en-US" dirty="0"/>
              <a:t>Machine learning models cannot infer periodicity, so we have to manually engineer features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B3AF15-F57A-7015-773F-DEB585B2D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136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9A709-AAA4-E641-8F5C-E265EC39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Dates and 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1A24A-CA57-934E-8CF9-6CDDD9B53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Hours:</a:t>
            </a:r>
            <a:br>
              <a:rPr lang="en-US" dirty="0"/>
            </a:br>
            <a:br>
              <a:rPr lang="en-US" dirty="0"/>
            </a:b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</a:rPr>
              <a:t>df["</a:t>
            </a:r>
            <a:r>
              <a:rPr lang="en-US" sz="2400" dirty="0" err="1">
                <a:latin typeface="DEJAVU SANS MONO" panose="020B0609030804020204" pitchFamily="49" charset="0"/>
                <a:ea typeface="DEJAVU SANS MONO" panose="020B0609030804020204" pitchFamily="49" charset="0"/>
              </a:rPr>
              <a:t>hour_of_day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</a:rPr>
              <a:t>"] = df["datetime"].map(lambda dt: </a:t>
            </a:r>
            <a:r>
              <a:rPr lang="en-US" sz="2400" dirty="0" err="1">
                <a:latin typeface="DEJAVU SANS MONO" panose="020B0609030804020204" pitchFamily="49" charset="0"/>
                <a:ea typeface="DEJAVU SANS MONO" panose="020B0609030804020204" pitchFamily="49" charset="0"/>
              </a:rPr>
              <a:t>t.hour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</a:rPr>
              <a:t>)</a:t>
            </a:r>
            <a:br>
              <a:rPr lang="en-US" dirty="0"/>
            </a:br>
            <a:endParaRPr lang="en-US" dirty="0"/>
          </a:p>
          <a:p>
            <a:r>
              <a:rPr lang="en-US" dirty="0"/>
              <a:t>Day of the week:</a:t>
            </a:r>
            <a:br>
              <a:rPr lang="en-US" dirty="0"/>
            </a:br>
            <a:br>
              <a:rPr lang="en-US" dirty="0"/>
            </a:br>
            <a:r>
              <a:rPr lang="en-US" sz="2400" dirty="0" err="1">
                <a:latin typeface="DEJAVU SANS MONO" panose="020B0609030804020204" pitchFamily="49" charset="0"/>
                <a:ea typeface="DEJAVU SANS MONO" panose="020B0609030804020204" pitchFamily="49" charset="0"/>
              </a:rPr>
              <a:t>day_of_week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</a:rPr>
              <a:t> = df["datetime"].map(lambda dt: 									</a:t>
            </a:r>
            <a:r>
              <a:rPr lang="en-US" sz="2400" dirty="0" err="1">
                <a:latin typeface="DEJAVU SANS MONO" panose="020B0609030804020204" pitchFamily="49" charset="0"/>
                <a:ea typeface="DEJAVU SANS MONO" panose="020B0609030804020204" pitchFamily="49" charset="0"/>
              </a:rPr>
              <a:t>dt.weekday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</a:rPr>
              <a:t>())</a:t>
            </a:r>
            <a:b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EFC67-B9E0-74D2-22EC-2F714E993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52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751A4-8936-5094-B34C-E3DC5B8F0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Architecture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BADA7A68-E7C6-760A-4624-6F97AFA2B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897334" y="1825625"/>
            <a:ext cx="6397331" cy="435133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50A5B0-31AA-9732-DBE4-CD9D526E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909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9A709-AAA4-E641-8F5C-E265EC39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Dates and 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1A24A-CA57-934E-8CF9-6CDDD9B53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Month of the Year:</a:t>
            </a:r>
            <a:br>
              <a:rPr lang="en-US" dirty="0"/>
            </a:br>
            <a:br>
              <a:rPr lang="en-US" dirty="0"/>
            </a:b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</a:rPr>
              <a:t>df["month"] = df["datetime"].map(lambda dt: </a:t>
            </a:r>
            <a:r>
              <a:rPr lang="en-US" sz="2400" dirty="0" err="1">
                <a:latin typeface="DEJAVU SANS MONO" panose="020B0609030804020204" pitchFamily="49" charset="0"/>
                <a:ea typeface="DEJAVU SANS MONO" panose="020B0609030804020204" pitchFamily="49" charset="0"/>
              </a:rPr>
              <a:t>t.month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</a:rPr>
              <a:t>)</a:t>
            </a:r>
            <a:br>
              <a:rPr lang="en-US" dirty="0"/>
            </a:br>
            <a:b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EC4AB-2E42-45A9-082B-B06763674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86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73BF6-3D16-9E45-BAAF-5140F88DA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Dates and 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67741-2209-2845-9B35-91A7E2F2D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Hour of the day may be too granular.  You want periods of the day:</a:t>
            </a:r>
          </a:p>
          <a:p>
            <a:pPr lvl="1"/>
            <a:r>
              <a:rPr lang="en-US" dirty="0"/>
              <a:t>Early morning – midnight to 8 am</a:t>
            </a:r>
          </a:p>
          <a:p>
            <a:pPr lvl="1"/>
            <a:r>
              <a:rPr lang="en-US" dirty="0"/>
              <a:t>Morning – 8 am to noon</a:t>
            </a:r>
          </a:p>
          <a:p>
            <a:pPr lvl="1"/>
            <a:r>
              <a:rPr lang="en-US" dirty="0"/>
              <a:t>Afternoon – noon to 5 pm</a:t>
            </a:r>
          </a:p>
          <a:p>
            <a:pPr lvl="1"/>
            <a:r>
              <a:rPr lang="en-US" dirty="0"/>
              <a:t>Evening – 5 pm to midnight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7956F-E42E-E79F-41DF-7C17245B3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58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F30EE-93E2-314A-B2A4-34656E19A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Dates and 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72FD6-0292-2742-BB4F-6BCD65C87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day of the week will be returned as an integer.  It can be useful to make it categorical:</a:t>
            </a:r>
            <a:br>
              <a:rPr lang="en-US" dirty="0"/>
            </a:br>
            <a:br>
              <a:rPr lang="en-US" dirty="0"/>
            </a:br>
            <a:r>
              <a:rPr lang="en-US" sz="2400" dirty="0" err="1">
                <a:latin typeface="DEJAVU SANS MONO" panose="020B0609030804020204" pitchFamily="49" charset="0"/>
                <a:ea typeface="DEJAVU SANS MONO" panose="020B0609030804020204" pitchFamily="49" charset="0"/>
              </a:rPr>
              <a:t>day_of_week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</a:rPr>
              <a:t> = </a:t>
            </a:r>
            <a:r>
              <a:rPr lang="en-US" sz="2400" dirty="0" err="1">
                <a:latin typeface="DEJAVU SANS MONO" panose="020B0609030804020204" pitchFamily="49" charset="0"/>
                <a:ea typeface="DEJAVU SANS MONO" panose="020B0609030804020204" pitchFamily="49" charset="0"/>
              </a:rPr>
              <a:t>day_of_week.astype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</a:rPr>
              <a:t>("category")</a:t>
            </a:r>
            <a:b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</a:rPr>
            </a:br>
            <a:b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</a:rPr>
            </a:b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</a:rPr>
              <a:t>dummies = </a:t>
            </a:r>
            <a:r>
              <a:rPr lang="en-US" sz="2400" dirty="0" err="1">
                <a:latin typeface="DEJAVU SANS MONO" panose="020B0609030804020204" pitchFamily="49" charset="0"/>
                <a:ea typeface="DEJAVU SANS MONO" panose="020B0609030804020204" pitchFamily="49" charset="0"/>
              </a:rPr>
              <a:t>pd.get_dummies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</a:rPr>
              <a:t>(</a:t>
            </a:r>
            <a:r>
              <a:rPr lang="en-US" sz="2400" dirty="0" err="1">
                <a:latin typeface="DEJAVU SANS MONO" panose="020B0609030804020204" pitchFamily="49" charset="0"/>
                <a:ea typeface="DEJAVU SANS MONO" panose="020B0609030804020204" pitchFamily="49" charset="0"/>
              </a:rPr>
              <a:t>day_of_week</a:t>
            </a:r>
            <a:b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</a:rPr>
            </a:b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</a:rPr>
              <a:t>					prefix="day_")</a:t>
            </a:r>
            <a:b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</a:rPr>
            </a:br>
            <a:b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</a:rPr>
            </a:b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</a:rPr>
              <a:t>df = </a:t>
            </a:r>
            <a:r>
              <a:rPr lang="en-US" sz="2400" dirty="0" err="1">
                <a:latin typeface="DEJAVU SANS MONO" panose="020B0609030804020204" pitchFamily="49" charset="0"/>
                <a:ea typeface="DEJAVU SANS MONO" panose="020B0609030804020204" pitchFamily="49" charset="0"/>
              </a:rPr>
              <a:t>df.merge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</a:rPr>
              <a:t>(dummies, </a:t>
            </a:r>
            <a:r>
              <a:rPr lang="en-US" sz="2400" dirty="0" err="1">
                <a:latin typeface="DEJAVU SANS MONO" panose="020B0609030804020204" pitchFamily="49" charset="0"/>
                <a:ea typeface="DEJAVU SANS MONO" panose="020B0609030804020204" pitchFamily="49" charset="0"/>
              </a:rPr>
              <a:t>left_index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</a:rPr>
              <a:t>=True, 								</a:t>
            </a:r>
            <a:r>
              <a:rPr lang="en-US" sz="2400" dirty="0" err="1">
                <a:latin typeface="DEJAVU SANS MONO" panose="020B0609030804020204" pitchFamily="49" charset="0"/>
                <a:ea typeface="DEJAVU SANS MONO" panose="020B0609030804020204" pitchFamily="49" charset="0"/>
              </a:rPr>
              <a:t>right_index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</a:rPr>
              <a:t>=True)</a:t>
            </a:r>
            <a:b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</a:rPr>
            </a:br>
            <a:endParaRPr lang="en-US" sz="2400" dirty="0">
              <a:latin typeface="DEJAVU SANS MONO" panose="020B0609030804020204" pitchFamily="49" charset="0"/>
              <a:ea typeface="DEJAVU SANS MON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929C7-B6A2-8341-5673-55584338C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483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D4CEF-EBF9-2142-A908-60CC8E714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Dates and 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565F6-A37A-CF49-873B-1D228A654C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</a:rPr>
              <a:t>def </a:t>
            </a:r>
            <a:r>
              <a:rPr lang="en-US" sz="2400" dirty="0" err="1">
                <a:latin typeface="DEJAVU SANS MONO" panose="020B0609030804020204" pitchFamily="49" charset="0"/>
                <a:ea typeface="DEJAVU SANS MONO" panose="020B0609030804020204" pitchFamily="49" charset="0"/>
              </a:rPr>
              <a:t>to_periods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</a:rPr>
              <a:t>(hour):</a:t>
            </a:r>
            <a:b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</a:rPr>
            </a:b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</a:rPr>
              <a:t>	if hour &lt; 8:</a:t>
            </a:r>
            <a:b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</a:rPr>
            </a:b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</a:rPr>
              <a:t>		return 0</a:t>
            </a:r>
            <a:b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</a:rPr>
            </a:b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</a:rPr>
              <a:t>	</a:t>
            </a:r>
            <a:r>
              <a:rPr lang="en-US" sz="2400" dirty="0" err="1">
                <a:latin typeface="DEJAVU SANS MONO" panose="020B0609030804020204" pitchFamily="49" charset="0"/>
                <a:ea typeface="DEJAVU SANS MONO" panose="020B0609030804020204" pitchFamily="49" charset="0"/>
              </a:rPr>
              <a:t>elif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</a:rPr>
              <a:t> hour &lt; 12:</a:t>
            </a:r>
            <a:b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</a:rPr>
            </a:b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</a:rPr>
              <a:t>		return 1</a:t>
            </a:r>
            <a:b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</a:rPr>
            </a:b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</a:rPr>
              <a:t>	 # 5pm, 24 hour time</a:t>
            </a:r>
            <a:b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</a:rPr>
            </a:b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</a:rPr>
              <a:t>	</a:t>
            </a:r>
            <a:r>
              <a:rPr lang="en-US" sz="2400" dirty="0" err="1">
                <a:latin typeface="DEJAVU SANS MONO" panose="020B0609030804020204" pitchFamily="49" charset="0"/>
                <a:ea typeface="DEJAVU SANS MONO" panose="020B0609030804020204" pitchFamily="49" charset="0"/>
              </a:rPr>
              <a:t>elif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</a:rPr>
              <a:t> hour &lt; 17:</a:t>
            </a:r>
            <a:b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</a:rPr>
            </a:b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</a:rPr>
              <a:t>		return 2</a:t>
            </a:r>
            <a:b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</a:rPr>
            </a:b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</a:rPr>
              <a:t>	else:</a:t>
            </a:r>
            <a:b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</a:rPr>
            </a:b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</a:rPr>
              <a:t>		return 3</a:t>
            </a:r>
            <a:b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</a:rPr>
            </a:br>
            <a:b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</a:rPr>
            </a:b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</a:rPr>
              <a:t>df["periods"] = df["datetime"].map(lambda dt: </a:t>
            </a:r>
            <a:r>
              <a:rPr lang="en-US" sz="2400" dirty="0" err="1">
                <a:latin typeface="DEJAVU SANS MONO" panose="020B0609030804020204" pitchFamily="49" charset="0"/>
                <a:ea typeface="DEJAVU SANS MONO" panose="020B0609030804020204" pitchFamily="49" charset="0"/>
              </a:rPr>
              <a:t>to_periods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</a:rPr>
              <a:t>(</a:t>
            </a:r>
            <a:r>
              <a:rPr lang="en-US" sz="2400" dirty="0" err="1">
                <a:latin typeface="DEJAVU SANS MONO" panose="020B0609030804020204" pitchFamily="49" charset="0"/>
                <a:ea typeface="DEJAVU SANS MONO" panose="020B0609030804020204" pitchFamily="49" charset="0"/>
              </a:rPr>
              <a:t>dt.hour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</a:rPr>
              <a:t>))</a:t>
            </a:r>
          </a:p>
          <a:p>
            <a:pPr marL="0" indent="0">
              <a:buNone/>
            </a:pPr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543EC-1E82-9B44-A322-B73A26F2FB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And then make it categorical.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4DF8B3-83A9-5E94-296F-62B385826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359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DD41D44-26F1-AB49-AF87-EDB5C9E112B2}"/>
              </a:ext>
            </a:extLst>
          </p:cNvPr>
          <p:cNvGrpSpPr/>
          <p:nvPr/>
        </p:nvGrpSpPr>
        <p:grpSpPr>
          <a:xfrm>
            <a:off x="886196" y="1720840"/>
            <a:ext cx="10419609" cy="3416320"/>
            <a:chOff x="838199" y="2398816"/>
            <a:chExt cx="10419609" cy="34163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2070485-3C4F-8546-ACB3-DBAD5F5088F2}"/>
                </a:ext>
              </a:extLst>
            </p:cNvPr>
            <p:cNvSpPr txBox="1"/>
            <p:nvPr/>
          </p:nvSpPr>
          <p:spPr>
            <a:xfrm>
              <a:off x="838199" y="2398816"/>
              <a:ext cx="3745675" cy="3416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Dear Class,</a:t>
              </a:r>
              <a:br>
                <a:rPr lang="en-US" sz="2400" dirty="0"/>
              </a:br>
              <a:br>
                <a:rPr lang="en-US" sz="2400" dirty="0"/>
              </a:br>
              <a:r>
                <a:rPr lang="en-US" sz="2400" dirty="0"/>
                <a:t>I've uploaded the new homework to D2L.  It's due on Monday.  I'm looking forward to seeing your solutions!</a:t>
              </a:r>
              <a:br>
                <a:rPr lang="en-US" sz="2400" dirty="0"/>
              </a:br>
              <a:br>
                <a:rPr lang="en-US" sz="2400" dirty="0"/>
              </a:br>
              <a:r>
                <a:rPr lang="en-US" sz="2400" dirty="0"/>
                <a:t>RJ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F470023-7289-AF46-B5D7-87D51AD94A36}"/>
                </a:ext>
              </a:extLst>
            </p:cNvPr>
            <p:cNvSpPr txBox="1"/>
            <p:nvPr/>
          </p:nvSpPr>
          <p:spPr>
            <a:xfrm>
              <a:off x="7849590" y="3415814"/>
              <a:ext cx="34082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[0, 1, 0, 0, 0, 1, 1, 0, 0]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88E1540-1D16-D14F-8558-08FE896BBA81}"/>
                </a:ext>
              </a:extLst>
            </p:cNvPr>
            <p:cNvCxnSpPr/>
            <p:nvPr/>
          </p:nvCxnSpPr>
          <p:spPr>
            <a:xfrm>
              <a:off x="4875701" y="3677424"/>
              <a:ext cx="2790701" cy="0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w="lg" len="med"/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CABCBF-EBF7-E940-AFD2-0E8BC2FE22AA}"/>
                </a:ext>
              </a:extLst>
            </p:cNvPr>
            <p:cNvSpPr txBox="1"/>
            <p:nvPr/>
          </p:nvSpPr>
          <p:spPr>
            <a:xfrm>
              <a:off x="5708732" y="2907983"/>
              <a:ext cx="10160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/>
                <a:t>?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4D186B-56BD-F54C-A84B-B29C951A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B3FC0C-66F9-A038-CF5B-760455D58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645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B144D-B2F5-2344-BAAE-9EB934EE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D9B25-C7BB-1D4D-AD90-E5F19F672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simplest approach is a bag of words model</a:t>
            </a:r>
          </a:p>
          <a:p>
            <a:r>
              <a:rPr lang="en-US" dirty="0"/>
              <a:t>We keep track of how many times each word appears in each document</a:t>
            </a:r>
          </a:p>
          <a:p>
            <a:r>
              <a:rPr lang="en-US" dirty="0"/>
              <a:t>Each word count is stored as a separate column</a:t>
            </a:r>
          </a:p>
          <a:p>
            <a:r>
              <a:rPr lang="en-US" dirty="0"/>
              <a:t>Some variations:</a:t>
            </a:r>
          </a:p>
          <a:p>
            <a:pPr lvl="1"/>
            <a:r>
              <a:rPr lang="en-US" dirty="0"/>
              <a:t>Pre-process vocabulary to perform "stemming"</a:t>
            </a:r>
          </a:p>
          <a:p>
            <a:pPr lvl="1"/>
            <a:r>
              <a:rPr lang="en-US" dirty="0"/>
              <a:t>Binary (absence / presence) instead of counts</a:t>
            </a:r>
          </a:p>
          <a:p>
            <a:pPr lvl="1"/>
            <a:r>
              <a:rPr lang="en-US" dirty="0"/>
              <a:t>Weight the words based on document frequency (e.g., rare words get high weights, common words get lower weights)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4F62C2-20C6-2F8B-8F3F-555872070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449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FCD47-94F5-0A40-8893-9076F897F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Vocabulary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C010EA-3C2B-094D-9139-3E707EC31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9295" y="1328086"/>
            <a:ext cx="8013410" cy="54864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4CEB8A-BB7E-988C-0142-010898996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612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94E-B6AF-E245-981D-08C2AE718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Words to Column Indices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5136A4-189E-F74A-95E5-929B0B1EF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5529" y="1328086"/>
            <a:ext cx="3660943" cy="54864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35A4F6-A95D-71E3-A5DA-B0562CF03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612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04BA3-0374-4D4D-A068-74D128377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 Features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5863A6-702E-FA4F-B9C3-890F1908D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3187"/>
          <a:stretch/>
        </p:blipFill>
        <p:spPr>
          <a:xfrm>
            <a:off x="10102" y="1533016"/>
            <a:ext cx="6915133" cy="50292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F5D69E-2E79-AAB8-33B6-8150EB5D7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382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04BA3-0374-4D4D-A068-74D128377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 Features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5863A6-702E-FA4F-B9C3-890F1908D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02" y="1533016"/>
            <a:ext cx="12171797" cy="50292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E18601-8454-02FC-E393-900F0DD67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27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8EFE8-96FA-F5B4-4253-D97C36102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Development</a:t>
            </a:r>
          </a:p>
        </p:txBody>
      </p:sp>
      <p:pic>
        <p:nvPicPr>
          <p:cNvPr id="2050" name="Picture 2" descr="A diagram that gives a visual representation of the MLOps process">
            <a:extLst>
              <a:ext uri="{FF2B5EF4-FFF2-40B4-BE49-F238E27FC236}">
                <a16:creationId xmlns:a16="http://schemas.microsoft.com/office/drawing/2014/main" id="{F5D93B8D-0272-EEFE-6E14-51AC94DB2B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64" r="15536" b="14548"/>
          <a:stretch/>
        </p:blipFill>
        <p:spPr bwMode="auto">
          <a:xfrm>
            <a:off x="1436474" y="1690686"/>
            <a:ext cx="10107553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4DEA5C-866A-8A90-7CC7-22BBC0B4D9B8}"/>
              </a:ext>
            </a:extLst>
          </p:cNvPr>
          <p:cNvSpPr txBox="1"/>
          <p:nvPr/>
        </p:nvSpPr>
        <p:spPr>
          <a:xfrm>
            <a:off x="6490251" y="6550223"/>
            <a:ext cx="5785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>
                <a:hlinkClick r:id="rId3"/>
              </a:rPr>
              <a:t>https://</a:t>
            </a:r>
            <a:r>
              <a:rPr lang="en-US" sz="1400" dirty="0" err="1">
                <a:hlinkClick r:id="rId3"/>
              </a:rPr>
              <a:t>www.phdata.io</a:t>
            </a:r>
            <a:r>
              <a:rPr lang="en-US" sz="1400" dirty="0">
                <a:hlinkClick r:id="rId3"/>
              </a:rPr>
              <a:t>/blog/</a:t>
            </a:r>
            <a:r>
              <a:rPr lang="en-US" sz="1400" dirty="0" err="1">
                <a:hlinkClick r:id="rId3"/>
              </a:rPr>
              <a:t>mlops</a:t>
            </a:r>
            <a:r>
              <a:rPr lang="en-US" sz="1400" dirty="0">
                <a:hlinkClick r:id="rId3"/>
              </a:rPr>
              <a:t>-vs-</a:t>
            </a:r>
            <a:r>
              <a:rPr lang="en-US" sz="1400" dirty="0" err="1">
                <a:hlinkClick r:id="rId3"/>
              </a:rPr>
              <a:t>devops</a:t>
            </a:r>
            <a:r>
              <a:rPr lang="en-US" sz="1400" dirty="0">
                <a:hlinkClick r:id="rId3"/>
              </a:rPr>
              <a:t>-</a:t>
            </a:r>
            <a:r>
              <a:rPr lang="en-US" sz="1400" dirty="0" err="1">
                <a:hlinkClick r:id="rId3"/>
              </a:rPr>
              <a:t>whats</a:t>
            </a:r>
            <a:r>
              <a:rPr lang="en-US" sz="1400" dirty="0">
                <a:hlinkClick r:id="rId3"/>
              </a:rPr>
              <a:t>-the-difference/</a:t>
            </a:r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8C1BAE-4090-37E1-4172-5E57EED8F606}"/>
              </a:ext>
            </a:extLst>
          </p:cNvPr>
          <p:cNvSpPr/>
          <p:nvPr/>
        </p:nvSpPr>
        <p:spPr>
          <a:xfrm>
            <a:off x="2809065" y="4293704"/>
            <a:ext cx="898231" cy="1729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D3E0F8-76BD-EE74-94AF-A6959B0EC4C9}"/>
              </a:ext>
            </a:extLst>
          </p:cNvPr>
          <p:cNvSpPr/>
          <p:nvPr/>
        </p:nvSpPr>
        <p:spPr>
          <a:xfrm rot="5400000">
            <a:off x="9646771" y="1265271"/>
            <a:ext cx="1201734" cy="1729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84BB82-A98D-8530-DF6D-944D6118430F}"/>
              </a:ext>
            </a:extLst>
          </p:cNvPr>
          <p:cNvSpPr/>
          <p:nvPr/>
        </p:nvSpPr>
        <p:spPr>
          <a:xfrm rot="5400000">
            <a:off x="3522017" y="1265271"/>
            <a:ext cx="1201734" cy="1729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34B474-BA60-5C5E-E73A-E4127033293F}"/>
              </a:ext>
            </a:extLst>
          </p:cNvPr>
          <p:cNvSpPr/>
          <p:nvPr/>
        </p:nvSpPr>
        <p:spPr>
          <a:xfrm rot="5400000">
            <a:off x="2964838" y="4608289"/>
            <a:ext cx="1830904" cy="1729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316362-93DD-9840-5AE5-365AB314A11B}"/>
              </a:ext>
            </a:extLst>
          </p:cNvPr>
          <p:cNvSpPr/>
          <p:nvPr/>
        </p:nvSpPr>
        <p:spPr>
          <a:xfrm rot="5400000">
            <a:off x="4050421" y="5158409"/>
            <a:ext cx="1201734" cy="1729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A2B48CA-B681-9B18-ED06-D1470E9D2EE9}"/>
              </a:ext>
            </a:extLst>
          </p:cNvPr>
          <p:cNvSpPr/>
          <p:nvPr/>
        </p:nvSpPr>
        <p:spPr>
          <a:xfrm rot="5400000">
            <a:off x="9483878" y="4518525"/>
            <a:ext cx="2010435" cy="1729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8B87C30-1B2D-0A73-CFE1-76ACE87E66B7}"/>
              </a:ext>
            </a:extLst>
          </p:cNvPr>
          <p:cNvSpPr/>
          <p:nvPr/>
        </p:nvSpPr>
        <p:spPr>
          <a:xfrm rot="5400000">
            <a:off x="8782066" y="5003764"/>
            <a:ext cx="1201734" cy="1729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F38253-BFBA-0111-7331-D056F78A57E9}"/>
              </a:ext>
            </a:extLst>
          </p:cNvPr>
          <p:cNvSpPr/>
          <p:nvPr/>
        </p:nvSpPr>
        <p:spPr>
          <a:xfrm rot="5400000">
            <a:off x="1050804" y="4644064"/>
            <a:ext cx="2130051" cy="135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13243F-2465-4265-60B6-A7ADBEC5FEA5}"/>
              </a:ext>
            </a:extLst>
          </p:cNvPr>
          <p:cNvSpPr/>
          <p:nvPr/>
        </p:nvSpPr>
        <p:spPr>
          <a:xfrm rot="5400000">
            <a:off x="9808438" y="1848665"/>
            <a:ext cx="1201734" cy="2535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712071-F0E1-069B-C5BC-A14454995CCF}"/>
              </a:ext>
            </a:extLst>
          </p:cNvPr>
          <p:cNvSpPr/>
          <p:nvPr/>
        </p:nvSpPr>
        <p:spPr>
          <a:xfrm rot="10800000">
            <a:off x="9544599" y="2009817"/>
            <a:ext cx="1867697" cy="2535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DE364B-6C4C-51F6-04D4-BDDD86A9D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728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85E3E-81AB-CA49-A98D-107A486B0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CountVectorizer</a:t>
            </a:r>
            <a:endParaRPr lang="en-US" dirty="0"/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3909F8B-81E0-F14D-AEA5-DE388D3F53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4366" y="1825625"/>
            <a:ext cx="8323267" cy="435133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C24F0F-CC5D-65A7-65E3-8800B8B92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518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21164-CE4B-C141-BF69-2448DA48A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 and Imputation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F2DE5-A5DF-134C-8FFB-344098A5A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where we deal with missing data</a:t>
            </a:r>
          </a:p>
          <a:p>
            <a:r>
              <a:rPr lang="en-US" dirty="0"/>
              <a:t>For numerical features, missing data is represented as </a:t>
            </a:r>
            <a:r>
              <a:rPr lang="en-US" dirty="0" err="1"/>
              <a:t>NaNs</a:t>
            </a:r>
            <a:endParaRPr lang="en-US" dirty="0"/>
          </a:p>
          <a:p>
            <a:r>
              <a:rPr lang="en-US" dirty="0"/>
              <a:t>Software will crash when you attempt to do math with </a:t>
            </a:r>
            <a:r>
              <a:rPr lang="en-US" dirty="0" err="1"/>
              <a:t>NaNs</a:t>
            </a:r>
            <a:endParaRPr lang="en-US" dirty="0"/>
          </a:p>
          <a:p>
            <a:r>
              <a:rPr lang="en-US" dirty="0"/>
              <a:t>For categorical features, all dummies are 0 – no problems</a:t>
            </a:r>
          </a:p>
          <a:p>
            <a:r>
              <a:rPr lang="en-US" dirty="0"/>
              <a:t>We have to maintain our experimental setup:</a:t>
            </a:r>
          </a:p>
          <a:p>
            <a:pPr lvl="1"/>
            <a:r>
              <a:rPr lang="en-US" dirty="0"/>
              <a:t>Training the imputer on training set records with known values</a:t>
            </a:r>
          </a:p>
          <a:p>
            <a:pPr lvl="1"/>
            <a:r>
              <a:rPr lang="en-US" dirty="0"/>
              <a:t>Impute the missing values in the training and testing sets with that average value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76A1E-1BDA-4A42-CFCF-8B72F3C86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46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73B03-7F47-8546-995E-B4B13862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Imputation: Mean or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63694-2088-CA4C-8D1D-0DB2ECFD8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 imputation strategy</a:t>
            </a:r>
          </a:p>
          <a:p>
            <a:pPr lvl="1"/>
            <a:r>
              <a:rPr lang="en-US" dirty="0"/>
              <a:t>Calculate the mean, median, or mode of known values</a:t>
            </a:r>
          </a:p>
          <a:p>
            <a:pPr lvl="1"/>
            <a:r>
              <a:rPr lang="en-US" dirty="0"/>
              <a:t>Replace missing values with calculated value</a:t>
            </a:r>
          </a:p>
          <a:p>
            <a:r>
              <a:rPr lang="en-US" dirty="0"/>
              <a:t>Tends to be safe in that imputed values will not bias ML models</a:t>
            </a:r>
          </a:p>
          <a:p>
            <a:r>
              <a:rPr lang="en-US" dirty="0"/>
              <a:t>Most common practice</a:t>
            </a:r>
          </a:p>
          <a:p>
            <a:r>
              <a:rPr lang="en-US" dirty="0"/>
              <a:t>May not be appropriate:</a:t>
            </a:r>
          </a:p>
          <a:p>
            <a:pPr lvl="1"/>
            <a:r>
              <a:rPr lang="en-US" dirty="0"/>
              <a:t>e.g., using an average birth year for for historical figures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81B406-CFB7-2738-59AE-5AF92CD2E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172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CDB44-02FF-D74A-B33E-56B6E57DE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SimpleImputer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04F8F-DAB0-9B42-92FF-6A97633E4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from </a:t>
            </a:r>
            <a:r>
              <a:rPr lang="en-US" sz="2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sklearn.preprocessing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import </a:t>
            </a:r>
            <a:r>
              <a:rPr lang="en-US" sz="2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SimpleImputer</a:t>
            </a:r>
            <a:endParaRPr lang="en-US" sz="2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imputer = </a:t>
            </a:r>
            <a:r>
              <a:rPr lang="en-US" sz="2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simpleImputer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</a:p>
          <a:p>
            <a:pPr marL="0" indent="0">
              <a:buNone/>
            </a:pPr>
            <a:endParaRPr lang="en-US" sz="2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train_df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["</a:t>
            </a:r>
            <a:r>
              <a:rPr lang="en-US" sz="2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my_column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"] = </a:t>
            </a:r>
            <a:r>
              <a:rPr lang="en-US" sz="2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imputer.fit_transform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sz="2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train_df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[["</a:t>
            </a:r>
            <a:r>
              <a:rPr lang="en-US" sz="2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my_column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"]])[:, 0]</a:t>
            </a:r>
          </a:p>
          <a:p>
            <a:pPr marL="0" indent="0">
              <a:buNone/>
            </a:pPr>
            <a:endParaRPr lang="en-US" sz="2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test_df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["</a:t>
            </a:r>
            <a:r>
              <a:rPr lang="en-US" sz="2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my_column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"] = </a:t>
            </a:r>
            <a:r>
              <a:rPr lang="en-US" sz="2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imputer.transform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sz="2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test_df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[["</a:t>
            </a:r>
            <a:r>
              <a:rPr lang="en-US" sz="2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my_column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"]]) [:, 0]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096D4F-EFFA-4792-F976-11490F62A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439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73B03-7F47-8546-995E-B4B13862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Imputation: Nearest Neighbor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63694-2088-CA4C-8D1D-0DB2ECFD8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complex strategy</a:t>
            </a:r>
          </a:p>
          <a:p>
            <a:pPr lvl="1"/>
            <a:r>
              <a:rPr lang="en-US" dirty="0"/>
              <a:t>Find similar records using other fields with known values</a:t>
            </a:r>
          </a:p>
          <a:p>
            <a:pPr lvl="1"/>
            <a:r>
              <a:rPr lang="en-US" dirty="0"/>
              <a:t>Use known values from similar records to impute missing value</a:t>
            </a:r>
          </a:p>
          <a:p>
            <a:r>
              <a:rPr lang="en-US" dirty="0"/>
              <a:t>Not many good (robust) implementations available</a:t>
            </a:r>
          </a:p>
          <a:p>
            <a:pPr lvl="1"/>
            <a:r>
              <a:rPr lang="en-US" dirty="0"/>
              <a:t>May fail when a large number of records have missing values</a:t>
            </a:r>
          </a:p>
          <a:p>
            <a:r>
              <a:rPr lang="en-US" dirty="0"/>
              <a:t>Complex</a:t>
            </a:r>
          </a:p>
          <a:p>
            <a:pPr lvl="1"/>
            <a:r>
              <a:rPr lang="en-US" dirty="0"/>
              <a:t>Requires transforming data (feature engineering, scaling) to work well</a:t>
            </a:r>
          </a:p>
          <a:p>
            <a:pPr lvl="1"/>
            <a:r>
              <a:rPr lang="en-US" dirty="0"/>
              <a:t>Basically doing machine learning at that point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39CD2-0FFB-6780-777B-8CFFF33F5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365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AAD564D4-C0B0-C340-91E3-B072FEDF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Square Footage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E1FC09A-B2C6-244B-B2B1-10602D561E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2" b="1"/>
          <a:stretch/>
        </p:blipFill>
        <p:spPr>
          <a:xfrm>
            <a:off x="838200" y="2286000"/>
            <a:ext cx="5181600" cy="3512238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FD20CFD-4174-5540-8855-C7E1296740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77467"/>
            <a:ext cx="5181600" cy="3647653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E7ED68-FB15-F9F0-1C03-89A7F378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362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46F14-5481-482A-B41A-C142B10BA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1EE42-ADA3-42B6-9695-6328FFCF0F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Many machine learning algorithms do better when variables have:</a:t>
            </a:r>
          </a:p>
          <a:p>
            <a:pPr lvl="1"/>
            <a:r>
              <a:rPr lang="en-US" dirty="0"/>
              <a:t>the same ranges</a:t>
            </a:r>
          </a:p>
          <a:p>
            <a:pPr lvl="1"/>
            <a:r>
              <a:rPr lang="en-US" dirty="0"/>
              <a:t>an average value of 0 </a:t>
            </a:r>
          </a:p>
          <a:p>
            <a:r>
              <a:rPr lang="en-US" dirty="0"/>
              <a:t>We can scale the values of the variables without changing their overall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4827AF9-5DA9-594D-ADCF-FFF15F02668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To scale the value x, we:</a:t>
                </a:r>
              </a:p>
              <a:p>
                <a:r>
                  <a:rPr lang="en-US" dirty="0"/>
                  <a:t>shift by </a:t>
                </a:r>
                <a:r>
                  <a:rPr lang="en-US" dirty="0" err="1"/>
                  <a:t>μ</a:t>
                </a:r>
                <a:r>
                  <a:rPr lang="en-US" dirty="0"/>
                  <a:t> units to get an average value of 0</a:t>
                </a:r>
              </a:p>
              <a:p>
                <a:r>
                  <a:rPr lang="en-US" dirty="0"/>
                  <a:t>and divide by the standard deviation </a:t>
                </a:r>
                <a:r>
                  <a:rPr lang="en-US" dirty="0" err="1"/>
                  <a:t>σ</a:t>
                </a:r>
                <a:r>
                  <a:rPr lang="en-US" dirty="0"/>
                  <a:t> to get a consistent range across all variables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4827AF9-5DA9-594D-ADCF-FFF15F0266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445" t="-291" r="-24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46277-F228-669A-241E-CE25355D1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234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6F94C-78D7-6240-9613-4A605F181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Square Footage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06BDAE9-60C6-6E40-8AE5-5493989BE9B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29472"/>
            <a:ext cx="5181600" cy="3743644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0ACB3E5-CD77-6F4D-8975-D7645C262E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76524"/>
            <a:ext cx="5181600" cy="364954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6FDD85-2434-CE10-A7C6-CB00B8BAD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201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0D639-2E46-324A-B5E3-9FC273931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4767F-489C-2945-8E71-72F4E597F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from </a:t>
            </a:r>
            <a:r>
              <a:rPr lang="en-US" sz="2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sklearn.preprocessing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import </a:t>
            </a:r>
            <a:r>
              <a:rPr lang="en-US" sz="2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StandardScaler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scaler = </a:t>
            </a:r>
            <a:r>
              <a:rPr lang="en-US" sz="2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StandardScaler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</a:p>
          <a:p>
            <a:pPr marL="0" indent="0">
              <a:buNone/>
            </a:pPr>
            <a:endParaRPr lang="en-US" sz="2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scaled_train_X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en-US" sz="2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scaler.fit_transform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sz="2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train_df.values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scaled_test_X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en-US" sz="2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scaler.transform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sz="2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test_df.values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3D47A7-B9D8-2230-1468-1E74EB95F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374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71584-2C1F-B742-BD81-4B8D4C02B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Scaling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69DF83-1B10-4146-96A1-99A74A0F622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38200" y="2274094"/>
            <a:ext cx="5181600" cy="3454400"/>
          </a:xfrm>
        </p:spPr>
      </p:pic>
      <p:pic>
        <p:nvPicPr>
          <p:cNvPr id="6" name="Content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0A189114-DDEA-ED4E-9777-BC7B09C842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74094"/>
            <a:ext cx="5181600" cy="34544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BE080F-C12C-727A-10F2-EF3E2294D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81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B2085-B17D-154D-B695-10A6102D1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52625-509C-D242-A8FC-CE52A020A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most real-world use cases, we want to:</a:t>
            </a:r>
          </a:p>
          <a:p>
            <a:pPr lvl="1"/>
            <a:r>
              <a:rPr lang="en-US" dirty="0"/>
              <a:t>Train a model on data we have</a:t>
            </a:r>
          </a:p>
          <a:p>
            <a:pPr lvl="1"/>
            <a:r>
              <a:rPr lang="en-US" dirty="0"/>
              <a:t>to make predictions on data we haven't seen yet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Predict what ads a user will click on given their past history</a:t>
            </a:r>
          </a:p>
          <a:p>
            <a:pPr lvl="1"/>
            <a:r>
              <a:rPr lang="en-US" dirty="0"/>
              <a:t>Determine if a scan indicates cancer or not</a:t>
            </a:r>
          </a:p>
          <a:p>
            <a:pPr lvl="1"/>
            <a:r>
              <a:rPr lang="en-US" dirty="0"/>
              <a:t>Determine if an email is spam or not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56C98-BBCD-3186-937A-412CA1EA6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397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8EFE8-96FA-F5B4-4253-D97C36102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Development</a:t>
            </a:r>
          </a:p>
        </p:txBody>
      </p:sp>
      <p:pic>
        <p:nvPicPr>
          <p:cNvPr id="2050" name="Picture 2" descr="A diagram that gives a visual representation of the MLOps process">
            <a:extLst>
              <a:ext uri="{FF2B5EF4-FFF2-40B4-BE49-F238E27FC236}">
                <a16:creationId xmlns:a16="http://schemas.microsoft.com/office/drawing/2014/main" id="{F5D93B8D-0272-EEFE-6E14-51AC94DB2B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64" r="15536" b="14548"/>
          <a:stretch/>
        </p:blipFill>
        <p:spPr bwMode="auto">
          <a:xfrm>
            <a:off x="1436474" y="1690686"/>
            <a:ext cx="10107553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4DEA5C-866A-8A90-7CC7-22BBC0B4D9B8}"/>
              </a:ext>
            </a:extLst>
          </p:cNvPr>
          <p:cNvSpPr txBox="1"/>
          <p:nvPr/>
        </p:nvSpPr>
        <p:spPr>
          <a:xfrm>
            <a:off x="6490251" y="6550223"/>
            <a:ext cx="5785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>
                <a:hlinkClick r:id="rId3"/>
              </a:rPr>
              <a:t>https://</a:t>
            </a:r>
            <a:r>
              <a:rPr lang="en-US" sz="1400" dirty="0" err="1">
                <a:hlinkClick r:id="rId3"/>
              </a:rPr>
              <a:t>www.phdata.io</a:t>
            </a:r>
            <a:r>
              <a:rPr lang="en-US" sz="1400" dirty="0">
                <a:hlinkClick r:id="rId3"/>
              </a:rPr>
              <a:t>/blog/</a:t>
            </a:r>
            <a:r>
              <a:rPr lang="en-US" sz="1400" dirty="0" err="1">
                <a:hlinkClick r:id="rId3"/>
              </a:rPr>
              <a:t>mlops</a:t>
            </a:r>
            <a:r>
              <a:rPr lang="en-US" sz="1400" dirty="0">
                <a:hlinkClick r:id="rId3"/>
              </a:rPr>
              <a:t>-vs-</a:t>
            </a:r>
            <a:r>
              <a:rPr lang="en-US" sz="1400" dirty="0" err="1">
                <a:hlinkClick r:id="rId3"/>
              </a:rPr>
              <a:t>devops</a:t>
            </a:r>
            <a:r>
              <a:rPr lang="en-US" sz="1400" dirty="0">
                <a:hlinkClick r:id="rId3"/>
              </a:rPr>
              <a:t>-</a:t>
            </a:r>
            <a:r>
              <a:rPr lang="en-US" sz="1400" dirty="0" err="1">
                <a:hlinkClick r:id="rId3"/>
              </a:rPr>
              <a:t>whats</a:t>
            </a:r>
            <a:r>
              <a:rPr lang="en-US" sz="1400" dirty="0">
                <a:hlinkClick r:id="rId3"/>
              </a:rPr>
              <a:t>-the-difference/</a:t>
            </a:r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8C1BAE-4090-37E1-4172-5E57EED8F606}"/>
              </a:ext>
            </a:extLst>
          </p:cNvPr>
          <p:cNvSpPr/>
          <p:nvPr/>
        </p:nvSpPr>
        <p:spPr>
          <a:xfrm>
            <a:off x="2809065" y="4293704"/>
            <a:ext cx="898231" cy="1729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D3E0F8-76BD-EE74-94AF-A6959B0EC4C9}"/>
              </a:ext>
            </a:extLst>
          </p:cNvPr>
          <p:cNvSpPr/>
          <p:nvPr/>
        </p:nvSpPr>
        <p:spPr>
          <a:xfrm rot="5400000">
            <a:off x="9646771" y="1265271"/>
            <a:ext cx="1201734" cy="1729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84BB82-A98D-8530-DF6D-944D6118430F}"/>
              </a:ext>
            </a:extLst>
          </p:cNvPr>
          <p:cNvSpPr/>
          <p:nvPr/>
        </p:nvSpPr>
        <p:spPr>
          <a:xfrm rot="5400000">
            <a:off x="3522017" y="1265271"/>
            <a:ext cx="1201734" cy="1729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34B474-BA60-5C5E-E73A-E4127033293F}"/>
              </a:ext>
            </a:extLst>
          </p:cNvPr>
          <p:cNvSpPr/>
          <p:nvPr/>
        </p:nvSpPr>
        <p:spPr>
          <a:xfrm rot="5400000">
            <a:off x="2964838" y="4608289"/>
            <a:ext cx="1830904" cy="1729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316362-93DD-9840-5AE5-365AB314A11B}"/>
              </a:ext>
            </a:extLst>
          </p:cNvPr>
          <p:cNvSpPr/>
          <p:nvPr/>
        </p:nvSpPr>
        <p:spPr>
          <a:xfrm rot="5400000">
            <a:off x="4050421" y="5158409"/>
            <a:ext cx="1201734" cy="1729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A2B48CA-B681-9B18-ED06-D1470E9D2EE9}"/>
              </a:ext>
            </a:extLst>
          </p:cNvPr>
          <p:cNvSpPr/>
          <p:nvPr/>
        </p:nvSpPr>
        <p:spPr>
          <a:xfrm rot="5400000">
            <a:off x="9483878" y="4518525"/>
            <a:ext cx="2010435" cy="1729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8B87C30-1B2D-0A73-CFE1-76ACE87E66B7}"/>
              </a:ext>
            </a:extLst>
          </p:cNvPr>
          <p:cNvSpPr/>
          <p:nvPr/>
        </p:nvSpPr>
        <p:spPr>
          <a:xfrm rot="5400000">
            <a:off x="8782066" y="5003764"/>
            <a:ext cx="1201734" cy="1729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F38253-BFBA-0111-7331-D056F78A57E9}"/>
              </a:ext>
            </a:extLst>
          </p:cNvPr>
          <p:cNvSpPr/>
          <p:nvPr/>
        </p:nvSpPr>
        <p:spPr>
          <a:xfrm rot="5400000">
            <a:off x="1050804" y="4644064"/>
            <a:ext cx="2130051" cy="135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13243F-2465-4265-60B6-A7ADBEC5FEA5}"/>
              </a:ext>
            </a:extLst>
          </p:cNvPr>
          <p:cNvSpPr/>
          <p:nvPr/>
        </p:nvSpPr>
        <p:spPr>
          <a:xfrm rot="5400000">
            <a:off x="9808438" y="1848665"/>
            <a:ext cx="1201734" cy="2535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712071-F0E1-069B-C5BC-A14454995CCF}"/>
              </a:ext>
            </a:extLst>
          </p:cNvPr>
          <p:cNvSpPr/>
          <p:nvPr/>
        </p:nvSpPr>
        <p:spPr>
          <a:xfrm rot="10800000">
            <a:off x="9544599" y="2009817"/>
            <a:ext cx="1867697" cy="2535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6397F2-6315-A556-7C76-FF6FBC12A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917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90961-A6CF-1FE9-CB41-0656488DB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Hyper-Parameter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037C2-1229-BFEB-CDB5-259638E5CE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Iterations of the optimizer</a:t>
            </a:r>
          </a:p>
          <a:p>
            <a:r>
              <a:rPr lang="en-US" dirty="0"/>
              <a:t>Number of trees</a:t>
            </a:r>
          </a:p>
          <a:p>
            <a:r>
              <a:rPr lang="en-US" dirty="0"/>
              <a:t>Regularization (L</a:t>
            </a:r>
            <a:r>
              <a:rPr lang="en-US" baseline="-25000" dirty="0"/>
              <a:t>1</a:t>
            </a:r>
            <a:r>
              <a:rPr lang="en-US" dirty="0"/>
              <a:t> or L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r>
              <a:rPr lang="en-US" dirty="0"/>
              <a:t>Number of layers, neurons per layer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A731CD4-89B5-433A-4F66-6D5530262B2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221" y="1825625"/>
            <a:ext cx="405955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07DD7-7A25-CE40-3EF8-5F3187AE5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407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F4E75-3DEE-1DA4-36A6-806343753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Cross-fold Validation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0551FD-C605-F2E1-68B3-836ACEEC59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Cross-fold validation is a more sophisticated approach to train-test splitting</a:t>
            </a:r>
          </a:p>
          <a:p>
            <a:r>
              <a:rPr lang="en-US" dirty="0"/>
              <a:t>Instead of generating one split, the data is divided into multiple "folds"</a:t>
            </a:r>
          </a:p>
          <a:p>
            <a:r>
              <a:rPr lang="en-US" dirty="0"/>
              <a:t>Each datum is assigned to a single fold</a:t>
            </a:r>
          </a:p>
          <a:p>
            <a:r>
              <a:rPr lang="en-US" dirty="0"/>
              <a:t>You then loop through the folds, using each fold as the hold out set.  You train on the remaining folds and evaluate the on the hold out set.</a:t>
            </a:r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0907044-0C60-0194-4192-94FCA95F79D0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07663"/>
            <a:ext cx="5181600" cy="3587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A66599-EF35-CE55-10E8-FE7FA481E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348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C6A4B-1831-C045-9FB7-66CE7D973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StratifiedKFold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41D94BB-CE88-E547-AD35-89026678283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9B3DDD-FBB6-C542-8E26-1931D603EE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We first stratify by class</a:t>
            </a:r>
          </a:p>
          <a:p>
            <a:r>
              <a:rPr lang="en-US" dirty="0"/>
              <a:t>Each class is divided into k-folds</a:t>
            </a:r>
          </a:p>
          <a:p>
            <a:r>
              <a:rPr lang="en-US" dirty="0"/>
              <a:t>The k-folds are then merged</a:t>
            </a:r>
          </a:p>
          <a:p>
            <a:r>
              <a:rPr lang="en-US" dirty="0"/>
              <a:t>We loop over each fold, using it as the hold out set for testing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05754-6F44-1291-294F-60D55C9F1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074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22B11-3E36-D734-AB66-D78A9EC59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Cross-fold Validation with Stratification for Classification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E650FB-AF3A-F94F-6780-9D24954C0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22513" y="3816626"/>
            <a:ext cx="8647044" cy="26762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skf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en-US" sz="2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StratifiedKFold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(shuffle=True)</a:t>
            </a:r>
          </a:p>
          <a:p>
            <a:pPr marL="0" indent="0">
              <a:buNone/>
            </a:pP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 </a:t>
            </a:r>
            <a:r>
              <a:rPr lang="en-US" sz="2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train_index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sz="2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test_index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in</a:t>
            </a:r>
          </a:p>
          <a:p>
            <a:pPr marL="0" indent="0">
              <a:buNone/>
            </a:pP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sz="2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skf.split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(features, labels):</a:t>
            </a:r>
          </a:p>
          <a:p>
            <a:pPr marL="0" indent="0">
              <a:buNone/>
            </a:pP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sz="2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train_features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sz="2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test_features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	features[</a:t>
            </a:r>
            <a:r>
              <a:rPr lang="en-US" sz="2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train_idx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],</a:t>
            </a:r>
          </a:p>
          <a:p>
            <a:pPr marL="0" indent="0">
              <a:buNone/>
            </a:pP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	features[</a:t>
            </a:r>
            <a:r>
              <a:rPr lang="en-US" sz="2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test_index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</p:txBody>
      </p:sp>
      <p:pic>
        <p:nvPicPr>
          <p:cNvPr id="1028" name="Picture 4" descr="StratifiedShuffleSplit">
            <a:extLst>
              <a:ext uri="{FF2B5EF4-FFF2-40B4-BE49-F238E27FC236}">
                <a16:creationId xmlns:a16="http://schemas.microsoft.com/office/drawing/2014/main" id="{4A3CC98D-7660-AF35-A041-2BD0BABC14FE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027906"/>
            <a:ext cx="51816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56B151-A288-0252-E973-E14B720E3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333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8EFE8-96FA-F5B4-4253-D97C36102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Development</a:t>
            </a:r>
          </a:p>
        </p:txBody>
      </p:sp>
      <p:pic>
        <p:nvPicPr>
          <p:cNvPr id="2050" name="Picture 2" descr="A diagram that gives a visual representation of the MLOps process">
            <a:extLst>
              <a:ext uri="{FF2B5EF4-FFF2-40B4-BE49-F238E27FC236}">
                <a16:creationId xmlns:a16="http://schemas.microsoft.com/office/drawing/2014/main" id="{F5D93B8D-0272-EEFE-6E14-51AC94DB2B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64" r="15536" b="14548"/>
          <a:stretch/>
        </p:blipFill>
        <p:spPr bwMode="auto">
          <a:xfrm>
            <a:off x="1436474" y="1690686"/>
            <a:ext cx="10107553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4DEA5C-866A-8A90-7CC7-22BBC0B4D9B8}"/>
              </a:ext>
            </a:extLst>
          </p:cNvPr>
          <p:cNvSpPr txBox="1"/>
          <p:nvPr/>
        </p:nvSpPr>
        <p:spPr>
          <a:xfrm>
            <a:off x="6490251" y="6550223"/>
            <a:ext cx="5785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>
                <a:hlinkClick r:id="rId3"/>
              </a:rPr>
              <a:t>https://</a:t>
            </a:r>
            <a:r>
              <a:rPr lang="en-US" sz="1400" dirty="0" err="1">
                <a:hlinkClick r:id="rId3"/>
              </a:rPr>
              <a:t>www.phdata.io</a:t>
            </a:r>
            <a:r>
              <a:rPr lang="en-US" sz="1400" dirty="0">
                <a:hlinkClick r:id="rId3"/>
              </a:rPr>
              <a:t>/blog/</a:t>
            </a:r>
            <a:r>
              <a:rPr lang="en-US" sz="1400" dirty="0" err="1">
                <a:hlinkClick r:id="rId3"/>
              </a:rPr>
              <a:t>mlops</a:t>
            </a:r>
            <a:r>
              <a:rPr lang="en-US" sz="1400" dirty="0">
                <a:hlinkClick r:id="rId3"/>
              </a:rPr>
              <a:t>-vs-</a:t>
            </a:r>
            <a:r>
              <a:rPr lang="en-US" sz="1400" dirty="0" err="1">
                <a:hlinkClick r:id="rId3"/>
              </a:rPr>
              <a:t>devops</a:t>
            </a:r>
            <a:r>
              <a:rPr lang="en-US" sz="1400" dirty="0">
                <a:hlinkClick r:id="rId3"/>
              </a:rPr>
              <a:t>-</a:t>
            </a:r>
            <a:r>
              <a:rPr lang="en-US" sz="1400" dirty="0" err="1">
                <a:hlinkClick r:id="rId3"/>
              </a:rPr>
              <a:t>whats</a:t>
            </a:r>
            <a:r>
              <a:rPr lang="en-US" sz="1400" dirty="0">
                <a:hlinkClick r:id="rId3"/>
              </a:rPr>
              <a:t>-the-difference/</a:t>
            </a:r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8C1BAE-4090-37E1-4172-5E57EED8F606}"/>
              </a:ext>
            </a:extLst>
          </p:cNvPr>
          <p:cNvSpPr/>
          <p:nvPr/>
        </p:nvSpPr>
        <p:spPr>
          <a:xfrm>
            <a:off x="2809065" y="4293704"/>
            <a:ext cx="898231" cy="1729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D3E0F8-76BD-EE74-94AF-A6959B0EC4C9}"/>
              </a:ext>
            </a:extLst>
          </p:cNvPr>
          <p:cNvSpPr/>
          <p:nvPr/>
        </p:nvSpPr>
        <p:spPr>
          <a:xfrm rot="5400000">
            <a:off x="9646771" y="1265271"/>
            <a:ext cx="1201734" cy="1729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84BB82-A98D-8530-DF6D-944D6118430F}"/>
              </a:ext>
            </a:extLst>
          </p:cNvPr>
          <p:cNvSpPr/>
          <p:nvPr/>
        </p:nvSpPr>
        <p:spPr>
          <a:xfrm rot="5400000">
            <a:off x="3522017" y="1265271"/>
            <a:ext cx="1201734" cy="1729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34B474-BA60-5C5E-E73A-E4127033293F}"/>
              </a:ext>
            </a:extLst>
          </p:cNvPr>
          <p:cNvSpPr/>
          <p:nvPr/>
        </p:nvSpPr>
        <p:spPr>
          <a:xfrm rot="5400000">
            <a:off x="2964838" y="4608289"/>
            <a:ext cx="1830904" cy="1729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316362-93DD-9840-5AE5-365AB314A11B}"/>
              </a:ext>
            </a:extLst>
          </p:cNvPr>
          <p:cNvSpPr/>
          <p:nvPr/>
        </p:nvSpPr>
        <p:spPr>
          <a:xfrm rot="5400000">
            <a:off x="4050421" y="5158409"/>
            <a:ext cx="1201734" cy="1729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A2B48CA-B681-9B18-ED06-D1470E9D2EE9}"/>
              </a:ext>
            </a:extLst>
          </p:cNvPr>
          <p:cNvSpPr/>
          <p:nvPr/>
        </p:nvSpPr>
        <p:spPr>
          <a:xfrm rot="5400000">
            <a:off x="9483878" y="4518525"/>
            <a:ext cx="2010435" cy="1729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8B87C30-1B2D-0A73-CFE1-76ACE87E66B7}"/>
              </a:ext>
            </a:extLst>
          </p:cNvPr>
          <p:cNvSpPr/>
          <p:nvPr/>
        </p:nvSpPr>
        <p:spPr>
          <a:xfrm rot="5400000">
            <a:off x="8782066" y="5003764"/>
            <a:ext cx="1201734" cy="1729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F38253-BFBA-0111-7331-D056F78A57E9}"/>
              </a:ext>
            </a:extLst>
          </p:cNvPr>
          <p:cNvSpPr/>
          <p:nvPr/>
        </p:nvSpPr>
        <p:spPr>
          <a:xfrm rot="5400000">
            <a:off x="1050804" y="4644064"/>
            <a:ext cx="2130051" cy="135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13243F-2465-4265-60B6-A7ADBEC5FEA5}"/>
              </a:ext>
            </a:extLst>
          </p:cNvPr>
          <p:cNvSpPr/>
          <p:nvPr/>
        </p:nvSpPr>
        <p:spPr>
          <a:xfrm rot="5400000">
            <a:off x="9808438" y="1848665"/>
            <a:ext cx="1201734" cy="2535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712071-F0E1-069B-C5BC-A14454995CCF}"/>
              </a:ext>
            </a:extLst>
          </p:cNvPr>
          <p:cNvSpPr/>
          <p:nvPr/>
        </p:nvSpPr>
        <p:spPr>
          <a:xfrm rot="10800000">
            <a:off x="9544599" y="2009817"/>
            <a:ext cx="1867697" cy="2535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693C8C-AF0B-782E-46E6-58C1D6733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417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B8402-1521-3A4D-9468-A22754CC3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7271037-5141-D94C-A33F-AA7C7CC3677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825625"/>
                <a:ext cx="5893904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𝑎𝑐𝑐𝑢𝑟𝑎𝑐𝑦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14 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𝑐𝑜𝑟𝑟𝑒𝑐𝑡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𝑝𝑟𝑒𝑑𝑖𝑐𝑡𝑖𝑜𝑛𝑠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21 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𝑝𝑟𝑒𝑑𝑖𝑐𝑡𝑖𝑜𝑛𝑠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=66.7%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66.7% is better than the 50% we would expect from random coin flips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7271037-5141-D94C-A33F-AA7C7CC367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825625"/>
                <a:ext cx="5893904" cy="4351338"/>
              </a:xfrm>
              <a:blipFill>
                <a:blip r:embed="rId2"/>
                <a:stretch>
                  <a:fillRect l="-2160" t="-1749" r="-2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3FDF499-9F1E-0042-ABFD-FB89175C8C2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238539" y="1825625"/>
                <a:ext cx="5781261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What is a good accuracy?</a:t>
                </a:r>
              </a:p>
              <a:p>
                <a:r>
                  <a:rPr lang="en-US" dirty="0"/>
                  <a:t>If classes were predicted randomly, we expect an accuracy of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𝑐𝑙𝑎𝑠𝑠𝑒𝑠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For a binary classification problem, random assignments would give us a 50% accuracy on average</a:t>
                </a:r>
              </a:p>
              <a:p>
                <a:r>
                  <a:rPr lang="en-US" dirty="0"/>
                  <a:t>For a trinary classification problem, random assignments would give us a 33% accuracy on average 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3FDF499-9F1E-0042-ABFD-FB89175C8C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38539" y="1825625"/>
                <a:ext cx="5781261" cy="4351338"/>
              </a:xfrm>
              <a:blipFill>
                <a:blip r:embed="rId3"/>
                <a:stretch>
                  <a:fillRect l="-6140" t="-3207" r="-2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28D31C-6CB7-EFC5-A493-6BFBA668B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276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B8402-1521-3A4D-9468-A22754CC3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Imbalance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5FE830D-4730-1943-86C9-35600A845FEC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743072807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37281493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12829036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057472340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Predicted Labels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09139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2218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br>
                        <a:rPr lang="en-US" dirty="0"/>
                      </a:br>
                      <a:r>
                        <a:rPr lang="en-US" dirty="0"/>
                        <a:t>Labels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87834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60017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7271037-5141-D94C-A33F-AA7C7CC3677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825625"/>
                <a:ext cx="5893904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Accuracy doesn't always tell the whole story</a:t>
                </a:r>
              </a:p>
              <a:p>
                <a:r>
                  <a:rPr lang="en-US" dirty="0"/>
                  <a:t>If the classes are significantly imbalanced, you can get a high accuracy even when the model isn't performing well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𝑎𝑐𝑐𝑢𝑟𝑎𝑐𝑦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95 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𝑐𝑜𝑟𝑟𝑒𝑐𝑡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𝑝𝑟𝑒𝑑𝑖𝑐𝑡𝑖𝑜𝑛𝑠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𝑝𝑟𝑒𝑑𝑖𝑐𝑡𝑖𝑜𝑛𝑠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=95.0%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7271037-5141-D94C-A33F-AA7C7CC367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825625"/>
                <a:ext cx="5893904" cy="4351338"/>
              </a:xfrm>
              <a:blipFill>
                <a:blip r:embed="rId2"/>
                <a:stretch>
                  <a:fillRect l="-1724" t="-2616" r="-1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3481D3-FCA3-4EDB-EBCC-708CD5552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856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876BF-DC03-731C-5BFA-D6A990025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for Imbalance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67F19E2-22CE-ECE6-94AB-BC3AE7224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Balanced accuracy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Recall / Precision</a:t>
            </a:r>
          </a:p>
          <a:p>
            <a:r>
              <a:rPr lang="en-US" dirty="0"/>
              <a:t>ROC curves and area under the curve</a:t>
            </a:r>
          </a:p>
          <a:p>
            <a:endParaRPr lang="en-US" dirty="0"/>
          </a:p>
        </p:txBody>
      </p:sp>
      <p:pic>
        <p:nvPicPr>
          <p:cNvPr id="9" name="Picture 8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0777FC77-6656-560D-5B76-994E8BD1C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2268606"/>
            <a:ext cx="6477000" cy="10287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4AD895-44C4-9C3C-3CE3-54D24888A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797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B8402-1521-3A4D-9468-A22754CC3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and Precision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5FE830D-4730-1943-86C9-35600A845FEC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743072807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37281493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12829036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057472340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Predicted Labels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09139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2218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br>
                        <a:rPr lang="en-US" dirty="0"/>
                      </a:br>
                      <a:r>
                        <a:rPr lang="en-US" dirty="0"/>
                        <a:t>Labels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87834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600178"/>
                  </a:ext>
                </a:extLst>
              </a:tr>
            </a:tbl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271037-5141-D94C-A33F-AA7C7CC36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506278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Recall and precision tell us the performance for a single class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chosen class is known as the positive class, while the other classes become the negatives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this example, we'll define: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positive = dog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negative = cat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07FED4-0DB0-902E-4048-CEAA88CF4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894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1C2E3-6B2B-FB4B-8245-85B86A90B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18658-7ED9-BD4B-8220-6A1A5963A4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model can "memorize" its training data</a:t>
            </a:r>
          </a:p>
          <a:p>
            <a:r>
              <a:rPr lang="en-US" dirty="0"/>
              <a:t>and fail to find decision boundaries that work well on any other data</a:t>
            </a:r>
          </a:p>
          <a:p>
            <a:r>
              <a:rPr lang="en-US" dirty="0"/>
              <a:t>We say the the model is "overfit" and "fail to generalize"</a:t>
            </a:r>
          </a:p>
          <a:p>
            <a:r>
              <a:rPr lang="en-US" dirty="0"/>
              <a:t>We need ways to evaluate models to detect and avoid overfitting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89616-B350-2748-8329-3E2DE80137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6E8D9E-23CD-FC4C-8E6F-81C0FA89E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71600"/>
            <a:ext cx="5486400" cy="54864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A9D95C-FC5E-AA4F-C5A3-0BD80E4ED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964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B8402-1521-3A4D-9468-A22754CC3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5FE830D-4730-1943-86C9-35600A845FEC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743072807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37281493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12829036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057472340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Predicted Labels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09139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2218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br>
                        <a:rPr lang="en-US" dirty="0"/>
                      </a:br>
                      <a:r>
                        <a:rPr lang="en-US" dirty="0"/>
                        <a:t>Labels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87834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60017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7271037-5141-D94C-A33F-AA7C7CC3677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825625"/>
                <a:ext cx="5506278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Recall tells us how many of the positive samples (dogs) were correctly classified as dogs</a:t>
                </a:r>
              </a:p>
              <a:p>
                <a:pPr marL="0" indent="0">
                  <a:buNone/>
                </a:pPr>
                <a:endParaRPr lang="en-US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𝑟𝑒𝑐𝑎𝑙𝑙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𝑝𝑜𝑠𝑖𝑡𝑖𝑣𝑒𝑠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𝑝𝑜𝑠𝑖𝑡𝑖𝑣𝑒𝑠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7271037-5141-D94C-A33F-AA7C7CC367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825625"/>
                <a:ext cx="5506278" cy="4351338"/>
              </a:xfrm>
              <a:blipFill>
                <a:blip r:embed="rId2"/>
                <a:stretch>
                  <a:fillRect l="-2309" t="-2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79DAF6-3509-ADA9-4178-9AC7D08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167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B8402-1521-3A4D-9468-A22754CC3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5FE830D-4730-1943-86C9-35600A845FEC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743072807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37281493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12829036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057472340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Predicted Labels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09139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2218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br>
                        <a:rPr lang="en-US" dirty="0"/>
                      </a:br>
                      <a:r>
                        <a:rPr lang="en-US" dirty="0"/>
                        <a:t>Labels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87834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60017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7271037-5141-D94C-A33F-AA7C7CC3677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825625"/>
                <a:ext cx="5506278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Recall tells us how many of the positive samples (dogs) were correctly classified as dogs</a:t>
                </a:r>
              </a:p>
              <a:p>
                <a:pPr marL="0" indent="0">
                  <a:buNone/>
                </a:pPr>
                <a:endParaRPr lang="en-US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𝑟𝑒𝑐𝑎𝑙𝑙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𝑝𝑜𝑠𝑖𝑡𝑖𝑣𝑒𝑠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𝑝𝑜𝑠𝑖𝑡𝑖𝑣𝑒𝑠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7271037-5141-D94C-A33F-AA7C7CC367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825625"/>
                <a:ext cx="5506278" cy="4351338"/>
              </a:xfrm>
              <a:blipFill>
                <a:blip r:embed="rId2"/>
                <a:stretch>
                  <a:fillRect l="-2309" t="-2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onut 6">
            <a:extLst>
              <a:ext uri="{FF2B5EF4-FFF2-40B4-BE49-F238E27FC236}">
                <a16:creationId xmlns:a16="http://schemas.microsoft.com/office/drawing/2014/main" id="{0B615B51-A9C8-CE4C-9709-64CD764142F1}"/>
              </a:ext>
            </a:extLst>
          </p:cNvPr>
          <p:cNvSpPr/>
          <p:nvPr/>
        </p:nvSpPr>
        <p:spPr>
          <a:xfrm>
            <a:off x="4982816" y="2862470"/>
            <a:ext cx="702368" cy="581452"/>
          </a:xfrm>
          <a:prstGeom prst="donut">
            <a:avLst>
              <a:gd name="adj" fmla="val 36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3D0AD4-0DE9-6885-9FC2-27BA46B6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884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B8402-1521-3A4D-9468-A22754CC3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5FE830D-4730-1943-86C9-35600A845FEC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743072807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37281493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12829036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057472340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Predicted Labels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09139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2218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br>
                        <a:rPr lang="en-US" dirty="0"/>
                      </a:br>
                      <a:r>
                        <a:rPr lang="en-US" dirty="0"/>
                        <a:t>Labels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87834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60017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7271037-5141-D94C-A33F-AA7C7CC3677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825625"/>
                <a:ext cx="5506278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Recall tells us how many of the positive samples (dogs) were correctly classified as dogs</a:t>
                </a:r>
              </a:p>
              <a:p>
                <a:pPr marL="0" indent="0">
                  <a:buNone/>
                </a:pPr>
                <a:endParaRPr lang="en-US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𝑟𝑒𝑐𝑎𝑙𝑙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𝑝𝑜𝑠𝑖𝑡𝑖𝑣𝑒𝑠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𝑝𝑜𝑠𝑖𝑡𝑖𝑣𝑒𝑠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63.6%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7271037-5141-D94C-A33F-AA7C7CC367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825625"/>
                <a:ext cx="5506278" cy="4351338"/>
              </a:xfrm>
              <a:blipFill>
                <a:blip r:embed="rId2"/>
                <a:stretch>
                  <a:fillRect l="-2309" t="-2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onut 6">
            <a:extLst>
              <a:ext uri="{FF2B5EF4-FFF2-40B4-BE49-F238E27FC236}">
                <a16:creationId xmlns:a16="http://schemas.microsoft.com/office/drawing/2014/main" id="{0B615B51-A9C8-CE4C-9709-64CD764142F1}"/>
              </a:ext>
            </a:extLst>
          </p:cNvPr>
          <p:cNvSpPr/>
          <p:nvPr/>
        </p:nvSpPr>
        <p:spPr>
          <a:xfrm>
            <a:off x="3419061" y="2862470"/>
            <a:ext cx="2600739" cy="581452"/>
          </a:xfrm>
          <a:prstGeom prst="donut">
            <a:avLst>
              <a:gd name="adj" fmla="val 36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E59C94-C71E-28E7-E518-E01F39F37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4656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B8402-1521-3A4D-9468-A22754CC3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5FE830D-4730-1943-86C9-35600A845FEC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743072807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37281493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12829036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057472340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Predicted Labels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09139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2218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br>
                        <a:rPr lang="en-US" dirty="0"/>
                      </a:br>
                      <a:r>
                        <a:rPr lang="en-US" dirty="0"/>
                        <a:t>Labels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87834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60017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7271037-5141-D94C-A33F-AA7C7CC3677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825625"/>
                <a:ext cx="5506278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Precision tells us how many of the animals predicted to be positive (dogs) are truly dogs</a:t>
                </a:r>
              </a:p>
              <a:p>
                <a:pPr marL="0" indent="0">
                  <a:buNone/>
                </a:pPr>
                <a:endParaRPr lang="en-US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𝑝𝑟𝑒𝑐𝑖𝑠𝑖𝑜𝑛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𝑝𝑜𝑠𝑖𝑡𝑖𝑣𝑒𝑠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𝑝𝑟𝑒𝑑𝑖𝑐𝑡𝑒𝑑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𝑝𝑜𝑠𝑖𝑡𝑖𝑣𝑒𝑠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7271037-5141-D94C-A33F-AA7C7CC367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825625"/>
                <a:ext cx="5506278" cy="4351338"/>
              </a:xfrm>
              <a:blipFill>
                <a:blip r:embed="rId2"/>
                <a:stretch>
                  <a:fillRect l="-2309" t="-2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873B87-80E3-A258-34B4-0E882F7CE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4190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B8402-1521-3A4D-9468-A22754CC3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5FE830D-4730-1943-86C9-35600A845FEC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743072807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37281493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12829036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057472340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Predicted Labels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09139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2218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br>
                        <a:rPr lang="en-US" dirty="0"/>
                      </a:br>
                      <a:r>
                        <a:rPr lang="en-US" dirty="0"/>
                        <a:t>Labels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87834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60017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7271037-5141-D94C-A33F-AA7C7CC3677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825625"/>
                <a:ext cx="5506278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Precision tells us how many of the animals predicted to be positive (dogs) are truly dogs</a:t>
                </a:r>
              </a:p>
              <a:p>
                <a:pPr marL="0" indent="0">
                  <a:buNone/>
                </a:pPr>
                <a:endParaRPr lang="en-US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𝑝𝑟𝑒𝑐𝑖𝑠𝑖𝑜𝑛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𝑝𝑜𝑠𝑖𝑡𝑖𝑣𝑒𝑠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𝑝𝑟𝑒𝑑𝑖𝑐𝑡𝑒𝑑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𝑝𝑜𝑠𝑖𝑡𝑖𝑣𝑒𝑠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7271037-5141-D94C-A33F-AA7C7CC367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825625"/>
                <a:ext cx="5506278" cy="4351338"/>
              </a:xfrm>
              <a:blipFill>
                <a:blip r:embed="rId2"/>
                <a:stretch>
                  <a:fillRect l="-2309" t="-2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onut 6">
            <a:extLst>
              <a:ext uri="{FF2B5EF4-FFF2-40B4-BE49-F238E27FC236}">
                <a16:creationId xmlns:a16="http://schemas.microsoft.com/office/drawing/2014/main" id="{D17F40F5-0953-B246-BEDB-474C935E1A10}"/>
              </a:ext>
            </a:extLst>
          </p:cNvPr>
          <p:cNvSpPr/>
          <p:nvPr/>
        </p:nvSpPr>
        <p:spPr>
          <a:xfrm>
            <a:off x="4982816" y="2862470"/>
            <a:ext cx="702368" cy="581452"/>
          </a:xfrm>
          <a:prstGeom prst="donut">
            <a:avLst>
              <a:gd name="adj" fmla="val 36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AFEE1A-BC99-65EC-E2BA-92DEEC80B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6064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B8402-1521-3A4D-9468-A22754CC3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5FE830D-4730-1943-86C9-35600A845FEC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743072807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37281493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12829036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057472340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Predicted Labels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09139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2218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br>
                        <a:rPr lang="en-US" dirty="0"/>
                      </a:br>
                      <a:r>
                        <a:rPr lang="en-US" dirty="0"/>
                        <a:t>Labels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87834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60017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7271037-5141-D94C-A33F-AA7C7CC3677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199" y="1825625"/>
                <a:ext cx="5923723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Precision tells us how many of the animals predicted to be positive (dogs) are truly dogs</a:t>
                </a:r>
              </a:p>
              <a:p>
                <a:pPr marL="0" indent="0">
                  <a:buNone/>
                </a:pPr>
                <a:endParaRPr lang="en-US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𝑝𝑟𝑒𝑐𝑖𝑠𝑖𝑜𝑛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𝑝𝑜𝑠𝑖𝑡𝑖𝑣𝑒𝑠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𝑝𝑟𝑒𝑑𝑖𝑐𝑡𝑒𝑑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𝑝𝑜𝑠𝑖𝑡𝑖𝑣𝑒𝑠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=70.0%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7271037-5141-D94C-A33F-AA7C7CC367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199" y="1825625"/>
                <a:ext cx="5923723" cy="4351338"/>
              </a:xfrm>
              <a:blipFill>
                <a:blip r:embed="rId2"/>
                <a:stretch>
                  <a:fillRect l="-1927" t="-2332" r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onut 7">
            <a:extLst>
              <a:ext uri="{FF2B5EF4-FFF2-40B4-BE49-F238E27FC236}">
                <a16:creationId xmlns:a16="http://schemas.microsoft.com/office/drawing/2014/main" id="{7022D4C0-6871-B345-ACB3-AB6D8BC0A15E}"/>
              </a:ext>
            </a:extLst>
          </p:cNvPr>
          <p:cNvSpPr/>
          <p:nvPr/>
        </p:nvSpPr>
        <p:spPr>
          <a:xfrm rot="5400000">
            <a:off x="4813478" y="2736114"/>
            <a:ext cx="1044358" cy="581452"/>
          </a:xfrm>
          <a:prstGeom prst="donut">
            <a:avLst>
              <a:gd name="adj" fmla="val 36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175276-2F3E-20A2-2FDC-7FFAEE5DD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593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29461-6959-4354-8585-1D6FD2E82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Receiver-Operator Characteristics (ROC) Curve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4E88E3-F14E-EB43-B3FD-77B242B9B7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ROC curves tell us evaluate the trade off between true positive rate (sensitivity) and false positive rate (specificity)</a:t>
            </a:r>
          </a:p>
          <a:p>
            <a:r>
              <a:rPr lang="en-US" dirty="0"/>
              <a:t>Good classifiers have lines near the upper left</a:t>
            </a:r>
          </a:p>
          <a:p>
            <a:r>
              <a:rPr lang="en-US" dirty="0"/>
              <a:t>A random classifier produces a diagonal line</a:t>
            </a:r>
          </a:p>
          <a:p>
            <a:r>
              <a:rPr lang="en-US" dirty="0"/>
              <a:t>ROC curves can help us choose a threshold other the default 0.5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B90796FF-8092-B140-820D-C827D617D6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0BC45C-0FCA-10EA-92F9-B536E34B3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2499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CCDE-9CAF-9A45-A048-202EDDE94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DC1FF2D-79D7-7946-86AA-15FD14E122B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278937-52A8-DC4B-B6A5-DC3B9BBA77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To create a ROC curve, we need "scores" from the classifier</a:t>
            </a:r>
          </a:p>
          <a:p>
            <a:r>
              <a:rPr lang="en-US" dirty="0"/>
              <a:t>E.g., probabilities from logistic regression</a:t>
            </a:r>
          </a:p>
          <a:p>
            <a:r>
              <a:rPr lang="en-US" dirty="0"/>
              <a:t>For each sample, we store a triplet of (score, true label, predicted label)</a:t>
            </a:r>
          </a:p>
          <a:p>
            <a:r>
              <a:rPr lang="en-US" dirty="0"/>
              <a:t>We sort the samples' predictions by the scores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C478FA-C6AD-F95C-D0CF-BDE433B0F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2004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CCDE-9CAF-9A45-A048-202EDDE94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DC1FF2D-79D7-7946-86AA-15FD14E122B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278937-52A8-DC4B-B6A5-DC3B9BBA77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We then define a sequence of thresholds for the scores</a:t>
            </a:r>
          </a:p>
          <a:p>
            <a:r>
              <a:rPr lang="en-US" dirty="0"/>
              <a:t>For each threshold, we calculate: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fpr</a:t>
            </a:r>
            <a:r>
              <a:rPr lang="en-US" dirty="0"/>
              <a:t> = f(predictions, threshold)</a:t>
            </a:r>
            <a:br>
              <a:rPr lang="en-US" dirty="0"/>
            </a:br>
            <a:r>
              <a:rPr lang="en-US" dirty="0" err="1"/>
              <a:t>tpr</a:t>
            </a:r>
            <a:r>
              <a:rPr lang="en-US" dirty="0"/>
              <a:t> = f(predictions, threshold)</a:t>
            </a:r>
          </a:p>
          <a:p>
            <a:r>
              <a:rPr lang="en-US" dirty="0"/>
              <a:t>We plot the </a:t>
            </a:r>
            <a:r>
              <a:rPr lang="en-US" dirty="0" err="1"/>
              <a:t>fpr</a:t>
            </a:r>
            <a:r>
              <a:rPr lang="en-US" dirty="0"/>
              <a:t>, </a:t>
            </a:r>
            <a:r>
              <a:rPr lang="en-US" dirty="0" err="1"/>
              <a:t>tpr</a:t>
            </a:r>
            <a:r>
              <a:rPr lang="en-US" dirty="0"/>
              <a:t> outputs for each threshold to get the ROC curve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8F1011-8AB6-2E71-FB46-299CB777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7583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BA5EF-A145-5BAE-FFA3-AD4CF61B8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Tracking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5EE55-49A5-86A0-7D3A-B9E7C5D171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Frameworks such as </a:t>
            </a:r>
            <a:r>
              <a:rPr lang="en-US" dirty="0" err="1"/>
              <a:t>MLflow</a:t>
            </a:r>
            <a:r>
              <a:rPr lang="en-US" dirty="0"/>
              <a:t> allow you to track experiments</a:t>
            </a:r>
          </a:p>
          <a:p>
            <a:r>
              <a:rPr lang="en-US" dirty="0"/>
              <a:t>They record metadata about the training / testing data (time ranges), models used, hyper-parameters selected, feature transformations, and the metrics from the evaluation</a:t>
            </a:r>
          </a:p>
          <a:p>
            <a:r>
              <a:rPr lang="en-US" dirty="0"/>
              <a:t>Can be used to organize large numbers of experiments and reproduce results</a:t>
            </a:r>
          </a:p>
        </p:txBody>
      </p:sp>
      <p:pic>
        <p:nvPicPr>
          <p:cNvPr id="1028" name="Picture 4" descr="MLflow experiment page">
            <a:extLst>
              <a:ext uri="{FF2B5EF4-FFF2-40B4-BE49-F238E27FC236}">
                <a16:creationId xmlns:a16="http://schemas.microsoft.com/office/drawing/2014/main" id="{AD08B902-CB7B-9655-21D9-A23FF67ADEA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893727"/>
            <a:ext cx="5181600" cy="221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001773-9225-E280-0F4D-6689C0100E51}"/>
              </a:ext>
            </a:extLst>
          </p:cNvPr>
          <p:cNvSpPr txBox="1"/>
          <p:nvPr/>
        </p:nvSpPr>
        <p:spPr>
          <a:xfrm>
            <a:off x="5814677" y="6550223"/>
            <a:ext cx="63773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>
                <a:hlinkClick r:id="rId3"/>
              </a:rPr>
              <a:t>https://</a:t>
            </a:r>
            <a:r>
              <a:rPr lang="en-US" sz="1400" dirty="0" err="1">
                <a:hlinkClick r:id="rId3"/>
              </a:rPr>
              <a:t>www.linuxfoundation.org</a:t>
            </a:r>
            <a:r>
              <a:rPr lang="en-US" sz="1400" dirty="0">
                <a:hlinkClick r:id="rId3"/>
              </a:rPr>
              <a:t>/blog/announcing-availability-of-mlflow-2.0</a:t>
            </a:r>
            <a:endParaRPr lang="en-US" sz="14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38F9278-1098-EEB2-D8CD-619B1FD56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99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1C2E3-6B2B-FB4B-8245-85B86A90B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18658-7ED9-BD4B-8220-6A1A5963A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want our experiments to tell us how a model will perform when applied to unseen data</a:t>
            </a:r>
          </a:p>
          <a:p>
            <a:r>
              <a:rPr lang="en-US" dirty="0"/>
              <a:t>We design our experiment to match the real-world use case</a:t>
            </a:r>
          </a:p>
          <a:p>
            <a:r>
              <a:rPr lang="en-US" dirty="0"/>
              <a:t>We divide data (records) into:</a:t>
            </a:r>
          </a:p>
          <a:p>
            <a:pPr lvl="1"/>
            <a:r>
              <a:rPr lang="en-US" dirty="0"/>
              <a:t>Training set – used for training the model</a:t>
            </a:r>
          </a:p>
          <a:p>
            <a:pPr lvl="1"/>
            <a:r>
              <a:rPr lang="en-US" dirty="0"/>
              <a:t>Validation set – used for optimizing model hyper-parameters (most commonly used with deep learning)</a:t>
            </a:r>
          </a:p>
          <a:p>
            <a:pPr lvl="1"/>
            <a:r>
              <a:rPr lang="en-US" dirty="0"/>
              <a:t>Testing set – used for evaluating the model's predictions</a:t>
            </a:r>
          </a:p>
          <a:p>
            <a:r>
              <a:rPr lang="en-US" dirty="0"/>
              <a:t>Since none of the testing data is used in training, it becomes an accurate way to evaluate a model's performance on unseen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D082C-F270-8FDB-02FC-F912EE720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77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A2DC3-D2E1-4B4C-9926-2E7D213F6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Train-Test Split for Time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497D8A-10C5-8C27-A4AC-3308CB4192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Partition by Time</a:t>
            </a:r>
          </a:p>
          <a:p>
            <a:pPr lvl="1"/>
            <a:r>
              <a:rPr lang="en-US" dirty="0"/>
              <a:t>Used for data that depends on time (e.g., weather data)</a:t>
            </a:r>
          </a:p>
          <a:p>
            <a:r>
              <a:rPr lang="en-US" dirty="0"/>
              <a:t>Procedure</a:t>
            </a:r>
          </a:p>
          <a:p>
            <a:pPr lvl="1"/>
            <a:r>
              <a:rPr lang="en-US" dirty="0"/>
              <a:t>Choose a cutoff time: either a single point in time OR for each record individually</a:t>
            </a:r>
          </a:p>
          <a:p>
            <a:pPr lvl="1"/>
            <a:r>
              <a:rPr lang="en-US" dirty="0"/>
              <a:t>Training set: all records before the cutoff</a:t>
            </a:r>
          </a:p>
          <a:p>
            <a:pPr lvl="1"/>
            <a:r>
              <a:rPr lang="en-US" dirty="0"/>
              <a:t>Testing set: all records after the cutoff</a:t>
            </a:r>
          </a:p>
          <a:p>
            <a:endParaRPr lang="en-US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B7464F0E-BA29-2708-A6BD-6E01310784E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40796A-E505-09A2-E733-3777F6831028}"/>
              </a:ext>
            </a:extLst>
          </p:cNvPr>
          <p:cNvCxnSpPr/>
          <p:nvPr/>
        </p:nvCxnSpPr>
        <p:spPr>
          <a:xfrm>
            <a:off x="3886200" y="2643809"/>
            <a:ext cx="0" cy="271338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0CAB7E-732A-8414-BE63-A66F6100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77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3AA33-25F4-942B-7CAE-0B2BA7F9B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/ Tumbling Windows</a:t>
            </a:r>
          </a:p>
        </p:txBody>
      </p:sp>
      <p:pic>
        <p:nvPicPr>
          <p:cNvPr id="2050" name="Picture 2" descr="Sliding Window">
            <a:extLst>
              <a:ext uri="{FF2B5EF4-FFF2-40B4-BE49-F238E27FC236}">
                <a16:creationId xmlns:a16="http://schemas.microsoft.com/office/drawing/2014/main" id="{589CCE20-96A9-11B1-301E-F07A0C76BFA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067" y="1690688"/>
            <a:ext cx="876586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8C7FC2-8CC3-B1DD-994D-FCFABC337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72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927BECA-2632-FF4D-B1F6-732EE86C216F}" vid="{0AC0585D-DCCE-EA4D-8F6B-9D248ABFCA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</TotalTime>
  <Words>2757</Words>
  <Application>Microsoft Macintosh PowerPoint</Application>
  <PresentationFormat>Widescreen</PresentationFormat>
  <Paragraphs>462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5" baseType="lpstr">
      <vt:lpstr>Arial</vt:lpstr>
      <vt:lpstr>Calibri</vt:lpstr>
      <vt:lpstr>Calibri Light</vt:lpstr>
      <vt:lpstr>Cambria Math</vt:lpstr>
      <vt:lpstr>DEJAVU SANS MONO</vt:lpstr>
      <vt:lpstr>Office Theme</vt:lpstr>
      <vt:lpstr>Model Development</vt:lpstr>
      <vt:lpstr>Supervised Machine Learning</vt:lpstr>
      <vt:lpstr>General Architecture</vt:lpstr>
      <vt:lpstr>Model Development</vt:lpstr>
      <vt:lpstr>Experimental Setup</vt:lpstr>
      <vt:lpstr>Overfitting</vt:lpstr>
      <vt:lpstr>Experimental Setup</vt:lpstr>
      <vt:lpstr>Train-Test Split for Time</vt:lpstr>
      <vt:lpstr>Sliding / Tumbling Windows</vt:lpstr>
      <vt:lpstr>Expanding Window</vt:lpstr>
      <vt:lpstr>Imbalanced Data</vt:lpstr>
      <vt:lpstr>Handling Class Imbalance</vt:lpstr>
      <vt:lpstr>Model Development</vt:lpstr>
      <vt:lpstr>Model Selection</vt:lpstr>
      <vt:lpstr>PowerPoint Presentation</vt:lpstr>
      <vt:lpstr>PowerPoint Presentation</vt:lpstr>
      <vt:lpstr>Model Development</vt:lpstr>
      <vt:lpstr>Feature Engineering</vt:lpstr>
      <vt:lpstr>Numerical Data</vt:lpstr>
      <vt:lpstr>Boolean Data</vt:lpstr>
      <vt:lpstr>Categorical Variables</vt:lpstr>
      <vt:lpstr>Categorical Variables</vt:lpstr>
      <vt:lpstr>One-Hot Encoding</vt:lpstr>
      <vt:lpstr>Categorical Variables</vt:lpstr>
      <vt:lpstr>Encoding Integers as Categories</vt:lpstr>
      <vt:lpstr>Dates and Times</vt:lpstr>
      <vt:lpstr>Dates and Times</vt:lpstr>
      <vt:lpstr>Dates and Times</vt:lpstr>
      <vt:lpstr>Dates and Times</vt:lpstr>
      <vt:lpstr>Dates and Times</vt:lpstr>
      <vt:lpstr>Dates and Times</vt:lpstr>
      <vt:lpstr>Dates and Times</vt:lpstr>
      <vt:lpstr>Dates and Times</vt:lpstr>
      <vt:lpstr>Text Data</vt:lpstr>
      <vt:lpstr>Bag of Words Model</vt:lpstr>
      <vt:lpstr>Extract Vocabulary</vt:lpstr>
      <vt:lpstr>Map Words to Column Indices</vt:lpstr>
      <vt:lpstr>Encode Features</vt:lpstr>
      <vt:lpstr>Encode Features</vt:lpstr>
      <vt:lpstr>CountVectorizer</vt:lpstr>
      <vt:lpstr>Missing Data and Imputation</vt:lpstr>
      <vt:lpstr>Imputation: Mean or Mode</vt:lpstr>
      <vt:lpstr>SimpleImputer</vt:lpstr>
      <vt:lpstr>Imputation: Nearest Neighbor</vt:lpstr>
      <vt:lpstr>Imputing Square Footage</vt:lpstr>
      <vt:lpstr>Scaling</vt:lpstr>
      <vt:lpstr>Scaling Square Footage</vt:lpstr>
      <vt:lpstr>Scaling</vt:lpstr>
      <vt:lpstr>Feature Scaling</vt:lpstr>
      <vt:lpstr>Model Development</vt:lpstr>
      <vt:lpstr>Hyper-Parameter Tuning</vt:lpstr>
      <vt:lpstr>Cross-fold Validation</vt:lpstr>
      <vt:lpstr>StratifiedKFold</vt:lpstr>
      <vt:lpstr>Cross-fold Validation with Stratification for Classification</vt:lpstr>
      <vt:lpstr>Model Development</vt:lpstr>
      <vt:lpstr>Accuracy</vt:lpstr>
      <vt:lpstr>Class Imbalance</vt:lpstr>
      <vt:lpstr>Metrics for Imbalance</vt:lpstr>
      <vt:lpstr>Recall and Precision</vt:lpstr>
      <vt:lpstr>Recall</vt:lpstr>
      <vt:lpstr>Recall</vt:lpstr>
      <vt:lpstr>Recall</vt:lpstr>
      <vt:lpstr>Precision</vt:lpstr>
      <vt:lpstr>Precision</vt:lpstr>
      <vt:lpstr>Precision</vt:lpstr>
      <vt:lpstr>Receiver-Operator Characteristics (ROC) Curve</vt:lpstr>
      <vt:lpstr>ROC Curve</vt:lpstr>
      <vt:lpstr>ROC Curve</vt:lpstr>
      <vt:lpstr>Experiment Tracking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Lifecycles</dc:title>
  <dc:creator>Nowling, RJ</dc:creator>
  <cp:lastModifiedBy>Nowling, RJ</cp:lastModifiedBy>
  <cp:revision>30</cp:revision>
  <dcterms:created xsi:type="dcterms:W3CDTF">2023-03-09T23:29:51Z</dcterms:created>
  <dcterms:modified xsi:type="dcterms:W3CDTF">2023-05-04T12:52:23Z</dcterms:modified>
</cp:coreProperties>
</file>