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notesSlides/notesSlide1.xml" ContentType="application/vnd.openxmlformats-officedocument.presentationml.notesSlide+xml"/>
  <Override PartName="/ppt/notesSlides/_rels/notesSlide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s/slide1.xml" ContentType="application/vnd.openxmlformats-officedocument.presentationml.slide+xml"/>
  <Override PartName="/ppt/slides/_rels/slide1.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43891200" cy="32918400"/>
  <p:notesSz cx="28803600" cy="361188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sldImg"/>
          </p:nvPr>
        </p:nvSpPr>
        <p:spPr>
          <a:xfrm>
            <a:off x="533520" y="764280"/>
            <a:ext cx="6704640" cy="3771360"/>
          </a:xfrm>
          <a:prstGeom prst="rect">
            <a:avLst/>
          </a:prstGeom>
        </p:spPr>
        <p:txBody>
          <a:bodyPr lIns="0" rIns="0" tIns="0" bIns="0" anchor="ctr">
            <a:noAutofit/>
          </a:bodyPr>
          <a:p>
            <a:pPr algn="ctr"/>
            <a:r>
              <a:rPr b="0" lang="en-US" sz="4400" spc="-1" strike="noStrike">
                <a:latin typeface="Arial"/>
              </a:rPr>
              <a:t>Click to move the slide</a:t>
            </a:r>
            <a:endParaRPr b="0" lang="en-US" sz="4400" spc="-1" strike="noStrike">
              <a:latin typeface="Arial"/>
            </a:endParaRPr>
          </a:p>
        </p:txBody>
      </p:sp>
      <p:sp>
        <p:nvSpPr>
          <p:cNvPr id="39"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40"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41"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42"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43"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42676B89-C989-4F32-BD2A-DEA662FD8ECC}"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PlaceHolder 1"/>
          <p:cNvSpPr>
            <a:spLocks noGrp="1"/>
          </p:cNvSpPr>
          <p:nvPr>
            <p:ph type="sldImg"/>
          </p:nvPr>
        </p:nvSpPr>
        <p:spPr>
          <a:xfrm>
            <a:off x="6273720" y="4514760"/>
            <a:ext cx="16255440" cy="12191400"/>
          </a:xfrm>
          <a:prstGeom prst="rect">
            <a:avLst/>
          </a:prstGeom>
        </p:spPr>
      </p:sp>
      <p:sp>
        <p:nvSpPr>
          <p:cNvPr id="69" name="PlaceHolder 2"/>
          <p:cNvSpPr>
            <a:spLocks noGrp="1"/>
          </p:cNvSpPr>
          <p:nvPr>
            <p:ph type="body"/>
          </p:nvPr>
        </p:nvSpPr>
        <p:spPr>
          <a:xfrm>
            <a:off x="2879640" y="17381520"/>
            <a:ext cx="23043600" cy="14221800"/>
          </a:xfrm>
          <a:prstGeom prst="rect">
            <a:avLst/>
          </a:prstGeom>
        </p:spPr>
        <p:txBody>
          <a:bodyPr lIns="0" rIns="0" tIns="0" bIns="0">
            <a:noAutofit/>
          </a:bodyPr>
          <a:p>
            <a:endParaRPr b="0" lang="en-US" sz="2000" spc="-1" strike="noStrike">
              <a:latin typeface="Arial"/>
            </a:endParaRPr>
          </a:p>
        </p:txBody>
      </p:sp>
      <p:sp>
        <p:nvSpPr>
          <p:cNvPr id="70" name="Google Shape;17;p4:notes"/>
          <p:cNvSpPr/>
          <p:nvPr/>
        </p:nvSpPr>
        <p:spPr>
          <a:xfrm>
            <a:off x="16314840" y="34307640"/>
            <a:ext cx="12481920" cy="181044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65E47CBF-0B21-4F49-9D9F-47929903D1C6}" type="slidenum">
              <a:rPr b="0" lang="en-US" sz="1200" spc="-1" strike="noStrike">
                <a:solidFill>
                  <a:srgbClr val="000000"/>
                </a:solidFill>
                <a:latin typeface="Calibri"/>
                <a:ea typeface="Calibri"/>
              </a:rPr>
              <a:t>&lt;number&gt;</a:t>
            </a:fld>
            <a:endParaRPr b="0" lang="en-US"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2194560" y="1313280"/>
            <a:ext cx="39501360" cy="549648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2194560" y="7702560"/>
            <a:ext cx="39501720" cy="910692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2194560" y="17674920"/>
            <a:ext cx="39501720" cy="9106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2194560" y="1313280"/>
            <a:ext cx="39501360" cy="549648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2194560" y="7702560"/>
            <a:ext cx="19276560" cy="910692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22435200" y="7702560"/>
            <a:ext cx="19276560" cy="910692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2194560" y="17674920"/>
            <a:ext cx="19276560" cy="910692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22435200" y="17674920"/>
            <a:ext cx="19276560" cy="9106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2194560" y="1313280"/>
            <a:ext cx="39501360" cy="549648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2194560" y="7702560"/>
            <a:ext cx="12719160" cy="910692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15550200" y="7702560"/>
            <a:ext cx="12719160" cy="910692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28905480" y="7702560"/>
            <a:ext cx="12719160" cy="910692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2194560" y="17674920"/>
            <a:ext cx="12719160" cy="910692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15550200" y="17674920"/>
            <a:ext cx="12719160" cy="910692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28905480" y="17674920"/>
            <a:ext cx="12719160" cy="9106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2194560" y="1313280"/>
            <a:ext cx="39501360" cy="549648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2194560" y="7702560"/>
            <a:ext cx="39501720" cy="19092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2194560" y="1313280"/>
            <a:ext cx="39501360" cy="549648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2194560" y="7702560"/>
            <a:ext cx="39501720" cy="19092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2194560" y="1313280"/>
            <a:ext cx="39501360" cy="549648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2194560" y="7702560"/>
            <a:ext cx="19276560" cy="1909224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22435200" y="7702560"/>
            <a:ext cx="19276560" cy="19092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2194560" y="1313280"/>
            <a:ext cx="39501360" cy="549648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2194560" y="1313280"/>
            <a:ext cx="39501360" cy="254797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2194560" y="1313280"/>
            <a:ext cx="39501360" cy="549648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2194560" y="7702560"/>
            <a:ext cx="19276560" cy="910692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22435200" y="7702560"/>
            <a:ext cx="19276560" cy="1909224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2194560" y="17674920"/>
            <a:ext cx="19276560" cy="9106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2194560" y="1313280"/>
            <a:ext cx="39501360" cy="549648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2194560" y="7702560"/>
            <a:ext cx="19276560" cy="1909224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22435200" y="7702560"/>
            <a:ext cx="19276560" cy="910692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22435200" y="17674920"/>
            <a:ext cx="19276560" cy="9106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2194560" y="1313280"/>
            <a:ext cx="39501360" cy="549648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2194560" y="7702560"/>
            <a:ext cx="19276560" cy="910692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22435200" y="7702560"/>
            <a:ext cx="19276560" cy="910692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2194560" y="17674920"/>
            <a:ext cx="39501720" cy="91069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2194560" y="1313280"/>
            <a:ext cx="39501360" cy="549648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2194560" y="7702560"/>
            <a:ext cx="39501720" cy="19092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slideLayout" Target="../slideLayouts/slideLayout3.xml"/><Relationship Id="rId9"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Google Shape;19;p3"/>
          <p:cNvSpPr/>
          <p:nvPr/>
        </p:nvSpPr>
        <p:spPr>
          <a:xfrm>
            <a:off x="2914560" y="1542960"/>
            <a:ext cx="29317320" cy="3137040"/>
          </a:xfrm>
          <a:prstGeom prst="rect">
            <a:avLst/>
          </a:prstGeom>
          <a:noFill/>
          <a:ln w="0">
            <a:noFill/>
          </a:ln>
        </p:spPr>
        <p:style>
          <a:lnRef idx="0"/>
          <a:fillRef idx="0"/>
          <a:effectRef idx="0"/>
          <a:fontRef idx="minor"/>
        </p:style>
        <p:txBody>
          <a:bodyPr lIns="90000" rIns="90000" tIns="45000" bIns="45000">
            <a:noAutofit/>
          </a:bodyPr>
          <a:p>
            <a:pPr>
              <a:lnSpc>
                <a:spcPct val="90000"/>
              </a:lnSpc>
              <a:tabLst>
                <a:tab algn="l" pos="0"/>
              </a:tabLst>
            </a:pPr>
            <a:r>
              <a:rPr b="0" lang="en-US" sz="9000" spc="-1" strike="noStrike">
                <a:solidFill>
                  <a:srgbClr val="33006f"/>
                </a:solidFill>
                <a:latin typeface="Arial"/>
                <a:ea typeface="Arial"/>
              </a:rPr>
              <a:t>Patterns and Bias in Pokemon</a:t>
            </a:r>
            <a:endParaRPr b="0" lang="en-US" sz="9000" spc="-1" strike="noStrike">
              <a:latin typeface="Arial"/>
            </a:endParaRPr>
          </a:p>
          <a:p>
            <a:pPr>
              <a:lnSpc>
                <a:spcPct val="90000"/>
              </a:lnSpc>
              <a:spcBef>
                <a:spcPts val="1349"/>
              </a:spcBef>
              <a:tabLst>
                <a:tab algn="l" pos="0"/>
              </a:tabLst>
            </a:pPr>
            <a:r>
              <a:rPr b="0" lang="en-US" sz="6750" spc="-1" strike="noStrike">
                <a:solidFill>
                  <a:srgbClr val="33006f"/>
                </a:solidFill>
                <a:latin typeface="Arial"/>
                <a:ea typeface="Arial"/>
              </a:rPr>
              <a:t>Soham Manoli</a:t>
            </a:r>
            <a:endParaRPr b="0" lang="en-US" sz="6750" spc="-1" strike="noStrike">
              <a:latin typeface="Arial"/>
            </a:endParaRPr>
          </a:p>
        </p:txBody>
      </p:sp>
      <p:pic>
        <p:nvPicPr>
          <p:cNvPr id="45" name="Google Shape;20;p3" descr=""/>
          <p:cNvPicPr/>
          <p:nvPr/>
        </p:nvPicPr>
        <p:blipFill>
          <a:blip r:embed="rId1"/>
          <a:stretch/>
        </p:blipFill>
        <p:spPr>
          <a:xfrm>
            <a:off x="2914560" y="4681080"/>
            <a:ext cx="4966200" cy="461880"/>
          </a:xfrm>
          <a:prstGeom prst="rect">
            <a:avLst/>
          </a:prstGeom>
          <a:ln w="0">
            <a:noFill/>
          </a:ln>
        </p:spPr>
      </p:pic>
      <p:sp>
        <p:nvSpPr>
          <p:cNvPr id="46" name="Google Shape;21;p3"/>
          <p:cNvSpPr/>
          <p:nvPr/>
        </p:nvSpPr>
        <p:spPr>
          <a:xfrm>
            <a:off x="2910240" y="7543800"/>
            <a:ext cx="10286280" cy="2307600"/>
          </a:xfrm>
          <a:prstGeom prst="rect">
            <a:avLst/>
          </a:prstGeom>
          <a:noFill/>
          <a:ln w="0">
            <a:noFill/>
          </a:ln>
        </p:spPr>
        <p:style>
          <a:lnRef idx="0"/>
          <a:fillRef idx="0"/>
          <a:effectRef idx="0"/>
          <a:fontRef idx="minor"/>
        </p:style>
        <p:txBody>
          <a:bodyPr lIns="90000" rIns="90000" tIns="45000" bIns="45000">
            <a:noAutofit/>
          </a:bodyPr>
          <a:p>
            <a:pPr>
              <a:lnSpc>
                <a:spcPct val="100000"/>
              </a:lnSpc>
              <a:tabLst>
                <a:tab algn="l" pos="0"/>
              </a:tabLst>
            </a:pPr>
            <a:r>
              <a:rPr b="0" lang="en-US" sz="3600" spc="-1" strike="noStrike">
                <a:solidFill>
                  <a:srgbClr val="151516"/>
                </a:solidFill>
                <a:latin typeface="Calibri"/>
                <a:ea typeface="Calibri"/>
              </a:rPr>
              <a:t>The word Pokemon (Pokémon) immediately raises ears when mentioned in a conversation. Considering that Pokemon holds such an important place in many individual's childhoods, can the Pokemon data set be used to answer a pair of questions that could expose bias or patterns found in Pokemon.</a:t>
            </a:r>
            <a:endParaRPr b="0" lang="en-US" sz="3600" spc="-1" strike="noStrike">
              <a:latin typeface="Arial"/>
            </a:endParaRPr>
          </a:p>
        </p:txBody>
      </p:sp>
      <p:sp>
        <p:nvSpPr>
          <p:cNvPr id="47" name="Google Shape;22;p3"/>
          <p:cNvSpPr/>
          <p:nvPr/>
        </p:nvSpPr>
        <p:spPr>
          <a:xfrm>
            <a:off x="2905920" y="6234840"/>
            <a:ext cx="10286280" cy="1130400"/>
          </a:xfrm>
          <a:prstGeom prst="rect">
            <a:avLst/>
          </a:prstGeom>
          <a:solidFill>
            <a:srgbClr val="151516"/>
          </a:solidFill>
          <a:ln w="0">
            <a:noFill/>
          </a:ln>
        </p:spPr>
        <p:style>
          <a:lnRef idx="0"/>
          <a:fillRef idx="0"/>
          <a:effectRef idx="0"/>
          <a:fontRef idx="minor"/>
        </p:style>
        <p:txBody>
          <a:bodyPr lIns="90000" rIns="90000" tIns="45000" bIns="45000" anchor="ctr">
            <a:noAutofit/>
          </a:bodyPr>
          <a:p>
            <a:pPr>
              <a:lnSpc>
                <a:spcPct val="100000"/>
              </a:lnSpc>
              <a:tabLst>
                <a:tab algn="l" pos="0"/>
              </a:tabLst>
            </a:pPr>
            <a:r>
              <a:rPr b="0" lang="en-US" sz="6750" spc="-1" strike="noStrike">
                <a:solidFill>
                  <a:srgbClr val="eaeaea"/>
                </a:solidFill>
                <a:latin typeface="Calibri"/>
                <a:ea typeface="Calibri"/>
              </a:rPr>
              <a:t>Background</a:t>
            </a:r>
            <a:endParaRPr b="0" lang="en-US" sz="6750" spc="-1" strike="noStrike">
              <a:latin typeface="Arial"/>
            </a:endParaRPr>
          </a:p>
        </p:txBody>
      </p:sp>
      <p:sp>
        <p:nvSpPr>
          <p:cNvPr id="48" name="Google Shape;25;p3"/>
          <p:cNvSpPr/>
          <p:nvPr/>
        </p:nvSpPr>
        <p:spPr>
          <a:xfrm>
            <a:off x="2914560" y="18745200"/>
            <a:ext cx="10286280" cy="8458200"/>
          </a:xfrm>
          <a:prstGeom prst="rect">
            <a:avLst/>
          </a:prstGeom>
          <a:noFill/>
          <a:ln w="0">
            <a:noFill/>
          </a:ln>
        </p:spPr>
        <p:style>
          <a:lnRef idx="0"/>
          <a:fillRef idx="0"/>
          <a:effectRef idx="0"/>
          <a:fontRef idx="minor"/>
        </p:style>
        <p:txBody>
          <a:bodyPr lIns="90000" rIns="90000" tIns="45000" bIns="45000">
            <a:noAutofit/>
          </a:bodyPr>
          <a:p>
            <a:pPr>
              <a:lnSpc>
                <a:spcPct val="100000"/>
              </a:lnSpc>
              <a:tabLst>
                <a:tab algn="l" pos="0"/>
              </a:tabLst>
            </a:pPr>
            <a:r>
              <a:rPr b="0" lang="en-US" sz="3600" spc="-1" strike="noStrike">
                <a:solidFill>
                  <a:srgbClr val="151516"/>
                </a:solidFill>
                <a:latin typeface="Calibri"/>
                <a:ea typeface="Calibri"/>
              </a:rPr>
              <a:t>Several techniques were applied to the data, including data visualization, feature engineering, clustering, linear regression analysis, and classification using the KNearestNeighbor (KNN) algorithm. Popular python libraries such as pandas, matplotlib, seaborn, and sklearn were used.</a:t>
            </a:r>
            <a:endParaRPr b="0" lang="en-US" sz="3600" spc="-1" strike="noStrike">
              <a:latin typeface="Arial"/>
            </a:endParaRPr>
          </a:p>
          <a:p>
            <a:pPr>
              <a:lnSpc>
                <a:spcPct val="100000"/>
              </a:lnSpc>
              <a:tabLst>
                <a:tab algn="l" pos="0"/>
              </a:tabLst>
            </a:pPr>
            <a:endParaRPr b="0" lang="en-US" sz="3600" spc="-1" strike="noStrike">
              <a:latin typeface="Arial"/>
            </a:endParaRPr>
          </a:p>
          <a:p>
            <a:pPr>
              <a:lnSpc>
                <a:spcPct val="100000"/>
              </a:lnSpc>
              <a:tabLst>
                <a:tab algn="l" pos="0"/>
              </a:tabLst>
            </a:pPr>
            <a:r>
              <a:rPr b="0" lang="en-US" sz="3600" spc="-1" strike="noStrike">
                <a:solidFill>
                  <a:srgbClr val="151516"/>
                </a:solidFill>
                <a:latin typeface="Calibri"/>
                <a:ea typeface="Calibri"/>
              </a:rPr>
              <a:t>For question one, the features of the Pokemon dataset were engineered to include Total Atk, which is the sum of Attack and Sp. Atk, and converting Type from letters to numbers so that these features could be clustered efficiently. For question 2, the same engineered features were used to train a KNN model that labels Legendary Pokemon from Non-Legendary Pokemon.</a:t>
            </a:r>
            <a:endParaRPr b="0" lang="en-US" sz="3600" spc="-1" strike="noStrike">
              <a:latin typeface="Arial"/>
            </a:endParaRPr>
          </a:p>
          <a:p>
            <a:pPr>
              <a:lnSpc>
                <a:spcPct val="100000"/>
              </a:lnSpc>
              <a:tabLst>
                <a:tab algn="l" pos="0"/>
              </a:tabLst>
            </a:pPr>
            <a:endParaRPr b="0" lang="en-US" sz="3600" spc="-1" strike="noStrike">
              <a:latin typeface="Arial"/>
            </a:endParaRPr>
          </a:p>
          <a:p>
            <a:pPr>
              <a:lnSpc>
                <a:spcPct val="100000"/>
              </a:lnSpc>
              <a:tabLst>
                <a:tab algn="l" pos="0"/>
              </a:tabLst>
            </a:pPr>
            <a:r>
              <a:rPr b="0" lang="en-US" sz="3600" spc="-1" strike="noStrike">
                <a:solidFill>
                  <a:srgbClr val="151516"/>
                </a:solidFill>
                <a:latin typeface="Calibri"/>
                <a:ea typeface="Calibri"/>
              </a:rPr>
              <a:t>It is important to acknowledge that the dataset used may not have every possible feature present.</a:t>
            </a:r>
            <a:endParaRPr b="0" lang="en-US" sz="3600" spc="-1" strike="noStrike">
              <a:latin typeface="Arial"/>
            </a:endParaRPr>
          </a:p>
        </p:txBody>
      </p:sp>
      <p:sp>
        <p:nvSpPr>
          <p:cNvPr id="49" name="Google Shape;26;p3"/>
          <p:cNvSpPr/>
          <p:nvPr/>
        </p:nvSpPr>
        <p:spPr>
          <a:xfrm>
            <a:off x="2972520" y="17373600"/>
            <a:ext cx="10286280" cy="1130400"/>
          </a:xfrm>
          <a:prstGeom prst="rect">
            <a:avLst/>
          </a:prstGeom>
          <a:solidFill>
            <a:srgbClr val="151516"/>
          </a:solidFill>
          <a:ln w="0">
            <a:noFill/>
          </a:ln>
        </p:spPr>
        <p:style>
          <a:lnRef idx="0"/>
          <a:fillRef idx="0"/>
          <a:effectRef idx="0"/>
          <a:fontRef idx="minor"/>
        </p:style>
        <p:txBody>
          <a:bodyPr lIns="90000" rIns="90000" tIns="45000" bIns="45000" anchor="ctr">
            <a:noAutofit/>
          </a:bodyPr>
          <a:p>
            <a:pPr>
              <a:lnSpc>
                <a:spcPct val="100000"/>
              </a:lnSpc>
              <a:tabLst>
                <a:tab algn="l" pos="0"/>
              </a:tabLst>
            </a:pPr>
            <a:r>
              <a:rPr b="0" lang="en-US" sz="6750" spc="-1" strike="noStrike">
                <a:solidFill>
                  <a:srgbClr val="eaeaea"/>
                </a:solidFill>
                <a:latin typeface="Calibri"/>
                <a:ea typeface="Calibri"/>
              </a:rPr>
              <a:t>Methods</a:t>
            </a:r>
            <a:endParaRPr b="0" lang="en-US" sz="6750" spc="-1" strike="noStrike">
              <a:latin typeface="Arial"/>
            </a:endParaRPr>
          </a:p>
        </p:txBody>
      </p:sp>
      <p:sp>
        <p:nvSpPr>
          <p:cNvPr id="50" name="Google Shape;27;p3"/>
          <p:cNvSpPr/>
          <p:nvPr/>
        </p:nvSpPr>
        <p:spPr>
          <a:xfrm>
            <a:off x="30693960" y="7748640"/>
            <a:ext cx="10286280" cy="6327000"/>
          </a:xfrm>
          <a:prstGeom prst="rect">
            <a:avLst/>
          </a:prstGeom>
          <a:noFill/>
          <a:ln w="0">
            <a:noFill/>
          </a:ln>
        </p:spPr>
        <p:style>
          <a:lnRef idx="0"/>
          <a:fillRef idx="0"/>
          <a:effectRef idx="0"/>
          <a:fontRef idx="minor"/>
        </p:style>
        <p:txBody>
          <a:bodyPr lIns="90000" rIns="90000" tIns="45000" bIns="45000">
            <a:noAutofit/>
          </a:bodyPr>
          <a:p>
            <a:pPr>
              <a:lnSpc>
                <a:spcPct val="100000"/>
              </a:lnSpc>
              <a:tabLst>
                <a:tab algn="l" pos="0"/>
              </a:tabLst>
            </a:pPr>
            <a:r>
              <a:rPr b="0" lang="en-US" sz="3600" spc="-1" strike="noStrike">
                <a:solidFill>
                  <a:srgbClr val="151516"/>
                </a:solidFill>
                <a:latin typeface="Calibri"/>
                <a:ea typeface="Calibri"/>
              </a:rPr>
              <a:t>Figure 1 illustrates that there are two distinct clusters that are formed when looking at stats such as Attack, which supports the notion that there are in fact patterns within the stats of Pokemon. </a:t>
            </a:r>
            <a:endParaRPr b="0" lang="en-US" sz="3600" spc="-1" strike="noStrike">
              <a:latin typeface="Arial"/>
            </a:endParaRPr>
          </a:p>
          <a:p>
            <a:pPr>
              <a:lnSpc>
                <a:spcPct val="100000"/>
              </a:lnSpc>
              <a:tabLst>
                <a:tab algn="l" pos="0"/>
              </a:tabLst>
            </a:pPr>
            <a:endParaRPr b="0" lang="en-US" sz="3600" spc="-1" strike="noStrike">
              <a:latin typeface="Arial"/>
            </a:endParaRPr>
          </a:p>
          <a:p>
            <a:pPr>
              <a:lnSpc>
                <a:spcPct val="100000"/>
              </a:lnSpc>
              <a:tabLst>
                <a:tab algn="l" pos="0"/>
              </a:tabLst>
            </a:pPr>
            <a:r>
              <a:rPr b="0" lang="en-US" sz="3600" spc="-1" strike="noStrike">
                <a:solidFill>
                  <a:srgbClr val="151516"/>
                </a:solidFill>
                <a:latin typeface="Calibri"/>
                <a:ea typeface="Calibri"/>
              </a:rPr>
              <a:t>In order to classify a new Pokemon, a KNN classifier was trained with a test accuracy of 0.93 as shown in Figure 2. If given a new Pokemon (not in the training set used), the model would classify whether the given Pokemon was Legendary or not 93% of the time. With this number in mind, it is safe to assert that new Legendary Pokemon can be classified.</a:t>
            </a:r>
            <a:endParaRPr b="0" lang="en-US" sz="3600" spc="-1" strike="noStrike">
              <a:latin typeface="Arial"/>
            </a:endParaRPr>
          </a:p>
        </p:txBody>
      </p:sp>
      <p:sp>
        <p:nvSpPr>
          <p:cNvPr id="51" name="Google Shape;28;p3"/>
          <p:cNvSpPr/>
          <p:nvPr/>
        </p:nvSpPr>
        <p:spPr>
          <a:xfrm>
            <a:off x="30689640" y="6321240"/>
            <a:ext cx="10286280" cy="1130400"/>
          </a:xfrm>
          <a:prstGeom prst="rect">
            <a:avLst/>
          </a:prstGeom>
          <a:solidFill>
            <a:srgbClr val="151516"/>
          </a:solidFill>
          <a:ln w="0">
            <a:noFill/>
          </a:ln>
        </p:spPr>
        <p:style>
          <a:lnRef idx="0"/>
          <a:fillRef idx="0"/>
          <a:effectRef idx="0"/>
          <a:fontRef idx="minor"/>
        </p:style>
        <p:txBody>
          <a:bodyPr lIns="90000" rIns="90000" tIns="45000" bIns="45000" anchor="ctr">
            <a:noAutofit/>
          </a:bodyPr>
          <a:p>
            <a:pPr>
              <a:lnSpc>
                <a:spcPct val="100000"/>
              </a:lnSpc>
              <a:tabLst>
                <a:tab algn="l" pos="0"/>
              </a:tabLst>
            </a:pPr>
            <a:r>
              <a:rPr b="0" lang="en-US" sz="6750" spc="-1" strike="noStrike">
                <a:solidFill>
                  <a:srgbClr val="eaeaea"/>
                </a:solidFill>
                <a:latin typeface="Calibri"/>
                <a:ea typeface="Calibri"/>
              </a:rPr>
              <a:t>Results</a:t>
            </a:r>
            <a:endParaRPr b="0" lang="en-US" sz="6750" spc="-1" strike="noStrike">
              <a:latin typeface="Arial"/>
            </a:endParaRPr>
          </a:p>
        </p:txBody>
      </p:sp>
      <p:sp>
        <p:nvSpPr>
          <p:cNvPr id="52" name="Google Shape;29;p3"/>
          <p:cNvSpPr/>
          <p:nvPr/>
        </p:nvSpPr>
        <p:spPr>
          <a:xfrm>
            <a:off x="30632400" y="16481520"/>
            <a:ext cx="10286280" cy="5631480"/>
          </a:xfrm>
          <a:prstGeom prst="rect">
            <a:avLst/>
          </a:prstGeom>
          <a:noFill/>
          <a:ln w="0">
            <a:noFill/>
          </a:ln>
        </p:spPr>
        <p:style>
          <a:lnRef idx="0"/>
          <a:fillRef idx="0"/>
          <a:effectRef idx="0"/>
          <a:fontRef idx="minor"/>
        </p:style>
        <p:txBody>
          <a:bodyPr lIns="90000" rIns="90000" tIns="45000" bIns="45000">
            <a:noAutofit/>
          </a:bodyPr>
          <a:p>
            <a:pPr>
              <a:lnSpc>
                <a:spcPct val="100000"/>
              </a:lnSpc>
              <a:tabLst>
                <a:tab algn="l" pos="0"/>
              </a:tabLst>
            </a:pPr>
            <a:r>
              <a:rPr b="0" lang="en-US" sz="3600" spc="-1" strike="noStrike">
                <a:solidFill>
                  <a:srgbClr val="151516"/>
                </a:solidFill>
                <a:latin typeface="Calibri"/>
                <a:ea typeface="Calibri"/>
              </a:rPr>
              <a:t>The results of this project highlight the notion that Pokemon are designed to be separated into different groups. This is sometimes done explicitly as seen with Legendary Pokemon or implicitly with grouping found in stat distributions.</a:t>
            </a:r>
            <a:endParaRPr b="0" lang="en-US" sz="3600" spc="-1" strike="noStrike">
              <a:latin typeface="Arial"/>
            </a:endParaRPr>
          </a:p>
          <a:p>
            <a:pPr>
              <a:lnSpc>
                <a:spcPct val="100000"/>
              </a:lnSpc>
              <a:tabLst>
                <a:tab algn="l" pos="0"/>
              </a:tabLst>
            </a:pPr>
            <a:endParaRPr b="0" lang="en-US" sz="3600" spc="-1" strike="noStrike">
              <a:latin typeface="Arial"/>
            </a:endParaRPr>
          </a:p>
          <a:p>
            <a:pPr>
              <a:lnSpc>
                <a:spcPct val="100000"/>
              </a:lnSpc>
              <a:tabLst>
                <a:tab algn="l" pos="0"/>
              </a:tabLst>
            </a:pPr>
            <a:r>
              <a:rPr b="0" lang="en-US" sz="3600" spc="-1" strike="noStrike">
                <a:solidFill>
                  <a:srgbClr val="151516"/>
                </a:solidFill>
                <a:latin typeface="Calibri"/>
                <a:ea typeface="Calibri"/>
              </a:rPr>
              <a:t>In the future, more work must be done to pinpoint the exact relationship between these groupings (Figure 3) and define the logic behind forming such groups. Ultimately, this information could potentially benefit all players from several intersections as it can be used to further improve the game that is loved by so many.</a:t>
            </a:r>
            <a:endParaRPr b="0" lang="en-US" sz="3600" spc="-1" strike="noStrike">
              <a:latin typeface="Arial"/>
            </a:endParaRPr>
          </a:p>
        </p:txBody>
      </p:sp>
      <p:sp>
        <p:nvSpPr>
          <p:cNvPr id="53" name="Google Shape;30;p3"/>
          <p:cNvSpPr/>
          <p:nvPr/>
        </p:nvSpPr>
        <p:spPr>
          <a:xfrm>
            <a:off x="30693960" y="15003000"/>
            <a:ext cx="10286280" cy="1130400"/>
          </a:xfrm>
          <a:prstGeom prst="rect">
            <a:avLst/>
          </a:prstGeom>
          <a:solidFill>
            <a:srgbClr val="151516"/>
          </a:solidFill>
          <a:ln w="0">
            <a:noFill/>
          </a:ln>
        </p:spPr>
        <p:style>
          <a:lnRef idx="0"/>
          <a:fillRef idx="0"/>
          <a:effectRef idx="0"/>
          <a:fontRef idx="minor"/>
        </p:style>
        <p:txBody>
          <a:bodyPr lIns="90000" rIns="90000" tIns="45000" bIns="45000" anchor="ctr">
            <a:noAutofit/>
          </a:bodyPr>
          <a:p>
            <a:pPr>
              <a:lnSpc>
                <a:spcPct val="100000"/>
              </a:lnSpc>
              <a:tabLst>
                <a:tab algn="l" pos="0"/>
              </a:tabLst>
            </a:pPr>
            <a:r>
              <a:rPr b="0" lang="en-US" sz="6750" spc="-1" strike="noStrike">
                <a:solidFill>
                  <a:srgbClr val="eaeaea"/>
                </a:solidFill>
                <a:latin typeface="Calibri"/>
                <a:ea typeface="Calibri"/>
              </a:rPr>
              <a:t>Conclusions</a:t>
            </a:r>
            <a:endParaRPr b="0" lang="en-US" sz="6750" spc="-1" strike="noStrike">
              <a:latin typeface="Arial"/>
            </a:endParaRPr>
          </a:p>
        </p:txBody>
      </p:sp>
      <p:sp>
        <p:nvSpPr>
          <p:cNvPr id="54" name="Google Shape;31;p3"/>
          <p:cNvSpPr/>
          <p:nvPr/>
        </p:nvSpPr>
        <p:spPr>
          <a:xfrm>
            <a:off x="30778560" y="25506000"/>
            <a:ext cx="10286280" cy="1199520"/>
          </a:xfrm>
          <a:prstGeom prst="rect">
            <a:avLst/>
          </a:prstGeom>
          <a:noFill/>
          <a:ln w="0">
            <a:noFill/>
          </a:ln>
        </p:spPr>
        <p:style>
          <a:lnRef idx="0"/>
          <a:fillRef idx="0"/>
          <a:effectRef idx="0"/>
          <a:fontRef idx="minor"/>
        </p:style>
        <p:txBody>
          <a:bodyPr lIns="90000" rIns="90000" tIns="45000" bIns="45000">
            <a:noAutofit/>
          </a:bodyPr>
          <a:p>
            <a:pPr>
              <a:lnSpc>
                <a:spcPct val="100000"/>
              </a:lnSpc>
              <a:tabLst>
                <a:tab algn="l" pos="0"/>
              </a:tabLst>
            </a:pPr>
            <a:r>
              <a:rPr b="0" lang="en-US" sz="3600" spc="-1" strike="noStrike">
                <a:solidFill>
                  <a:srgbClr val="151516"/>
                </a:solidFill>
                <a:latin typeface="Calibri"/>
                <a:ea typeface="Calibri"/>
              </a:rPr>
              <a:t>Thanks to Dr. Caspi, Mr. Tanimoto, Julia, Irene, Jessica, and AI4ALL organizers for enriching, supporting, and funding this research project. </a:t>
            </a:r>
            <a:endParaRPr b="0" lang="en-US" sz="3600" spc="-1" strike="noStrike">
              <a:latin typeface="Arial"/>
            </a:endParaRPr>
          </a:p>
        </p:txBody>
      </p:sp>
      <p:sp>
        <p:nvSpPr>
          <p:cNvPr id="55" name="Google Shape;32;p3"/>
          <p:cNvSpPr/>
          <p:nvPr/>
        </p:nvSpPr>
        <p:spPr>
          <a:xfrm>
            <a:off x="30774240" y="24026040"/>
            <a:ext cx="10286280" cy="1130400"/>
          </a:xfrm>
          <a:prstGeom prst="rect">
            <a:avLst/>
          </a:prstGeom>
          <a:solidFill>
            <a:srgbClr val="151516"/>
          </a:solidFill>
          <a:ln w="0">
            <a:noFill/>
          </a:ln>
        </p:spPr>
        <p:style>
          <a:lnRef idx="0"/>
          <a:fillRef idx="0"/>
          <a:effectRef idx="0"/>
          <a:fontRef idx="minor"/>
        </p:style>
        <p:txBody>
          <a:bodyPr lIns="90000" rIns="90000" tIns="45000" bIns="45000" anchor="ctr">
            <a:noAutofit/>
          </a:bodyPr>
          <a:p>
            <a:pPr>
              <a:lnSpc>
                <a:spcPct val="100000"/>
              </a:lnSpc>
              <a:tabLst>
                <a:tab algn="l" pos="0"/>
              </a:tabLst>
            </a:pPr>
            <a:r>
              <a:rPr b="0" lang="en-US" sz="6750" spc="-1" strike="noStrike">
                <a:solidFill>
                  <a:srgbClr val="eaeaea"/>
                </a:solidFill>
                <a:latin typeface="Calibri"/>
                <a:ea typeface="Calibri"/>
              </a:rPr>
              <a:t>Acknowledgments</a:t>
            </a:r>
            <a:endParaRPr b="0" lang="en-US" sz="6750" spc="-1" strike="noStrike">
              <a:latin typeface="Arial"/>
            </a:endParaRPr>
          </a:p>
        </p:txBody>
      </p:sp>
      <p:sp>
        <p:nvSpPr>
          <p:cNvPr id="56" name="Google Shape;35;p3"/>
          <p:cNvSpPr/>
          <p:nvPr/>
        </p:nvSpPr>
        <p:spPr>
          <a:xfrm>
            <a:off x="14230440" y="15944760"/>
            <a:ext cx="16417080" cy="645480"/>
          </a:xfrm>
          <a:prstGeom prst="rect">
            <a:avLst/>
          </a:prstGeom>
          <a:noFill/>
          <a:ln w="0">
            <a:noFill/>
          </a:ln>
        </p:spPr>
        <p:style>
          <a:lnRef idx="0"/>
          <a:fillRef idx="0"/>
          <a:effectRef idx="0"/>
          <a:fontRef idx="minor"/>
        </p:style>
        <p:txBody>
          <a:bodyPr lIns="90000" rIns="90000" tIns="45000" bIns="45000">
            <a:noAutofit/>
          </a:bodyPr>
          <a:p>
            <a:pPr>
              <a:lnSpc>
                <a:spcPct val="100000"/>
              </a:lnSpc>
              <a:tabLst>
                <a:tab algn="l" pos="0"/>
              </a:tabLst>
            </a:pPr>
            <a:r>
              <a:rPr b="1" lang="en-US" sz="3600" spc="-1" strike="noStrike">
                <a:solidFill>
                  <a:srgbClr val="151516"/>
                </a:solidFill>
                <a:latin typeface="Calibri"/>
                <a:ea typeface="Calibri"/>
              </a:rPr>
              <a:t>Figure 1.</a:t>
            </a:r>
            <a:r>
              <a:rPr b="0" lang="en-US" sz="3600" spc="-1" strike="noStrike">
                <a:solidFill>
                  <a:srgbClr val="151516"/>
                </a:solidFill>
                <a:latin typeface="Calibri"/>
                <a:ea typeface="Calibri"/>
              </a:rPr>
              <a:t> Graph generated using unsupervised learning (clustering). There are two prominent clusters that have formed. The clusters represent two groups of Pokemon, one with lower Total Atk and the other with higher Total Atk. The overlap between the two clusters can be interpreted to represent moderate Total Atk.</a:t>
            </a:r>
            <a:endParaRPr b="0" lang="en-US" sz="3600" spc="-1" strike="noStrike">
              <a:latin typeface="Arial"/>
            </a:endParaRPr>
          </a:p>
        </p:txBody>
      </p:sp>
      <p:sp>
        <p:nvSpPr>
          <p:cNvPr id="57" name="Google Shape;36;p3"/>
          <p:cNvSpPr/>
          <p:nvPr/>
        </p:nvSpPr>
        <p:spPr>
          <a:xfrm>
            <a:off x="14230440" y="25831080"/>
            <a:ext cx="7200360" cy="645480"/>
          </a:xfrm>
          <a:prstGeom prst="rect">
            <a:avLst/>
          </a:prstGeom>
          <a:noFill/>
          <a:ln w="0">
            <a:noFill/>
          </a:ln>
        </p:spPr>
        <p:style>
          <a:lnRef idx="0"/>
          <a:fillRef idx="0"/>
          <a:effectRef idx="0"/>
          <a:fontRef idx="minor"/>
        </p:style>
        <p:txBody>
          <a:bodyPr lIns="90000" rIns="90000" tIns="45000" bIns="45000">
            <a:noAutofit/>
          </a:bodyPr>
          <a:p>
            <a:pPr>
              <a:lnSpc>
                <a:spcPct val="100000"/>
              </a:lnSpc>
              <a:tabLst>
                <a:tab algn="l" pos="0"/>
              </a:tabLst>
            </a:pPr>
            <a:r>
              <a:rPr b="1" lang="en-US" sz="3600" spc="-1" strike="noStrike">
                <a:solidFill>
                  <a:srgbClr val="151516"/>
                </a:solidFill>
                <a:latin typeface="Calibri"/>
                <a:ea typeface="Calibri"/>
              </a:rPr>
              <a:t>Figure 2.</a:t>
            </a:r>
            <a:r>
              <a:rPr b="0" lang="en-US" sz="3600" spc="-1" strike="noStrike">
                <a:solidFill>
                  <a:srgbClr val="151516"/>
                </a:solidFill>
                <a:latin typeface="Calibri"/>
                <a:ea typeface="Calibri"/>
              </a:rPr>
              <a:t> KNN Score Graph for a model that inputs Pokemon Stats and outputs Legendary status.</a:t>
            </a:r>
            <a:endParaRPr b="0" lang="en-US" sz="3600" spc="-1" strike="noStrike">
              <a:latin typeface="Arial"/>
            </a:endParaRPr>
          </a:p>
        </p:txBody>
      </p:sp>
      <p:sp>
        <p:nvSpPr>
          <p:cNvPr id="58" name="Google Shape;38;p3"/>
          <p:cNvSpPr/>
          <p:nvPr/>
        </p:nvSpPr>
        <p:spPr>
          <a:xfrm>
            <a:off x="22460040" y="25831080"/>
            <a:ext cx="7200360" cy="645480"/>
          </a:xfrm>
          <a:prstGeom prst="rect">
            <a:avLst/>
          </a:prstGeom>
          <a:noFill/>
          <a:ln w="0">
            <a:noFill/>
          </a:ln>
        </p:spPr>
        <p:style>
          <a:lnRef idx="0"/>
          <a:fillRef idx="0"/>
          <a:effectRef idx="0"/>
          <a:fontRef idx="minor"/>
        </p:style>
        <p:txBody>
          <a:bodyPr lIns="90000" rIns="90000" tIns="45000" bIns="45000">
            <a:noAutofit/>
          </a:bodyPr>
          <a:p>
            <a:pPr>
              <a:lnSpc>
                <a:spcPct val="100000"/>
              </a:lnSpc>
              <a:tabLst>
                <a:tab algn="l" pos="0"/>
              </a:tabLst>
            </a:pPr>
            <a:r>
              <a:rPr b="1" lang="en-US" sz="3600" spc="-1" strike="noStrike">
                <a:solidFill>
                  <a:srgbClr val="151516"/>
                </a:solidFill>
                <a:latin typeface="Calibri"/>
                <a:ea typeface="Calibri"/>
              </a:rPr>
              <a:t>Figure 3.</a:t>
            </a:r>
            <a:r>
              <a:rPr b="0" lang="en-US" sz="3600" spc="-1" strike="noStrike">
                <a:solidFill>
                  <a:srgbClr val="151516"/>
                </a:solidFill>
                <a:latin typeface="Calibri"/>
                <a:ea typeface="Calibri"/>
              </a:rPr>
              <a:t> Scatter-plot illustrating a linearly-modeled relationship between Total Atk and Total Def.</a:t>
            </a:r>
            <a:endParaRPr b="0" lang="en-US" sz="3600" spc="-1" strike="noStrike">
              <a:latin typeface="Arial"/>
            </a:endParaRPr>
          </a:p>
        </p:txBody>
      </p:sp>
      <p:pic>
        <p:nvPicPr>
          <p:cNvPr id="59" name="Google Shape;39;p3" descr=""/>
          <p:cNvPicPr/>
          <p:nvPr/>
        </p:nvPicPr>
        <p:blipFill>
          <a:blip r:embed="rId2"/>
          <a:stretch/>
        </p:blipFill>
        <p:spPr>
          <a:xfrm>
            <a:off x="31314960" y="29154960"/>
            <a:ext cx="12146400" cy="3085560"/>
          </a:xfrm>
          <a:prstGeom prst="rect">
            <a:avLst/>
          </a:prstGeom>
          <a:ln w="0">
            <a:noFill/>
          </a:ln>
        </p:spPr>
      </p:pic>
      <p:pic>
        <p:nvPicPr>
          <p:cNvPr id="60" name="Google Shape;40;p3" descr=""/>
          <p:cNvPicPr/>
          <p:nvPr/>
        </p:nvPicPr>
        <p:blipFill>
          <a:blip r:embed="rId3"/>
          <a:stretch/>
        </p:blipFill>
        <p:spPr>
          <a:xfrm>
            <a:off x="18971640" y="28276560"/>
            <a:ext cx="8551440" cy="4232520"/>
          </a:xfrm>
          <a:prstGeom prst="rect">
            <a:avLst/>
          </a:prstGeom>
          <a:ln w="0">
            <a:noFill/>
          </a:ln>
        </p:spPr>
      </p:pic>
      <p:pic>
        <p:nvPicPr>
          <p:cNvPr id="61" name="Google Shape;41;p3" descr=""/>
          <p:cNvPicPr/>
          <p:nvPr/>
        </p:nvPicPr>
        <p:blipFill>
          <a:blip r:embed="rId4"/>
          <a:stretch/>
        </p:blipFill>
        <p:spPr>
          <a:xfrm>
            <a:off x="657720" y="28517760"/>
            <a:ext cx="4341600" cy="3750120"/>
          </a:xfrm>
          <a:prstGeom prst="rect">
            <a:avLst/>
          </a:prstGeom>
          <a:ln w="0">
            <a:noFill/>
          </a:ln>
        </p:spPr>
      </p:pic>
      <p:sp>
        <p:nvSpPr>
          <p:cNvPr id="62" name="Google Shape;42;p3"/>
          <p:cNvSpPr/>
          <p:nvPr/>
        </p:nvSpPr>
        <p:spPr>
          <a:xfrm>
            <a:off x="4999320" y="30635640"/>
            <a:ext cx="14145480" cy="2541600"/>
          </a:xfrm>
          <a:prstGeom prst="rect">
            <a:avLst/>
          </a:prstGeom>
          <a:noFill/>
          <a:ln w="0">
            <a:noFill/>
          </a:ln>
        </p:spPr>
        <p:style>
          <a:lnRef idx="0"/>
          <a:fillRef idx="0"/>
          <a:effectRef idx="0"/>
          <a:fontRef idx="minor"/>
        </p:style>
        <p:txBody>
          <a:bodyPr lIns="90000" rIns="90000" tIns="91440" bIns="91440">
            <a:spAutoFit/>
          </a:bodyPr>
          <a:p>
            <a:pPr>
              <a:lnSpc>
                <a:spcPct val="115000"/>
              </a:lnSpc>
              <a:tabLst>
                <a:tab algn="l" pos="0"/>
              </a:tabLst>
            </a:pPr>
            <a:r>
              <a:rPr b="1" lang="en-US" sz="7200" spc="-1" strike="noStrike">
                <a:solidFill>
                  <a:srgbClr val="000000"/>
                </a:solidFill>
                <a:highlight>
                  <a:srgbClr val="fefeff"/>
                </a:highlight>
                <a:latin typeface="Arial"/>
                <a:ea typeface="Arial"/>
              </a:rPr>
              <a:t>AI4ALL@Paul G. Allen School</a:t>
            </a:r>
            <a:endParaRPr b="0" lang="en-US" sz="7200" spc="-1" strike="noStrike">
              <a:latin typeface="Arial"/>
            </a:endParaRPr>
          </a:p>
          <a:p>
            <a:pPr>
              <a:lnSpc>
                <a:spcPct val="100000"/>
              </a:lnSpc>
              <a:tabLst>
                <a:tab algn="l" pos="0"/>
              </a:tabLst>
            </a:pPr>
            <a:endParaRPr b="0" lang="en-US" sz="7200" spc="-1" strike="noStrike">
              <a:latin typeface="Arial"/>
            </a:endParaRPr>
          </a:p>
        </p:txBody>
      </p:sp>
      <p:sp>
        <p:nvSpPr>
          <p:cNvPr id="63" name="Google Shape;23;p3"/>
          <p:cNvSpPr/>
          <p:nvPr/>
        </p:nvSpPr>
        <p:spPr>
          <a:xfrm>
            <a:off x="2972520" y="12502440"/>
            <a:ext cx="10286280" cy="4572000"/>
          </a:xfrm>
          <a:prstGeom prst="rect">
            <a:avLst/>
          </a:prstGeom>
          <a:noFill/>
          <a:ln w="0">
            <a:noFill/>
          </a:ln>
        </p:spPr>
        <p:style>
          <a:lnRef idx="0"/>
          <a:fillRef idx="0"/>
          <a:effectRef idx="0"/>
          <a:fontRef idx="minor"/>
        </p:style>
        <p:txBody>
          <a:bodyPr lIns="90000" rIns="90000" tIns="45000" bIns="45000">
            <a:noAutofit/>
          </a:bodyPr>
          <a:p>
            <a:pPr>
              <a:lnSpc>
                <a:spcPct val="100000"/>
              </a:lnSpc>
              <a:tabLst>
                <a:tab algn="l" pos="0"/>
              </a:tabLst>
            </a:pPr>
            <a:r>
              <a:rPr b="0" lang="en-US" sz="3600" spc="-1" strike="noStrike">
                <a:solidFill>
                  <a:srgbClr val="151516"/>
                </a:solidFill>
                <a:latin typeface="Calibri"/>
                <a:ea typeface="Calibri"/>
              </a:rPr>
              <a:t>The unsupervised and supervised learning questions that this research project aims to answer is:</a:t>
            </a:r>
            <a:endParaRPr b="0" lang="en-US" sz="3600" spc="-1" strike="noStrike">
              <a:latin typeface="Arial"/>
            </a:endParaRPr>
          </a:p>
          <a:p>
            <a:pPr>
              <a:lnSpc>
                <a:spcPct val="100000"/>
              </a:lnSpc>
              <a:tabLst>
                <a:tab algn="l" pos="0"/>
              </a:tabLst>
            </a:pPr>
            <a:endParaRPr b="0" lang="en-US" sz="3600" spc="-1" strike="noStrike">
              <a:latin typeface="Arial"/>
            </a:endParaRPr>
          </a:p>
          <a:p>
            <a:pPr>
              <a:lnSpc>
                <a:spcPct val="100000"/>
              </a:lnSpc>
              <a:tabLst>
                <a:tab algn="l" pos="0"/>
              </a:tabLst>
            </a:pPr>
            <a:r>
              <a:rPr b="0" lang="en-US" sz="3600" spc="-1" strike="noStrike">
                <a:solidFill>
                  <a:srgbClr val="151516"/>
                </a:solidFill>
                <a:latin typeface="Calibri"/>
                <a:ea typeface="Calibri"/>
              </a:rPr>
              <a:t>1). Can we identify patterns while looking at Attack, Defense, Speed, and the Type(s) that Pokemon have?</a:t>
            </a:r>
            <a:endParaRPr b="0" lang="en-US" sz="3600" spc="-1" strike="noStrike">
              <a:latin typeface="Arial"/>
            </a:endParaRPr>
          </a:p>
          <a:p>
            <a:pPr>
              <a:lnSpc>
                <a:spcPct val="100000"/>
              </a:lnSpc>
              <a:tabLst>
                <a:tab algn="l" pos="0"/>
              </a:tabLst>
            </a:pPr>
            <a:endParaRPr b="0" lang="en-US" sz="3600" spc="-1" strike="noStrike">
              <a:latin typeface="Arial"/>
            </a:endParaRPr>
          </a:p>
          <a:p>
            <a:pPr>
              <a:lnSpc>
                <a:spcPct val="100000"/>
              </a:lnSpc>
              <a:tabLst>
                <a:tab algn="l" pos="0"/>
              </a:tabLst>
            </a:pPr>
            <a:r>
              <a:rPr b="0" lang="en-US" sz="3600" spc="-1" strike="noStrike">
                <a:solidFill>
                  <a:srgbClr val="151516"/>
                </a:solidFill>
                <a:latin typeface="Calibri"/>
                <a:ea typeface="Calibri"/>
              </a:rPr>
              <a:t>2). If a new Pokemon is found in the wild, can I classify whether it is a legendary Pokemon or not?</a:t>
            </a:r>
            <a:endParaRPr b="0" lang="en-US" sz="3600" spc="-1" strike="noStrike">
              <a:latin typeface="Arial"/>
            </a:endParaRPr>
          </a:p>
          <a:p>
            <a:pPr>
              <a:lnSpc>
                <a:spcPct val="100000"/>
              </a:lnSpc>
              <a:tabLst>
                <a:tab algn="l" pos="0"/>
              </a:tabLst>
            </a:pPr>
            <a:endParaRPr b="0" lang="en-US" sz="3600" spc="-1" strike="noStrike">
              <a:latin typeface="Arial"/>
            </a:endParaRPr>
          </a:p>
        </p:txBody>
      </p:sp>
      <p:sp>
        <p:nvSpPr>
          <p:cNvPr id="64" name="Google Shape;24;p3"/>
          <p:cNvSpPr/>
          <p:nvPr/>
        </p:nvSpPr>
        <p:spPr>
          <a:xfrm>
            <a:off x="2972520" y="11214000"/>
            <a:ext cx="10286280" cy="1130400"/>
          </a:xfrm>
          <a:prstGeom prst="rect">
            <a:avLst/>
          </a:prstGeom>
          <a:solidFill>
            <a:srgbClr val="151516"/>
          </a:solidFill>
          <a:ln w="0">
            <a:noFill/>
          </a:ln>
        </p:spPr>
        <p:style>
          <a:lnRef idx="0"/>
          <a:fillRef idx="0"/>
          <a:effectRef idx="0"/>
          <a:fontRef idx="minor"/>
        </p:style>
        <p:txBody>
          <a:bodyPr lIns="90000" rIns="90000" tIns="45000" bIns="45000" anchor="ctr">
            <a:noAutofit/>
          </a:bodyPr>
          <a:p>
            <a:pPr>
              <a:lnSpc>
                <a:spcPct val="100000"/>
              </a:lnSpc>
              <a:tabLst>
                <a:tab algn="l" pos="0"/>
              </a:tabLst>
            </a:pPr>
            <a:r>
              <a:rPr b="0" lang="en-US" sz="6750" spc="-1" strike="noStrike">
                <a:solidFill>
                  <a:srgbClr val="eaeaea"/>
                </a:solidFill>
                <a:latin typeface="Calibri"/>
                <a:ea typeface="Calibri"/>
              </a:rPr>
              <a:t>Research Questions</a:t>
            </a:r>
            <a:endParaRPr b="0" lang="en-US" sz="6750" spc="-1" strike="noStrike">
              <a:latin typeface="Arial"/>
            </a:endParaRPr>
          </a:p>
        </p:txBody>
      </p:sp>
      <p:pic>
        <p:nvPicPr>
          <p:cNvPr id="65" name="" descr=""/>
          <p:cNvPicPr/>
          <p:nvPr/>
        </p:nvPicPr>
        <p:blipFill>
          <a:blip r:embed="rId5"/>
          <a:stretch/>
        </p:blipFill>
        <p:spPr>
          <a:xfrm>
            <a:off x="14286600" y="6302880"/>
            <a:ext cx="15202440" cy="9177840"/>
          </a:xfrm>
          <a:prstGeom prst="rect">
            <a:avLst/>
          </a:prstGeom>
          <a:ln w="0">
            <a:noFill/>
          </a:ln>
        </p:spPr>
      </p:pic>
      <p:pic>
        <p:nvPicPr>
          <p:cNvPr id="66" name="" descr=""/>
          <p:cNvPicPr/>
          <p:nvPr/>
        </p:nvPicPr>
        <p:blipFill>
          <a:blip r:embed="rId6"/>
          <a:stretch/>
        </p:blipFill>
        <p:spPr>
          <a:xfrm>
            <a:off x="13716000" y="19202400"/>
            <a:ext cx="8114400" cy="6089040"/>
          </a:xfrm>
          <a:prstGeom prst="rect">
            <a:avLst/>
          </a:prstGeom>
          <a:ln w="0">
            <a:noFill/>
          </a:ln>
        </p:spPr>
      </p:pic>
      <p:pic>
        <p:nvPicPr>
          <p:cNvPr id="67" name="" descr=""/>
          <p:cNvPicPr/>
          <p:nvPr/>
        </p:nvPicPr>
        <p:blipFill>
          <a:blip r:embed="rId7"/>
          <a:stretch/>
        </p:blipFill>
        <p:spPr>
          <a:xfrm>
            <a:off x="21488400" y="19144800"/>
            <a:ext cx="8301240" cy="622944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41</TotalTime>
  <Application>LibreOffice/7.1.4.2$Windows_X86_64 LibreOffice_project/a529a4fab45b75fefc5b6226684193eb000654f6</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2021-07-16T15:50:17Z</dcterms:modified>
  <cp:revision>10</cp:revision>
  <dc:subject/>
  <dc:title/>
</cp:coreProperties>
</file>

<file path=docProps/custom.xml><?xml version="1.0" encoding="utf-8"?>
<Properties xmlns="http://schemas.openxmlformats.org/officeDocument/2006/custom-properties" xmlns:vt="http://schemas.openxmlformats.org/officeDocument/2006/docPropsVTypes"/>
</file>