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handoutMasterIdLst>
    <p:handoutMasterId r:id="rId31"/>
  </p:handoutMasterIdLst>
  <p:sldIdLst>
    <p:sldId id="256" r:id="rId2"/>
    <p:sldId id="283" r:id="rId3"/>
    <p:sldId id="279" r:id="rId4"/>
    <p:sldId id="282" r:id="rId5"/>
    <p:sldId id="258" r:id="rId6"/>
    <p:sldId id="257" r:id="rId7"/>
    <p:sldId id="284" r:id="rId8"/>
    <p:sldId id="259" r:id="rId9"/>
    <p:sldId id="285" r:id="rId10"/>
    <p:sldId id="278"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86" r:id="rId29"/>
  </p:sldIdLst>
  <p:sldSz cx="9144000" cy="5143500" type="screen16x9"/>
  <p:notesSz cx="6858000" cy="9144000"/>
  <p:embeddedFontLst>
    <p:embeddedFont>
      <p:font typeface="Bookman Old Style" panose="02050604050505020204" pitchFamily="18"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Nunito"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D0F4C4-BE94-46C2-A14E-54E3718ABA5B}">
  <a:tblStyle styleId="{C4D0F4C4-BE94-46C2-A14E-54E3718ABA5B}"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42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C48CEC-5524-4DB5-91E4-7911FFDDC7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D414DC39-9476-4523-AAC3-FB72E5F86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1ADEA1-026C-459F-A249-13C79C3E087B}" type="datetimeFigureOut">
              <a:rPr lang="en-CA" smtClean="0"/>
              <a:t>2020-08-18</a:t>
            </a:fld>
            <a:endParaRPr lang="en-CA"/>
          </a:p>
        </p:txBody>
      </p:sp>
      <p:sp>
        <p:nvSpPr>
          <p:cNvPr id="4" name="Footer Placeholder 3">
            <a:extLst>
              <a:ext uri="{FF2B5EF4-FFF2-40B4-BE49-F238E27FC236}">
                <a16:creationId xmlns:a16="http://schemas.microsoft.com/office/drawing/2014/main" id="{ADE880DB-84AA-4613-9050-977A124A8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1BA02ECC-7F6C-4A68-BD21-F8CC73B0BA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AF4078-F0F3-4418-A75A-F28B5E79EF15}" type="slidenum">
              <a:rPr lang="en-CA" smtClean="0"/>
              <a:t>‹#›</a:t>
            </a:fld>
            <a:endParaRPr lang="en-CA"/>
          </a:p>
        </p:txBody>
      </p:sp>
    </p:spTree>
    <p:extLst>
      <p:ext uri="{BB962C8B-B14F-4D97-AF65-F5344CB8AC3E}">
        <p14:creationId xmlns:p14="http://schemas.microsoft.com/office/powerpoint/2010/main" val="342157980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e21e3ffff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e21e3ffff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e21e3ffff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e21e3ffff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e21e3ffff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e21e3ffff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e21e3ffff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e21e3ffff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e21e3ffff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e21e3ffff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e21e3ffff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e21e3ffff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e21e3ffff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e21e3fff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e21e3ffff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e21e3ffff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e21e3ffff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e21e3ffff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e21e3ffff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e21e3ffff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e21e3ffff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e21e3ffff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e21e3ffff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e21e3ffff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e21e3ffff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e21e3ffff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e21e3ffff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e21e3ffff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fe3cd72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fe3cd72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fe3cd72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fe3cd72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406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e21e3ffff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e21e3ffff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8e21e3ffff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8e21e3ffff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e21e3ffff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e21e3ffff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e21e3ffff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e21e3ffff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1883250" y="821868"/>
            <a:ext cx="5377500" cy="164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LIBRARY MANAGEMENT SYSTEM</a:t>
            </a:r>
            <a:endParaRPr b="1" dirty="0"/>
          </a:p>
        </p:txBody>
      </p:sp>
      <p:sp>
        <p:nvSpPr>
          <p:cNvPr id="2" name="TextBox 1">
            <a:extLst>
              <a:ext uri="{FF2B5EF4-FFF2-40B4-BE49-F238E27FC236}">
                <a16:creationId xmlns:a16="http://schemas.microsoft.com/office/drawing/2014/main" id="{0A071FDB-8687-4800-AA5A-7A1249C81B0D}"/>
              </a:ext>
            </a:extLst>
          </p:cNvPr>
          <p:cNvSpPr txBox="1"/>
          <p:nvPr/>
        </p:nvSpPr>
        <p:spPr>
          <a:xfrm>
            <a:off x="2772697" y="2467968"/>
            <a:ext cx="3274141" cy="738664"/>
          </a:xfrm>
          <a:prstGeom prst="rect">
            <a:avLst/>
          </a:prstGeom>
          <a:noFill/>
        </p:spPr>
        <p:txBody>
          <a:bodyPr wrap="square" rtlCol="0">
            <a:spAutoFit/>
          </a:bodyPr>
          <a:lstStyle/>
          <a:p>
            <a:pPr algn="ctr"/>
            <a:r>
              <a:rPr lang="en-CA" b="1" dirty="0">
                <a:solidFill>
                  <a:schemeClr val="bg1">
                    <a:lumMod val="50000"/>
                  </a:schemeClr>
                </a:solidFill>
                <a:latin typeface="Bookman Old Style" panose="02050604050505020204" pitchFamily="18" charset="0"/>
              </a:rPr>
              <a:t>Presented By</a:t>
            </a:r>
          </a:p>
          <a:p>
            <a:pPr algn="ctr"/>
            <a:r>
              <a:rPr lang="en-CA" dirty="0">
                <a:solidFill>
                  <a:schemeClr val="bg2">
                    <a:lumMod val="20000"/>
                    <a:lumOff val="80000"/>
                  </a:schemeClr>
                </a:solidFill>
                <a:latin typeface="Bookman Old Style" panose="02050604050505020204" pitchFamily="18" charset="0"/>
              </a:rPr>
              <a:t>Mohammed Hassan Allahham</a:t>
            </a:r>
          </a:p>
          <a:p>
            <a:pPr algn="ctr"/>
            <a:r>
              <a:rPr lang="en-CA" dirty="0">
                <a:solidFill>
                  <a:schemeClr val="bg2">
                    <a:lumMod val="20000"/>
                    <a:lumOff val="80000"/>
                  </a:schemeClr>
                </a:solidFill>
                <a:latin typeface="Bookman Old Style" panose="02050604050505020204" pitchFamily="18" charset="0"/>
              </a:rPr>
              <a:t>Abdus Sobhan Seikh</a:t>
            </a:r>
          </a:p>
        </p:txBody>
      </p:sp>
      <p:sp>
        <p:nvSpPr>
          <p:cNvPr id="3" name="Slide Number Placeholder 2">
            <a:extLst>
              <a:ext uri="{FF2B5EF4-FFF2-40B4-BE49-F238E27FC236}">
                <a16:creationId xmlns:a16="http://schemas.microsoft.com/office/drawing/2014/main" id="{E5496F4A-65A4-4DFE-8621-696E94C2E0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4" name="TextBox 3">
            <a:extLst>
              <a:ext uri="{FF2B5EF4-FFF2-40B4-BE49-F238E27FC236}">
                <a16:creationId xmlns:a16="http://schemas.microsoft.com/office/drawing/2014/main" id="{81039C07-D32F-442B-8F13-75B7B7D8A441}"/>
              </a:ext>
            </a:extLst>
          </p:cNvPr>
          <p:cNvSpPr txBox="1"/>
          <p:nvPr/>
        </p:nvSpPr>
        <p:spPr>
          <a:xfrm>
            <a:off x="2684206" y="3384370"/>
            <a:ext cx="3274141" cy="523220"/>
          </a:xfrm>
          <a:prstGeom prst="rect">
            <a:avLst/>
          </a:prstGeom>
          <a:noFill/>
        </p:spPr>
        <p:txBody>
          <a:bodyPr wrap="square" rtlCol="0">
            <a:spAutoFit/>
          </a:bodyPr>
          <a:lstStyle/>
          <a:p>
            <a:pPr algn="ctr"/>
            <a:r>
              <a:rPr lang="en-CA" b="1" dirty="0">
                <a:solidFill>
                  <a:schemeClr val="bg1">
                    <a:lumMod val="50000"/>
                  </a:schemeClr>
                </a:solidFill>
                <a:latin typeface="Bookman Old Style" panose="02050604050505020204" pitchFamily="18" charset="0"/>
              </a:rPr>
              <a:t>Presented To</a:t>
            </a:r>
          </a:p>
          <a:p>
            <a:pPr algn="ctr"/>
            <a:r>
              <a:rPr lang="en-CA" dirty="0">
                <a:solidFill>
                  <a:schemeClr val="bg2">
                    <a:lumMod val="20000"/>
                    <a:lumOff val="80000"/>
                  </a:schemeClr>
                </a:solidFill>
                <a:latin typeface="Bookman Old Style" panose="02050604050505020204" pitchFamily="18" charset="0"/>
              </a:rPr>
              <a:t>Mr. Hani Abu Sharkh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F7F-E631-4C2E-BBF4-348C182C42E7}"/>
              </a:ext>
            </a:extLst>
          </p:cNvPr>
          <p:cNvSpPr>
            <a:spLocks noGrp="1"/>
          </p:cNvSpPr>
          <p:nvPr>
            <p:ph type="title"/>
          </p:nvPr>
        </p:nvSpPr>
        <p:spPr/>
        <p:txBody>
          <a:bodyPr/>
          <a:lstStyle/>
          <a:p>
            <a:pPr algn="ctr"/>
            <a:r>
              <a:rPr lang="en-CA" dirty="0"/>
              <a:t>Hardware and Software configuration</a:t>
            </a:r>
          </a:p>
        </p:txBody>
      </p:sp>
      <p:sp>
        <p:nvSpPr>
          <p:cNvPr id="3" name="Text Placeholder 2">
            <a:extLst>
              <a:ext uri="{FF2B5EF4-FFF2-40B4-BE49-F238E27FC236}">
                <a16:creationId xmlns:a16="http://schemas.microsoft.com/office/drawing/2014/main" id="{669BBCE5-F46D-4979-9969-CB765B7DF0D3}"/>
              </a:ext>
            </a:extLst>
          </p:cNvPr>
          <p:cNvSpPr>
            <a:spLocks noGrp="1"/>
          </p:cNvSpPr>
          <p:nvPr>
            <p:ph type="body" idx="1"/>
          </p:nvPr>
        </p:nvSpPr>
        <p:spPr>
          <a:xfrm>
            <a:off x="819150" y="1730478"/>
            <a:ext cx="7505700" cy="2708248"/>
          </a:xfrm>
        </p:spPr>
        <p:txBody>
          <a:bodyPr/>
          <a:lstStyle/>
          <a:p>
            <a:pPr marL="146050" indent="0">
              <a:buNone/>
            </a:pPr>
            <a:r>
              <a:rPr lang="en-CA" dirty="0"/>
              <a:t>Hardware :</a:t>
            </a:r>
          </a:p>
          <a:p>
            <a:r>
              <a:rPr lang="en-CA" dirty="0"/>
              <a:t>PC or Laptop with </a:t>
            </a:r>
          </a:p>
          <a:p>
            <a:r>
              <a:rPr lang="en-CA" dirty="0"/>
              <a:t>i3 processor, 500 GB HD, and 4 GB Ram minimum.</a:t>
            </a:r>
          </a:p>
          <a:p>
            <a:pPr marL="146050" indent="0">
              <a:buNone/>
            </a:pPr>
            <a:endParaRPr lang="en-CA" dirty="0"/>
          </a:p>
          <a:p>
            <a:pPr marL="146050" indent="0">
              <a:buNone/>
            </a:pPr>
            <a:r>
              <a:rPr lang="en-CA" dirty="0"/>
              <a:t>Software:</a:t>
            </a:r>
          </a:p>
          <a:p>
            <a:r>
              <a:rPr lang="en-CA" dirty="0"/>
              <a:t>Windows 10 operating system</a:t>
            </a:r>
          </a:p>
          <a:p>
            <a:r>
              <a:rPr lang="en-CA" dirty="0"/>
              <a:t>CodeBlock IDE as C++ console</a:t>
            </a:r>
          </a:p>
          <a:p>
            <a:r>
              <a:rPr lang="en-CA" dirty="0"/>
              <a:t>Sqlite3 for database</a:t>
            </a:r>
          </a:p>
          <a:p>
            <a:r>
              <a:rPr lang="en-CA" dirty="0"/>
              <a:t>Microsoft Office PowerPoint for presentation</a:t>
            </a:r>
          </a:p>
          <a:p>
            <a:endParaRPr lang="en-CA" dirty="0"/>
          </a:p>
          <a:p>
            <a:endParaRPr lang="en-CA" dirty="0"/>
          </a:p>
        </p:txBody>
      </p:sp>
      <p:sp>
        <p:nvSpPr>
          <p:cNvPr id="4" name="Slide Number Placeholder 3">
            <a:extLst>
              <a:ext uri="{FF2B5EF4-FFF2-40B4-BE49-F238E27FC236}">
                <a16:creationId xmlns:a16="http://schemas.microsoft.com/office/drawing/2014/main" id="{7162D6C3-F9F7-4942-9DE7-3208D742BD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83231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293225"/>
            <a:ext cx="7505700" cy="954600"/>
          </a:xfrm>
          <a:prstGeom prst="rect">
            <a:avLst/>
          </a:prstGeom>
        </p:spPr>
        <p:txBody>
          <a:bodyPr spcFirstLastPara="1" wrap="square" lIns="91425" tIns="91425" rIns="91425" bIns="91425" anchor="t" anchorCtr="0">
            <a:noAutofit/>
          </a:bodyPr>
          <a:lstStyle/>
          <a:p>
            <a:pPr marL="2743200" lvl="0" indent="0" algn="l" rtl="0">
              <a:spcBef>
                <a:spcPts val="0"/>
              </a:spcBef>
              <a:spcAft>
                <a:spcPts val="0"/>
              </a:spcAft>
              <a:buNone/>
            </a:pPr>
            <a:r>
              <a:rPr lang="en" dirty="0"/>
              <a:t>Login Prompt</a:t>
            </a:r>
            <a:endParaRPr dirty="0"/>
          </a:p>
        </p:txBody>
      </p:sp>
      <p:pic>
        <p:nvPicPr>
          <p:cNvPr id="3" name="Picture 2">
            <a:extLst>
              <a:ext uri="{FF2B5EF4-FFF2-40B4-BE49-F238E27FC236}">
                <a16:creationId xmlns:a16="http://schemas.microsoft.com/office/drawing/2014/main" id="{564C50A9-0970-4623-A469-3BEDF07EB8F0}"/>
              </a:ext>
            </a:extLst>
          </p:cNvPr>
          <p:cNvPicPr>
            <a:picLocks noChangeAspect="1"/>
          </p:cNvPicPr>
          <p:nvPr/>
        </p:nvPicPr>
        <p:blipFill>
          <a:blip r:embed="rId3"/>
          <a:stretch>
            <a:fillRect/>
          </a:stretch>
        </p:blipFill>
        <p:spPr>
          <a:xfrm>
            <a:off x="1294942" y="981291"/>
            <a:ext cx="6554115" cy="35152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EB03403A-F3AA-459E-935D-4A997E5659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2501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Prompt for USERTYPE</a:t>
            </a:r>
            <a:endParaRPr/>
          </a:p>
        </p:txBody>
      </p:sp>
      <p:pic>
        <p:nvPicPr>
          <p:cNvPr id="3" name="Picture 2">
            <a:extLst>
              <a:ext uri="{FF2B5EF4-FFF2-40B4-BE49-F238E27FC236}">
                <a16:creationId xmlns:a16="http://schemas.microsoft.com/office/drawing/2014/main" id="{B30FEF37-DE96-417D-A32C-F621CA09EC70}"/>
              </a:ext>
            </a:extLst>
          </p:cNvPr>
          <p:cNvPicPr>
            <a:picLocks noChangeAspect="1"/>
          </p:cNvPicPr>
          <p:nvPr/>
        </p:nvPicPr>
        <p:blipFill>
          <a:blip r:embed="rId3"/>
          <a:stretch>
            <a:fillRect/>
          </a:stretch>
        </p:blipFill>
        <p:spPr>
          <a:xfrm>
            <a:off x="1104285" y="881439"/>
            <a:ext cx="6515715" cy="37426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F838468F-F0AE-4151-95A0-BBCF668488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2501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USERTYPE 1: Library Staff Operations</a:t>
            </a:r>
            <a:endParaRPr/>
          </a:p>
        </p:txBody>
      </p:sp>
      <p:pic>
        <p:nvPicPr>
          <p:cNvPr id="3" name="Picture 2">
            <a:extLst>
              <a:ext uri="{FF2B5EF4-FFF2-40B4-BE49-F238E27FC236}">
                <a16:creationId xmlns:a16="http://schemas.microsoft.com/office/drawing/2014/main" id="{1575F473-00AE-403B-B939-1E1CDB301F59}"/>
              </a:ext>
            </a:extLst>
          </p:cNvPr>
          <p:cNvPicPr>
            <a:picLocks noChangeAspect="1"/>
          </p:cNvPicPr>
          <p:nvPr/>
        </p:nvPicPr>
        <p:blipFill>
          <a:blip r:embed="rId3"/>
          <a:stretch>
            <a:fillRect/>
          </a:stretch>
        </p:blipFill>
        <p:spPr>
          <a:xfrm>
            <a:off x="1786342" y="846651"/>
            <a:ext cx="4948755" cy="39911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D90071E8-A0D9-4FEE-85D5-D351FFD7BD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2501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USERTYPE 2: User Operations</a:t>
            </a:r>
            <a:endParaRPr/>
          </a:p>
        </p:txBody>
      </p:sp>
      <p:pic>
        <p:nvPicPr>
          <p:cNvPr id="3" name="Picture 2">
            <a:extLst>
              <a:ext uri="{FF2B5EF4-FFF2-40B4-BE49-F238E27FC236}">
                <a16:creationId xmlns:a16="http://schemas.microsoft.com/office/drawing/2014/main" id="{F1BD0CEA-2478-4A17-9A46-960C8D4B7728}"/>
              </a:ext>
            </a:extLst>
          </p:cNvPr>
          <p:cNvPicPr>
            <a:picLocks noChangeAspect="1"/>
          </p:cNvPicPr>
          <p:nvPr/>
        </p:nvPicPr>
        <p:blipFill>
          <a:blip r:embed="rId3"/>
          <a:stretch>
            <a:fillRect/>
          </a:stretch>
        </p:blipFill>
        <p:spPr>
          <a:xfrm>
            <a:off x="1385443" y="904773"/>
            <a:ext cx="6373114" cy="36485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271C40B2-662E-47A6-B5EF-41B39281F8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1"/>
          <p:cNvSpPr txBox="1">
            <a:spLocks noGrp="1"/>
          </p:cNvSpPr>
          <p:nvPr>
            <p:ph type="title"/>
          </p:nvPr>
        </p:nvSpPr>
        <p:spPr>
          <a:xfrm>
            <a:off x="819150" y="2501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USERTYPE 3: Supplier Operations</a:t>
            </a:r>
            <a:endParaRPr/>
          </a:p>
        </p:txBody>
      </p:sp>
      <p:pic>
        <p:nvPicPr>
          <p:cNvPr id="3" name="Picture 2">
            <a:extLst>
              <a:ext uri="{FF2B5EF4-FFF2-40B4-BE49-F238E27FC236}">
                <a16:creationId xmlns:a16="http://schemas.microsoft.com/office/drawing/2014/main" id="{24CDB43D-5067-4DAA-BE13-45C4373542C7}"/>
              </a:ext>
            </a:extLst>
          </p:cNvPr>
          <p:cNvPicPr>
            <a:picLocks noChangeAspect="1"/>
          </p:cNvPicPr>
          <p:nvPr/>
        </p:nvPicPr>
        <p:blipFill>
          <a:blip r:embed="rId3"/>
          <a:stretch>
            <a:fillRect/>
          </a:stretch>
        </p:blipFill>
        <p:spPr>
          <a:xfrm>
            <a:off x="1426343" y="867586"/>
            <a:ext cx="5858693" cy="37819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ABF47616-890A-48E1-BAE9-BC9C4877CB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761775" y="1354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Add Book Operation</a:t>
            </a:r>
            <a:endParaRPr dirty="0"/>
          </a:p>
        </p:txBody>
      </p:sp>
      <p:pic>
        <p:nvPicPr>
          <p:cNvPr id="3" name="Picture 2">
            <a:extLst>
              <a:ext uri="{FF2B5EF4-FFF2-40B4-BE49-F238E27FC236}">
                <a16:creationId xmlns:a16="http://schemas.microsoft.com/office/drawing/2014/main" id="{C8DCE329-811B-4FAD-9E9C-3D413F5EE489}"/>
              </a:ext>
            </a:extLst>
          </p:cNvPr>
          <p:cNvPicPr>
            <a:picLocks noChangeAspect="1"/>
          </p:cNvPicPr>
          <p:nvPr/>
        </p:nvPicPr>
        <p:blipFill>
          <a:blip r:embed="rId3"/>
          <a:stretch>
            <a:fillRect/>
          </a:stretch>
        </p:blipFill>
        <p:spPr>
          <a:xfrm>
            <a:off x="1068904" y="926316"/>
            <a:ext cx="6891441" cy="36970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C3EA61DD-962F-40A6-B829-6778DDE004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761775" y="1354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Search Book Operation</a:t>
            </a:r>
            <a:endParaRPr/>
          </a:p>
        </p:txBody>
      </p:sp>
      <p:pic>
        <p:nvPicPr>
          <p:cNvPr id="3" name="Picture 2">
            <a:extLst>
              <a:ext uri="{FF2B5EF4-FFF2-40B4-BE49-F238E27FC236}">
                <a16:creationId xmlns:a16="http://schemas.microsoft.com/office/drawing/2014/main" id="{A21F6A2C-342D-4F4A-B005-8D3BD4F7E53A}"/>
              </a:ext>
            </a:extLst>
          </p:cNvPr>
          <p:cNvPicPr>
            <a:picLocks noChangeAspect="1"/>
          </p:cNvPicPr>
          <p:nvPr/>
        </p:nvPicPr>
        <p:blipFill>
          <a:blip r:embed="rId3"/>
          <a:stretch>
            <a:fillRect/>
          </a:stretch>
        </p:blipFill>
        <p:spPr>
          <a:xfrm>
            <a:off x="1259808" y="812614"/>
            <a:ext cx="6419186" cy="37229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90EE0038-AA0E-422B-8B46-256C344273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761775" y="1354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 Reserved Operation</a:t>
            </a:r>
            <a:endParaRPr/>
          </a:p>
        </p:txBody>
      </p:sp>
      <p:pic>
        <p:nvPicPr>
          <p:cNvPr id="3" name="Picture 2">
            <a:extLst>
              <a:ext uri="{FF2B5EF4-FFF2-40B4-BE49-F238E27FC236}">
                <a16:creationId xmlns:a16="http://schemas.microsoft.com/office/drawing/2014/main" id="{806648DB-6E84-41F5-807A-22C9632A42E8}"/>
              </a:ext>
            </a:extLst>
          </p:cNvPr>
          <p:cNvPicPr>
            <a:picLocks noChangeAspect="1"/>
          </p:cNvPicPr>
          <p:nvPr/>
        </p:nvPicPr>
        <p:blipFill>
          <a:blip r:embed="rId3"/>
          <a:stretch>
            <a:fillRect/>
          </a:stretch>
        </p:blipFill>
        <p:spPr>
          <a:xfrm>
            <a:off x="1043853" y="972724"/>
            <a:ext cx="7056294" cy="35796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3A4DC865-6DF8-463D-BB2D-F99F8629BD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761775" y="1354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Modify Book Operation</a:t>
            </a:r>
            <a:endParaRPr/>
          </a:p>
        </p:txBody>
      </p:sp>
      <p:pic>
        <p:nvPicPr>
          <p:cNvPr id="3" name="Picture 2">
            <a:extLst>
              <a:ext uri="{FF2B5EF4-FFF2-40B4-BE49-F238E27FC236}">
                <a16:creationId xmlns:a16="http://schemas.microsoft.com/office/drawing/2014/main" id="{747E308E-7B96-46B9-8533-E1FD1B22E929}"/>
              </a:ext>
            </a:extLst>
          </p:cNvPr>
          <p:cNvPicPr>
            <a:picLocks noChangeAspect="1"/>
          </p:cNvPicPr>
          <p:nvPr/>
        </p:nvPicPr>
        <p:blipFill>
          <a:blip r:embed="rId3"/>
          <a:stretch>
            <a:fillRect/>
          </a:stretch>
        </p:blipFill>
        <p:spPr>
          <a:xfrm>
            <a:off x="919416" y="918066"/>
            <a:ext cx="7190418" cy="33073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543A0B86-FC6E-403D-A6AE-BE3252DAC6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85E7-8687-42C1-A740-C48D08C2762F}"/>
              </a:ext>
            </a:extLst>
          </p:cNvPr>
          <p:cNvSpPr>
            <a:spLocks noGrp="1"/>
          </p:cNvSpPr>
          <p:nvPr>
            <p:ph type="title"/>
          </p:nvPr>
        </p:nvSpPr>
        <p:spPr>
          <a:xfrm>
            <a:off x="819150" y="249343"/>
            <a:ext cx="7505700" cy="521110"/>
          </a:xfrm>
        </p:spPr>
        <p:txBody>
          <a:bodyPr/>
          <a:lstStyle/>
          <a:p>
            <a:pPr algn="ctr"/>
            <a:r>
              <a:rPr lang="en-CA" dirty="0"/>
              <a:t>Introduction</a:t>
            </a:r>
          </a:p>
        </p:txBody>
      </p:sp>
      <p:sp>
        <p:nvSpPr>
          <p:cNvPr id="3" name="Text Placeholder 2">
            <a:extLst>
              <a:ext uri="{FF2B5EF4-FFF2-40B4-BE49-F238E27FC236}">
                <a16:creationId xmlns:a16="http://schemas.microsoft.com/office/drawing/2014/main" id="{916EE76A-59C5-4D2E-8177-2BDB0CACD909}"/>
              </a:ext>
            </a:extLst>
          </p:cNvPr>
          <p:cNvSpPr>
            <a:spLocks noGrp="1"/>
          </p:cNvSpPr>
          <p:nvPr>
            <p:ph type="body" idx="1"/>
          </p:nvPr>
        </p:nvSpPr>
        <p:spPr>
          <a:xfrm>
            <a:off x="819150" y="747252"/>
            <a:ext cx="7505700" cy="3691473"/>
          </a:xfrm>
        </p:spPr>
        <p:txBody>
          <a:bodyPr/>
          <a:lstStyle/>
          <a:p>
            <a:pPr marL="146050" indent="0" algn="just">
              <a:lnSpc>
                <a:spcPct val="115000"/>
              </a:lnSpc>
              <a:spcAft>
                <a:spcPts val="10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46050" indent="0" algn="just">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library management system is a software for monitoring and controlling the transaction in a library.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library management system is developed in c++, which mainly focused on basic operations in a library like adding new member, new books and updating new information, searching books and members to borrow and return the books.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146050" indent="0">
              <a:buNone/>
            </a:pPr>
            <a:endParaRPr lang="en-CA" dirty="0"/>
          </a:p>
        </p:txBody>
      </p:sp>
      <p:sp>
        <p:nvSpPr>
          <p:cNvPr id="4" name="Slide Number Placeholder 3">
            <a:extLst>
              <a:ext uri="{FF2B5EF4-FFF2-40B4-BE49-F238E27FC236}">
                <a16:creationId xmlns:a16="http://schemas.microsoft.com/office/drawing/2014/main" id="{A2B4CEDD-7BA8-4E8E-BCB4-20224AE8E7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202593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761775" y="1354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APPLY FOR MEMBERSHIP Operation</a:t>
            </a:r>
            <a:endParaRPr/>
          </a:p>
        </p:txBody>
      </p:sp>
      <p:pic>
        <p:nvPicPr>
          <p:cNvPr id="3" name="Picture 2">
            <a:extLst>
              <a:ext uri="{FF2B5EF4-FFF2-40B4-BE49-F238E27FC236}">
                <a16:creationId xmlns:a16="http://schemas.microsoft.com/office/drawing/2014/main" id="{4216425B-53A0-4508-9A70-C7528C71C33E}"/>
              </a:ext>
            </a:extLst>
          </p:cNvPr>
          <p:cNvPicPr>
            <a:picLocks noChangeAspect="1"/>
          </p:cNvPicPr>
          <p:nvPr/>
        </p:nvPicPr>
        <p:blipFill>
          <a:blip r:embed="rId3"/>
          <a:stretch>
            <a:fillRect/>
          </a:stretch>
        </p:blipFill>
        <p:spPr>
          <a:xfrm>
            <a:off x="1107517" y="771273"/>
            <a:ext cx="6797618" cy="375657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24557A30-B1F6-4396-B7A9-A93422A58C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761775" y="1354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View Events Operation</a:t>
            </a:r>
            <a:endParaRPr/>
          </a:p>
        </p:txBody>
      </p:sp>
      <p:pic>
        <p:nvPicPr>
          <p:cNvPr id="5" name="Picture 4">
            <a:extLst>
              <a:ext uri="{FF2B5EF4-FFF2-40B4-BE49-F238E27FC236}">
                <a16:creationId xmlns:a16="http://schemas.microsoft.com/office/drawing/2014/main" id="{581155ED-014D-40CD-936D-9CC50CF1C263}"/>
              </a:ext>
            </a:extLst>
          </p:cNvPr>
          <p:cNvPicPr>
            <a:picLocks noChangeAspect="1"/>
          </p:cNvPicPr>
          <p:nvPr/>
        </p:nvPicPr>
        <p:blipFill>
          <a:blip r:embed="rId3"/>
          <a:stretch>
            <a:fillRect/>
          </a:stretch>
        </p:blipFill>
        <p:spPr>
          <a:xfrm>
            <a:off x="1331710" y="779707"/>
            <a:ext cx="6258793" cy="38200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9ED8D0E6-F642-4E67-A313-546CCB41C2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761775" y="1354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Borrow Book Operation</a:t>
            </a:r>
            <a:endParaRPr/>
          </a:p>
        </p:txBody>
      </p:sp>
      <p:pic>
        <p:nvPicPr>
          <p:cNvPr id="4" name="Picture 3">
            <a:extLst>
              <a:ext uri="{FF2B5EF4-FFF2-40B4-BE49-F238E27FC236}">
                <a16:creationId xmlns:a16="http://schemas.microsoft.com/office/drawing/2014/main" id="{1ED4E90B-CCE3-4D4D-81E3-E49BA0B8EE27}"/>
              </a:ext>
            </a:extLst>
          </p:cNvPr>
          <p:cNvPicPr>
            <a:picLocks noChangeAspect="1"/>
          </p:cNvPicPr>
          <p:nvPr/>
        </p:nvPicPr>
        <p:blipFill>
          <a:blip r:embed="rId3"/>
          <a:stretch>
            <a:fillRect/>
          </a:stretch>
        </p:blipFill>
        <p:spPr>
          <a:xfrm>
            <a:off x="697097" y="1090000"/>
            <a:ext cx="7570378" cy="32526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8A5BB7A9-8E23-420D-9E67-77EB1B8A87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title"/>
          </p:nvPr>
        </p:nvSpPr>
        <p:spPr>
          <a:xfrm>
            <a:off x="761775" y="1354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Lend Book Operation</a:t>
            </a:r>
            <a:endParaRPr/>
          </a:p>
        </p:txBody>
      </p:sp>
      <p:pic>
        <p:nvPicPr>
          <p:cNvPr id="4" name="Picture 3">
            <a:extLst>
              <a:ext uri="{FF2B5EF4-FFF2-40B4-BE49-F238E27FC236}">
                <a16:creationId xmlns:a16="http://schemas.microsoft.com/office/drawing/2014/main" id="{97DCE74C-6945-4768-930D-93ECB3BA8F50}"/>
              </a:ext>
            </a:extLst>
          </p:cNvPr>
          <p:cNvPicPr>
            <a:picLocks noChangeAspect="1"/>
          </p:cNvPicPr>
          <p:nvPr/>
        </p:nvPicPr>
        <p:blipFill>
          <a:blip r:embed="rId3"/>
          <a:stretch>
            <a:fillRect/>
          </a:stretch>
        </p:blipFill>
        <p:spPr>
          <a:xfrm>
            <a:off x="805918" y="908031"/>
            <a:ext cx="7417414" cy="33274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FF1ADB05-0DD1-4A2C-A508-215CDFC6DF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title"/>
          </p:nvPr>
        </p:nvSpPr>
        <p:spPr>
          <a:xfrm>
            <a:off x="761775" y="135400"/>
            <a:ext cx="7505700" cy="954600"/>
          </a:xfrm>
          <a:prstGeom prst="rect">
            <a:avLst/>
          </a:prstGeom>
        </p:spPr>
        <p:txBody>
          <a:bodyPr spcFirstLastPara="1" wrap="square" lIns="91425" tIns="91425" rIns="91425" bIns="91425" anchor="t" anchorCtr="0">
            <a:noAutofit/>
          </a:bodyPr>
          <a:lstStyle/>
          <a:p>
            <a:pPr marL="914400" lvl="0" indent="457200" algn="l" rtl="0">
              <a:spcBef>
                <a:spcPts val="0"/>
              </a:spcBef>
              <a:spcAft>
                <a:spcPts val="0"/>
              </a:spcAft>
              <a:buNone/>
            </a:pPr>
            <a:r>
              <a:rPr lang="en"/>
              <a:t>Return Book Operation</a:t>
            </a:r>
            <a:endParaRPr/>
          </a:p>
        </p:txBody>
      </p:sp>
      <p:pic>
        <p:nvPicPr>
          <p:cNvPr id="4" name="Picture 3">
            <a:extLst>
              <a:ext uri="{FF2B5EF4-FFF2-40B4-BE49-F238E27FC236}">
                <a16:creationId xmlns:a16="http://schemas.microsoft.com/office/drawing/2014/main" id="{A7001178-F927-4C3E-AF04-6FEB05C39768}"/>
              </a:ext>
            </a:extLst>
          </p:cNvPr>
          <p:cNvPicPr>
            <a:picLocks noChangeAspect="1"/>
          </p:cNvPicPr>
          <p:nvPr/>
        </p:nvPicPr>
        <p:blipFill>
          <a:blip r:embed="rId3"/>
          <a:stretch>
            <a:fillRect/>
          </a:stretch>
        </p:blipFill>
        <p:spPr>
          <a:xfrm>
            <a:off x="876525" y="925738"/>
            <a:ext cx="7219260" cy="34121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9124B167-7AE3-41AC-A6F4-E1DC5791C5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761775" y="1354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Get Return Book Operation</a:t>
            </a:r>
            <a:endParaRPr/>
          </a:p>
        </p:txBody>
      </p:sp>
      <p:pic>
        <p:nvPicPr>
          <p:cNvPr id="3" name="Picture 2">
            <a:extLst>
              <a:ext uri="{FF2B5EF4-FFF2-40B4-BE49-F238E27FC236}">
                <a16:creationId xmlns:a16="http://schemas.microsoft.com/office/drawing/2014/main" id="{35881086-ADD3-4619-A0DA-2EAED8C0547F}"/>
              </a:ext>
            </a:extLst>
          </p:cNvPr>
          <p:cNvPicPr>
            <a:picLocks noChangeAspect="1"/>
          </p:cNvPicPr>
          <p:nvPr/>
        </p:nvPicPr>
        <p:blipFill>
          <a:blip r:embed="rId3"/>
          <a:stretch>
            <a:fillRect/>
          </a:stretch>
        </p:blipFill>
        <p:spPr>
          <a:xfrm>
            <a:off x="1185740" y="807814"/>
            <a:ext cx="6657769" cy="36851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74C2A766-E899-47BF-A34A-EC8E587BF6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761775" y="1354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Sell Book Operation</a:t>
            </a:r>
            <a:endParaRPr dirty="0"/>
          </a:p>
        </p:txBody>
      </p:sp>
      <p:pic>
        <p:nvPicPr>
          <p:cNvPr id="3" name="Picture 2">
            <a:extLst>
              <a:ext uri="{FF2B5EF4-FFF2-40B4-BE49-F238E27FC236}">
                <a16:creationId xmlns:a16="http://schemas.microsoft.com/office/drawing/2014/main" id="{4534C0C4-F9AC-42AE-9AF4-D139EE5FC01C}"/>
              </a:ext>
            </a:extLst>
          </p:cNvPr>
          <p:cNvPicPr>
            <a:picLocks noChangeAspect="1"/>
          </p:cNvPicPr>
          <p:nvPr/>
        </p:nvPicPr>
        <p:blipFill>
          <a:blip r:embed="rId3"/>
          <a:stretch>
            <a:fillRect/>
          </a:stretch>
        </p:blipFill>
        <p:spPr>
          <a:xfrm>
            <a:off x="1229889" y="721835"/>
            <a:ext cx="6742663" cy="37321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Slide Number Placeholder 1">
            <a:extLst>
              <a:ext uri="{FF2B5EF4-FFF2-40B4-BE49-F238E27FC236}">
                <a16:creationId xmlns:a16="http://schemas.microsoft.com/office/drawing/2014/main" id="{36CDAA44-6882-49AB-A2B5-80B1ECF9E9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EA73-827A-4220-BE1F-AA923AA6AE4F}"/>
              </a:ext>
            </a:extLst>
          </p:cNvPr>
          <p:cNvSpPr>
            <a:spLocks noGrp="1"/>
          </p:cNvSpPr>
          <p:nvPr>
            <p:ph type="title"/>
          </p:nvPr>
        </p:nvSpPr>
        <p:spPr>
          <a:xfrm>
            <a:off x="819150" y="294967"/>
            <a:ext cx="7505700" cy="619459"/>
          </a:xfrm>
        </p:spPr>
        <p:txBody>
          <a:bodyPr/>
          <a:lstStyle/>
          <a:p>
            <a:pPr algn="ctr"/>
            <a:r>
              <a:rPr lang="en" dirty="0"/>
              <a:t>Buy &amp; add Book Operation</a:t>
            </a:r>
            <a:endParaRPr lang="en-CA" dirty="0"/>
          </a:p>
        </p:txBody>
      </p:sp>
      <p:pic>
        <p:nvPicPr>
          <p:cNvPr id="5" name="Picture 4">
            <a:extLst>
              <a:ext uri="{FF2B5EF4-FFF2-40B4-BE49-F238E27FC236}">
                <a16:creationId xmlns:a16="http://schemas.microsoft.com/office/drawing/2014/main" id="{83C00EC3-95FA-4ADC-B85F-EDAE70324737}"/>
              </a:ext>
            </a:extLst>
          </p:cNvPr>
          <p:cNvPicPr>
            <a:picLocks noChangeAspect="1"/>
          </p:cNvPicPr>
          <p:nvPr/>
        </p:nvPicPr>
        <p:blipFill>
          <a:blip r:embed="rId2"/>
          <a:stretch>
            <a:fillRect/>
          </a:stretch>
        </p:blipFill>
        <p:spPr>
          <a:xfrm>
            <a:off x="1318016" y="914426"/>
            <a:ext cx="6154009" cy="37152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Slide Number Placeholder 2">
            <a:extLst>
              <a:ext uri="{FF2B5EF4-FFF2-40B4-BE49-F238E27FC236}">
                <a16:creationId xmlns:a16="http://schemas.microsoft.com/office/drawing/2014/main" id="{E1A9C427-3952-49C8-8F2D-93C937BC0C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941313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A2EF-7A50-4323-87C6-57D104D89259}"/>
              </a:ext>
            </a:extLst>
          </p:cNvPr>
          <p:cNvSpPr>
            <a:spLocks noGrp="1"/>
          </p:cNvSpPr>
          <p:nvPr>
            <p:ph type="title"/>
          </p:nvPr>
        </p:nvSpPr>
        <p:spPr>
          <a:xfrm>
            <a:off x="819150" y="227475"/>
            <a:ext cx="7505700" cy="588602"/>
          </a:xfrm>
        </p:spPr>
        <p:txBody>
          <a:bodyPr/>
          <a:lstStyle/>
          <a:p>
            <a:pPr algn="ctr"/>
            <a:r>
              <a:rPr lang="en-CA" dirty="0"/>
              <a:t>Future Recommend Upgradations</a:t>
            </a:r>
          </a:p>
        </p:txBody>
      </p:sp>
      <p:sp>
        <p:nvSpPr>
          <p:cNvPr id="3" name="Text Placeholder 2">
            <a:extLst>
              <a:ext uri="{FF2B5EF4-FFF2-40B4-BE49-F238E27FC236}">
                <a16:creationId xmlns:a16="http://schemas.microsoft.com/office/drawing/2014/main" id="{670B57ED-A1D2-4C40-81D8-3E65EA99EE17}"/>
              </a:ext>
            </a:extLst>
          </p:cNvPr>
          <p:cNvSpPr>
            <a:spLocks noGrp="1"/>
          </p:cNvSpPr>
          <p:nvPr>
            <p:ph type="body" idx="1"/>
          </p:nvPr>
        </p:nvSpPr>
        <p:spPr>
          <a:xfrm>
            <a:off x="819150" y="1347019"/>
            <a:ext cx="7505700" cy="3091706"/>
          </a:xfrm>
        </p:spPr>
        <p:txBody>
          <a:bodyPr/>
          <a:lstStyle/>
          <a:p>
            <a:pPr>
              <a:buFont typeface="Wingdings" panose="05000000000000000000" pitchFamily="2" charset="2"/>
              <a:buChar char="v"/>
            </a:pPr>
            <a:r>
              <a:rPr lang="en-US"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Daily auto-backup configuration will save the system from certain data loose circumstances.</a:t>
            </a:r>
          </a:p>
          <a:p>
            <a:pPr>
              <a:buFont typeface="Wingdings" panose="05000000000000000000" pitchFamily="2" charset="2"/>
              <a:buChar char="v"/>
            </a:pPr>
            <a:r>
              <a:rPr lang="en-US"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Addition accounting department which will </a:t>
            </a:r>
            <a:r>
              <a:rPr lang="en-US" sz="1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track the earnings from borrower’s late submission fees. And utilize those balance for buying new books.</a:t>
            </a:r>
          </a:p>
          <a:p>
            <a:pPr>
              <a:buFont typeface="Wingdings" panose="05000000000000000000" pitchFamily="2" charset="2"/>
              <a:buChar char="v"/>
            </a:pPr>
            <a:r>
              <a:rPr lang="en-US" sz="14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Block those users, who are paid</a:t>
            </a:r>
            <a:r>
              <a:rPr lang="en-US" sz="14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late fees more than three times or those are 30 days late to submit the books.</a:t>
            </a:r>
          </a:p>
          <a:p>
            <a:pPr>
              <a:buFont typeface="Wingdings" panose="05000000000000000000" pitchFamily="2" charset="2"/>
              <a:buChar char="v"/>
            </a:pPr>
            <a:r>
              <a:rPr lang="en-US" sz="1400" dirty="0">
                <a:solidFill>
                  <a:srgbClr val="002060"/>
                </a:solidFill>
                <a:latin typeface="Times New Roman" panose="02020603050405020304" pitchFamily="18" charset="0"/>
                <a:cs typeface="Times New Roman" panose="02020603050405020304" pitchFamily="18" charset="0"/>
              </a:rPr>
              <a:t>Create help tools to user with operation instructions for each tools.</a:t>
            </a:r>
          </a:p>
          <a:p>
            <a:pPr>
              <a:buFont typeface="Wingdings" panose="05000000000000000000" pitchFamily="2" charset="2"/>
              <a:buChar char="v"/>
            </a:pPr>
            <a:endParaRPr lang="en-CA" sz="14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146050" indent="0">
              <a:buNone/>
            </a:pPr>
            <a:endParaRPr lang="en-CA" dirty="0"/>
          </a:p>
        </p:txBody>
      </p:sp>
      <p:sp>
        <p:nvSpPr>
          <p:cNvPr id="4" name="Slide Number Placeholder 3">
            <a:extLst>
              <a:ext uri="{FF2B5EF4-FFF2-40B4-BE49-F238E27FC236}">
                <a16:creationId xmlns:a16="http://schemas.microsoft.com/office/drawing/2014/main" id="{E91C0095-DA5C-47FC-85EA-E520D3C39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359016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BAA1-3A48-47B3-B028-B04A99FE35B3}"/>
              </a:ext>
            </a:extLst>
          </p:cNvPr>
          <p:cNvSpPr>
            <a:spLocks noGrp="1"/>
          </p:cNvSpPr>
          <p:nvPr>
            <p:ph type="title"/>
          </p:nvPr>
        </p:nvSpPr>
        <p:spPr>
          <a:xfrm>
            <a:off x="819150" y="173833"/>
            <a:ext cx="7505700" cy="530942"/>
          </a:xfrm>
        </p:spPr>
        <p:txBody>
          <a:bodyPr/>
          <a:lstStyle/>
          <a:p>
            <a:pPr algn="ctr"/>
            <a:r>
              <a:rPr lang="en-CA" dirty="0"/>
              <a:t>Objectives Of The System</a:t>
            </a:r>
          </a:p>
        </p:txBody>
      </p:sp>
      <p:sp>
        <p:nvSpPr>
          <p:cNvPr id="3" name="Text Placeholder 2">
            <a:extLst>
              <a:ext uri="{FF2B5EF4-FFF2-40B4-BE49-F238E27FC236}">
                <a16:creationId xmlns:a16="http://schemas.microsoft.com/office/drawing/2014/main" id="{2E09D727-C5C6-4E3B-A20B-95D0A7080EA1}"/>
              </a:ext>
            </a:extLst>
          </p:cNvPr>
          <p:cNvSpPr>
            <a:spLocks noGrp="1"/>
          </p:cNvSpPr>
          <p:nvPr>
            <p:ph type="body" idx="1"/>
          </p:nvPr>
        </p:nvSpPr>
        <p:spPr>
          <a:xfrm>
            <a:off x="819150" y="914400"/>
            <a:ext cx="7505700" cy="3524325"/>
          </a:xfrm>
        </p:spPr>
        <p:txBody>
          <a:bodyPr/>
          <a:lstStyle/>
          <a:p>
            <a:pPr marL="146050" indent="0" algn="just">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Possible outcome will bring simplicity and efficient transaction to achieve bellow mention objectives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Assistance to improve the library services.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achieve the efficient statistics anytime for different purposes, which helps to analysis, control, quick decision making and visualization the </a:t>
            </a:r>
            <a:r>
              <a:rPr lang="en-US" sz="1800" dirty="0">
                <a:latin typeface="Times New Roman" panose="02020603050405020304" pitchFamily="18" charset="0"/>
                <a:cs typeface="Times New Roman" panose="02020603050405020304" pitchFamily="18" charset="0"/>
              </a:rPr>
              <a:t>information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Blip>
                <a:blip r:embed="rId2"/>
              </a:buBlip>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Avoid the need to hire additional staff with increased demand for services.</a:t>
            </a:r>
          </a:p>
          <a:p>
            <a:pPr marL="342900" lvl="0" indent="-342900" algn="just">
              <a:lnSpc>
                <a:spcPct val="115000"/>
              </a:lnSpc>
              <a:spcAft>
                <a:spcPts val="1000"/>
              </a:spcAft>
              <a:buFont typeface="Symbol" panose="05050102010706020507" pitchFamily="18" charset="2"/>
              <a:buBlip>
                <a:blip r:embed="rId2"/>
              </a:buBlip>
            </a:pPr>
            <a:r>
              <a:rPr lang="en-US" sz="1800" dirty="0">
                <a:effectLst/>
                <a:latin typeface="Calibri" panose="020F0502020204030204" pitchFamily="34" charset="0"/>
                <a:ea typeface="Calibri" panose="020F0502020204030204" pitchFamily="34" charset="0"/>
                <a:cs typeface="Times New Roman" panose="02020603050405020304" pitchFamily="18" charset="0"/>
              </a:rPr>
              <a:t>Help the librarian in reporting on the various operations of the library.</a:t>
            </a:r>
          </a:p>
          <a:p>
            <a:pPr marL="342900" lvl="0" indent="-342900" algn="just">
              <a:lnSpc>
                <a:spcPct val="115000"/>
              </a:lnSpc>
              <a:spcAft>
                <a:spcPts val="1000"/>
              </a:spcAft>
              <a:buFont typeface="Symbol" panose="05050102010706020507" pitchFamily="18" charset="2"/>
              <a:buBlip>
                <a:blip r:embed="rId2"/>
              </a:buBlip>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146050" indent="0">
              <a:buNone/>
            </a:pPr>
            <a:endParaRPr lang="en-CA" dirty="0"/>
          </a:p>
        </p:txBody>
      </p:sp>
      <p:sp>
        <p:nvSpPr>
          <p:cNvPr id="4" name="Slide Number Placeholder 3">
            <a:extLst>
              <a:ext uri="{FF2B5EF4-FFF2-40B4-BE49-F238E27FC236}">
                <a16:creationId xmlns:a16="http://schemas.microsoft.com/office/drawing/2014/main" id="{6E7BD16D-532C-4BE6-B459-F5C068103B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50794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D953-565D-4ED3-AD1B-EB5F8E4CFF32}"/>
              </a:ext>
            </a:extLst>
          </p:cNvPr>
          <p:cNvSpPr>
            <a:spLocks noGrp="1"/>
          </p:cNvSpPr>
          <p:nvPr>
            <p:ph type="title"/>
          </p:nvPr>
        </p:nvSpPr>
        <p:spPr>
          <a:xfrm>
            <a:off x="720828" y="137678"/>
            <a:ext cx="7505700" cy="567097"/>
          </a:xfrm>
        </p:spPr>
        <p:txBody>
          <a:bodyPr/>
          <a:lstStyle/>
          <a:p>
            <a:pPr algn="ctr"/>
            <a:r>
              <a:rPr lang="en-CA" dirty="0"/>
              <a:t>Problem Statement</a:t>
            </a:r>
          </a:p>
        </p:txBody>
      </p:sp>
      <p:sp>
        <p:nvSpPr>
          <p:cNvPr id="3" name="Text Placeholder 2">
            <a:extLst>
              <a:ext uri="{FF2B5EF4-FFF2-40B4-BE49-F238E27FC236}">
                <a16:creationId xmlns:a16="http://schemas.microsoft.com/office/drawing/2014/main" id="{1590D209-0D8F-4C03-BB1F-6B0E64714191}"/>
              </a:ext>
            </a:extLst>
          </p:cNvPr>
          <p:cNvSpPr>
            <a:spLocks noGrp="1"/>
          </p:cNvSpPr>
          <p:nvPr>
            <p:ph type="body" idx="1"/>
          </p:nvPr>
        </p:nvSpPr>
        <p:spPr>
          <a:xfrm>
            <a:off x="819150" y="816077"/>
            <a:ext cx="7505700" cy="3622648"/>
          </a:xfrm>
        </p:spPr>
        <p:txBody>
          <a:bodyPr/>
          <a:lstStyle/>
          <a:p>
            <a:pPr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Many libraries are operated manually by a group of people. These people keep records regarding the books &amp; students (borrowers), check the books manually and keep records on issued books. All these things have to be carried out manually and if the library is very large, proper record keeping will become a major problem as manual record keeping has never been a reliable method because people tend to forget things.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Other problems of the existing system are: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Fast report generation is not possible</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Tracing a book is difficult</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Information about issue/return of the books is not properly maintained</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p>
            <a:pPr marL="146050" indent="0">
              <a:buNone/>
            </a:pPr>
            <a:endParaRPr lang="en-CA" sz="1200" dirty="0"/>
          </a:p>
        </p:txBody>
      </p:sp>
      <p:sp>
        <p:nvSpPr>
          <p:cNvPr id="4" name="Slide Number Placeholder 3">
            <a:extLst>
              <a:ext uri="{FF2B5EF4-FFF2-40B4-BE49-F238E27FC236}">
                <a16:creationId xmlns:a16="http://schemas.microsoft.com/office/drawing/2014/main" id="{1C86FA0C-E228-429C-885F-F4BBD71B4A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491027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5"/>
          <p:cNvSpPr txBox="1">
            <a:spLocks noGrp="1"/>
          </p:cNvSpPr>
          <p:nvPr>
            <p:ph type="title"/>
          </p:nvPr>
        </p:nvSpPr>
        <p:spPr>
          <a:xfrm>
            <a:off x="776800" y="5386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ACCESS RIGHTS FOR DIFFERENT ACTORS</a:t>
            </a:r>
            <a:endParaRPr sz="2800"/>
          </a:p>
        </p:txBody>
      </p:sp>
      <p:graphicFrame>
        <p:nvGraphicFramePr>
          <p:cNvPr id="140" name="Google Shape;140;p15"/>
          <p:cNvGraphicFramePr/>
          <p:nvPr>
            <p:extLst>
              <p:ext uri="{D42A27DB-BD31-4B8C-83A1-F6EECF244321}">
                <p14:modId xmlns:p14="http://schemas.microsoft.com/office/powerpoint/2010/main" val="3490637737"/>
              </p:ext>
            </p:extLst>
          </p:nvPr>
        </p:nvGraphicFramePr>
        <p:xfrm>
          <a:off x="1678833" y="1864723"/>
          <a:ext cx="5943625" cy="1239520"/>
        </p:xfrm>
        <a:graphic>
          <a:graphicData uri="http://schemas.openxmlformats.org/drawingml/2006/table">
            <a:tbl>
              <a:tblPr>
                <a:noFill/>
                <a:tableStyleId>{C4D0F4C4-BE94-46C2-A14E-54E3718ABA5B}</a:tableStyleId>
              </a:tblPr>
              <a:tblGrid>
                <a:gridCol w="1188725">
                  <a:extLst>
                    <a:ext uri="{9D8B030D-6E8A-4147-A177-3AD203B41FA5}">
                      <a16:colId xmlns:a16="http://schemas.microsoft.com/office/drawing/2014/main" val="20000"/>
                    </a:ext>
                  </a:extLst>
                </a:gridCol>
                <a:gridCol w="1188725">
                  <a:extLst>
                    <a:ext uri="{9D8B030D-6E8A-4147-A177-3AD203B41FA5}">
                      <a16:colId xmlns:a16="http://schemas.microsoft.com/office/drawing/2014/main" val="20001"/>
                    </a:ext>
                  </a:extLst>
                </a:gridCol>
                <a:gridCol w="1188725">
                  <a:extLst>
                    <a:ext uri="{9D8B030D-6E8A-4147-A177-3AD203B41FA5}">
                      <a16:colId xmlns:a16="http://schemas.microsoft.com/office/drawing/2014/main" val="20002"/>
                    </a:ext>
                  </a:extLst>
                </a:gridCol>
                <a:gridCol w="1188725">
                  <a:extLst>
                    <a:ext uri="{9D8B030D-6E8A-4147-A177-3AD203B41FA5}">
                      <a16:colId xmlns:a16="http://schemas.microsoft.com/office/drawing/2014/main" val="20003"/>
                    </a:ext>
                  </a:extLst>
                </a:gridCol>
                <a:gridCol w="1188725">
                  <a:extLst>
                    <a:ext uri="{9D8B030D-6E8A-4147-A177-3AD203B41FA5}">
                      <a16:colId xmlns:a16="http://schemas.microsoft.com/office/drawing/2014/main" val="20004"/>
                    </a:ext>
                  </a:extLst>
                </a:gridCol>
              </a:tblGrid>
              <a:tr h="0">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Member_Events</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Book_Events</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Member</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Book</a:t>
                      </a:r>
                      <a:endParaRPr sz="1200"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Library Staff</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Read/Write</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Read/Write</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Read/Write</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Read/Write</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User</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Read/Write</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Read/Write</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Read</a:t>
                      </a:r>
                      <a:endParaRPr sz="1200" dirty="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Read</a:t>
                      </a:r>
                      <a:endParaRPr sz="120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Supplier</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Read/Write</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Read/Write</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Read</a:t>
                      </a:r>
                      <a:endParaRPr sz="1200">
                        <a:latin typeface="Times New Roman"/>
                        <a:ea typeface="Times New Roman"/>
                        <a:cs typeface="Times New Roman"/>
                        <a:sym typeface="Times New Roman"/>
                      </a:endParaRPr>
                    </a:p>
                  </a:txBody>
                  <a:tcPr marL="63500" marR="63500" marT="63500" marB="63500"/>
                </a:tc>
                <a:tc>
                  <a:txBody>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Read</a:t>
                      </a:r>
                      <a:endParaRPr sz="1200" dirty="0">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6365A275-1689-464D-A380-43F7606557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819150" y="3721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Database Architecture</a:t>
            </a:r>
            <a:endParaRPr dirty="0"/>
          </a:p>
        </p:txBody>
      </p:sp>
      <p:pic>
        <p:nvPicPr>
          <p:cNvPr id="134" name="Google Shape;134;p14"/>
          <p:cNvPicPr preferRelativeResize="0"/>
          <p:nvPr/>
        </p:nvPicPr>
        <p:blipFill>
          <a:blip r:embed="rId3"/>
          <a:srcRect/>
          <a:stretch/>
        </p:blipFill>
        <p:spPr>
          <a:xfrm>
            <a:off x="1012101" y="875071"/>
            <a:ext cx="6913320" cy="3785419"/>
          </a:xfrm>
          <a:prstGeom prst="rect">
            <a:avLst/>
          </a:prstGeom>
          <a:noFill/>
          <a:ln>
            <a:noFill/>
          </a:ln>
        </p:spPr>
      </p:pic>
      <p:sp>
        <p:nvSpPr>
          <p:cNvPr id="2" name="Slide Number Placeholder 1">
            <a:extLst>
              <a:ext uri="{FF2B5EF4-FFF2-40B4-BE49-F238E27FC236}">
                <a16:creationId xmlns:a16="http://schemas.microsoft.com/office/drawing/2014/main" id="{03FD2929-C2DA-4A12-A9A7-6B5543E68F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C396-4971-4060-91AD-845A8F39414E}"/>
              </a:ext>
            </a:extLst>
          </p:cNvPr>
          <p:cNvSpPr>
            <a:spLocks noGrp="1"/>
          </p:cNvSpPr>
          <p:nvPr>
            <p:ph type="title"/>
          </p:nvPr>
        </p:nvSpPr>
        <p:spPr>
          <a:xfrm>
            <a:off x="819150" y="255638"/>
            <a:ext cx="7505700" cy="501446"/>
          </a:xfrm>
        </p:spPr>
        <p:txBody>
          <a:bodyPr/>
          <a:lstStyle/>
          <a:p>
            <a:pPr algn="ctr"/>
            <a:r>
              <a:rPr lang="en-CA" dirty="0"/>
              <a:t>Database Relationship</a:t>
            </a:r>
          </a:p>
        </p:txBody>
      </p:sp>
      <p:sp>
        <p:nvSpPr>
          <p:cNvPr id="3" name="Text Placeholder 2">
            <a:extLst>
              <a:ext uri="{FF2B5EF4-FFF2-40B4-BE49-F238E27FC236}">
                <a16:creationId xmlns:a16="http://schemas.microsoft.com/office/drawing/2014/main" id="{8974FDF9-2FB1-4CA2-916F-DE11D9E70492}"/>
              </a:ext>
            </a:extLst>
          </p:cNvPr>
          <p:cNvSpPr>
            <a:spLocks noGrp="1"/>
          </p:cNvSpPr>
          <p:nvPr>
            <p:ph type="body" idx="1"/>
          </p:nvPr>
        </p:nvSpPr>
        <p:spPr>
          <a:xfrm>
            <a:off x="819150" y="757084"/>
            <a:ext cx="7505700" cy="3681641"/>
          </a:xfrm>
        </p:spPr>
        <p:txBody>
          <a:bodyPr/>
          <a:lstStyle/>
          <a:p>
            <a:pPr marL="342900" lvl="0" indent="-342900">
              <a:lnSpc>
                <a:spcPct val="115000"/>
              </a:lnSpc>
              <a:spcBef>
                <a:spcPts val="1400"/>
              </a:spcBef>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Users/Suppliers requests for membership are placed in </a:t>
            </a:r>
            <a:r>
              <a:rPr lang="en-CA" sz="1600" i="1" u="none" strike="noStrike" dirty="0" err="1">
                <a:effectLst/>
                <a:latin typeface="Times New Roman" panose="02020603050405020304" pitchFamily="18" charset="0"/>
                <a:ea typeface="Times New Roman" panose="02020603050405020304" pitchFamily="18" charset="0"/>
              </a:rPr>
              <a:t>Member_Events</a:t>
            </a:r>
            <a:r>
              <a:rPr lang="en-CA" sz="1600" u="none" strike="noStrike" dirty="0">
                <a:effectLst/>
                <a:latin typeface="Times New Roman" panose="02020603050405020304" pitchFamily="18" charset="0"/>
                <a:ea typeface="Times New Roman" panose="02020603050405020304" pitchFamily="18" charset="0"/>
              </a:rPr>
              <a:t> table where a unique </a:t>
            </a:r>
            <a:r>
              <a:rPr lang="en-CA" sz="1600" u="none" strike="noStrike" dirty="0" err="1">
                <a:effectLst/>
                <a:latin typeface="Times New Roman" panose="02020603050405020304" pitchFamily="18" charset="0"/>
                <a:ea typeface="Times New Roman" panose="02020603050405020304" pitchFamily="18" charset="0"/>
              </a:rPr>
              <a:t>UserId</a:t>
            </a:r>
            <a:r>
              <a:rPr lang="en-CA" sz="1600" u="none" strike="noStrike" dirty="0">
                <a:effectLst/>
                <a:latin typeface="Times New Roman" panose="02020603050405020304" pitchFamily="18" charset="0"/>
                <a:ea typeface="Times New Roman" panose="02020603050405020304" pitchFamily="18" charset="0"/>
              </a:rPr>
              <a:t> is issued to users.</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Library staff adds new members to the library system in the </a:t>
            </a:r>
            <a:r>
              <a:rPr lang="en-CA" sz="1600" i="1" u="none" strike="noStrike" dirty="0">
                <a:effectLst/>
                <a:latin typeface="Times New Roman" panose="02020603050405020304" pitchFamily="18" charset="0"/>
                <a:ea typeface="Times New Roman" panose="02020603050405020304" pitchFamily="18" charset="0"/>
              </a:rPr>
              <a:t>Members</a:t>
            </a:r>
            <a:r>
              <a:rPr lang="en-CA" sz="1600" u="none" strike="noStrike" dirty="0">
                <a:effectLst/>
                <a:latin typeface="Times New Roman" panose="02020603050405020304" pitchFamily="18" charset="0"/>
                <a:ea typeface="Times New Roman" panose="02020603050405020304" pitchFamily="18" charset="0"/>
              </a:rPr>
              <a:t> table based on applications of memberships.</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Suppliers provide quotations to sell the book and that information is stored in </a:t>
            </a:r>
            <a:r>
              <a:rPr lang="en-CA" sz="1600" i="1" u="none" strike="noStrike" dirty="0" err="1">
                <a:effectLst/>
                <a:latin typeface="Times New Roman" panose="02020603050405020304" pitchFamily="18" charset="0"/>
                <a:ea typeface="Times New Roman" panose="02020603050405020304" pitchFamily="18" charset="0"/>
              </a:rPr>
              <a:t>Book_Events</a:t>
            </a:r>
            <a:r>
              <a:rPr lang="en-CA" sz="1600" u="none" strike="noStrike" dirty="0">
                <a:effectLst/>
                <a:latin typeface="Times New Roman" panose="02020603050405020304" pitchFamily="18" charset="0"/>
                <a:ea typeface="Times New Roman" panose="02020603050405020304" pitchFamily="18" charset="0"/>
              </a:rPr>
              <a:t>.</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In addition to quotation requests, requests regarding borrow and return of books are also placed in </a:t>
            </a:r>
            <a:r>
              <a:rPr lang="en-CA" sz="1600" i="1" u="none" strike="noStrike" dirty="0" err="1">
                <a:effectLst/>
                <a:latin typeface="Times New Roman" panose="02020603050405020304" pitchFamily="18" charset="0"/>
                <a:ea typeface="Times New Roman" panose="02020603050405020304" pitchFamily="18" charset="0"/>
              </a:rPr>
              <a:t>Book_Events</a:t>
            </a:r>
            <a:r>
              <a:rPr lang="en-CA" sz="1600" u="none" strike="noStrike" dirty="0">
                <a:effectLst/>
                <a:latin typeface="Times New Roman" panose="02020603050405020304" pitchFamily="18" charset="0"/>
                <a:ea typeface="Times New Roman" panose="02020603050405020304" pitchFamily="18" charset="0"/>
              </a:rPr>
              <a:t>.</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Library staff can add books to the </a:t>
            </a:r>
            <a:r>
              <a:rPr lang="en-CA" sz="1600" i="1" u="none" strike="noStrike" dirty="0">
                <a:effectLst/>
                <a:latin typeface="Times New Roman" panose="02020603050405020304" pitchFamily="18" charset="0"/>
                <a:ea typeface="Times New Roman" panose="02020603050405020304" pitchFamily="18" charset="0"/>
              </a:rPr>
              <a:t>Books </a:t>
            </a:r>
            <a:r>
              <a:rPr lang="en-CA" sz="1600" u="none" strike="noStrike" dirty="0">
                <a:effectLst/>
                <a:latin typeface="Times New Roman" panose="02020603050405020304" pitchFamily="18" charset="0"/>
                <a:ea typeface="Times New Roman" panose="02020603050405020304" pitchFamily="18" charset="0"/>
              </a:rPr>
              <a:t>table providing details </a:t>
            </a:r>
            <a:r>
              <a:rPr lang="en-CA" sz="1600" u="none" strike="noStrike" dirty="0" err="1">
                <a:effectLst/>
                <a:latin typeface="Times New Roman" panose="02020603050405020304" pitchFamily="18" charset="0"/>
                <a:ea typeface="Times New Roman" panose="02020603050405020304" pitchFamily="18" charset="0"/>
              </a:rPr>
              <a:t>isbn</a:t>
            </a:r>
            <a:r>
              <a:rPr lang="en-CA" sz="1600" u="none" strike="noStrike" dirty="0">
                <a:effectLst/>
                <a:latin typeface="Times New Roman" panose="02020603050405020304" pitchFamily="18" charset="0"/>
                <a:ea typeface="Times New Roman" panose="02020603050405020304" pitchFamily="18" charset="0"/>
              </a:rPr>
              <a:t>, title, author, reserved status etc.</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The information regarding successful issuance and return of book is also maintained by library staff in the </a:t>
            </a:r>
            <a:r>
              <a:rPr lang="en-CA" sz="1600" i="1" u="none" strike="noStrike" dirty="0">
                <a:effectLst/>
                <a:latin typeface="Times New Roman" panose="02020603050405020304" pitchFamily="18" charset="0"/>
                <a:ea typeface="Times New Roman" panose="02020603050405020304" pitchFamily="18" charset="0"/>
              </a:rPr>
              <a:t>Books</a:t>
            </a:r>
            <a:r>
              <a:rPr lang="en-CA" sz="1600" u="none" strike="noStrike" dirty="0">
                <a:effectLst/>
                <a:latin typeface="Times New Roman" panose="02020603050405020304" pitchFamily="18" charset="0"/>
                <a:ea typeface="Times New Roman" panose="02020603050405020304" pitchFamily="18" charset="0"/>
              </a:rPr>
              <a:t> table.</a:t>
            </a:r>
            <a:endParaRPr lang="en-CA" sz="1600" u="none" strike="noStrike" dirty="0">
              <a:effectLst/>
              <a:latin typeface="Arial" panose="020B0604020202020204" pitchFamily="34" charset="0"/>
              <a:ea typeface="Arial" panose="020B0604020202020204" pitchFamily="34" charset="0"/>
            </a:endParaRPr>
          </a:p>
          <a:p>
            <a:pPr marL="146050" indent="0">
              <a:buNone/>
            </a:pPr>
            <a:endParaRPr lang="en-CA" dirty="0"/>
          </a:p>
        </p:txBody>
      </p:sp>
      <p:sp>
        <p:nvSpPr>
          <p:cNvPr id="4" name="Slide Number Placeholder 3">
            <a:extLst>
              <a:ext uri="{FF2B5EF4-FFF2-40B4-BE49-F238E27FC236}">
                <a16:creationId xmlns:a16="http://schemas.microsoft.com/office/drawing/2014/main" id="{EB0B4C1A-42AC-43B8-9063-0F27667EFC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02775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prstGeom prst="rect">
            <a:avLst/>
          </a:prstGeom>
        </p:spPr>
        <p:txBody>
          <a:bodyPr spcFirstLastPara="1" wrap="square" lIns="91425" tIns="91425" rIns="91425" bIns="91425" anchor="t" anchorCtr="0">
            <a:noAutofit/>
          </a:bodyPr>
          <a:lstStyle/>
          <a:p>
            <a:pPr marL="1828800" lvl="0" indent="457200" algn="l" rtl="0">
              <a:spcBef>
                <a:spcPts val="0"/>
              </a:spcBef>
              <a:spcAft>
                <a:spcPts val="0"/>
              </a:spcAft>
              <a:buNone/>
            </a:pPr>
            <a:r>
              <a:rPr lang="en"/>
              <a:t>Sequence diagram</a:t>
            </a:r>
            <a:endParaRPr/>
          </a:p>
        </p:txBody>
      </p:sp>
      <p:sp>
        <p:nvSpPr>
          <p:cNvPr id="2" name="Text Placeholder 1">
            <a:extLst>
              <a:ext uri="{FF2B5EF4-FFF2-40B4-BE49-F238E27FC236}">
                <a16:creationId xmlns:a16="http://schemas.microsoft.com/office/drawing/2014/main" id="{3C05AC02-989C-49AA-BC20-6BF499DC562D}"/>
              </a:ext>
            </a:extLst>
          </p:cNvPr>
          <p:cNvSpPr>
            <a:spLocks noGrp="1"/>
          </p:cNvSpPr>
          <p:nvPr>
            <p:ph type="body" idx="1"/>
          </p:nvPr>
        </p:nvSpPr>
        <p:spPr/>
        <p:txBody>
          <a:bodyPr/>
          <a:lstStyle/>
          <a:p>
            <a:endParaRPr lang="en-CA"/>
          </a:p>
        </p:txBody>
      </p:sp>
      <p:pic>
        <p:nvPicPr>
          <p:cNvPr id="146" name="Google Shape;146;p16"/>
          <p:cNvPicPr preferRelativeResize="0"/>
          <p:nvPr/>
        </p:nvPicPr>
        <p:blipFill>
          <a:blip r:embed="rId3">
            <a:alphaModFix/>
          </a:blip>
          <a:stretch>
            <a:fillRect/>
          </a:stretch>
        </p:blipFill>
        <p:spPr>
          <a:xfrm>
            <a:off x="448725" y="907525"/>
            <a:ext cx="8009999" cy="39793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7" name="Google Shape;147;p16"/>
          <p:cNvSpPr txBox="1"/>
          <p:nvPr/>
        </p:nvSpPr>
        <p:spPr>
          <a:xfrm>
            <a:off x="1332375" y="1309663"/>
            <a:ext cx="6392400" cy="30057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alibri"/>
              <a:buAutoNum type="arabicPeriod"/>
            </a:pPr>
            <a:r>
              <a:rPr lang="en" sz="1000" dirty="0">
                <a:latin typeface="Calibri"/>
                <a:ea typeface="Calibri"/>
                <a:cs typeface="Calibri"/>
                <a:sym typeface="Calibri"/>
              </a:rPr>
              <a:t>Apply for membership with user details.</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457200" lvl="0" indent="-292100" algn="l" rtl="0">
              <a:spcBef>
                <a:spcPts val="0"/>
              </a:spcBef>
              <a:spcAft>
                <a:spcPts val="0"/>
              </a:spcAft>
              <a:buSzPts val="1000"/>
              <a:buFont typeface="Calibri"/>
              <a:buAutoNum type="arabicPeriod"/>
            </a:pPr>
            <a:r>
              <a:rPr lang="en" sz="1000" dirty="0">
                <a:latin typeface="Calibri"/>
                <a:ea typeface="Calibri"/>
                <a:cs typeface="Calibri"/>
                <a:sym typeface="Calibri"/>
              </a:rPr>
              <a:t>Apply for membership with supplier details.</a:t>
            </a:r>
            <a:endParaRPr sz="1000" dirty="0">
              <a:latin typeface="Calibri"/>
              <a:ea typeface="Calibri"/>
              <a:cs typeface="Calibri"/>
              <a:sym typeface="Calibri"/>
            </a:endParaRPr>
          </a:p>
          <a:p>
            <a:pPr marL="457200" lvl="0" indent="0" algn="l" rtl="0">
              <a:spcBef>
                <a:spcPts val="0"/>
              </a:spcBef>
              <a:spcAft>
                <a:spcPts val="0"/>
              </a:spcAft>
              <a:buNone/>
            </a:pPr>
            <a:endParaRPr sz="1000" dirty="0">
              <a:latin typeface="Calibri"/>
              <a:ea typeface="Calibri"/>
              <a:cs typeface="Calibri"/>
              <a:sym typeface="Calibri"/>
            </a:endParaRPr>
          </a:p>
          <a:p>
            <a:pPr marL="457200" lvl="0" indent="-292100" algn="l" rtl="0">
              <a:spcBef>
                <a:spcPts val="0"/>
              </a:spcBef>
              <a:spcAft>
                <a:spcPts val="0"/>
              </a:spcAft>
              <a:buSzPts val="1000"/>
              <a:buFont typeface="Calibri"/>
              <a:buAutoNum type="arabicPeriod"/>
            </a:pPr>
            <a:r>
              <a:rPr lang="en" sz="1000" dirty="0">
                <a:latin typeface="Calibri"/>
                <a:ea typeface="Calibri"/>
                <a:cs typeface="Calibri"/>
                <a:sym typeface="Calibri"/>
              </a:rPr>
              <a:t>Validate request and add user  member.</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457200" lvl="0" indent="-292100" algn="l" rtl="0">
              <a:spcBef>
                <a:spcPts val="0"/>
              </a:spcBef>
              <a:spcAft>
                <a:spcPts val="0"/>
              </a:spcAft>
              <a:buSzPts val="1000"/>
              <a:buFont typeface="Calibri"/>
              <a:buAutoNum type="arabicPeriod"/>
            </a:pPr>
            <a:r>
              <a:rPr lang="en" sz="1000" dirty="0">
                <a:latin typeface="Calibri"/>
                <a:ea typeface="Calibri"/>
                <a:cs typeface="Calibri"/>
                <a:sym typeface="Calibri"/>
              </a:rPr>
              <a:t>Validate request and add supplier member.</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457200" lvl="0" indent="-292100" algn="l" rtl="0">
              <a:spcBef>
                <a:spcPts val="0"/>
              </a:spcBef>
              <a:spcAft>
                <a:spcPts val="0"/>
              </a:spcAft>
              <a:buSzPts val="1000"/>
              <a:buFont typeface="Calibri"/>
              <a:buAutoNum type="arabicPeriod"/>
            </a:pPr>
            <a:r>
              <a:rPr lang="en" sz="1000" dirty="0">
                <a:latin typeface="Calibri"/>
                <a:ea typeface="Calibri"/>
                <a:cs typeface="Calibri"/>
                <a:sym typeface="Calibri"/>
              </a:rPr>
              <a:t>Place a request to sell book.</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457200" lvl="0" indent="-292100" algn="l" rtl="0">
              <a:spcBef>
                <a:spcPts val="0"/>
              </a:spcBef>
              <a:spcAft>
                <a:spcPts val="0"/>
              </a:spcAft>
              <a:buSzPts val="1000"/>
              <a:buFont typeface="Calibri"/>
              <a:buAutoNum type="arabicPeriod"/>
            </a:pPr>
            <a:r>
              <a:rPr lang="en" sz="1000" dirty="0">
                <a:latin typeface="Calibri"/>
                <a:ea typeface="Calibri"/>
                <a:cs typeface="Calibri"/>
                <a:sym typeface="Calibri"/>
              </a:rPr>
              <a:t>Accept sell request and add book to library.</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457200" lvl="0" indent="-292100" algn="l" rtl="0">
              <a:spcBef>
                <a:spcPts val="0"/>
              </a:spcBef>
              <a:spcAft>
                <a:spcPts val="0"/>
              </a:spcAft>
              <a:buSzPts val="1000"/>
              <a:buFont typeface="Calibri"/>
              <a:buAutoNum type="arabicPeriod"/>
            </a:pPr>
            <a:r>
              <a:rPr lang="en" sz="1000" dirty="0">
                <a:latin typeface="Calibri"/>
                <a:ea typeface="Calibri"/>
                <a:cs typeface="Calibri"/>
                <a:sym typeface="Calibri"/>
              </a:rPr>
              <a:t>Request to borrow/return book.</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a:p>
            <a:pPr marL="457200" lvl="0" indent="-292100" algn="l" rtl="0">
              <a:spcBef>
                <a:spcPts val="0"/>
              </a:spcBef>
              <a:spcAft>
                <a:spcPts val="0"/>
              </a:spcAft>
              <a:buSzPts val="1000"/>
              <a:buFont typeface="Calibri"/>
              <a:buAutoNum type="arabicPeriod"/>
            </a:pPr>
            <a:r>
              <a:rPr lang="en" sz="1000" dirty="0">
                <a:latin typeface="Calibri"/>
                <a:ea typeface="Calibri"/>
                <a:cs typeface="Calibri"/>
                <a:sym typeface="Calibri"/>
              </a:rPr>
              <a:t>Validate and accept requests to lend/return book.</a:t>
            </a:r>
            <a:endParaRPr sz="1000" dirty="0">
              <a:latin typeface="Calibri"/>
              <a:ea typeface="Calibri"/>
              <a:cs typeface="Calibri"/>
              <a:sym typeface="Calibri"/>
            </a:endParaRPr>
          </a:p>
          <a:p>
            <a:pPr marL="0" lvl="0" indent="0" algn="l" rtl="0">
              <a:spcBef>
                <a:spcPts val="0"/>
              </a:spcBef>
              <a:spcAft>
                <a:spcPts val="0"/>
              </a:spcAft>
              <a:buNone/>
            </a:pPr>
            <a:endParaRPr sz="1000" dirty="0">
              <a:latin typeface="Calibri"/>
              <a:ea typeface="Calibri"/>
              <a:cs typeface="Calibri"/>
              <a:sym typeface="Calibri"/>
            </a:endParaRPr>
          </a:p>
        </p:txBody>
      </p:sp>
      <p:sp>
        <p:nvSpPr>
          <p:cNvPr id="6" name="Google Shape;133;p14">
            <a:extLst>
              <a:ext uri="{FF2B5EF4-FFF2-40B4-BE49-F238E27FC236}">
                <a16:creationId xmlns:a16="http://schemas.microsoft.com/office/drawing/2014/main" id="{40C44FDB-CAF1-4F4B-AEE0-473868D06CB2}"/>
              </a:ext>
            </a:extLst>
          </p:cNvPr>
          <p:cNvSpPr txBox="1">
            <a:spLocks/>
          </p:cNvSpPr>
          <p:nvPr/>
        </p:nvSpPr>
        <p:spPr>
          <a:xfrm>
            <a:off x="819150" y="177775"/>
            <a:ext cx="7505700" cy="95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gn="ctr"/>
            <a:r>
              <a:rPr lang="en-CA" dirty="0"/>
              <a:t>Sequence Diagram</a:t>
            </a:r>
          </a:p>
        </p:txBody>
      </p:sp>
      <p:sp>
        <p:nvSpPr>
          <p:cNvPr id="3" name="Slide Number Placeholder 2">
            <a:extLst>
              <a:ext uri="{FF2B5EF4-FFF2-40B4-BE49-F238E27FC236}">
                <a16:creationId xmlns:a16="http://schemas.microsoft.com/office/drawing/2014/main" id="{964473BA-D348-49CF-9376-C6582E4637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ext Placeholder 1">
            <a:extLst>
              <a:ext uri="{FF2B5EF4-FFF2-40B4-BE49-F238E27FC236}">
                <a16:creationId xmlns:a16="http://schemas.microsoft.com/office/drawing/2014/main" id="{3C05AC02-989C-49AA-BC20-6BF499DC562D}"/>
              </a:ext>
            </a:extLst>
          </p:cNvPr>
          <p:cNvSpPr>
            <a:spLocks noGrp="1"/>
          </p:cNvSpPr>
          <p:nvPr>
            <p:ph type="body" idx="1"/>
          </p:nvPr>
        </p:nvSpPr>
        <p:spPr>
          <a:xfrm>
            <a:off x="819150" y="1132375"/>
            <a:ext cx="7505700" cy="3306350"/>
          </a:xfrm>
        </p:spPr>
        <p:txBody>
          <a:bodyPr/>
          <a:lstStyle/>
          <a:p>
            <a:pPr marL="342900" lvl="0" indent="-342900">
              <a:lnSpc>
                <a:spcPct val="115000"/>
              </a:lnSpc>
              <a:spcBef>
                <a:spcPts val="1400"/>
              </a:spcBef>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Users apply for the membership in the form of </a:t>
            </a:r>
            <a:r>
              <a:rPr lang="en-CA" sz="1600" u="none" strike="noStrike" dirty="0" err="1">
                <a:effectLst/>
                <a:latin typeface="Times New Roman" panose="02020603050405020304" pitchFamily="18" charset="0"/>
                <a:ea typeface="Times New Roman" panose="02020603050405020304" pitchFamily="18" charset="0"/>
              </a:rPr>
              <a:t>studen</a:t>
            </a:r>
            <a:r>
              <a:rPr lang="en-CA" sz="1600" u="none" strike="noStrike" dirty="0">
                <a:effectLst/>
                <a:latin typeface="Times New Roman" panose="02020603050405020304" pitchFamily="18" charset="0"/>
                <a:ea typeface="Times New Roman" panose="02020603050405020304" pitchFamily="18" charset="0"/>
              </a:rPr>
              <a:t>/teacher.</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 Library staff validates and adds a member to the library system.</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Suppliers apply for membership providing details.</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Library staff validates and adds suppliers as members.</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Supplier places a request to sell a book with details of the book such as title, author, price etc.</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Library staff look at the quotations and proceed to add the books.</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Users request to borrow/return a book by providing its ISBN.</a:t>
            </a:r>
            <a:endParaRPr lang="en-CA" sz="1600" u="none" strike="noStrike" dirty="0">
              <a:effectLst/>
              <a:latin typeface="Arial" panose="020B0604020202020204" pitchFamily="34" charset="0"/>
              <a:ea typeface="Arial" panose="020B0604020202020204" pitchFamily="34" charset="0"/>
            </a:endParaRPr>
          </a:p>
          <a:p>
            <a:pPr marL="342900" lvl="0" indent="-342900">
              <a:lnSpc>
                <a:spcPct val="115000"/>
              </a:lnSpc>
              <a:buFont typeface="+mj-lt"/>
              <a:buAutoNum type="arabicPeriod"/>
            </a:pPr>
            <a:r>
              <a:rPr lang="en-CA" sz="1600" u="none" strike="noStrike" dirty="0">
                <a:effectLst/>
                <a:latin typeface="Times New Roman" panose="02020603050405020304" pitchFamily="18" charset="0"/>
                <a:ea typeface="Times New Roman" panose="02020603050405020304" pitchFamily="18" charset="0"/>
              </a:rPr>
              <a:t>Library staff validates and lend/get returned books from the users.</a:t>
            </a:r>
            <a:endParaRPr lang="en-CA" sz="1600" u="none" strike="noStrike" dirty="0">
              <a:effectLst/>
              <a:latin typeface="Arial" panose="020B0604020202020204" pitchFamily="34" charset="0"/>
              <a:ea typeface="Arial" panose="020B0604020202020204" pitchFamily="34" charset="0"/>
            </a:endParaRPr>
          </a:p>
          <a:p>
            <a:pPr marL="146050" indent="0">
              <a:buNone/>
            </a:pPr>
            <a:endParaRPr lang="en-CA" dirty="0"/>
          </a:p>
        </p:txBody>
      </p:sp>
      <p:sp>
        <p:nvSpPr>
          <p:cNvPr id="6" name="Google Shape;133;p14">
            <a:extLst>
              <a:ext uri="{FF2B5EF4-FFF2-40B4-BE49-F238E27FC236}">
                <a16:creationId xmlns:a16="http://schemas.microsoft.com/office/drawing/2014/main" id="{40C44FDB-CAF1-4F4B-AEE0-473868D06CB2}"/>
              </a:ext>
            </a:extLst>
          </p:cNvPr>
          <p:cNvSpPr txBox="1">
            <a:spLocks/>
          </p:cNvSpPr>
          <p:nvPr/>
        </p:nvSpPr>
        <p:spPr>
          <a:xfrm>
            <a:off x="819150" y="177775"/>
            <a:ext cx="7505700" cy="95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pPr algn="ctr"/>
            <a:r>
              <a:rPr lang="en-CA" dirty="0"/>
              <a:t>Sequence Diagram</a:t>
            </a:r>
          </a:p>
        </p:txBody>
      </p:sp>
      <p:sp>
        <p:nvSpPr>
          <p:cNvPr id="3" name="Slide Number Placeholder 2">
            <a:extLst>
              <a:ext uri="{FF2B5EF4-FFF2-40B4-BE49-F238E27FC236}">
                <a16:creationId xmlns:a16="http://schemas.microsoft.com/office/drawing/2014/main" id="{0997590F-E4B3-4AEF-858C-15F78CA93D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469584312"/>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809</Words>
  <Application>Microsoft Office PowerPoint</Application>
  <PresentationFormat>On-screen Show (16:9)</PresentationFormat>
  <Paragraphs>138</Paragraphs>
  <Slides>28</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Symbol</vt:lpstr>
      <vt:lpstr>Calibri</vt:lpstr>
      <vt:lpstr>Nunito</vt:lpstr>
      <vt:lpstr>Wingdings</vt:lpstr>
      <vt:lpstr>Times New Roman</vt:lpstr>
      <vt:lpstr>Bookman Old Style</vt:lpstr>
      <vt:lpstr>Arial</vt:lpstr>
      <vt:lpstr>Shift</vt:lpstr>
      <vt:lpstr>LIBRARY MANAGEMENT SYSTEM</vt:lpstr>
      <vt:lpstr>Introduction</vt:lpstr>
      <vt:lpstr>Objectives Of The System</vt:lpstr>
      <vt:lpstr>Problem Statement</vt:lpstr>
      <vt:lpstr>ACCESS RIGHTS FOR DIFFERENT ACTORS</vt:lpstr>
      <vt:lpstr>Database Architecture</vt:lpstr>
      <vt:lpstr>Database Relationship</vt:lpstr>
      <vt:lpstr>Sequence diagram</vt:lpstr>
      <vt:lpstr>PowerPoint Presentation</vt:lpstr>
      <vt:lpstr>Hardware and Software configuration</vt:lpstr>
      <vt:lpstr>Login Prompt</vt:lpstr>
      <vt:lpstr>Prompt for USERTYPE</vt:lpstr>
      <vt:lpstr>USERTYPE 1: Library Staff Operations</vt:lpstr>
      <vt:lpstr>USERTYPE 2: User Operations</vt:lpstr>
      <vt:lpstr>USERTYPE 3: Supplier Operations</vt:lpstr>
      <vt:lpstr>Add Book Operation</vt:lpstr>
      <vt:lpstr>Search Book Operation</vt:lpstr>
      <vt:lpstr>Mark Reserved Operation</vt:lpstr>
      <vt:lpstr>Modify Book Operation</vt:lpstr>
      <vt:lpstr>APPLY FOR MEMBERSHIP Operation</vt:lpstr>
      <vt:lpstr>View Events Operation</vt:lpstr>
      <vt:lpstr>Borrow Book Operation</vt:lpstr>
      <vt:lpstr>Lend Book Operation</vt:lpstr>
      <vt:lpstr>Return Book Operation</vt:lpstr>
      <vt:lpstr>Get Return Book Operation</vt:lpstr>
      <vt:lpstr>Sell Book Operation</vt:lpstr>
      <vt:lpstr>Buy &amp; add Book Operation</vt:lpstr>
      <vt:lpstr>Future Recommend Upgradations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cp:lastModifiedBy>Abdus Sobhan Seikh</cp:lastModifiedBy>
  <cp:revision>55</cp:revision>
  <dcterms:modified xsi:type="dcterms:W3CDTF">2020-08-19T00:07:53Z</dcterms:modified>
</cp:coreProperties>
</file>