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65" r:id="rId2"/>
    <p:sldId id="256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58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57A8"/>
    <a:srgbClr val="02204C"/>
    <a:srgbClr val="19C6FC"/>
    <a:srgbClr val="992CBC"/>
    <a:srgbClr val="982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86"/>
    <p:restoredTop sz="94648"/>
  </p:normalViewPr>
  <p:slideViewPr>
    <p:cSldViewPr snapToGrid="0" snapToObjects="1">
      <p:cViewPr varScale="1">
        <p:scale>
          <a:sx n="116" d="100"/>
          <a:sy n="116" d="100"/>
        </p:scale>
        <p:origin x="21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5803D4-FC83-F44A-823B-78C9DF08A4CD}" type="datetimeFigureOut">
              <a:rPr kumimoji="1" lang="zh-CN" altLang="en-US" smtClean="0"/>
              <a:t>2022/7/13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4EBC8F-2541-104E-A6CA-E3902AAB83A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3162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DCE99566-5ED7-CCD2-28A0-BD5AC79414A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767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361D8-351E-4D42-8178-8255C00CAC5D}" type="datetimeFigureOut">
              <a:rPr kumimoji="1" lang="zh-CN" altLang="en-US" smtClean="0"/>
              <a:t>2022/7/13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5CE6D-1D8E-A94F-AD1F-78CAFBCD0F56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4AF5CF9-080D-2B47-F644-15585FF64F9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532737" y="122795"/>
            <a:ext cx="1350257" cy="98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04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361D8-351E-4D42-8178-8255C00CAC5D}" type="datetimeFigureOut">
              <a:rPr kumimoji="1" lang="zh-CN" altLang="en-US" smtClean="0"/>
              <a:t>2022/7/13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5CE6D-1D8E-A94F-AD1F-78CAFBCD0F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8145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361D8-351E-4D42-8178-8255C00CAC5D}" type="datetimeFigureOut">
              <a:rPr kumimoji="1" lang="zh-CN" altLang="en-US" smtClean="0"/>
              <a:t>2022/7/13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5CE6D-1D8E-A94F-AD1F-78CAFBCD0F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50719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361D8-351E-4D42-8178-8255C00CAC5D}" type="datetimeFigureOut">
              <a:rPr kumimoji="1" lang="zh-CN" altLang="en-US" smtClean="0"/>
              <a:t>2022/7/13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5CE6D-1D8E-A94F-AD1F-78CAFBCD0F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77545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361D8-351E-4D42-8178-8255C00CAC5D}" type="datetimeFigureOut">
              <a:rPr kumimoji="1" lang="zh-CN" altLang="en-US" smtClean="0"/>
              <a:t>2022/7/13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5CE6D-1D8E-A94F-AD1F-78CAFBCD0F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63448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361D8-351E-4D42-8178-8255C00CAC5D}" type="datetimeFigureOut">
              <a:rPr kumimoji="1" lang="zh-CN" altLang="en-US" smtClean="0"/>
              <a:t>2022/7/13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5CE6D-1D8E-A94F-AD1F-78CAFBCD0F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4093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361D8-351E-4D42-8178-8255C00CAC5D}" type="datetimeFigureOut">
              <a:rPr kumimoji="1" lang="zh-CN" altLang="en-US" smtClean="0"/>
              <a:t>2022/7/13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5CE6D-1D8E-A94F-AD1F-78CAFBCD0F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0645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361D8-351E-4D42-8178-8255C00CAC5D}" type="datetimeFigureOut">
              <a:rPr kumimoji="1" lang="zh-CN" altLang="en-US" smtClean="0"/>
              <a:t>2022/7/13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5CE6D-1D8E-A94F-AD1F-78CAFBCD0F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05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361D8-351E-4D42-8178-8255C00CAC5D}" type="datetimeFigureOut">
              <a:rPr kumimoji="1" lang="zh-CN" altLang="en-US" smtClean="0"/>
              <a:t>2022/7/13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5CE6D-1D8E-A94F-AD1F-78CAFBCD0F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91449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361D8-351E-4D42-8178-8255C00CAC5D}" type="datetimeFigureOut">
              <a:rPr kumimoji="1" lang="zh-CN" altLang="en-US" smtClean="0"/>
              <a:t>2022/7/13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5CE6D-1D8E-A94F-AD1F-78CAFBCD0F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8528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361D8-351E-4D42-8178-8255C00CAC5D}" type="datetimeFigureOut">
              <a:rPr kumimoji="1" lang="zh-CN" altLang="en-US" smtClean="0"/>
              <a:t>2022/7/13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5CE6D-1D8E-A94F-AD1F-78CAFBCD0F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14228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361D8-351E-4D42-8178-8255C00CAC5D}" type="datetimeFigureOut">
              <a:rPr kumimoji="1" lang="zh-CN" altLang="en-US" smtClean="0"/>
              <a:t>2022/7/13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35CE6D-1D8E-A94F-AD1F-78CAFBCD0F56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2858A15-1687-781D-63F2-4EA5F3B4DEF7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532737" y="122795"/>
            <a:ext cx="1350257" cy="98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718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mailto:pac@paratera.com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模糊的光影&#10;&#10;低可信度描述已自动生成">
            <a:extLst>
              <a:ext uri="{FF2B5EF4-FFF2-40B4-BE49-F238E27FC236}">
                <a16:creationId xmlns:a16="http://schemas.microsoft.com/office/drawing/2014/main" id="{F22DC3B8-A32D-B038-841C-3B44685C8F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313"/>
            <a:ext cx="12192000" cy="686462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0" y="2336393"/>
            <a:ext cx="12191999" cy="1092607"/>
          </a:xfrm>
          <a:prstGeom prst="rect">
            <a:avLst/>
          </a:prstGeom>
          <a:noFill/>
          <a:effectLst>
            <a:outerShdw dist="76200" dir="2700000" algn="tl" rotWithShape="0">
              <a:srgbClr val="0070C0">
                <a:alpha val="96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6500" b="1" spc="600" dirty="0">
                <a:solidFill>
                  <a:schemeClr val="bg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全国</a:t>
            </a:r>
            <a:r>
              <a:rPr kumimoji="1" lang="zh-CN" altLang="en-US" sz="6500" b="1" spc="600" dirty="0">
                <a:solidFill>
                  <a:schemeClr val="bg1"/>
                </a:solidFill>
                <a:latin typeface="SimHei" panose="02010609060101010101" pitchFamily="49" charset="-122"/>
                <a:ea typeface="SimHei" panose="02010609060101010101" pitchFamily="49" charset="-122"/>
                <a:cs typeface="Microsoft YaHei" charset="-122"/>
              </a:rPr>
              <a:t>并行应用挑战赛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" y="3429000"/>
            <a:ext cx="12192000" cy="769441"/>
          </a:xfrm>
          <a:prstGeom prst="rect">
            <a:avLst/>
          </a:prstGeom>
          <a:noFill/>
          <a:effectLst>
            <a:outerShdw dist="76200" dir="2700000" algn="tl" rotWithShape="0">
              <a:srgbClr val="0070C0">
                <a:alpha val="96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400" b="1" dirty="0">
                <a:solidFill>
                  <a:schemeClr val="bg1"/>
                </a:solidFill>
                <a:latin typeface="SimHei" panose="02010609060101010101" pitchFamily="49" charset="-122"/>
                <a:ea typeface="SimHei" panose="02010609060101010101" pitchFamily="49" charset="-122"/>
                <a:cs typeface="Microsoft YaHei" charset="-122"/>
              </a:rPr>
              <a:t>—</a:t>
            </a:r>
            <a:r>
              <a:rPr kumimoji="1" lang="zh-CN" altLang="en-US" sz="4400" b="1" dirty="0">
                <a:solidFill>
                  <a:schemeClr val="bg1"/>
                </a:solidFill>
                <a:latin typeface="SimHei" panose="02010609060101010101" pitchFamily="49" charset="-122"/>
                <a:ea typeface="SimHei" panose="02010609060101010101" pitchFamily="49" charset="-122"/>
                <a:cs typeface="Microsoft YaHei" charset="-122"/>
              </a:rPr>
              <a:t>优化组初赛规则及提交要求</a:t>
            </a:r>
            <a:r>
              <a:rPr kumimoji="1" lang="en-US" altLang="zh-CN" sz="4400" b="1" dirty="0">
                <a:solidFill>
                  <a:schemeClr val="bg1"/>
                </a:solidFill>
                <a:latin typeface="SimHei" panose="02010609060101010101" pitchFamily="49" charset="-122"/>
                <a:ea typeface="SimHei" panose="02010609060101010101" pitchFamily="49" charset="-122"/>
                <a:cs typeface="Microsoft YaHei" charset="-122"/>
              </a:rPr>
              <a:t>—</a:t>
            </a:r>
            <a:endParaRPr kumimoji="1" lang="zh-CN" altLang="en-US" sz="4400" b="1" dirty="0">
              <a:solidFill>
                <a:schemeClr val="bg1"/>
              </a:solidFill>
              <a:latin typeface="SimHei" panose="02010609060101010101" pitchFamily="49" charset="-122"/>
              <a:ea typeface="SimHei" panose="02010609060101010101" pitchFamily="49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91443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模糊的光影&#10;&#10;低可信度描述已自动生成">
            <a:extLst>
              <a:ext uri="{FF2B5EF4-FFF2-40B4-BE49-F238E27FC236}">
                <a16:creationId xmlns:a16="http://schemas.microsoft.com/office/drawing/2014/main" id="{85E08011-2A27-0623-B1D4-0F697D90A0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313"/>
            <a:ext cx="12192000" cy="686462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0" y="2628493"/>
            <a:ext cx="12191999" cy="1092607"/>
          </a:xfrm>
          <a:prstGeom prst="rect">
            <a:avLst/>
          </a:prstGeom>
          <a:noFill/>
          <a:effectLst>
            <a:outerShdw dist="76200" dir="2700000" algn="tl" rotWithShape="0">
              <a:srgbClr val="0070C0">
                <a:alpha val="96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6500" b="1" spc="600" dirty="0">
                <a:solidFill>
                  <a:schemeClr val="bg1"/>
                </a:solidFill>
                <a:latin typeface="SimHei" panose="02010609060101010101" pitchFamily="49" charset="-122"/>
                <a:ea typeface="SimHei" panose="02010609060101010101" pitchFamily="49" charset="-122"/>
                <a:cs typeface="Microsoft YaHei" charset="-122"/>
              </a:rPr>
              <a:t>预祝取得优异成绩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" y="3721100"/>
            <a:ext cx="12192000" cy="707886"/>
          </a:xfrm>
          <a:prstGeom prst="rect">
            <a:avLst/>
          </a:prstGeom>
          <a:noFill/>
          <a:effectLst>
            <a:outerShdw dist="76200" dir="2700000" algn="tl" rotWithShape="0">
              <a:srgbClr val="0070C0">
                <a:alpha val="96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latin typeface="SimHei" panose="02010609060101010101" pitchFamily="49" charset="-122"/>
                <a:ea typeface="SimHei" panose="02010609060101010101" pitchFamily="49" charset="-122"/>
                <a:cs typeface="Microsoft YaHei" charset="-122"/>
              </a:rPr>
              <a:t>Thanks</a:t>
            </a:r>
            <a:endParaRPr kumimoji="1" lang="zh-CN" altLang="en-US" sz="4000" b="1" dirty="0">
              <a:solidFill>
                <a:schemeClr val="bg1"/>
              </a:solidFill>
              <a:latin typeface="SimHei" panose="02010609060101010101" pitchFamily="49" charset="-122"/>
              <a:ea typeface="SimHei" panose="02010609060101010101" pitchFamily="49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9747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图片 73" descr="PAC2022主视觉-21920*1080-72ppi">
            <a:extLst>
              <a:ext uri="{FF2B5EF4-FFF2-40B4-BE49-F238E27FC236}">
                <a16:creationId xmlns:a16="http://schemas.microsoft.com/office/drawing/2014/main" id="{4E0ACDFA-1C15-A9FB-35E4-8B2848271B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2559"/>
            <a:ext cx="12192000" cy="6858000"/>
          </a:xfrm>
          <a:prstGeom prst="rect">
            <a:avLst/>
          </a:prstGeom>
        </p:spPr>
      </p:pic>
      <p:sp>
        <p:nvSpPr>
          <p:cNvPr id="41" name="文本框 40"/>
          <p:cNvSpPr txBox="1"/>
          <p:nvPr/>
        </p:nvSpPr>
        <p:spPr>
          <a:xfrm>
            <a:off x="5080338" y="652191"/>
            <a:ext cx="20313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7000" b="1" dirty="0">
                <a:solidFill>
                  <a:schemeClr val="bg1"/>
                </a:solidFill>
                <a:latin typeface="SimHei" panose="02010609060101010101" pitchFamily="49" charset="-122"/>
                <a:ea typeface="SimHei" panose="02010609060101010101" pitchFamily="49" charset="-122"/>
                <a:cs typeface="Microsoft YaHei" charset="-122"/>
              </a:rPr>
              <a:t>目录</a:t>
            </a:r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B17CC16A-526B-4414-8B88-349211A60CD8}"/>
              </a:ext>
            </a:extLst>
          </p:cNvPr>
          <p:cNvSpPr/>
          <p:nvPr/>
        </p:nvSpPr>
        <p:spPr>
          <a:xfrm rot="16200000" flipH="1">
            <a:off x="11177790" y="5917906"/>
            <a:ext cx="383271" cy="383271"/>
          </a:xfrm>
          <a:prstGeom prst="ellipse">
            <a:avLst/>
          </a:prstGeom>
          <a:gradFill flip="none" rotWithShape="1">
            <a:gsLst>
              <a:gs pos="0">
                <a:srgbClr val="982FBF"/>
              </a:gs>
              <a:gs pos="100000">
                <a:srgbClr val="992CBC">
                  <a:alpha val="0"/>
                  <a:lumMod val="100000"/>
                </a:srgbClr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7A17E982-2F31-4343-A8C9-92D9126C6C8E}"/>
              </a:ext>
            </a:extLst>
          </p:cNvPr>
          <p:cNvGrpSpPr/>
          <p:nvPr/>
        </p:nvGrpSpPr>
        <p:grpSpPr>
          <a:xfrm>
            <a:off x="679593" y="1658628"/>
            <a:ext cx="4909302" cy="4642549"/>
            <a:chOff x="7130298" y="2034580"/>
            <a:chExt cx="4909302" cy="4642549"/>
          </a:xfrm>
        </p:grpSpPr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F1B5568D-BEC8-BD44-9285-44F35D99E999}"/>
                </a:ext>
              </a:extLst>
            </p:cNvPr>
            <p:cNvSpPr txBox="1"/>
            <p:nvPr/>
          </p:nvSpPr>
          <p:spPr>
            <a:xfrm>
              <a:off x="7130298" y="2034580"/>
              <a:ext cx="4212616" cy="52322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altLang="zh-CN" sz="2800" spc="600" dirty="0">
                  <a:solidFill>
                    <a:schemeClr val="bg1"/>
                  </a:solidFill>
                  <a:latin typeface="SimHei" panose="02010609060101010101" pitchFamily="49" charset="-122"/>
                  <a:ea typeface="SimHei" panose="02010609060101010101" pitchFamily="49" charset="-122"/>
                  <a:cs typeface="Microsoft YaHei" charset="-122"/>
                </a:rPr>
                <a:t>01.</a:t>
              </a:r>
              <a:r>
                <a:rPr lang="zh-CN" altLang="en-US" sz="2800" spc="600" dirty="0">
                  <a:solidFill>
                    <a:schemeClr val="bg1"/>
                  </a:solidFill>
                  <a:latin typeface="SimHei" panose="02010609060101010101" pitchFamily="49" charset="-122"/>
                  <a:ea typeface="SimHei" panose="02010609060101010101" pitchFamily="49" charset="-122"/>
                  <a:cs typeface="Microsoft YaHei" charset="-122"/>
                </a:rPr>
                <a:t>参赛对象与要求</a:t>
              </a:r>
            </a:p>
          </p:txBody>
        </p:sp>
        <p:grpSp>
          <p:nvGrpSpPr>
            <p:cNvPr id="44" name="组合 8">
              <a:extLst>
                <a:ext uri="{FF2B5EF4-FFF2-40B4-BE49-F238E27FC236}">
                  <a16:creationId xmlns:a16="http://schemas.microsoft.com/office/drawing/2014/main" id="{71A5490B-3CD1-BB40-A084-26245FEE0EC6}"/>
                </a:ext>
              </a:extLst>
            </p:cNvPr>
            <p:cNvGrpSpPr/>
            <p:nvPr/>
          </p:nvGrpSpPr>
          <p:grpSpPr>
            <a:xfrm flipV="1">
              <a:off x="7231898" y="2668322"/>
              <a:ext cx="3606800" cy="84782"/>
              <a:chOff x="449263" y="1783967"/>
              <a:chExt cx="6030080" cy="141744"/>
            </a:xfrm>
          </p:grpSpPr>
          <p:grpSp>
            <p:nvGrpSpPr>
              <p:cNvPr id="70" name="组合 50">
                <a:extLst>
                  <a:ext uri="{FF2B5EF4-FFF2-40B4-BE49-F238E27FC236}">
                    <a16:creationId xmlns:a16="http://schemas.microsoft.com/office/drawing/2014/main" id="{7E000235-DE39-2047-B82B-15926D2DEC74}"/>
                  </a:ext>
                </a:extLst>
              </p:cNvPr>
              <p:cNvGrpSpPr/>
              <p:nvPr/>
            </p:nvGrpSpPr>
            <p:grpSpPr>
              <a:xfrm>
                <a:off x="449263" y="1783967"/>
                <a:ext cx="697964" cy="141744"/>
                <a:chOff x="4255051" y="1934710"/>
                <a:chExt cx="697964" cy="141744"/>
              </a:xfrm>
            </p:grpSpPr>
            <p:sp>
              <p:nvSpPr>
                <p:cNvPr id="72" name="等腰三角形 48">
                  <a:extLst>
                    <a:ext uri="{FF2B5EF4-FFF2-40B4-BE49-F238E27FC236}">
                      <a16:creationId xmlns:a16="http://schemas.microsoft.com/office/drawing/2014/main" id="{6DEBB7C6-F5F4-B641-9114-80DE95122D45}"/>
                    </a:ext>
                  </a:extLst>
                </p:cNvPr>
                <p:cNvSpPr/>
                <p:nvPr/>
              </p:nvSpPr>
              <p:spPr>
                <a:xfrm rot="5400000">
                  <a:off x="4334327" y="1855434"/>
                  <a:ext cx="141744" cy="300296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800">
                    <a:latin typeface="SimHei" panose="02010609060101010101" pitchFamily="49" charset="-122"/>
                    <a:ea typeface="SimHei" panose="02010609060101010101" pitchFamily="49" charset="-122"/>
                    <a:cs typeface="Microsoft YaHei" charset="-122"/>
                  </a:endParaRPr>
                </a:p>
              </p:txBody>
            </p:sp>
            <p:sp>
              <p:nvSpPr>
                <p:cNvPr id="73" name="等腰三角形 49">
                  <a:extLst>
                    <a:ext uri="{FF2B5EF4-FFF2-40B4-BE49-F238E27FC236}">
                      <a16:creationId xmlns:a16="http://schemas.microsoft.com/office/drawing/2014/main" id="{704D78E4-6B5A-3240-B68B-2DD3F170E431}"/>
                    </a:ext>
                  </a:extLst>
                </p:cNvPr>
                <p:cNvSpPr/>
                <p:nvPr/>
              </p:nvSpPr>
              <p:spPr>
                <a:xfrm rot="5400000">
                  <a:off x="4731995" y="1855434"/>
                  <a:ext cx="141744" cy="300296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800">
                    <a:latin typeface="SimHei" panose="02010609060101010101" pitchFamily="49" charset="-122"/>
                    <a:ea typeface="SimHei" panose="02010609060101010101" pitchFamily="49" charset="-122"/>
                    <a:cs typeface="Microsoft YaHei" charset="-122"/>
                  </a:endParaRPr>
                </a:p>
              </p:txBody>
            </p:sp>
          </p:grpSp>
          <p:cxnSp>
            <p:nvCxnSpPr>
              <p:cNvPr id="71" name="直接连接符 72">
                <a:extLst>
                  <a:ext uri="{FF2B5EF4-FFF2-40B4-BE49-F238E27FC236}">
                    <a16:creationId xmlns:a16="http://schemas.microsoft.com/office/drawing/2014/main" id="{2CADBBF7-A852-8F40-97D6-A4FB3605492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90918" y="1854839"/>
                <a:ext cx="5188425" cy="0"/>
              </a:xfrm>
              <a:prstGeom prst="line">
                <a:avLst/>
              </a:prstGeom>
              <a:ln>
                <a:solidFill>
                  <a:schemeClr val="bg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组合 53">
              <a:extLst>
                <a:ext uri="{FF2B5EF4-FFF2-40B4-BE49-F238E27FC236}">
                  <a16:creationId xmlns:a16="http://schemas.microsoft.com/office/drawing/2014/main" id="{0B34CE38-06C7-9046-B7CE-6F353F81EED6}"/>
                </a:ext>
              </a:extLst>
            </p:cNvPr>
            <p:cNvGrpSpPr/>
            <p:nvPr/>
          </p:nvGrpSpPr>
          <p:grpSpPr>
            <a:xfrm flipV="1">
              <a:off x="7231898" y="3650455"/>
              <a:ext cx="3606800" cy="84782"/>
              <a:chOff x="449263" y="1783967"/>
              <a:chExt cx="6030080" cy="141744"/>
            </a:xfrm>
          </p:grpSpPr>
          <p:grpSp>
            <p:nvGrpSpPr>
              <p:cNvPr id="66" name="组合 59">
                <a:extLst>
                  <a:ext uri="{FF2B5EF4-FFF2-40B4-BE49-F238E27FC236}">
                    <a16:creationId xmlns:a16="http://schemas.microsoft.com/office/drawing/2014/main" id="{AD98F0A1-3C7C-5E4D-9F84-C46405B0FBE7}"/>
                  </a:ext>
                </a:extLst>
              </p:cNvPr>
              <p:cNvGrpSpPr/>
              <p:nvPr/>
            </p:nvGrpSpPr>
            <p:grpSpPr>
              <a:xfrm>
                <a:off x="449263" y="1783967"/>
                <a:ext cx="697964" cy="141744"/>
                <a:chOff x="4255051" y="1934710"/>
                <a:chExt cx="697964" cy="141744"/>
              </a:xfrm>
            </p:grpSpPr>
            <p:sp>
              <p:nvSpPr>
                <p:cNvPr id="68" name="等腰三角形 64">
                  <a:extLst>
                    <a:ext uri="{FF2B5EF4-FFF2-40B4-BE49-F238E27FC236}">
                      <a16:creationId xmlns:a16="http://schemas.microsoft.com/office/drawing/2014/main" id="{D12F988D-38C0-8D43-AA71-69C33DD30655}"/>
                    </a:ext>
                  </a:extLst>
                </p:cNvPr>
                <p:cNvSpPr/>
                <p:nvPr/>
              </p:nvSpPr>
              <p:spPr>
                <a:xfrm rot="5400000">
                  <a:off x="4334327" y="1855434"/>
                  <a:ext cx="141744" cy="300296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800">
                    <a:latin typeface="SimHei" panose="02010609060101010101" pitchFamily="49" charset="-122"/>
                    <a:ea typeface="SimHei" panose="02010609060101010101" pitchFamily="49" charset="-122"/>
                    <a:cs typeface="Microsoft YaHei" charset="-122"/>
                  </a:endParaRPr>
                </a:p>
              </p:txBody>
            </p:sp>
            <p:sp>
              <p:nvSpPr>
                <p:cNvPr id="69" name="等腰三角形 65">
                  <a:extLst>
                    <a:ext uri="{FF2B5EF4-FFF2-40B4-BE49-F238E27FC236}">
                      <a16:creationId xmlns:a16="http://schemas.microsoft.com/office/drawing/2014/main" id="{E17C78C9-E89A-C740-9D09-090CE01AB5F7}"/>
                    </a:ext>
                  </a:extLst>
                </p:cNvPr>
                <p:cNvSpPr/>
                <p:nvPr/>
              </p:nvSpPr>
              <p:spPr>
                <a:xfrm rot="5400000">
                  <a:off x="4731995" y="1855434"/>
                  <a:ext cx="141744" cy="300296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800">
                    <a:latin typeface="SimHei" panose="02010609060101010101" pitchFamily="49" charset="-122"/>
                    <a:ea typeface="SimHei" panose="02010609060101010101" pitchFamily="49" charset="-122"/>
                    <a:cs typeface="Microsoft YaHei" charset="-122"/>
                  </a:endParaRPr>
                </a:p>
              </p:txBody>
            </p:sp>
          </p:grpSp>
          <p:cxnSp>
            <p:nvCxnSpPr>
              <p:cNvPr id="67" name="直接连接符 62">
                <a:extLst>
                  <a:ext uri="{FF2B5EF4-FFF2-40B4-BE49-F238E27FC236}">
                    <a16:creationId xmlns:a16="http://schemas.microsoft.com/office/drawing/2014/main" id="{4495F792-AC9F-8443-8966-522469BF260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90918" y="1854839"/>
                <a:ext cx="5188425" cy="0"/>
              </a:xfrm>
              <a:prstGeom prst="line">
                <a:avLst/>
              </a:prstGeom>
              <a:ln>
                <a:solidFill>
                  <a:schemeClr val="bg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026D5999-CA16-E242-9D39-148B4444B885}"/>
                </a:ext>
              </a:extLst>
            </p:cNvPr>
            <p:cNvSpPr txBox="1"/>
            <p:nvPr/>
          </p:nvSpPr>
          <p:spPr>
            <a:xfrm>
              <a:off x="7130298" y="3016713"/>
              <a:ext cx="4212616" cy="52322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altLang="zh-CN" sz="2800" spc="600" dirty="0">
                  <a:solidFill>
                    <a:schemeClr val="bg1"/>
                  </a:solidFill>
                  <a:latin typeface="SimHei" panose="02010609060101010101" pitchFamily="49" charset="-122"/>
                  <a:ea typeface="SimHei" panose="02010609060101010101" pitchFamily="49" charset="-122"/>
                  <a:cs typeface="Microsoft YaHei" charset="-122"/>
                </a:rPr>
                <a:t>02.</a:t>
              </a:r>
              <a:r>
                <a:rPr lang="zh-CN" altLang="en-US" sz="2800" spc="600" dirty="0">
                  <a:solidFill>
                    <a:schemeClr val="bg1"/>
                  </a:solidFill>
                  <a:latin typeface="SimHei" panose="02010609060101010101" pitchFamily="49" charset="-122"/>
                  <a:ea typeface="SimHei" panose="02010609060101010101" pitchFamily="49" charset="-122"/>
                  <a:cs typeface="Microsoft YaHei" charset="-122"/>
                </a:rPr>
                <a:t>竞赛内容及形式</a:t>
              </a:r>
            </a:p>
          </p:txBody>
        </p:sp>
        <p:grpSp>
          <p:nvGrpSpPr>
            <p:cNvPr id="48" name="组合 73">
              <a:extLst>
                <a:ext uri="{FF2B5EF4-FFF2-40B4-BE49-F238E27FC236}">
                  <a16:creationId xmlns:a16="http://schemas.microsoft.com/office/drawing/2014/main" id="{3B9145D4-22EE-E841-8B54-E2D03749491A}"/>
                </a:ext>
              </a:extLst>
            </p:cNvPr>
            <p:cNvGrpSpPr/>
            <p:nvPr/>
          </p:nvGrpSpPr>
          <p:grpSpPr>
            <a:xfrm flipV="1">
              <a:off x="7231898" y="4632588"/>
              <a:ext cx="3606800" cy="84782"/>
              <a:chOff x="449263" y="1783967"/>
              <a:chExt cx="6030080" cy="141744"/>
            </a:xfrm>
          </p:grpSpPr>
          <p:grpSp>
            <p:nvGrpSpPr>
              <p:cNvPr id="62" name="组合 75">
                <a:extLst>
                  <a:ext uri="{FF2B5EF4-FFF2-40B4-BE49-F238E27FC236}">
                    <a16:creationId xmlns:a16="http://schemas.microsoft.com/office/drawing/2014/main" id="{B2A8E813-EE8A-D442-ADCA-751C28620F7E}"/>
                  </a:ext>
                </a:extLst>
              </p:cNvPr>
              <p:cNvGrpSpPr/>
              <p:nvPr/>
            </p:nvGrpSpPr>
            <p:grpSpPr>
              <a:xfrm>
                <a:off x="449263" y="1783967"/>
                <a:ext cx="697964" cy="141744"/>
                <a:chOff x="4255051" y="1934710"/>
                <a:chExt cx="697964" cy="141744"/>
              </a:xfrm>
            </p:grpSpPr>
            <p:sp>
              <p:nvSpPr>
                <p:cNvPr id="64" name="等腰三角形 77">
                  <a:extLst>
                    <a:ext uri="{FF2B5EF4-FFF2-40B4-BE49-F238E27FC236}">
                      <a16:creationId xmlns:a16="http://schemas.microsoft.com/office/drawing/2014/main" id="{16AB53BF-9343-2C4C-871B-895D25069E3C}"/>
                    </a:ext>
                  </a:extLst>
                </p:cNvPr>
                <p:cNvSpPr/>
                <p:nvPr/>
              </p:nvSpPr>
              <p:spPr>
                <a:xfrm rot="5400000">
                  <a:off x="4334327" y="1855434"/>
                  <a:ext cx="141744" cy="300296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800">
                    <a:latin typeface="SimHei" panose="02010609060101010101" pitchFamily="49" charset="-122"/>
                    <a:ea typeface="SimHei" panose="02010609060101010101" pitchFamily="49" charset="-122"/>
                    <a:cs typeface="Microsoft YaHei" charset="-122"/>
                  </a:endParaRPr>
                </a:p>
              </p:txBody>
            </p:sp>
            <p:sp>
              <p:nvSpPr>
                <p:cNvPr id="65" name="等腰三角形 78">
                  <a:extLst>
                    <a:ext uri="{FF2B5EF4-FFF2-40B4-BE49-F238E27FC236}">
                      <a16:creationId xmlns:a16="http://schemas.microsoft.com/office/drawing/2014/main" id="{C6C1F9B9-DFA6-D64E-94B0-2C3884CE077C}"/>
                    </a:ext>
                  </a:extLst>
                </p:cNvPr>
                <p:cNvSpPr/>
                <p:nvPr/>
              </p:nvSpPr>
              <p:spPr>
                <a:xfrm rot="5400000">
                  <a:off x="4731995" y="1855434"/>
                  <a:ext cx="141744" cy="300296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800">
                    <a:latin typeface="SimHei" panose="02010609060101010101" pitchFamily="49" charset="-122"/>
                    <a:ea typeface="SimHei" panose="02010609060101010101" pitchFamily="49" charset="-122"/>
                    <a:cs typeface="Microsoft YaHei" charset="-122"/>
                  </a:endParaRPr>
                </a:p>
              </p:txBody>
            </p:sp>
          </p:grpSp>
          <p:cxnSp>
            <p:nvCxnSpPr>
              <p:cNvPr id="63" name="直接连接符 76">
                <a:extLst>
                  <a:ext uri="{FF2B5EF4-FFF2-40B4-BE49-F238E27FC236}">
                    <a16:creationId xmlns:a16="http://schemas.microsoft.com/office/drawing/2014/main" id="{031DACA3-4557-5D42-BBE4-7E629E6CA1C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90918" y="1854839"/>
                <a:ext cx="5188425" cy="0"/>
              </a:xfrm>
              <a:prstGeom prst="line">
                <a:avLst/>
              </a:prstGeom>
              <a:ln>
                <a:solidFill>
                  <a:schemeClr val="bg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65A1D592-4197-9C40-BDAA-20D0C8B20C71}"/>
                </a:ext>
              </a:extLst>
            </p:cNvPr>
            <p:cNvSpPr txBox="1"/>
            <p:nvPr/>
          </p:nvSpPr>
          <p:spPr>
            <a:xfrm>
              <a:off x="7130298" y="3998846"/>
              <a:ext cx="4430763" cy="52322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altLang="zh-CN" sz="2800" spc="600" dirty="0">
                  <a:solidFill>
                    <a:schemeClr val="bg1"/>
                  </a:solidFill>
                  <a:latin typeface="SimHei" panose="02010609060101010101" pitchFamily="49" charset="-122"/>
                  <a:ea typeface="SimHei" panose="02010609060101010101" pitchFamily="49" charset="-122"/>
                  <a:cs typeface="Microsoft YaHei" charset="-122"/>
                </a:rPr>
                <a:t>03.</a:t>
              </a:r>
              <a:r>
                <a:rPr lang="zh-CN" altLang="en-US" sz="2800" spc="600" dirty="0">
                  <a:solidFill>
                    <a:schemeClr val="bg1"/>
                  </a:solidFill>
                  <a:latin typeface="SimHei" panose="02010609060101010101" pitchFamily="49" charset="-122"/>
                  <a:ea typeface="SimHei" panose="02010609060101010101" pitchFamily="49" charset="-122"/>
                  <a:cs typeface="Microsoft YaHei" charset="-122"/>
                </a:rPr>
                <a:t>作品提交要求细则</a:t>
              </a:r>
            </a:p>
          </p:txBody>
        </p:sp>
        <p:grpSp>
          <p:nvGrpSpPr>
            <p:cNvPr id="50" name="组合 80">
              <a:extLst>
                <a:ext uri="{FF2B5EF4-FFF2-40B4-BE49-F238E27FC236}">
                  <a16:creationId xmlns:a16="http://schemas.microsoft.com/office/drawing/2014/main" id="{31783DE9-344F-0B4B-AC55-580E46F52B52}"/>
                </a:ext>
              </a:extLst>
            </p:cNvPr>
            <p:cNvGrpSpPr/>
            <p:nvPr/>
          </p:nvGrpSpPr>
          <p:grpSpPr>
            <a:xfrm flipV="1">
              <a:off x="7231898" y="5614722"/>
              <a:ext cx="3606800" cy="84782"/>
              <a:chOff x="449263" y="1783967"/>
              <a:chExt cx="6030080" cy="141744"/>
            </a:xfrm>
          </p:grpSpPr>
          <p:grpSp>
            <p:nvGrpSpPr>
              <p:cNvPr id="58" name="组合 82">
                <a:extLst>
                  <a:ext uri="{FF2B5EF4-FFF2-40B4-BE49-F238E27FC236}">
                    <a16:creationId xmlns:a16="http://schemas.microsoft.com/office/drawing/2014/main" id="{458F5E34-3ADE-A442-80CC-78703843A7C2}"/>
                  </a:ext>
                </a:extLst>
              </p:cNvPr>
              <p:cNvGrpSpPr/>
              <p:nvPr/>
            </p:nvGrpSpPr>
            <p:grpSpPr>
              <a:xfrm>
                <a:off x="449263" y="1783967"/>
                <a:ext cx="697964" cy="141744"/>
                <a:chOff x="4255051" y="1934710"/>
                <a:chExt cx="697964" cy="141744"/>
              </a:xfrm>
            </p:grpSpPr>
            <p:sp>
              <p:nvSpPr>
                <p:cNvPr id="60" name="等腰三角形 84">
                  <a:extLst>
                    <a:ext uri="{FF2B5EF4-FFF2-40B4-BE49-F238E27FC236}">
                      <a16:creationId xmlns:a16="http://schemas.microsoft.com/office/drawing/2014/main" id="{5D02DA40-E6A4-8F49-A561-C614F394906C}"/>
                    </a:ext>
                  </a:extLst>
                </p:cNvPr>
                <p:cNvSpPr/>
                <p:nvPr/>
              </p:nvSpPr>
              <p:spPr>
                <a:xfrm rot="5400000">
                  <a:off x="4334327" y="1855434"/>
                  <a:ext cx="141744" cy="300296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800">
                    <a:latin typeface="SimHei" panose="02010609060101010101" pitchFamily="49" charset="-122"/>
                    <a:ea typeface="SimHei" panose="02010609060101010101" pitchFamily="49" charset="-122"/>
                    <a:cs typeface="Microsoft YaHei" charset="-122"/>
                  </a:endParaRPr>
                </a:p>
              </p:txBody>
            </p:sp>
            <p:sp>
              <p:nvSpPr>
                <p:cNvPr id="61" name="等腰三角形 85">
                  <a:extLst>
                    <a:ext uri="{FF2B5EF4-FFF2-40B4-BE49-F238E27FC236}">
                      <a16:creationId xmlns:a16="http://schemas.microsoft.com/office/drawing/2014/main" id="{C8C6756A-740B-2547-93CF-19E9D89DA531}"/>
                    </a:ext>
                  </a:extLst>
                </p:cNvPr>
                <p:cNvSpPr/>
                <p:nvPr/>
              </p:nvSpPr>
              <p:spPr>
                <a:xfrm rot="5400000">
                  <a:off x="4731995" y="1855434"/>
                  <a:ext cx="141744" cy="300296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800">
                    <a:latin typeface="SimHei" panose="02010609060101010101" pitchFamily="49" charset="-122"/>
                    <a:ea typeface="SimHei" panose="02010609060101010101" pitchFamily="49" charset="-122"/>
                    <a:cs typeface="Microsoft YaHei" charset="-122"/>
                  </a:endParaRPr>
                </a:p>
              </p:txBody>
            </p:sp>
          </p:grpSp>
          <p:cxnSp>
            <p:nvCxnSpPr>
              <p:cNvPr id="59" name="直接连接符 83">
                <a:extLst>
                  <a:ext uri="{FF2B5EF4-FFF2-40B4-BE49-F238E27FC236}">
                    <a16:creationId xmlns:a16="http://schemas.microsoft.com/office/drawing/2014/main" id="{35F48CBE-44FC-0E4A-842D-0C2BCF54F63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90918" y="1854839"/>
                <a:ext cx="5188425" cy="0"/>
              </a:xfrm>
              <a:prstGeom prst="line">
                <a:avLst/>
              </a:prstGeom>
              <a:ln>
                <a:solidFill>
                  <a:schemeClr val="bg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25C6B87F-BB6D-994A-8C02-A843744C56D2}"/>
                </a:ext>
              </a:extLst>
            </p:cNvPr>
            <p:cNvSpPr txBox="1"/>
            <p:nvPr/>
          </p:nvSpPr>
          <p:spPr>
            <a:xfrm>
              <a:off x="7130298" y="4980980"/>
              <a:ext cx="3577323" cy="52322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altLang="zh-CN" sz="2800" spc="600" dirty="0">
                  <a:solidFill>
                    <a:schemeClr val="bg1"/>
                  </a:solidFill>
                  <a:latin typeface="SimHei" panose="02010609060101010101" pitchFamily="49" charset="-122"/>
                  <a:ea typeface="SimHei" panose="02010609060101010101" pitchFamily="49" charset="-122"/>
                  <a:cs typeface="Microsoft YaHei" charset="-122"/>
                </a:rPr>
                <a:t>04.</a:t>
              </a:r>
              <a:r>
                <a:rPr lang="zh-CN" altLang="en-US" sz="2800" spc="600" dirty="0">
                  <a:solidFill>
                    <a:schemeClr val="bg1"/>
                  </a:solidFill>
                  <a:latin typeface="SimHei" panose="02010609060101010101" pitchFamily="49" charset="-122"/>
                  <a:ea typeface="SimHei" panose="02010609060101010101" pitchFamily="49" charset="-122"/>
                  <a:cs typeface="Microsoft YaHei" charset="-122"/>
                </a:rPr>
                <a:t>作品提交方式</a:t>
              </a: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FEB0D568-1861-6345-B15F-B797C4D142E5}"/>
                </a:ext>
              </a:extLst>
            </p:cNvPr>
            <p:cNvSpPr txBox="1"/>
            <p:nvPr/>
          </p:nvSpPr>
          <p:spPr>
            <a:xfrm>
              <a:off x="7130298" y="5912236"/>
              <a:ext cx="4909302" cy="52322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altLang="zh-CN" sz="2800" spc="600" dirty="0">
                  <a:solidFill>
                    <a:schemeClr val="bg1"/>
                  </a:solidFill>
                  <a:latin typeface="SimHei" panose="02010609060101010101" pitchFamily="49" charset="-122"/>
                  <a:ea typeface="SimHei" panose="02010609060101010101" pitchFamily="49" charset="-122"/>
                  <a:cs typeface="Microsoft YaHei" charset="-122"/>
                </a:rPr>
                <a:t>05.</a:t>
              </a:r>
              <a:r>
                <a:rPr lang="zh-CN" altLang="en-US" sz="2800" spc="600" dirty="0">
                  <a:solidFill>
                    <a:schemeClr val="bg1"/>
                  </a:solidFill>
                  <a:latin typeface="SimHei" panose="02010609060101010101" pitchFamily="49" charset="-122"/>
                  <a:ea typeface="SimHei" panose="02010609060101010101" pitchFamily="49" charset="-122"/>
                  <a:cs typeface="Microsoft YaHei" charset="-122"/>
                </a:rPr>
                <a:t>比赛支持及联系方式</a:t>
              </a:r>
            </a:p>
          </p:txBody>
        </p:sp>
        <p:grpSp>
          <p:nvGrpSpPr>
            <p:cNvPr id="53" name="组合 80">
              <a:extLst>
                <a:ext uri="{FF2B5EF4-FFF2-40B4-BE49-F238E27FC236}">
                  <a16:creationId xmlns:a16="http://schemas.microsoft.com/office/drawing/2014/main" id="{9B30127D-4347-4840-88C9-1850639BE43E}"/>
                </a:ext>
              </a:extLst>
            </p:cNvPr>
            <p:cNvGrpSpPr/>
            <p:nvPr/>
          </p:nvGrpSpPr>
          <p:grpSpPr>
            <a:xfrm flipV="1">
              <a:off x="7215863" y="6592347"/>
              <a:ext cx="3606800" cy="84782"/>
              <a:chOff x="449263" y="1783967"/>
              <a:chExt cx="6030080" cy="141744"/>
            </a:xfrm>
          </p:grpSpPr>
          <p:grpSp>
            <p:nvGrpSpPr>
              <p:cNvPr id="54" name="组合 82">
                <a:extLst>
                  <a:ext uri="{FF2B5EF4-FFF2-40B4-BE49-F238E27FC236}">
                    <a16:creationId xmlns:a16="http://schemas.microsoft.com/office/drawing/2014/main" id="{E5809C04-E918-2B46-8C8C-9E914BE77127}"/>
                  </a:ext>
                </a:extLst>
              </p:cNvPr>
              <p:cNvGrpSpPr/>
              <p:nvPr/>
            </p:nvGrpSpPr>
            <p:grpSpPr>
              <a:xfrm>
                <a:off x="449263" y="1783967"/>
                <a:ext cx="697964" cy="141744"/>
                <a:chOff x="4255051" y="1934710"/>
                <a:chExt cx="697964" cy="141744"/>
              </a:xfrm>
            </p:grpSpPr>
            <p:sp>
              <p:nvSpPr>
                <p:cNvPr id="56" name="等腰三角形 84">
                  <a:extLst>
                    <a:ext uri="{FF2B5EF4-FFF2-40B4-BE49-F238E27FC236}">
                      <a16:creationId xmlns:a16="http://schemas.microsoft.com/office/drawing/2014/main" id="{0369B6B1-47FE-0142-93E7-89E1123AD7DD}"/>
                    </a:ext>
                  </a:extLst>
                </p:cNvPr>
                <p:cNvSpPr/>
                <p:nvPr/>
              </p:nvSpPr>
              <p:spPr>
                <a:xfrm rot="5400000">
                  <a:off x="4334327" y="1855434"/>
                  <a:ext cx="141744" cy="300296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800">
                    <a:latin typeface="SimHei" panose="02010609060101010101" pitchFamily="49" charset="-122"/>
                    <a:ea typeface="SimHei" panose="02010609060101010101" pitchFamily="49" charset="-122"/>
                    <a:cs typeface="Microsoft YaHei" charset="-122"/>
                  </a:endParaRPr>
                </a:p>
              </p:txBody>
            </p:sp>
            <p:sp>
              <p:nvSpPr>
                <p:cNvPr id="57" name="等腰三角形 85">
                  <a:extLst>
                    <a:ext uri="{FF2B5EF4-FFF2-40B4-BE49-F238E27FC236}">
                      <a16:creationId xmlns:a16="http://schemas.microsoft.com/office/drawing/2014/main" id="{C0007797-1064-E141-B054-954B90007A0C}"/>
                    </a:ext>
                  </a:extLst>
                </p:cNvPr>
                <p:cNvSpPr/>
                <p:nvPr/>
              </p:nvSpPr>
              <p:spPr>
                <a:xfrm rot="5400000">
                  <a:off x="4731995" y="1855434"/>
                  <a:ext cx="141744" cy="300296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800">
                    <a:latin typeface="SimHei" panose="02010609060101010101" pitchFamily="49" charset="-122"/>
                    <a:ea typeface="SimHei" panose="02010609060101010101" pitchFamily="49" charset="-122"/>
                    <a:cs typeface="Microsoft YaHei" charset="-122"/>
                  </a:endParaRPr>
                </a:p>
              </p:txBody>
            </p:sp>
          </p:grpSp>
          <p:cxnSp>
            <p:nvCxnSpPr>
              <p:cNvPr id="55" name="直接连接符 83">
                <a:extLst>
                  <a:ext uri="{FF2B5EF4-FFF2-40B4-BE49-F238E27FC236}">
                    <a16:creationId xmlns:a16="http://schemas.microsoft.com/office/drawing/2014/main" id="{9E5F22F5-0056-F14D-9C91-C1AC2B53293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90918" y="1854839"/>
                <a:ext cx="5188425" cy="0"/>
              </a:xfrm>
              <a:prstGeom prst="line">
                <a:avLst/>
              </a:prstGeom>
              <a:ln>
                <a:solidFill>
                  <a:schemeClr val="bg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5" name="椭圆 74">
            <a:extLst>
              <a:ext uri="{FF2B5EF4-FFF2-40B4-BE49-F238E27FC236}">
                <a16:creationId xmlns:a16="http://schemas.microsoft.com/office/drawing/2014/main" id="{053D7234-911F-4897-5542-57504B1E5509}"/>
              </a:ext>
            </a:extLst>
          </p:cNvPr>
          <p:cNvSpPr/>
          <p:nvPr/>
        </p:nvSpPr>
        <p:spPr>
          <a:xfrm>
            <a:off x="6952877" y="1833862"/>
            <a:ext cx="4403161" cy="4403161"/>
          </a:xfrm>
          <a:prstGeom prst="ellipse">
            <a:avLst/>
          </a:prstGeom>
          <a:blipFill dpi="0" rotWithShape="1">
            <a:blip r:embed="rId3" cstate="screen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33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 w="76200">
            <a:solidFill>
              <a:schemeClr val="bg1"/>
            </a:solidFill>
          </a:ln>
          <a:effectLst>
            <a:outerShdw blurRad="101600" dist="76200" dir="2700000" algn="tl" rotWithShape="0">
              <a:srgbClr val="041D84">
                <a:alpha val="8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≈</a:t>
            </a:r>
          </a:p>
        </p:txBody>
      </p:sp>
    </p:spTree>
    <p:extLst>
      <p:ext uri="{BB962C8B-B14F-4D97-AF65-F5344CB8AC3E}">
        <p14:creationId xmlns:p14="http://schemas.microsoft.com/office/powerpoint/2010/main" val="491474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19">
            <a:extLst>
              <a:ext uri="{FF2B5EF4-FFF2-40B4-BE49-F238E27FC236}">
                <a16:creationId xmlns:a16="http://schemas.microsoft.com/office/drawing/2014/main" id="{B0854A44-5C62-4F0E-8BCA-328739F92E1E}"/>
              </a:ext>
            </a:extLst>
          </p:cNvPr>
          <p:cNvGrpSpPr/>
          <p:nvPr/>
        </p:nvGrpSpPr>
        <p:grpSpPr>
          <a:xfrm>
            <a:off x="545121" y="340515"/>
            <a:ext cx="11210846" cy="751702"/>
            <a:chOff x="449264" y="340515"/>
            <a:chExt cx="11210846" cy="751702"/>
          </a:xfrm>
        </p:grpSpPr>
        <p:grpSp>
          <p:nvGrpSpPr>
            <p:cNvPr id="5" name="组合 18">
              <a:extLst>
                <a:ext uri="{FF2B5EF4-FFF2-40B4-BE49-F238E27FC236}">
                  <a16:creationId xmlns:a16="http://schemas.microsoft.com/office/drawing/2014/main" id="{521C1B9A-9D02-4513-BC7A-69A15DC5BE4D}"/>
                </a:ext>
              </a:extLst>
            </p:cNvPr>
            <p:cNvGrpSpPr/>
            <p:nvPr/>
          </p:nvGrpSpPr>
          <p:grpSpPr>
            <a:xfrm>
              <a:off x="449264" y="340515"/>
              <a:ext cx="551664" cy="551664"/>
              <a:chOff x="1723126" y="2043618"/>
              <a:chExt cx="686135" cy="686135"/>
            </a:xfrm>
          </p:grpSpPr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333F455D-7FCB-488D-89C3-3EDEEE5E1348}"/>
                  </a:ext>
                </a:extLst>
              </p:cNvPr>
              <p:cNvSpPr/>
              <p:nvPr/>
            </p:nvSpPr>
            <p:spPr>
              <a:xfrm flipH="1">
                <a:off x="1723126" y="2043618"/>
                <a:ext cx="686135" cy="686135"/>
              </a:xfrm>
              <a:prstGeom prst="ellipse">
                <a:avLst/>
              </a:prstGeom>
              <a:solidFill>
                <a:srgbClr val="0357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Oval 8">
                <a:extLst>
                  <a:ext uri="{FF2B5EF4-FFF2-40B4-BE49-F238E27FC236}">
                    <a16:creationId xmlns:a16="http://schemas.microsoft.com/office/drawing/2014/main" id="{F3C9E982-DA45-4E92-AA8E-848FFDB562C3}"/>
                  </a:ext>
                </a:extLst>
              </p:cNvPr>
              <p:cNvSpPr/>
              <p:nvPr/>
            </p:nvSpPr>
            <p:spPr>
              <a:xfrm flipH="1">
                <a:off x="1881117" y="2210245"/>
                <a:ext cx="370153" cy="352881"/>
              </a:xfrm>
              <a:custGeom>
                <a:avLst/>
                <a:gdLst>
                  <a:gd name="T0" fmla="*/ 1098 w 1098"/>
                  <a:gd name="T1" fmla="*/ 839 h 1048"/>
                  <a:gd name="T2" fmla="*/ 1098 w 1098"/>
                  <a:gd name="T3" fmla="*/ 1048 h 1048"/>
                  <a:gd name="T4" fmla="*/ 0 w 1098"/>
                  <a:gd name="T5" fmla="*/ 1048 h 1048"/>
                  <a:gd name="T6" fmla="*/ 0 w 1098"/>
                  <a:gd name="T7" fmla="*/ 839 h 1048"/>
                  <a:gd name="T8" fmla="*/ 891 w 1098"/>
                  <a:gd name="T9" fmla="*/ 839 h 1048"/>
                  <a:gd name="T10" fmla="*/ 856 w 1098"/>
                  <a:gd name="T11" fmla="*/ 707 h 1048"/>
                  <a:gd name="T12" fmla="*/ 743 w 1098"/>
                  <a:gd name="T13" fmla="*/ 653 h 1048"/>
                  <a:gd name="T14" fmla="*/ 722 w 1098"/>
                  <a:gd name="T15" fmla="*/ 666 h 1048"/>
                  <a:gd name="T16" fmla="*/ 679 w 1098"/>
                  <a:gd name="T17" fmla="*/ 666 h 1048"/>
                  <a:gd name="T18" fmla="*/ 655 w 1098"/>
                  <a:gd name="T19" fmla="*/ 641 h 1048"/>
                  <a:gd name="T20" fmla="*/ 679 w 1098"/>
                  <a:gd name="T21" fmla="*/ 617 h 1048"/>
                  <a:gd name="T22" fmla="*/ 722 w 1098"/>
                  <a:gd name="T23" fmla="*/ 617 h 1048"/>
                  <a:gd name="T24" fmla="*/ 745 w 1098"/>
                  <a:gd name="T25" fmla="*/ 634 h 1048"/>
                  <a:gd name="T26" fmla="*/ 871 w 1098"/>
                  <a:gd name="T27" fmla="*/ 696 h 1048"/>
                  <a:gd name="T28" fmla="*/ 910 w 1098"/>
                  <a:gd name="T29" fmla="*/ 839 h 1048"/>
                  <a:gd name="T30" fmla="*/ 1098 w 1098"/>
                  <a:gd name="T31" fmla="*/ 839 h 1048"/>
                  <a:gd name="T32" fmla="*/ 1098 w 1098"/>
                  <a:gd name="T33" fmla="*/ 839 h 1048"/>
                  <a:gd name="T34" fmla="*/ 549 w 1098"/>
                  <a:gd name="T35" fmla="*/ 459 h 1048"/>
                  <a:gd name="T36" fmla="*/ 778 w 1098"/>
                  <a:gd name="T37" fmla="*/ 229 h 1048"/>
                  <a:gd name="T38" fmla="*/ 549 w 1098"/>
                  <a:gd name="T39" fmla="*/ 0 h 1048"/>
                  <a:gd name="T40" fmla="*/ 320 w 1098"/>
                  <a:gd name="T41" fmla="*/ 229 h 1048"/>
                  <a:gd name="T42" fmla="*/ 549 w 1098"/>
                  <a:gd name="T43" fmla="*/ 459 h 1048"/>
                  <a:gd name="T44" fmla="*/ 830 w 1098"/>
                  <a:gd name="T45" fmla="*/ 729 h 1048"/>
                  <a:gd name="T46" fmla="*/ 756 w 1098"/>
                  <a:gd name="T47" fmla="*/ 690 h 1048"/>
                  <a:gd name="T48" fmla="*/ 722 w 1098"/>
                  <a:gd name="T49" fmla="*/ 701 h 1048"/>
                  <a:gd name="T50" fmla="*/ 679 w 1098"/>
                  <a:gd name="T51" fmla="*/ 701 h 1048"/>
                  <a:gd name="T52" fmla="*/ 621 w 1098"/>
                  <a:gd name="T53" fmla="*/ 643 h 1048"/>
                  <a:gd name="T54" fmla="*/ 679 w 1098"/>
                  <a:gd name="T55" fmla="*/ 585 h 1048"/>
                  <a:gd name="T56" fmla="*/ 722 w 1098"/>
                  <a:gd name="T57" fmla="*/ 585 h 1048"/>
                  <a:gd name="T58" fmla="*/ 765 w 1098"/>
                  <a:gd name="T59" fmla="*/ 605 h 1048"/>
                  <a:gd name="T60" fmla="*/ 885 w 1098"/>
                  <a:gd name="T61" fmla="*/ 663 h 1048"/>
                  <a:gd name="T62" fmla="*/ 885 w 1098"/>
                  <a:gd name="T63" fmla="*/ 659 h 1048"/>
                  <a:gd name="T64" fmla="*/ 874 w 1098"/>
                  <a:gd name="T65" fmla="*/ 607 h 1048"/>
                  <a:gd name="T66" fmla="*/ 697 w 1098"/>
                  <a:gd name="T67" fmla="*/ 437 h 1048"/>
                  <a:gd name="T68" fmla="*/ 549 w 1098"/>
                  <a:gd name="T69" fmla="*/ 496 h 1048"/>
                  <a:gd name="T70" fmla="*/ 401 w 1098"/>
                  <a:gd name="T71" fmla="*/ 437 h 1048"/>
                  <a:gd name="T72" fmla="*/ 212 w 1098"/>
                  <a:gd name="T73" fmla="*/ 681 h 1048"/>
                  <a:gd name="T74" fmla="*/ 212 w 1098"/>
                  <a:gd name="T75" fmla="*/ 807 h 1048"/>
                  <a:gd name="T76" fmla="*/ 857 w 1098"/>
                  <a:gd name="T77" fmla="*/ 807 h 1048"/>
                  <a:gd name="T78" fmla="*/ 830 w 1098"/>
                  <a:gd name="T79" fmla="*/ 729 h 10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098" h="1048">
                    <a:moveTo>
                      <a:pt x="1098" y="839"/>
                    </a:moveTo>
                    <a:lnTo>
                      <a:pt x="1098" y="1048"/>
                    </a:lnTo>
                    <a:lnTo>
                      <a:pt x="0" y="1048"/>
                    </a:lnTo>
                    <a:lnTo>
                      <a:pt x="0" y="839"/>
                    </a:lnTo>
                    <a:lnTo>
                      <a:pt x="891" y="839"/>
                    </a:lnTo>
                    <a:cubicBezTo>
                      <a:pt x="892" y="794"/>
                      <a:pt x="884" y="744"/>
                      <a:pt x="856" y="707"/>
                    </a:cubicBezTo>
                    <a:cubicBezTo>
                      <a:pt x="832" y="675"/>
                      <a:pt x="794" y="656"/>
                      <a:pt x="743" y="653"/>
                    </a:cubicBezTo>
                    <a:cubicBezTo>
                      <a:pt x="739" y="660"/>
                      <a:pt x="731" y="666"/>
                      <a:pt x="722" y="666"/>
                    </a:cubicBezTo>
                    <a:lnTo>
                      <a:pt x="679" y="666"/>
                    </a:lnTo>
                    <a:cubicBezTo>
                      <a:pt x="666" y="666"/>
                      <a:pt x="655" y="655"/>
                      <a:pt x="655" y="641"/>
                    </a:cubicBezTo>
                    <a:cubicBezTo>
                      <a:pt x="655" y="628"/>
                      <a:pt x="666" y="617"/>
                      <a:pt x="679" y="617"/>
                    </a:cubicBezTo>
                    <a:lnTo>
                      <a:pt x="722" y="617"/>
                    </a:lnTo>
                    <a:cubicBezTo>
                      <a:pt x="733" y="617"/>
                      <a:pt x="742" y="624"/>
                      <a:pt x="745" y="634"/>
                    </a:cubicBezTo>
                    <a:cubicBezTo>
                      <a:pt x="801" y="638"/>
                      <a:pt x="843" y="659"/>
                      <a:pt x="871" y="696"/>
                    </a:cubicBezTo>
                    <a:cubicBezTo>
                      <a:pt x="903" y="737"/>
                      <a:pt x="911" y="791"/>
                      <a:pt x="910" y="839"/>
                    </a:cubicBezTo>
                    <a:lnTo>
                      <a:pt x="1098" y="839"/>
                    </a:lnTo>
                    <a:lnTo>
                      <a:pt x="1098" y="839"/>
                    </a:lnTo>
                    <a:close/>
                    <a:moveTo>
                      <a:pt x="549" y="459"/>
                    </a:moveTo>
                    <a:cubicBezTo>
                      <a:pt x="676" y="459"/>
                      <a:pt x="778" y="356"/>
                      <a:pt x="778" y="229"/>
                    </a:cubicBezTo>
                    <a:cubicBezTo>
                      <a:pt x="778" y="103"/>
                      <a:pt x="676" y="0"/>
                      <a:pt x="549" y="0"/>
                    </a:cubicBezTo>
                    <a:cubicBezTo>
                      <a:pt x="423" y="0"/>
                      <a:pt x="320" y="103"/>
                      <a:pt x="320" y="229"/>
                    </a:cubicBezTo>
                    <a:cubicBezTo>
                      <a:pt x="320" y="356"/>
                      <a:pt x="423" y="459"/>
                      <a:pt x="549" y="459"/>
                    </a:cubicBezTo>
                    <a:close/>
                    <a:moveTo>
                      <a:pt x="830" y="729"/>
                    </a:moveTo>
                    <a:cubicBezTo>
                      <a:pt x="813" y="708"/>
                      <a:pt x="789" y="695"/>
                      <a:pt x="756" y="690"/>
                    </a:cubicBezTo>
                    <a:cubicBezTo>
                      <a:pt x="746" y="697"/>
                      <a:pt x="734" y="701"/>
                      <a:pt x="722" y="701"/>
                    </a:cubicBezTo>
                    <a:lnTo>
                      <a:pt x="679" y="701"/>
                    </a:lnTo>
                    <a:cubicBezTo>
                      <a:pt x="648" y="701"/>
                      <a:pt x="621" y="675"/>
                      <a:pt x="621" y="643"/>
                    </a:cubicBezTo>
                    <a:cubicBezTo>
                      <a:pt x="621" y="611"/>
                      <a:pt x="647" y="585"/>
                      <a:pt x="679" y="585"/>
                    </a:cubicBezTo>
                    <a:lnTo>
                      <a:pt x="722" y="585"/>
                    </a:lnTo>
                    <a:cubicBezTo>
                      <a:pt x="738" y="585"/>
                      <a:pt x="754" y="593"/>
                      <a:pt x="765" y="605"/>
                    </a:cubicBezTo>
                    <a:cubicBezTo>
                      <a:pt x="815" y="611"/>
                      <a:pt x="855" y="631"/>
                      <a:pt x="885" y="663"/>
                    </a:cubicBezTo>
                    <a:cubicBezTo>
                      <a:pt x="885" y="662"/>
                      <a:pt x="885" y="660"/>
                      <a:pt x="885" y="659"/>
                    </a:cubicBezTo>
                    <a:lnTo>
                      <a:pt x="874" y="607"/>
                    </a:lnTo>
                    <a:cubicBezTo>
                      <a:pt x="849" y="524"/>
                      <a:pt x="782" y="459"/>
                      <a:pt x="697" y="437"/>
                    </a:cubicBezTo>
                    <a:cubicBezTo>
                      <a:pt x="659" y="473"/>
                      <a:pt x="606" y="496"/>
                      <a:pt x="549" y="496"/>
                    </a:cubicBezTo>
                    <a:cubicBezTo>
                      <a:pt x="492" y="496"/>
                      <a:pt x="440" y="473"/>
                      <a:pt x="401" y="437"/>
                    </a:cubicBezTo>
                    <a:cubicBezTo>
                      <a:pt x="293" y="466"/>
                      <a:pt x="212" y="564"/>
                      <a:pt x="212" y="681"/>
                    </a:cubicBezTo>
                    <a:lnTo>
                      <a:pt x="212" y="807"/>
                    </a:lnTo>
                    <a:lnTo>
                      <a:pt x="857" y="807"/>
                    </a:lnTo>
                    <a:cubicBezTo>
                      <a:pt x="853" y="775"/>
                      <a:pt x="844" y="748"/>
                      <a:pt x="830" y="72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</p:grpSp>
        <p:cxnSp>
          <p:nvCxnSpPr>
            <p:cNvPr id="6" name="直接连接符 11">
              <a:extLst>
                <a:ext uri="{FF2B5EF4-FFF2-40B4-BE49-F238E27FC236}">
                  <a16:creationId xmlns:a16="http://schemas.microsoft.com/office/drawing/2014/main" id="{1B47CCF8-C3B4-41D8-9453-8029ED507BDB}"/>
                </a:ext>
              </a:extLst>
            </p:cNvPr>
            <p:cNvCxnSpPr>
              <a:cxnSpLocks/>
            </p:cNvCxnSpPr>
            <p:nvPr/>
          </p:nvCxnSpPr>
          <p:spPr>
            <a:xfrm>
              <a:off x="525464" y="1092217"/>
              <a:ext cx="11134646" cy="0"/>
            </a:xfrm>
            <a:prstGeom prst="line">
              <a:avLst/>
            </a:prstGeom>
            <a:ln w="19050">
              <a:solidFill>
                <a:srgbClr val="0357A8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50317D28-C1B1-46B3-B29D-4D638C41467D}"/>
                </a:ext>
              </a:extLst>
            </p:cNvPr>
            <p:cNvSpPr txBox="1"/>
            <p:nvPr/>
          </p:nvSpPr>
          <p:spPr>
            <a:xfrm>
              <a:off x="1087352" y="342786"/>
              <a:ext cx="6167238" cy="58477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altLang="zh-CN" sz="3200" b="1" spc="300" dirty="0">
                  <a:solidFill>
                    <a:srgbClr val="0357A8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1.</a:t>
              </a:r>
              <a:r>
                <a:rPr lang="zh-CN" altLang="en-US" sz="3200" b="1" spc="300" dirty="0">
                  <a:solidFill>
                    <a:srgbClr val="0357A8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参赛对象与要求</a:t>
              </a:r>
            </a:p>
          </p:txBody>
        </p:sp>
      </p:grpSp>
      <p:sp>
        <p:nvSpPr>
          <p:cNvPr id="11" name="Rectangle 5">
            <a:extLst>
              <a:ext uri="{FF2B5EF4-FFF2-40B4-BE49-F238E27FC236}">
                <a16:creationId xmlns:a16="http://schemas.microsoft.com/office/drawing/2014/main" id="{F6B942DA-E0D0-7540-AB70-8279AA1D0C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321" y="1523463"/>
            <a:ext cx="10863027" cy="4991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0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参赛对象：</a:t>
            </a:r>
            <a:endParaRPr kumimoji="0" lang="en-US" altLang="zh-CN" sz="24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kumimoji="0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国内</a:t>
            </a:r>
            <a:r>
              <a:rPr kumimoji="0" lang="en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HPC</a:t>
            </a:r>
            <a:r>
              <a:rPr kumimoji="0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领域各大科研院所、重点高校以及科创型企业的并行计算及相关应用开发或使用者；</a:t>
            </a: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0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参赛人数：</a:t>
            </a:r>
            <a:endParaRPr kumimoji="0" lang="en-US" altLang="zh-CN" sz="24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0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每支参赛队伍由</a:t>
            </a:r>
            <a:r>
              <a:rPr kumimoji="0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1</a:t>
            </a:r>
            <a:r>
              <a:rPr kumimoji="0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名队长</a:t>
            </a:r>
            <a:r>
              <a:rPr kumimoji="0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+</a:t>
            </a:r>
            <a:r>
              <a:rPr kumimoji="0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最多</a:t>
            </a:r>
            <a:r>
              <a:rPr kumimoji="0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3</a:t>
            </a:r>
            <a:r>
              <a:rPr kumimoji="0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名参赛队员组成；</a:t>
            </a: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kumimoji="0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参赛平台：</a:t>
            </a:r>
            <a:endParaRPr kumimoji="0" lang="en-US" altLang="zh-CN" sz="24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kumimoji="0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英特尔</a:t>
            </a:r>
            <a:r>
              <a:rPr kumimoji="0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®</a:t>
            </a:r>
            <a:r>
              <a:rPr kumimoji="0" lang="en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Xe-HP</a:t>
            </a:r>
            <a:r>
              <a:rPr kumimoji="0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微架构的高性能</a:t>
            </a:r>
            <a:r>
              <a:rPr kumimoji="0" lang="en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GPU</a:t>
            </a:r>
            <a:r>
              <a:rPr kumimoji="0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开发平台</a:t>
            </a:r>
            <a:endParaRPr kumimoji="0" lang="en-US" altLang="zh-CN" sz="24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kumimoji="0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指导老师：</a:t>
            </a:r>
            <a:endParaRPr kumimoji="0" lang="en-US" altLang="zh-CN" sz="24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0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每支队伍可邀请</a:t>
            </a:r>
            <a:r>
              <a:rPr kumimoji="0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1-2</a:t>
            </a:r>
            <a:r>
              <a:rPr kumimoji="0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位指导老师进行指导</a:t>
            </a:r>
            <a:endParaRPr kumimoji="0" lang="en-US" altLang="zh-CN" sz="20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05204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19">
            <a:extLst>
              <a:ext uri="{FF2B5EF4-FFF2-40B4-BE49-F238E27FC236}">
                <a16:creationId xmlns:a16="http://schemas.microsoft.com/office/drawing/2014/main" id="{B0854A44-5C62-4F0E-8BCA-328739F92E1E}"/>
              </a:ext>
            </a:extLst>
          </p:cNvPr>
          <p:cNvGrpSpPr/>
          <p:nvPr/>
        </p:nvGrpSpPr>
        <p:grpSpPr>
          <a:xfrm>
            <a:off x="545121" y="340515"/>
            <a:ext cx="11210846" cy="751702"/>
            <a:chOff x="449264" y="340515"/>
            <a:chExt cx="11210846" cy="751702"/>
          </a:xfrm>
        </p:grpSpPr>
        <p:grpSp>
          <p:nvGrpSpPr>
            <p:cNvPr id="5" name="组合 18">
              <a:extLst>
                <a:ext uri="{FF2B5EF4-FFF2-40B4-BE49-F238E27FC236}">
                  <a16:creationId xmlns:a16="http://schemas.microsoft.com/office/drawing/2014/main" id="{521C1B9A-9D02-4513-BC7A-69A15DC5BE4D}"/>
                </a:ext>
              </a:extLst>
            </p:cNvPr>
            <p:cNvGrpSpPr/>
            <p:nvPr/>
          </p:nvGrpSpPr>
          <p:grpSpPr>
            <a:xfrm>
              <a:off x="449264" y="340515"/>
              <a:ext cx="551664" cy="551664"/>
              <a:chOff x="1723126" y="2043618"/>
              <a:chExt cx="686135" cy="686135"/>
            </a:xfrm>
          </p:grpSpPr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333F455D-7FCB-488D-89C3-3EDEEE5E1348}"/>
                  </a:ext>
                </a:extLst>
              </p:cNvPr>
              <p:cNvSpPr/>
              <p:nvPr/>
            </p:nvSpPr>
            <p:spPr>
              <a:xfrm flipH="1">
                <a:off x="1723126" y="2043618"/>
                <a:ext cx="686135" cy="686135"/>
              </a:xfrm>
              <a:prstGeom prst="ellipse">
                <a:avLst/>
              </a:prstGeom>
              <a:solidFill>
                <a:srgbClr val="0357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Oval 8">
                <a:extLst>
                  <a:ext uri="{FF2B5EF4-FFF2-40B4-BE49-F238E27FC236}">
                    <a16:creationId xmlns:a16="http://schemas.microsoft.com/office/drawing/2014/main" id="{F3C9E982-DA45-4E92-AA8E-848FFDB562C3}"/>
                  </a:ext>
                </a:extLst>
              </p:cNvPr>
              <p:cNvSpPr/>
              <p:nvPr/>
            </p:nvSpPr>
            <p:spPr>
              <a:xfrm flipH="1">
                <a:off x="1881117" y="2210245"/>
                <a:ext cx="370153" cy="352881"/>
              </a:xfrm>
              <a:custGeom>
                <a:avLst/>
                <a:gdLst>
                  <a:gd name="T0" fmla="*/ 1098 w 1098"/>
                  <a:gd name="T1" fmla="*/ 839 h 1048"/>
                  <a:gd name="T2" fmla="*/ 1098 w 1098"/>
                  <a:gd name="T3" fmla="*/ 1048 h 1048"/>
                  <a:gd name="T4" fmla="*/ 0 w 1098"/>
                  <a:gd name="T5" fmla="*/ 1048 h 1048"/>
                  <a:gd name="T6" fmla="*/ 0 w 1098"/>
                  <a:gd name="T7" fmla="*/ 839 h 1048"/>
                  <a:gd name="T8" fmla="*/ 891 w 1098"/>
                  <a:gd name="T9" fmla="*/ 839 h 1048"/>
                  <a:gd name="T10" fmla="*/ 856 w 1098"/>
                  <a:gd name="T11" fmla="*/ 707 h 1048"/>
                  <a:gd name="T12" fmla="*/ 743 w 1098"/>
                  <a:gd name="T13" fmla="*/ 653 h 1048"/>
                  <a:gd name="T14" fmla="*/ 722 w 1098"/>
                  <a:gd name="T15" fmla="*/ 666 h 1048"/>
                  <a:gd name="T16" fmla="*/ 679 w 1098"/>
                  <a:gd name="T17" fmla="*/ 666 h 1048"/>
                  <a:gd name="T18" fmla="*/ 655 w 1098"/>
                  <a:gd name="T19" fmla="*/ 641 h 1048"/>
                  <a:gd name="T20" fmla="*/ 679 w 1098"/>
                  <a:gd name="T21" fmla="*/ 617 h 1048"/>
                  <a:gd name="T22" fmla="*/ 722 w 1098"/>
                  <a:gd name="T23" fmla="*/ 617 h 1048"/>
                  <a:gd name="T24" fmla="*/ 745 w 1098"/>
                  <a:gd name="T25" fmla="*/ 634 h 1048"/>
                  <a:gd name="T26" fmla="*/ 871 w 1098"/>
                  <a:gd name="T27" fmla="*/ 696 h 1048"/>
                  <a:gd name="T28" fmla="*/ 910 w 1098"/>
                  <a:gd name="T29" fmla="*/ 839 h 1048"/>
                  <a:gd name="T30" fmla="*/ 1098 w 1098"/>
                  <a:gd name="T31" fmla="*/ 839 h 1048"/>
                  <a:gd name="T32" fmla="*/ 1098 w 1098"/>
                  <a:gd name="T33" fmla="*/ 839 h 1048"/>
                  <a:gd name="T34" fmla="*/ 549 w 1098"/>
                  <a:gd name="T35" fmla="*/ 459 h 1048"/>
                  <a:gd name="T36" fmla="*/ 778 w 1098"/>
                  <a:gd name="T37" fmla="*/ 229 h 1048"/>
                  <a:gd name="T38" fmla="*/ 549 w 1098"/>
                  <a:gd name="T39" fmla="*/ 0 h 1048"/>
                  <a:gd name="T40" fmla="*/ 320 w 1098"/>
                  <a:gd name="T41" fmla="*/ 229 h 1048"/>
                  <a:gd name="T42" fmla="*/ 549 w 1098"/>
                  <a:gd name="T43" fmla="*/ 459 h 1048"/>
                  <a:gd name="T44" fmla="*/ 830 w 1098"/>
                  <a:gd name="T45" fmla="*/ 729 h 1048"/>
                  <a:gd name="T46" fmla="*/ 756 w 1098"/>
                  <a:gd name="T47" fmla="*/ 690 h 1048"/>
                  <a:gd name="T48" fmla="*/ 722 w 1098"/>
                  <a:gd name="T49" fmla="*/ 701 h 1048"/>
                  <a:gd name="T50" fmla="*/ 679 w 1098"/>
                  <a:gd name="T51" fmla="*/ 701 h 1048"/>
                  <a:gd name="T52" fmla="*/ 621 w 1098"/>
                  <a:gd name="T53" fmla="*/ 643 h 1048"/>
                  <a:gd name="T54" fmla="*/ 679 w 1098"/>
                  <a:gd name="T55" fmla="*/ 585 h 1048"/>
                  <a:gd name="T56" fmla="*/ 722 w 1098"/>
                  <a:gd name="T57" fmla="*/ 585 h 1048"/>
                  <a:gd name="T58" fmla="*/ 765 w 1098"/>
                  <a:gd name="T59" fmla="*/ 605 h 1048"/>
                  <a:gd name="T60" fmla="*/ 885 w 1098"/>
                  <a:gd name="T61" fmla="*/ 663 h 1048"/>
                  <a:gd name="T62" fmla="*/ 885 w 1098"/>
                  <a:gd name="T63" fmla="*/ 659 h 1048"/>
                  <a:gd name="T64" fmla="*/ 874 w 1098"/>
                  <a:gd name="T65" fmla="*/ 607 h 1048"/>
                  <a:gd name="T66" fmla="*/ 697 w 1098"/>
                  <a:gd name="T67" fmla="*/ 437 h 1048"/>
                  <a:gd name="T68" fmla="*/ 549 w 1098"/>
                  <a:gd name="T69" fmla="*/ 496 h 1048"/>
                  <a:gd name="T70" fmla="*/ 401 w 1098"/>
                  <a:gd name="T71" fmla="*/ 437 h 1048"/>
                  <a:gd name="T72" fmla="*/ 212 w 1098"/>
                  <a:gd name="T73" fmla="*/ 681 h 1048"/>
                  <a:gd name="T74" fmla="*/ 212 w 1098"/>
                  <a:gd name="T75" fmla="*/ 807 h 1048"/>
                  <a:gd name="T76" fmla="*/ 857 w 1098"/>
                  <a:gd name="T77" fmla="*/ 807 h 1048"/>
                  <a:gd name="T78" fmla="*/ 830 w 1098"/>
                  <a:gd name="T79" fmla="*/ 729 h 10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098" h="1048">
                    <a:moveTo>
                      <a:pt x="1098" y="839"/>
                    </a:moveTo>
                    <a:lnTo>
                      <a:pt x="1098" y="1048"/>
                    </a:lnTo>
                    <a:lnTo>
                      <a:pt x="0" y="1048"/>
                    </a:lnTo>
                    <a:lnTo>
                      <a:pt x="0" y="839"/>
                    </a:lnTo>
                    <a:lnTo>
                      <a:pt x="891" y="839"/>
                    </a:lnTo>
                    <a:cubicBezTo>
                      <a:pt x="892" y="794"/>
                      <a:pt x="884" y="744"/>
                      <a:pt x="856" y="707"/>
                    </a:cubicBezTo>
                    <a:cubicBezTo>
                      <a:pt x="832" y="675"/>
                      <a:pt x="794" y="656"/>
                      <a:pt x="743" y="653"/>
                    </a:cubicBezTo>
                    <a:cubicBezTo>
                      <a:pt x="739" y="660"/>
                      <a:pt x="731" y="666"/>
                      <a:pt x="722" y="666"/>
                    </a:cubicBezTo>
                    <a:lnTo>
                      <a:pt x="679" y="666"/>
                    </a:lnTo>
                    <a:cubicBezTo>
                      <a:pt x="666" y="666"/>
                      <a:pt x="655" y="655"/>
                      <a:pt x="655" y="641"/>
                    </a:cubicBezTo>
                    <a:cubicBezTo>
                      <a:pt x="655" y="628"/>
                      <a:pt x="666" y="617"/>
                      <a:pt x="679" y="617"/>
                    </a:cubicBezTo>
                    <a:lnTo>
                      <a:pt x="722" y="617"/>
                    </a:lnTo>
                    <a:cubicBezTo>
                      <a:pt x="733" y="617"/>
                      <a:pt x="742" y="624"/>
                      <a:pt x="745" y="634"/>
                    </a:cubicBezTo>
                    <a:cubicBezTo>
                      <a:pt x="801" y="638"/>
                      <a:pt x="843" y="659"/>
                      <a:pt x="871" y="696"/>
                    </a:cubicBezTo>
                    <a:cubicBezTo>
                      <a:pt x="903" y="737"/>
                      <a:pt x="911" y="791"/>
                      <a:pt x="910" y="839"/>
                    </a:cubicBezTo>
                    <a:lnTo>
                      <a:pt x="1098" y="839"/>
                    </a:lnTo>
                    <a:lnTo>
                      <a:pt x="1098" y="839"/>
                    </a:lnTo>
                    <a:close/>
                    <a:moveTo>
                      <a:pt x="549" y="459"/>
                    </a:moveTo>
                    <a:cubicBezTo>
                      <a:pt x="676" y="459"/>
                      <a:pt x="778" y="356"/>
                      <a:pt x="778" y="229"/>
                    </a:cubicBezTo>
                    <a:cubicBezTo>
                      <a:pt x="778" y="103"/>
                      <a:pt x="676" y="0"/>
                      <a:pt x="549" y="0"/>
                    </a:cubicBezTo>
                    <a:cubicBezTo>
                      <a:pt x="423" y="0"/>
                      <a:pt x="320" y="103"/>
                      <a:pt x="320" y="229"/>
                    </a:cubicBezTo>
                    <a:cubicBezTo>
                      <a:pt x="320" y="356"/>
                      <a:pt x="423" y="459"/>
                      <a:pt x="549" y="459"/>
                    </a:cubicBezTo>
                    <a:close/>
                    <a:moveTo>
                      <a:pt x="830" y="729"/>
                    </a:moveTo>
                    <a:cubicBezTo>
                      <a:pt x="813" y="708"/>
                      <a:pt x="789" y="695"/>
                      <a:pt x="756" y="690"/>
                    </a:cubicBezTo>
                    <a:cubicBezTo>
                      <a:pt x="746" y="697"/>
                      <a:pt x="734" y="701"/>
                      <a:pt x="722" y="701"/>
                    </a:cubicBezTo>
                    <a:lnTo>
                      <a:pt x="679" y="701"/>
                    </a:lnTo>
                    <a:cubicBezTo>
                      <a:pt x="648" y="701"/>
                      <a:pt x="621" y="675"/>
                      <a:pt x="621" y="643"/>
                    </a:cubicBezTo>
                    <a:cubicBezTo>
                      <a:pt x="621" y="611"/>
                      <a:pt x="647" y="585"/>
                      <a:pt x="679" y="585"/>
                    </a:cubicBezTo>
                    <a:lnTo>
                      <a:pt x="722" y="585"/>
                    </a:lnTo>
                    <a:cubicBezTo>
                      <a:pt x="738" y="585"/>
                      <a:pt x="754" y="593"/>
                      <a:pt x="765" y="605"/>
                    </a:cubicBezTo>
                    <a:cubicBezTo>
                      <a:pt x="815" y="611"/>
                      <a:pt x="855" y="631"/>
                      <a:pt x="885" y="663"/>
                    </a:cubicBezTo>
                    <a:cubicBezTo>
                      <a:pt x="885" y="662"/>
                      <a:pt x="885" y="660"/>
                      <a:pt x="885" y="659"/>
                    </a:cubicBezTo>
                    <a:lnTo>
                      <a:pt x="874" y="607"/>
                    </a:lnTo>
                    <a:cubicBezTo>
                      <a:pt x="849" y="524"/>
                      <a:pt x="782" y="459"/>
                      <a:pt x="697" y="437"/>
                    </a:cubicBezTo>
                    <a:cubicBezTo>
                      <a:pt x="659" y="473"/>
                      <a:pt x="606" y="496"/>
                      <a:pt x="549" y="496"/>
                    </a:cubicBezTo>
                    <a:cubicBezTo>
                      <a:pt x="492" y="496"/>
                      <a:pt x="440" y="473"/>
                      <a:pt x="401" y="437"/>
                    </a:cubicBezTo>
                    <a:cubicBezTo>
                      <a:pt x="293" y="466"/>
                      <a:pt x="212" y="564"/>
                      <a:pt x="212" y="681"/>
                    </a:cubicBezTo>
                    <a:lnTo>
                      <a:pt x="212" y="807"/>
                    </a:lnTo>
                    <a:lnTo>
                      <a:pt x="857" y="807"/>
                    </a:lnTo>
                    <a:cubicBezTo>
                      <a:pt x="853" y="775"/>
                      <a:pt x="844" y="748"/>
                      <a:pt x="830" y="72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</p:grpSp>
        <p:cxnSp>
          <p:nvCxnSpPr>
            <p:cNvPr id="6" name="直接连接符 11">
              <a:extLst>
                <a:ext uri="{FF2B5EF4-FFF2-40B4-BE49-F238E27FC236}">
                  <a16:creationId xmlns:a16="http://schemas.microsoft.com/office/drawing/2014/main" id="{1B47CCF8-C3B4-41D8-9453-8029ED507BDB}"/>
                </a:ext>
              </a:extLst>
            </p:cNvPr>
            <p:cNvCxnSpPr>
              <a:cxnSpLocks/>
            </p:cNvCxnSpPr>
            <p:nvPr/>
          </p:nvCxnSpPr>
          <p:spPr>
            <a:xfrm>
              <a:off x="525464" y="1092217"/>
              <a:ext cx="11134646" cy="0"/>
            </a:xfrm>
            <a:prstGeom prst="line">
              <a:avLst/>
            </a:prstGeom>
            <a:ln w="19050">
              <a:solidFill>
                <a:srgbClr val="0357A8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50317D28-C1B1-46B3-B29D-4D638C41467D}"/>
                </a:ext>
              </a:extLst>
            </p:cNvPr>
            <p:cNvSpPr txBox="1"/>
            <p:nvPr/>
          </p:nvSpPr>
          <p:spPr>
            <a:xfrm>
              <a:off x="1087352" y="342786"/>
              <a:ext cx="6167238" cy="58477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altLang="zh-CN" sz="3200" b="1" spc="300" dirty="0">
                  <a:solidFill>
                    <a:srgbClr val="0357A8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2.</a:t>
              </a:r>
              <a:r>
                <a:rPr lang="zh-CN" altLang="en-US" sz="3200" b="1" spc="300" dirty="0">
                  <a:solidFill>
                    <a:srgbClr val="0357A8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竞赛内容及形式</a:t>
              </a:r>
            </a:p>
          </p:txBody>
        </p:sp>
      </p:grp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FA85AF3E-4814-B54B-B4E9-70E92E342DF0}"/>
              </a:ext>
            </a:extLst>
          </p:cNvPr>
          <p:cNvSpPr txBox="1">
            <a:spLocks/>
          </p:cNvSpPr>
          <p:nvPr/>
        </p:nvSpPr>
        <p:spPr bwMode="auto">
          <a:xfrm>
            <a:off x="528677" y="1292256"/>
            <a:ext cx="11134645" cy="4958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宋体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None/>
            </a:pPr>
            <a:r>
              <a:rPr kumimoji="0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参赛题目：“</a:t>
            </a:r>
            <a:r>
              <a:rPr kumimoji="0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generalized plasmon-pole</a:t>
            </a:r>
            <a:r>
              <a:rPr kumimoji="0" lang="zh-CN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算法</a:t>
            </a:r>
            <a:r>
              <a:rPr kumimoji="0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”；</a:t>
            </a:r>
            <a:endParaRPr kumimoji="0" lang="en-US" altLang="zh-CN" sz="24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kumimoji="0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提交内容：优化组参赛队在</a:t>
            </a:r>
            <a:r>
              <a:rPr lang="en-US" altLang="zh-CN" sz="2400" b="1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2022</a:t>
            </a:r>
            <a:r>
              <a:rPr lang="zh-CN" altLang="en-US" sz="2400" b="1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年</a:t>
            </a:r>
            <a:r>
              <a:rPr lang="en-US" altLang="zh-CN" sz="2400" b="1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08</a:t>
            </a:r>
            <a:r>
              <a:rPr lang="zh-CN" altLang="en-US" sz="2400" b="1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月</a:t>
            </a:r>
            <a:r>
              <a:rPr lang="en-US" altLang="zh-CN" sz="2400" b="1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8</a:t>
            </a:r>
            <a:r>
              <a:rPr lang="zh-CN" altLang="en-US" sz="2400" b="1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日上午</a:t>
            </a:r>
            <a:r>
              <a:rPr lang="en-US" altLang="zh-CN" sz="2400" b="1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10</a:t>
            </a:r>
            <a:r>
              <a:rPr lang="zh-CN" altLang="en-US" sz="2400" b="1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时</a:t>
            </a:r>
            <a:r>
              <a:rPr kumimoji="0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之前按要求提交优化版源代码、应用运行过程记录文件、录音技术报告</a:t>
            </a:r>
            <a:r>
              <a:rPr kumimoji="0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PPT</a:t>
            </a:r>
            <a:r>
              <a:rPr kumimoji="0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等材料。</a:t>
            </a:r>
            <a:endParaRPr kumimoji="0" lang="en-US" altLang="zh-CN" sz="24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kumimoji="0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比赛形式：</a:t>
            </a:r>
            <a:endParaRPr kumimoji="0" lang="en-US" altLang="zh-CN" sz="24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kumimoji="0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优化组初赛共一题，其中上机成绩占比</a:t>
            </a:r>
            <a:r>
              <a:rPr kumimoji="0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80%</a:t>
            </a:r>
            <a:r>
              <a:rPr kumimoji="0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，录音技术报告（录音</a:t>
            </a:r>
            <a:r>
              <a:rPr kumimoji="0" lang="en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PPT</a:t>
            </a:r>
            <a:r>
              <a:rPr kumimoji="0" lang="zh-CN" altLang="en" sz="2400" dirty="0"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  <a:r>
              <a:rPr kumimoji="0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讲解占比</a:t>
            </a:r>
            <a:r>
              <a:rPr kumimoji="0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20%</a:t>
            </a:r>
            <a:r>
              <a:rPr kumimoji="0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；其中初赛成绩的</a:t>
            </a:r>
            <a:r>
              <a:rPr kumimoji="0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20%</a:t>
            </a:r>
            <a:r>
              <a:rPr kumimoji="0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计入决赛。</a:t>
            </a:r>
            <a:endParaRPr kumimoji="0" lang="en-US" altLang="zh-CN" sz="24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kumimoji="0" lang="zh-CN" altLang="en-US" sz="2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特别说明：</a:t>
            </a:r>
            <a:endParaRPr kumimoji="0" lang="en-US" altLang="zh-CN" sz="2400" dirty="0">
              <a:solidFill>
                <a:srgbClr val="FF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kumimoji="0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1.</a:t>
            </a:r>
            <a:r>
              <a:rPr kumimoji="0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同一单位最多</a:t>
            </a:r>
            <a:r>
              <a:rPr kumimoji="0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2</a:t>
            </a:r>
            <a:r>
              <a:rPr kumimoji="0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支队伍入围决赛，其中一、二等奖获得者须所属三个不同单位；</a:t>
            </a:r>
            <a:endParaRPr kumimoji="0" lang="en-US" altLang="zh-CN" sz="24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kumimoji="0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2.</a:t>
            </a:r>
            <a:r>
              <a:rPr kumimoji="0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如出现作品源代码高度相似情况，则视为同一作品，取消参赛成绩。</a:t>
            </a:r>
          </a:p>
        </p:txBody>
      </p:sp>
    </p:spTree>
    <p:extLst>
      <p:ext uri="{BB962C8B-B14F-4D97-AF65-F5344CB8AC3E}">
        <p14:creationId xmlns:p14="http://schemas.microsoft.com/office/powerpoint/2010/main" val="1779007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19">
            <a:extLst>
              <a:ext uri="{FF2B5EF4-FFF2-40B4-BE49-F238E27FC236}">
                <a16:creationId xmlns:a16="http://schemas.microsoft.com/office/drawing/2014/main" id="{B0854A44-5C62-4F0E-8BCA-328739F92E1E}"/>
              </a:ext>
            </a:extLst>
          </p:cNvPr>
          <p:cNvGrpSpPr/>
          <p:nvPr/>
        </p:nvGrpSpPr>
        <p:grpSpPr>
          <a:xfrm>
            <a:off x="545121" y="340515"/>
            <a:ext cx="11210846" cy="751702"/>
            <a:chOff x="449264" y="340515"/>
            <a:chExt cx="11210846" cy="751702"/>
          </a:xfrm>
        </p:grpSpPr>
        <p:grpSp>
          <p:nvGrpSpPr>
            <p:cNvPr id="5" name="组合 18">
              <a:extLst>
                <a:ext uri="{FF2B5EF4-FFF2-40B4-BE49-F238E27FC236}">
                  <a16:creationId xmlns:a16="http://schemas.microsoft.com/office/drawing/2014/main" id="{521C1B9A-9D02-4513-BC7A-69A15DC5BE4D}"/>
                </a:ext>
              </a:extLst>
            </p:cNvPr>
            <p:cNvGrpSpPr/>
            <p:nvPr/>
          </p:nvGrpSpPr>
          <p:grpSpPr>
            <a:xfrm>
              <a:off x="449264" y="340515"/>
              <a:ext cx="551664" cy="551664"/>
              <a:chOff x="1723126" y="2043618"/>
              <a:chExt cx="686135" cy="686135"/>
            </a:xfrm>
          </p:grpSpPr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333F455D-7FCB-488D-89C3-3EDEEE5E1348}"/>
                  </a:ext>
                </a:extLst>
              </p:cNvPr>
              <p:cNvSpPr/>
              <p:nvPr/>
            </p:nvSpPr>
            <p:spPr>
              <a:xfrm flipH="1">
                <a:off x="1723126" y="2043618"/>
                <a:ext cx="686135" cy="686135"/>
              </a:xfrm>
              <a:prstGeom prst="ellipse">
                <a:avLst/>
              </a:prstGeom>
              <a:solidFill>
                <a:srgbClr val="0357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Oval 8">
                <a:extLst>
                  <a:ext uri="{FF2B5EF4-FFF2-40B4-BE49-F238E27FC236}">
                    <a16:creationId xmlns:a16="http://schemas.microsoft.com/office/drawing/2014/main" id="{F3C9E982-DA45-4E92-AA8E-848FFDB562C3}"/>
                  </a:ext>
                </a:extLst>
              </p:cNvPr>
              <p:cNvSpPr/>
              <p:nvPr/>
            </p:nvSpPr>
            <p:spPr>
              <a:xfrm flipH="1">
                <a:off x="1881117" y="2210245"/>
                <a:ext cx="370153" cy="352881"/>
              </a:xfrm>
              <a:custGeom>
                <a:avLst/>
                <a:gdLst>
                  <a:gd name="T0" fmla="*/ 1098 w 1098"/>
                  <a:gd name="T1" fmla="*/ 839 h 1048"/>
                  <a:gd name="T2" fmla="*/ 1098 w 1098"/>
                  <a:gd name="T3" fmla="*/ 1048 h 1048"/>
                  <a:gd name="T4" fmla="*/ 0 w 1098"/>
                  <a:gd name="T5" fmla="*/ 1048 h 1048"/>
                  <a:gd name="T6" fmla="*/ 0 w 1098"/>
                  <a:gd name="T7" fmla="*/ 839 h 1048"/>
                  <a:gd name="T8" fmla="*/ 891 w 1098"/>
                  <a:gd name="T9" fmla="*/ 839 h 1048"/>
                  <a:gd name="T10" fmla="*/ 856 w 1098"/>
                  <a:gd name="T11" fmla="*/ 707 h 1048"/>
                  <a:gd name="T12" fmla="*/ 743 w 1098"/>
                  <a:gd name="T13" fmla="*/ 653 h 1048"/>
                  <a:gd name="T14" fmla="*/ 722 w 1098"/>
                  <a:gd name="T15" fmla="*/ 666 h 1048"/>
                  <a:gd name="T16" fmla="*/ 679 w 1098"/>
                  <a:gd name="T17" fmla="*/ 666 h 1048"/>
                  <a:gd name="T18" fmla="*/ 655 w 1098"/>
                  <a:gd name="T19" fmla="*/ 641 h 1048"/>
                  <a:gd name="T20" fmla="*/ 679 w 1098"/>
                  <a:gd name="T21" fmla="*/ 617 h 1048"/>
                  <a:gd name="T22" fmla="*/ 722 w 1098"/>
                  <a:gd name="T23" fmla="*/ 617 h 1048"/>
                  <a:gd name="T24" fmla="*/ 745 w 1098"/>
                  <a:gd name="T25" fmla="*/ 634 h 1048"/>
                  <a:gd name="T26" fmla="*/ 871 w 1098"/>
                  <a:gd name="T27" fmla="*/ 696 h 1048"/>
                  <a:gd name="T28" fmla="*/ 910 w 1098"/>
                  <a:gd name="T29" fmla="*/ 839 h 1048"/>
                  <a:gd name="T30" fmla="*/ 1098 w 1098"/>
                  <a:gd name="T31" fmla="*/ 839 h 1048"/>
                  <a:gd name="T32" fmla="*/ 1098 w 1098"/>
                  <a:gd name="T33" fmla="*/ 839 h 1048"/>
                  <a:gd name="T34" fmla="*/ 549 w 1098"/>
                  <a:gd name="T35" fmla="*/ 459 h 1048"/>
                  <a:gd name="T36" fmla="*/ 778 w 1098"/>
                  <a:gd name="T37" fmla="*/ 229 h 1048"/>
                  <a:gd name="T38" fmla="*/ 549 w 1098"/>
                  <a:gd name="T39" fmla="*/ 0 h 1048"/>
                  <a:gd name="T40" fmla="*/ 320 w 1098"/>
                  <a:gd name="T41" fmla="*/ 229 h 1048"/>
                  <a:gd name="T42" fmla="*/ 549 w 1098"/>
                  <a:gd name="T43" fmla="*/ 459 h 1048"/>
                  <a:gd name="T44" fmla="*/ 830 w 1098"/>
                  <a:gd name="T45" fmla="*/ 729 h 1048"/>
                  <a:gd name="T46" fmla="*/ 756 w 1098"/>
                  <a:gd name="T47" fmla="*/ 690 h 1048"/>
                  <a:gd name="T48" fmla="*/ 722 w 1098"/>
                  <a:gd name="T49" fmla="*/ 701 h 1048"/>
                  <a:gd name="T50" fmla="*/ 679 w 1098"/>
                  <a:gd name="T51" fmla="*/ 701 h 1048"/>
                  <a:gd name="T52" fmla="*/ 621 w 1098"/>
                  <a:gd name="T53" fmla="*/ 643 h 1048"/>
                  <a:gd name="T54" fmla="*/ 679 w 1098"/>
                  <a:gd name="T55" fmla="*/ 585 h 1048"/>
                  <a:gd name="T56" fmla="*/ 722 w 1098"/>
                  <a:gd name="T57" fmla="*/ 585 h 1048"/>
                  <a:gd name="T58" fmla="*/ 765 w 1098"/>
                  <a:gd name="T59" fmla="*/ 605 h 1048"/>
                  <a:gd name="T60" fmla="*/ 885 w 1098"/>
                  <a:gd name="T61" fmla="*/ 663 h 1048"/>
                  <a:gd name="T62" fmla="*/ 885 w 1098"/>
                  <a:gd name="T63" fmla="*/ 659 h 1048"/>
                  <a:gd name="T64" fmla="*/ 874 w 1098"/>
                  <a:gd name="T65" fmla="*/ 607 h 1048"/>
                  <a:gd name="T66" fmla="*/ 697 w 1098"/>
                  <a:gd name="T67" fmla="*/ 437 h 1048"/>
                  <a:gd name="T68" fmla="*/ 549 w 1098"/>
                  <a:gd name="T69" fmla="*/ 496 h 1048"/>
                  <a:gd name="T70" fmla="*/ 401 w 1098"/>
                  <a:gd name="T71" fmla="*/ 437 h 1048"/>
                  <a:gd name="T72" fmla="*/ 212 w 1098"/>
                  <a:gd name="T73" fmla="*/ 681 h 1048"/>
                  <a:gd name="T74" fmla="*/ 212 w 1098"/>
                  <a:gd name="T75" fmla="*/ 807 h 1048"/>
                  <a:gd name="T76" fmla="*/ 857 w 1098"/>
                  <a:gd name="T77" fmla="*/ 807 h 1048"/>
                  <a:gd name="T78" fmla="*/ 830 w 1098"/>
                  <a:gd name="T79" fmla="*/ 729 h 10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098" h="1048">
                    <a:moveTo>
                      <a:pt x="1098" y="839"/>
                    </a:moveTo>
                    <a:lnTo>
                      <a:pt x="1098" y="1048"/>
                    </a:lnTo>
                    <a:lnTo>
                      <a:pt x="0" y="1048"/>
                    </a:lnTo>
                    <a:lnTo>
                      <a:pt x="0" y="839"/>
                    </a:lnTo>
                    <a:lnTo>
                      <a:pt x="891" y="839"/>
                    </a:lnTo>
                    <a:cubicBezTo>
                      <a:pt x="892" y="794"/>
                      <a:pt x="884" y="744"/>
                      <a:pt x="856" y="707"/>
                    </a:cubicBezTo>
                    <a:cubicBezTo>
                      <a:pt x="832" y="675"/>
                      <a:pt x="794" y="656"/>
                      <a:pt x="743" y="653"/>
                    </a:cubicBezTo>
                    <a:cubicBezTo>
                      <a:pt x="739" y="660"/>
                      <a:pt x="731" y="666"/>
                      <a:pt x="722" y="666"/>
                    </a:cubicBezTo>
                    <a:lnTo>
                      <a:pt x="679" y="666"/>
                    </a:lnTo>
                    <a:cubicBezTo>
                      <a:pt x="666" y="666"/>
                      <a:pt x="655" y="655"/>
                      <a:pt x="655" y="641"/>
                    </a:cubicBezTo>
                    <a:cubicBezTo>
                      <a:pt x="655" y="628"/>
                      <a:pt x="666" y="617"/>
                      <a:pt x="679" y="617"/>
                    </a:cubicBezTo>
                    <a:lnTo>
                      <a:pt x="722" y="617"/>
                    </a:lnTo>
                    <a:cubicBezTo>
                      <a:pt x="733" y="617"/>
                      <a:pt x="742" y="624"/>
                      <a:pt x="745" y="634"/>
                    </a:cubicBezTo>
                    <a:cubicBezTo>
                      <a:pt x="801" y="638"/>
                      <a:pt x="843" y="659"/>
                      <a:pt x="871" y="696"/>
                    </a:cubicBezTo>
                    <a:cubicBezTo>
                      <a:pt x="903" y="737"/>
                      <a:pt x="911" y="791"/>
                      <a:pt x="910" y="839"/>
                    </a:cubicBezTo>
                    <a:lnTo>
                      <a:pt x="1098" y="839"/>
                    </a:lnTo>
                    <a:lnTo>
                      <a:pt x="1098" y="839"/>
                    </a:lnTo>
                    <a:close/>
                    <a:moveTo>
                      <a:pt x="549" y="459"/>
                    </a:moveTo>
                    <a:cubicBezTo>
                      <a:pt x="676" y="459"/>
                      <a:pt x="778" y="356"/>
                      <a:pt x="778" y="229"/>
                    </a:cubicBezTo>
                    <a:cubicBezTo>
                      <a:pt x="778" y="103"/>
                      <a:pt x="676" y="0"/>
                      <a:pt x="549" y="0"/>
                    </a:cubicBezTo>
                    <a:cubicBezTo>
                      <a:pt x="423" y="0"/>
                      <a:pt x="320" y="103"/>
                      <a:pt x="320" y="229"/>
                    </a:cubicBezTo>
                    <a:cubicBezTo>
                      <a:pt x="320" y="356"/>
                      <a:pt x="423" y="459"/>
                      <a:pt x="549" y="459"/>
                    </a:cubicBezTo>
                    <a:close/>
                    <a:moveTo>
                      <a:pt x="830" y="729"/>
                    </a:moveTo>
                    <a:cubicBezTo>
                      <a:pt x="813" y="708"/>
                      <a:pt x="789" y="695"/>
                      <a:pt x="756" y="690"/>
                    </a:cubicBezTo>
                    <a:cubicBezTo>
                      <a:pt x="746" y="697"/>
                      <a:pt x="734" y="701"/>
                      <a:pt x="722" y="701"/>
                    </a:cubicBezTo>
                    <a:lnTo>
                      <a:pt x="679" y="701"/>
                    </a:lnTo>
                    <a:cubicBezTo>
                      <a:pt x="648" y="701"/>
                      <a:pt x="621" y="675"/>
                      <a:pt x="621" y="643"/>
                    </a:cubicBezTo>
                    <a:cubicBezTo>
                      <a:pt x="621" y="611"/>
                      <a:pt x="647" y="585"/>
                      <a:pt x="679" y="585"/>
                    </a:cubicBezTo>
                    <a:lnTo>
                      <a:pt x="722" y="585"/>
                    </a:lnTo>
                    <a:cubicBezTo>
                      <a:pt x="738" y="585"/>
                      <a:pt x="754" y="593"/>
                      <a:pt x="765" y="605"/>
                    </a:cubicBezTo>
                    <a:cubicBezTo>
                      <a:pt x="815" y="611"/>
                      <a:pt x="855" y="631"/>
                      <a:pt x="885" y="663"/>
                    </a:cubicBezTo>
                    <a:cubicBezTo>
                      <a:pt x="885" y="662"/>
                      <a:pt x="885" y="660"/>
                      <a:pt x="885" y="659"/>
                    </a:cubicBezTo>
                    <a:lnTo>
                      <a:pt x="874" y="607"/>
                    </a:lnTo>
                    <a:cubicBezTo>
                      <a:pt x="849" y="524"/>
                      <a:pt x="782" y="459"/>
                      <a:pt x="697" y="437"/>
                    </a:cubicBezTo>
                    <a:cubicBezTo>
                      <a:pt x="659" y="473"/>
                      <a:pt x="606" y="496"/>
                      <a:pt x="549" y="496"/>
                    </a:cubicBezTo>
                    <a:cubicBezTo>
                      <a:pt x="492" y="496"/>
                      <a:pt x="440" y="473"/>
                      <a:pt x="401" y="437"/>
                    </a:cubicBezTo>
                    <a:cubicBezTo>
                      <a:pt x="293" y="466"/>
                      <a:pt x="212" y="564"/>
                      <a:pt x="212" y="681"/>
                    </a:cubicBezTo>
                    <a:lnTo>
                      <a:pt x="212" y="807"/>
                    </a:lnTo>
                    <a:lnTo>
                      <a:pt x="857" y="807"/>
                    </a:lnTo>
                    <a:cubicBezTo>
                      <a:pt x="853" y="775"/>
                      <a:pt x="844" y="748"/>
                      <a:pt x="830" y="72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</p:grpSp>
        <p:cxnSp>
          <p:nvCxnSpPr>
            <p:cNvPr id="6" name="直接连接符 11">
              <a:extLst>
                <a:ext uri="{FF2B5EF4-FFF2-40B4-BE49-F238E27FC236}">
                  <a16:creationId xmlns:a16="http://schemas.microsoft.com/office/drawing/2014/main" id="{1B47CCF8-C3B4-41D8-9453-8029ED507BDB}"/>
                </a:ext>
              </a:extLst>
            </p:cNvPr>
            <p:cNvCxnSpPr>
              <a:cxnSpLocks/>
            </p:cNvCxnSpPr>
            <p:nvPr/>
          </p:nvCxnSpPr>
          <p:spPr>
            <a:xfrm>
              <a:off x="525464" y="1092217"/>
              <a:ext cx="11134646" cy="0"/>
            </a:xfrm>
            <a:prstGeom prst="line">
              <a:avLst/>
            </a:prstGeom>
            <a:ln w="19050">
              <a:solidFill>
                <a:srgbClr val="0357A8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50317D28-C1B1-46B3-B29D-4D638C41467D}"/>
                </a:ext>
              </a:extLst>
            </p:cNvPr>
            <p:cNvSpPr txBox="1"/>
            <p:nvPr/>
          </p:nvSpPr>
          <p:spPr>
            <a:xfrm>
              <a:off x="1087352" y="342786"/>
              <a:ext cx="6167238" cy="58477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altLang="zh-CN" sz="3200" b="1" spc="300" dirty="0">
                  <a:solidFill>
                    <a:srgbClr val="0357A8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3.</a:t>
              </a:r>
              <a:r>
                <a:rPr lang="zh-CN" altLang="en-US" sz="3200" b="1" spc="300" dirty="0">
                  <a:solidFill>
                    <a:srgbClr val="0357A8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作品提交要求细则</a:t>
              </a:r>
            </a:p>
          </p:txBody>
        </p:sp>
      </p:grpSp>
      <p:sp>
        <p:nvSpPr>
          <p:cNvPr id="12" name="Rectangle 5">
            <a:extLst>
              <a:ext uri="{FF2B5EF4-FFF2-40B4-BE49-F238E27FC236}">
                <a16:creationId xmlns:a16="http://schemas.microsoft.com/office/drawing/2014/main" id="{EBC4D9DD-AB0F-9742-AEBC-04FC54EC22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203" y="1692712"/>
            <a:ext cx="11483593" cy="3896451"/>
          </a:xfrm>
          <a:prstGeom prst="rect">
            <a:avLst/>
          </a:prstGeom>
          <a:noFill/>
          <a:ln>
            <a:noFill/>
          </a:ln>
        </p:spPr>
        <p:txBody>
          <a:bodyPr wrap="square" anchor="ctr">
            <a:spAutoFit/>
          </a:bodyPr>
          <a:lstStyle>
            <a:lvl1pPr indent="361950"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400" b="1" dirty="0">
                <a:latin typeface="SimSun" panose="02010600030101010101" pitchFamily="2" charset="-122"/>
                <a:ea typeface="SimSun" panose="02010600030101010101" pitchFamily="2" charset="-122"/>
              </a:rPr>
              <a:t>1.</a:t>
            </a:r>
            <a:r>
              <a:rPr lang="zh-CN" altLang="en-US" sz="2400" b="1" dirty="0">
                <a:latin typeface="SimSun" panose="02010600030101010101" pitchFamily="2" charset="-122"/>
                <a:ea typeface="SimSun" panose="02010600030101010101" pitchFamily="2" charset="-122"/>
              </a:rPr>
              <a:t>优化版源代码</a:t>
            </a:r>
            <a:endParaRPr lang="zh-CN" altLang="en-US" sz="24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indent="0">
              <a:lnSpc>
                <a:spcPct val="150000"/>
              </a:lnSpc>
              <a:buNone/>
              <a:defRPr/>
            </a:pPr>
            <a:r>
              <a:rPr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   </a:t>
            </a:r>
            <a:r>
              <a:rPr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A.</a:t>
            </a:r>
            <a:r>
              <a:rPr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提供的源代码包含</a:t>
            </a:r>
            <a:r>
              <a:rPr lang="en-US" altLang="zh-CN" sz="2400" dirty="0" err="1">
                <a:latin typeface="SimSun" panose="02010600030101010101" pitchFamily="2" charset="-122"/>
                <a:ea typeface="SimSun" panose="02010600030101010101" pitchFamily="2" charset="-122"/>
              </a:rPr>
              <a:t>Makefile</a:t>
            </a:r>
            <a:r>
              <a:rPr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，可进行重新编译，并且能够正确生成可执行文件。</a:t>
            </a:r>
          </a:p>
          <a:p>
            <a:pPr indent="0">
              <a:lnSpc>
                <a:spcPct val="150000"/>
              </a:lnSpc>
              <a:buNone/>
              <a:defRPr/>
            </a:pPr>
            <a:r>
              <a:rPr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   </a:t>
            </a:r>
            <a:r>
              <a:rPr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B.</a:t>
            </a:r>
            <a:r>
              <a:rPr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要求提供的源代码不涉及版权问题；大赛组委会不负责保障源代码安全。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400" b="1" dirty="0">
                <a:latin typeface="SimSun" panose="02010600030101010101" pitchFamily="2" charset="-122"/>
                <a:ea typeface="SimSun" panose="02010600030101010101" pitchFamily="2" charset="-122"/>
              </a:rPr>
              <a:t>2.</a:t>
            </a:r>
            <a:r>
              <a:rPr lang="zh-CN" altLang="en-US" sz="2400" b="1" dirty="0">
                <a:latin typeface="SimSun" panose="02010600030101010101" pitchFamily="2" charset="-122"/>
                <a:ea typeface="SimSun" panose="02010600030101010101" pitchFamily="2" charset="-122"/>
              </a:rPr>
              <a:t>性能优化过程记录表</a:t>
            </a:r>
            <a:endParaRPr lang="zh-CN" altLang="en-US" sz="24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400" b="1" dirty="0">
                <a:latin typeface="SimSun" panose="02010600030101010101" pitchFamily="2" charset="-122"/>
                <a:ea typeface="SimSun" panose="02010600030101010101" pitchFamily="2" charset="-122"/>
              </a:rPr>
              <a:t>3.</a:t>
            </a:r>
            <a:r>
              <a:rPr lang="zh-CN" altLang="en-US" sz="2400" b="1" dirty="0">
                <a:latin typeface="SimSun" panose="02010600030101010101" pitchFamily="2" charset="-122"/>
                <a:ea typeface="SimSun" panose="02010600030101010101" pitchFamily="2" charset="-122"/>
              </a:rPr>
              <a:t>技术报告时长为</a:t>
            </a:r>
            <a:r>
              <a:rPr lang="en-US" altLang="zh-CN" sz="2400" b="1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5</a:t>
            </a:r>
            <a:r>
              <a:rPr lang="zh-CN" altLang="en-US" sz="2400" b="1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分钟的录音</a:t>
            </a:r>
            <a:r>
              <a:rPr lang="en-US" altLang="zh-CN" sz="2400" b="1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PPT</a:t>
            </a:r>
            <a:endParaRPr lang="zh-CN" altLang="en-US" sz="2400" dirty="0">
              <a:solidFill>
                <a:srgbClr val="FF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>
              <a:spcBef>
                <a:spcPct val="0"/>
              </a:spcBef>
              <a:buSzPct val="80000"/>
              <a:buFontTx/>
              <a:buNone/>
              <a:defRPr/>
            </a:pPr>
            <a:endParaRPr kumimoji="0" lang="en-US" altLang="zh-CN" sz="24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>
              <a:spcBef>
                <a:spcPct val="0"/>
              </a:spcBef>
              <a:buSzPct val="80000"/>
              <a:buFontTx/>
              <a:buNone/>
              <a:defRPr/>
            </a:pPr>
            <a:endParaRPr kumimoji="0" lang="en-US" altLang="zh-CN" sz="24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83256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19">
            <a:extLst>
              <a:ext uri="{FF2B5EF4-FFF2-40B4-BE49-F238E27FC236}">
                <a16:creationId xmlns:a16="http://schemas.microsoft.com/office/drawing/2014/main" id="{B0854A44-5C62-4F0E-8BCA-328739F92E1E}"/>
              </a:ext>
            </a:extLst>
          </p:cNvPr>
          <p:cNvGrpSpPr/>
          <p:nvPr/>
        </p:nvGrpSpPr>
        <p:grpSpPr>
          <a:xfrm>
            <a:off x="545121" y="340515"/>
            <a:ext cx="11210846" cy="751702"/>
            <a:chOff x="449264" y="340515"/>
            <a:chExt cx="11210846" cy="751702"/>
          </a:xfrm>
        </p:grpSpPr>
        <p:grpSp>
          <p:nvGrpSpPr>
            <p:cNvPr id="5" name="组合 18">
              <a:extLst>
                <a:ext uri="{FF2B5EF4-FFF2-40B4-BE49-F238E27FC236}">
                  <a16:creationId xmlns:a16="http://schemas.microsoft.com/office/drawing/2014/main" id="{521C1B9A-9D02-4513-BC7A-69A15DC5BE4D}"/>
                </a:ext>
              </a:extLst>
            </p:cNvPr>
            <p:cNvGrpSpPr/>
            <p:nvPr/>
          </p:nvGrpSpPr>
          <p:grpSpPr>
            <a:xfrm>
              <a:off x="449264" y="340515"/>
              <a:ext cx="551664" cy="551664"/>
              <a:chOff x="1723126" y="2043618"/>
              <a:chExt cx="686135" cy="686135"/>
            </a:xfrm>
          </p:grpSpPr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333F455D-7FCB-488D-89C3-3EDEEE5E1348}"/>
                  </a:ext>
                </a:extLst>
              </p:cNvPr>
              <p:cNvSpPr/>
              <p:nvPr/>
            </p:nvSpPr>
            <p:spPr>
              <a:xfrm flipH="1">
                <a:off x="1723126" y="2043618"/>
                <a:ext cx="686135" cy="686135"/>
              </a:xfrm>
              <a:prstGeom prst="ellipse">
                <a:avLst/>
              </a:prstGeom>
              <a:solidFill>
                <a:srgbClr val="0357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Oval 8">
                <a:extLst>
                  <a:ext uri="{FF2B5EF4-FFF2-40B4-BE49-F238E27FC236}">
                    <a16:creationId xmlns:a16="http://schemas.microsoft.com/office/drawing/2014/main" id="{F3C9E982-DA45-4E92-AA8E-848FFDB562C3}"/>
                  </a:ext>
                </a:extLst>
              </p:cNvPr>
              <p:cNvSpPr/>
              <p:nvPr/>
            </p:nvSpPr>
            <p:spPr>
              <a:xfrm flipH="1">
                <a:off x="1881117" y="2210245"/>
                <a:ext cx="370153" cy="352881"/>
              </a:xfrm>
              <a:custGeom>
                <a:avLst/>
                <a:gdLst>
                  <a:gd name="T0" fmla="*/ 1098 w 1098"/>
                  <a:gd name="T1" fmla="*/ 839 h 1048"/>
                  <a:gd name="T2" fmla="*/ 1098 w 1098"/>
                  <a:gd name="T3" fmla="*/ 1048 h 1048"/>
                  <a:gd name="T4" fmla="*/ 0 w 1098"/>
                  <a:gd name="T5" fmla="*/ 1048 h 1048"/>
                  <a:gd name="T6" fmla="*/ 0 w 1098"/>
                  <a:gd name="T7" fmla="*/ 839 h 1048"/>
                  <a:gd name="T8" fmla="*/ 891 w 1098"/>
                  <a:gd name="T9" fmla="*/ 839 h 1048"/>
                  <a:gd name="T10" fmla="*/ 856 w 1098"/>
                  <a:gd name="T11" fmla="*/ 707 h 1048"/>
                  <a:gd name="T12" fmla="*/ 743 w 1098"/>
                  <a:gd name="T13" fmla="*/ 653 h 1048"/>
                  <a:gd name="T14" fmla="*/ 722 w 1098"/>
                  <a:gd name="T15" fmla="*/ 666 h 1048"/>
                  <a:gd name="T16" fmla="*/ 679 w 1098"/>
                  <a:gd name="T17" fmla="*/ 666 h 1048"/>
                  <a:gd name="T18" fmla="*/ 655 w 1098"/>
                  <a:gd name="T19" fmla="*/ 641 h 1048"/>
                  <a:gd name="T20" fmla="*/ 679 w 1098"/>
                  <a:gd name="T21" fmla="*/ 617 h 1048"/>
                  <a:gd name="T22" fmla="*/ 722 w 1098"/>
                  <a:gd name="T23" fmla="*/ 617 h 1048"/>
                  <a:gd name="T24" fmla="*/ 745 w 1098"/>
                  <a:gd name="T25" fmla="*/ 634 h 1048"/>
                  <a:gd name="T26" fmla="*/ 871 w 1098"/>
                  <a:gd name="T27" fmla="*/ 696 h 1048"/>
                  <a:gd name="T28" fmla="*/ 910 w 1098"/>
                  <a:gd name="T29" fmla="*/ 839 h 1048"/>
                  <a:gd name="T30" fmla="*/ 1098 w 1098"/>
                  <a:gd name="T31" fmla="*/ 839 h 1048"/>
                  <a:gd name="T32" fmla="*/ 1098 w 1098"/>
                  <a:gd name="T33" fmla="*/ 839 h 1048"/>
                  <a:gd name="T34" fmla="*/ 549 w 1098"/>
                  <a:gd name="T35" fmla="*/ 459 h 1048"/>
                  <a:gd name="T36" fmla="*/ 778 w 1098"/>
                  <a:gd name="T37" fmla="*/ 229 h 1048"/>
                  <a:gd name="T38" fmla="*/ 549 w 1098"/>
                  <a:gd name="T39" fmla="*/ 0 h 1048"/>
                  <a:gd name="T40" fmla="*/ 320 w 1098"/>
                  <a:gd name="T41" fmla="*/ 229 h 1048"/>
                  <a:gd name="T42" fmla="*/ 549 w 1098"/>
                  <a:gd name="T43" fmla="*/ 459 h 1048"/>
                  <a:gd name="T44" fmla="*/ 830 w 1098"/>
                  <a:gd name="T45" fmla="*/ 729 h 1048"/>
                  <a:gd name="T46" fmla="*/ 756 w 1098"/>
                  <a:gd name="T47" fmla="*/ 690 h 1048"/>
                  <a:gd name="T48" fmla="*/ 722 w 1098"/>
                  <a:gd name="T49" fmla="*/ 701 h 1048"/>
                  <a:gd name="T50" fmla="*/ 679 w 1098"/>
                  <a:gd name="T51" fmla="*/ 701 h 1048"/>
                  <a:gd name="T52" fmla="*/ 621 w 1098"/>
                  <a:gd name="T53" fmla="*/ 643 h 1048"/>
                  <a:gd name="T54" fmla="*/ 679 w 1098"/>
                  <a:gd name="T55" fmla="*/ 585 h 1048"/>
                  <a:gd name="T56" fmla="*/ 722 w 1098"/>
                  <a:gd name="T57" fmla="*/ 585 h 1048"/>
                  <a:gd name="T58" fmla="*/ 765 w 1098"/>
                  <a:gd name="T59" fmla="*/ 605 h 1048"/>
                  <a:gd name="T60" fmla="*/ 885 w 1098"/>
                  <a:gd name="T61" fmla="*/ 663 h 1048"/>
                  <a:gd name="T62" fmla="*/ 885 w 1098"/>
                  <a:gd name="T63" fmla="*/ 659 h 1048"/>
                  <a:gd name="T64" fmla="*/ 874 w 1098"/>
                  <a:gd name="T65" fmla="*/ 607 h 1048"/>
                  <a:gd name="T66" fmla="*/ 697 w 1098"/>
                  <a:gd name="T67" fmla="*/ 437 h 1048"/>
                  <a:gd name="T68" fmla="*/ 549 w 1098"/>
                  <a:gd name="T69" fmla="*/ 496 h 1048"/>
                  <a:gd name="T70" fmla="*/ 401 w 1098"/>
                  <a:gd name="T71" fmla="*/ 437 h 1048"/>
                  <a:gd name="T72" fmla="*/ 212 w 1098"/>
                  <a:gd name="T73" fmla="*/ 681 h 1048"/>
                  <a:gd name="T74" fmla="*/ 212 w 1098"/>
                  <a:gd name="T75" fmla="*/ 807 h 1048"/>
                  <a:gd name="T76" fmla="*/ 857 w 1098"/>
                  <a:gd name="T77" fmla="*/ 807 h 1048"/>
                  <a:gd name="T78" fmla="*/ 830 w 1098"/>
                  <a:gd name="T79" fmla="*/ 729 h 10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098" h="1048">
                    <a:moveTo>
                      <a:pt x="1098" y="839"/>
                    </a:moveTo>
                    <a:lnTo>
                      <a:pt x="1098" y="1048"/>
                    </a:lnTo>
                    <a:lnTo>
                      <a:pt x="0" y="1048"/>
                    </a:lnTo>
                    <a:lnTo>
                      <a:pt x="0" y="839"/>
                    </a:lnTo>
                    <a:lnTo>
                      <a:pt x="891" y="839"/>
                    </a:lnTo>
                    <a:cubicBezTo>
                      <a:pt x="892" y="794"/>
                      <a:pt x="884" y="744"/>
                      <a:pt x="856" y="707"/>
                    </a:cubicBezTo>
                    <a:cubicBezTo>
                      <a:pt x="832" y="675"/>
                      <a:pt x="794" y="656"/>
                      <a:pt x="743" y="653"/>
                    </a:cubicBezTo>
                    <a:cubicBezTo>
                      <a:pt x="739" y="660"/>
                      <a:pt x="731" y="666"/>
                      <a:pt x="722" y="666"/>
                    </a:cubicBezTo>
                    <a:lnTo>
                      <a:pt x="679" y="666"/>
                    </a:lnTo>
                    <a:cubicBezTo>
                      <a:pt x="666" y="666"/>
                      <a:pt x="655" y="655"/>
                      <a:pt x="655" y="641"/>
                    </a:cubicBezTo>
                    <a:cubicBezTo>
                      <a:pt x="655" y="628"/>
                      <a:pt x="666" y="617"/>
                      <a:pt x="679" y="617"/>
                    </a:cubicBezTo>
                    <a:lnTo>
                      <a:pt x="722" y="617"/>
                    </a:lnTo>
                    <a:cubicBezTo>
                      <a:pt x="733" y="617"/>
                      <a:pt x="742" y="624"/>
                      <a:pt x="745" y="634"/>
                    </a:cubicBezTo>
                    <a:cubicBezTo>
                      <a:pt x="801" y="638"/>
                      <a:pt x="843" y="659"/>
                      <a:pt x="871" y="696"/>
                    </a:cubicBezTo>
                    <a:cubicBezTo>
                      <a:pt x="903" y="737"/>
                      <a:pt x="911" y="791"/>
                      <a:pt x="910" y="839"/>
                    </a:cubicBezTo>
                    <a:lnTo>
                      <a:pt x="1098" y="839"/>
                    </a:lnTo>
                    <a:lnTo>
                      <a:pt x="1098" y="839"/>
                    </a:lnTo>
                    <a:close/>
                    <a:moveTo>
                      <a:pt x="549" y="459"/>
                    </a:moveTo>
                    <a:cubicBezTo>
                      <a:pt x="676" y="459"/>
                      <a:pt x="778" y="356"/>
                      <a:pt x="778" y="229"/>
                    </a:cubicBezTo>
                    <a:cubicBezTo>
                      <a:pt x="778" y="103"/>
                      <a:pt x="676" y="0"/>
                      <a:pt x="549" y="0"/>
                    </a:cubicBezTo>
                    <a:cubicBezTo>
                      <a:pt x="423" y="0"/>
                      <a:pt x="320" y="103"/>
                      <a:pt x="320" y="229"/>
                    </a:cubicBezTo>
                    <a:cubicBezTo>
                      <a:pt x="320" y="356"/>
                      <a:pt x="423" y="459"/>
                      <a:pt x="549" y="459"/>
                    </a:cubicBezTo>
                    <a:close/>
                    <a:moveTo>
                      <a:pt x="830" y="729"/>
                    </a:moveTo>
                    <a:cubicBezTo>
                      <a:pt x="813" y="708"/>
                      <a:pt x="789" y="695"/>
                      <a:pt x="756" y="690"/>
                    </a:cubicBezTo>
                    <a:cubicBezTo>
                      <a:pt x="746" y="697"/>
                      <a:pt x="734" y="701"/>
                      <a:pt x="722" y="701"/>
                    </a:cubicBezTo>
                    <a:lnTo>
                      <a:pt x="679" y="701"/>
                    </a:lnTo>
                    <a:cubicBezTo>
                      <a:pt x="648" y="701"/>
                      <a:pt x="621" y="675"/>
                      <a:pt x="621" y="643"/>
                    </a:cubicBezTo>
                    <a:cubicBezTo>
                      <a:pt x="621" y="611"/>
                      <a:pt x="647" y="585"/>
                      <a:pt x="679" y="585"/>
                    </a:cubicBezTo>
                    <a:lnTo>
                      <a:pt x="722" y="585"/>
                    </a:lnTo>
                    <a:cubicBezTo>
                      <a:pt x="738" y="585"/>
                      <a:pt x="754" y="593"/>
                      <a:pt x="765" y="605"/>
                    </a:cubicBezTo>
                    <a:cubicBezTo>
                      <a:pt x="815" y="611"/>
                      <a:pt x="855" y="631"/>
                      <a:pt x="885" y="663"/>
                    </a:cubicBezTo>
                    <a:cubicBezTo>
                      <a:pt x="885" y="662"/>
                      <a:pt x="885" y="660"/>
                      <a:pt x="885" y="659"/>
                    </a:cubicBezTo>
                    <a:lnTo>
                      <a:pt x="874" y="607"/>
                    </a:lnTo>
                    <a:cubicBezTo>
                      <a:pt x="849" y="524"/>
                      <a:pt x="782" y="459"/>
                      <a:pt x="697" y="437"/>
                    </a:cubicBezTo>
                    <a:cubicBezTo>
                      <a:pt x="659" y="473"/>
                      <a:pt x="606" y="496"/>
                      <a:pt x="549" y="496"/>
                    </a:cubicBezTo>
                    <a:cubicBezTo>
                      <a:pt x="492" y="496"/>
                      <a:pt x="440" y="473"/>
                      <a:pt x="401" y="437"/>
                    </a:cubicBezTo>
                    <a:cubicBezTo>
                      <a:pt x="293" y="466"/>
                      <a:pt x="212" y="564"/>
                      <a:pt x="212" y="681"/>
                    </a:cubicBezTo>
                    <a:lnTo>
                      <a:pt x="212" y="807"/>
                    </a:lnTo>
                    <a:lnTo>
                      <a:pt x="857" y="807"/>
                    </a:lnTo>
                    <a:cubicBezTo>
                      <a:pt x="853" y="775"/>
                      <a:pt x="844" y="748"/>
                      <a:pt x="830" y="72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</p:grpSp>
        <p:cxnSp>
          <p:nvCxnSpPr>
            <p:cNvPr id="6" name="直接连接符 11">
              <a:extLst>
                <a:ext uri="{FF2B5EF4-FFF2-40B4-BE49-F238E27FC236}">
                  <a16:creationId xmlns:a16="http://schemas.microsoft.com/office/drawing/2014/main" id="{1B47CCF8-C3B4-41D8-9453-8029ED507BDB}"/>
                </a:ext>
              </a:extLst>
            </p:cNvPr>
            <p:cNvCxnSpPr>
              <a:cxnSpLocks/>
            </p:cNvCxnSpPr>
            <p:nvPr/>
          </p:nvCxnSpPr>
          <p:spPr>
            <a:xfrm>
              <a:off x="525464" y="1092217"/>
              <a:ext cx="11134646" cy="0"/>
            </a:xfrm>
            <a:prstGeom prst="line">
              <a:avLst/>
            </a:prstGeom>
            <a:ln w="19050">
              <a:solidFill>
                <a:srgbClr val="0357A8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50317D28-C1B1-46B3-B29D-4D638C41467D}"/>
                </a:ext>
              </a:extLst>
            </p:cNvPr>
            <p:cNvSpPr txBox="1"/>
            <p:nvPr/>
          </p:nvSpPr>
          <p:spPr>
            <a:xfrm>
              <a:off x="1087352" y="342786"/>
              <a:ext cx="6861334" cy="58477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altLang="zh-CN" sz="3200" b="1" spc="300" dirty="0">
                  <a:solidFill>
                    <a:srgbClr val="0357A8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3.1</a:t>
              </a:r>
              <a:r>
                <a:rPr lang="zh-CN" altLang="en-US" sz="3200" b="1" spc="300" dirty="0">
                  <a:solidFill>
                    <a:srgbClr val="0357A8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性能优化过程记录表（附表）</a:t>
              </a:r>
            </a:p>
          </p:txBody>
        </p:sp>
      </p:grp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A2E0FB7B-2A4C-F042-B926-3B75A617690F}"/>
              </a:ext>
            </a:extLst>
          </p:cNvPr>
          <p:cNvSpPr txBox="1">
            <a:spLocks/>
          </p:cNvSpPr>
          <p:nvPr/>
        </p:nvSpPr>
        <p:spPr>
          <a:xfrm>
            <a:off x="436033" y="1021242"/>
            <a:ext cx="11734800" cy="56287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基本信息</a:t>
            </a:r>
            <a:endParaRPr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342900" indent="-342900" algn="l"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软件负载描述</a:t>
            </a:r>
            <a:endParaRPr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342900" indent="-342900" algn="l"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系统硬件配置</a:t>
            </a:r>
            <a:endParaRPr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342900" indent="-342900" algn="l"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系统软件配置</a:t>
            </a:r>
            <a:endParaRPr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342900" indent="-342900" algn="l"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算例分类</a:t>
            </a:r>
            <a:endParaRPr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342900" indent="-342900" algn="l"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计算结果正确性检验方法</a:t>
            </a:r>
            <a:endParaRPr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342900" indent="-342900" algn="l"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基准算例描述和墙钟时间</a:t>
            </a:r>
            <a:endParaRPr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342900" indent="-342900" algn="l"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分步逐步性能提升描述、优化后墙钟时间和加速比、备注等（</a:t>
            </a: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BKM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是</a:t>
            </a: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Best Known Method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  <a:endParaRPr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13642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19">
            <a:extLst>
              <a:ext uri="{FF2B5EF4-FFF2-40B4-BE49-F238E27FC236}">
                <a16:creationId xmlns:a16="http://schemas.microsoft.com/office/drawing/2014/main" id="{B0854A44-5C62-4F0E-8BCA-328739F92E1E}"/>
              </a:ext>
            </a:extLst>
          </p:cNvPr>
          <p:cNvGrpSpPr/>
          <p:nvPr/>
        </p:nvGrpSpPr>
        <p:grpSpPr>
          <a:xfrm>
            <a:off x="545121" y="340515"/>
            <a:ext cx="11210846" cy="751702"/>
            <a:chOff x="449264" y="340515"/>
            <a:chExt cx="11210846" cy="751702"/>
          </a:xfrm>
        </p:grpSpPr>
        <p:grpSp>
          <p:nvGrpSpPr>
            <p:cNvPr id="5" name="组合 18">
              <a:extLst>
                <a:ext uri="{FF2B5EF4-FFF2-40B4-BE49-F238E27FC236}">
                  <a16:creationId xmlns:a16="http://schemas.microsoft.com/office/drawing/2014/main" id="{521C1B9A-9D02-4513-BC7A-69A15DC5BE4D}"/>
                </a:ext>
              </a:extLst>
            </p:cNvPr>
            <p:cNvGrpSpPr/>
            <p:nvPr/>
          </p:nvGrpSpPr>
          <p:grpSpPr>
            <a:xfrm>
              <a:off x="449264" y="340515"/>
              <a:ext cx="551664" cy="551664"/>
              <a:chOff x="1723126" y="2043618"/>
              <a:chExt cx="686135" cy="686135"/>
            </a:xfrm>
          </p:grpSpPr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333F455D-7FCB-488D-89C3-3EDEEE5E1348}"/>
                  </a:ext>
                </a:extLst>
              </p:cNvPr>
              <p:cNvSpPr/>
              <p:nvPr/>
            </p:nvSpPr>
            <p:spPr>
              <a:xfrm flipH="1">
                <a:off x="1723126" y="2043618"/>
                <a:ext cx="686135" cy="686135"/>
              </a:xfrm>
              <a:prstGeom prst="ellipse">
                <a:avLst/>
              </a:prstGeom>
              <a:solidFill>
                <a:srgbClr val="0357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Oval 8">
                <a:extLst>
                  <a:ext uri="{FF2B5EF4-FFF2-40B4-BE49-F238E27FC236}">
                    <a16:creationId xmlns:a16="http://schemas.microsoft.com/office/drawing/2014/main" id="{F3C9E982-DA45-4E92-AA8E-848FFDB562C3}"/>
                  </a:ext>
                </a:extLst>
              </p:cNvPr>
              <p:cNvSpPr/>
              <p:nvPr/>
            </p:nvSpPr>
            <p:spPr>
              <a:xfrm flipH="1">
                <a:off x="1881117" y="2210245"/>
                <a:ext cx="370153" cy="352881"/>
              </a:xfrm>
              <a:custGeom>
                <a:avLst/>
                <a:gdLst>
                  <a:gd name="T0" fmla="*/ 1098 w 1098"/>
                  <a:gd name="T1" fmla="*/ 839 h 1048"/>
                  <a:gd name="T2" fmla="*/ 1098 w 1098"/>
                  <a:gd name="T3" fmla="*/ 1048 h 1048"/>
                  <a:gd name="T4" fmla="*/ 0 w 1098"/>
                  <a:gd name="T5" fmla="*/ 1048 h 1048"/>
                  <a:gd name="T6" fmla="*/ 0 w 1098"/>
                  <a:gd name="T7" fmla="*/ 839 h 1048"/>
                  <a:gd name="T8" fmla="*/ 891 w 1098"/>
                  <a:gd name="T9" fmla="*/ 839 h 1048"/>
                  <a:gd name="T10" fmla="*/ 856 w 1098"/>
                  <a:gd name="T11" fmla="*/ 707 h 1048"/>
                  <a:gd name="T12" fmla="*/ 743 w 1098"/>
                  <a:gd name="T13" fmla="*/ 653 h 1048"/>
                  <a:gd name="T14" fmla="*/ 722 w 1098"/>
                  <a:gd name="T15" fmla="*/ 666 h 1048"/>
                  <a:gd name="T16" fmla="*/ 679 w 1098"/>
                  <a:gd name="T17" fmla="*/ 666 h 1048"/>
                  <a:gd name="T18" fmla="*/ 655 w 1098"/>
                  <a:gd name="T19" fmla="*/ 641 h 1048"/>
                  <a:gd name="T20" fmla="*/ 679 w 1098"/>
                  <a:gd name="T21" fmla="*/ 617 h 1048"/>
                  <a:gd name="T22" fmla="*/ 722 w 1098"/>
                  <a:gd name="T23" fmla="*/ 617 h 1048"/>
                  <a:gd name="T24" fmla="*/ 745 w 1098"/>
                  <a:gd name="T25" fmla="*/ 634 h 1048"/>
                  <a:gd name="T26" fmla="*/ 871 w 1098"/>
                  <a:gd name="T27" fmla="*/ 696 h 1048"/>
                  <a:gd name="T28" fmla="*/ 910 w 1098"/>
                  <a:gd name="T29" fmla="*/ 839 h 1048"/>
                  <a:gd name="T30" fmla="*/ 1098 w 1098"/>
                  <a:gd name="T31" fmla="*/ 839 h 1048"/>
                  <a:gd name="T32" fmla="*/ 1098 w 1098"/>
                  <a:gd name="T33" fmla="*/ 839 h 1048"/>
                  <a:gd name="T34" fmla="*/ 549 w 1098"/>
                  <a:gd name="T35" fmla="*/ 459 h 1048"/>
                  <a:gd name="T36" fmla="*/ 778 w 1098"/>
                  <a:gd name="T37" fmla="*/ 229 h 1048"/>
                  <a:gd name="T38" fmla="*/ 549 w 1098"/>
                  <a:gd name="T39" fmla="*/ 0 h 1048"/>
                  <a:gd name="T40" fmla="*/ 320 w 1098"/>
                  <a:gd name="T41" fmla="*/ 229 h 1048"/>
                  <a:gd name="T42" fmla="*/ 549 w 1098"/>
                  <a:gd name="T43" fmla="*/ 459 h 1048"/>
                  <a:gd name="T44" fmla="*/ 830 w 1098"/>
                  <a:gd name="T45" fmla="*/ 729 h 1048"/>
                  <a:gd name="T46" fmla="*/ 756 w 1098"/>
                  <a:gd name="T47" fmla="*/ 690 h 1048"/>
                  <a:gd name="T48" fmla="*/ 722 w 1098"/>
                  <a:gd name="T49" fmla="*/ 701 h 1048"/>
                  <a:gd name="T50" fmla="*/ 679 w 1098"/>
                  <a:gd name="T51" fmla="*/ 701 h 1048"/>
                  <a:gd name="T52" fmla="*/ 621 w 1098"/>
                  <a:gd name="T53" fmla="*/ 643 h 1048"/>
                  <a:gd name="T54" fmla="*/ 679 w 1098"/>
                  <a:gd name="T55" fmla="*/ 585 h 1048"/>
                  <a:gd name="T56" fmla="*/ 722 w 1098"/>
                  <a:gd name="T57" fmla="*/ 585 h 1048"/>
                  <a:gd name="T58" fmla="*/ 765 w 1098"/>
                  <a:gd name="T59" fmla="*/ 605 h 1048"/>
                  <a:gd name="T60" fmla="*/ 885 w 1098"/>
                  <a:gd name="T61" fmla="*/ 663 h 1048"/>
                  <a:gd name="T62" fmla="*/ 885 w 1098"/>
                  <a:gd name="T63" fmla="*/ 659 h 1048"/>
                  <a:gd name="T64" fmla="*/ 874 w 1098"/>
                  <a:gd name="T65" fmla="*/ 607 h 1048"/>
                  <a:gd name="T66" fmla="*/ 697 w 1098"/>
                  <a:gd name="T67" fmla="*/ 437 h 1048"/>
                  <a:gd name="T68" fmla="*/ 549 w 1098"/>
                  <a:gd name="T69" fmla="*/ 496 h 1048"/>
                  <a:gd name="T70" fmla="*/ 401 w 1098"/>
                  <a:gd name="T71" fmla="*/ 437 h 1048"/>
                  <a:gd name="T72" fmla="*/ 212 w 1098"/>
                  <a:gd name="T73" fmla="*/ 681 h 1048"/>
                  <a:gd name="T74" fmla="*/ 212 w 1098"/>
                  <a:gd name="T75" fmla="*/ 807 h 1048"/>
                  <a:gd name="T76" fmla="*/ 857 w 1098"/>
                  <a:gd name="T77" fmla="*/ 807 h 1048"/>
                  <a:gd name="T78" fmla="*/ 830 w 1098"/>
                  <a:gd name="T79" fmla="*/ 729 h 10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098" h="1048">
                    <a:moveTo>
                      <a:pt x="1098" y="839"/>
                    </a:moveTo>
                    <a:lnTo>
                      <a:pt x="1098" y="1048"/>
                    </a:lnTo>
                    <a:lnTo>
                      <a:pt x="0" y="1048"/>
                    </a:lnTo>
                    <a:lnTo>
                      <a:pt x="0" y="839"/>
                    </a:lnTo>
                    <a:lnTo>
                      <a:pt x="891" y="839"/>
                    </a:lnTo>
                    <a:cubicBezTo>
                      <a:pt x="892" y="794"/>
                      <a:pt x="884" y="744"/>
                      <a:pt x="856" y="707"/>
                    </a:cubicBezTo>
                    <a:cubicBezTo>
                      <a:pt x="832" y="675"/>
                      <a:pt x="794" y="656"/>
                      <a:pt x="743" y="653"/>
                    </a:cubicBezTo>
                    <a:cubicBezTo>
                      <a:pt x="739" y="660"/>
                      <a:pt x="731" y="666"/>
                      <a:pt x="722" y="666"/>
                    </a:cubicBezTo>
                    <a:lnTo>
                      <a:pt x="679" y="666"/>
                    </a:lnTo>
                    <a:cubicBezTo>
                      <a:pt x="666" y="666"/>
                      <a:pt x="655" y="655"/>
                      <a:pt x="655" y="641"/>
                    </a:cubicBezTo>
                    <a:cubicBezTo>
                      <a:pt x="655" y="628"/>
                      <a:pt x="666" y="617"/>
                      <a:pt x="679" y="617"/>
                    </a:cubicBezTo>
                    <a:lnTo>
                      <a:pt x="722" y="617"/>
                    </a:lnTo>
                    <a:cubicBezTo>
                      <a:pt x="733" y="617"/>
                      <a:pt x="742" y="624"/>
                      <a:pt x="745" y="634"/>
                    </a:cubicBezTo>
                    <a:cubicBezTo>
                      <a:pt x="801" y="638"/>
                      <a:pt x="843" y="659"/>
                      <a:pt x="871" y="696"/>
                    </a:cubicBezTo>
                    <a:cubicBezTo>
                      <a:pt x="903" y="737"/>
                      <a:pt x="911" y="791"/>
                      <a:pt x="910" y="839"/>
                    </a:cubicBezTo>
                    <a:lnTo>
                      <a:pt x="1098" y="839"/>
                    </a:lnTo>
                    <a:lnTo>
                      <a:pt x="1098" y="839"/>
                    </a:lnTo>
                    <a:close/>
                    <a:moveTo>
                      <a:pt x="549" y="459"/>
                    </a:moveTo>
                    <a:cubicBezTo>
                      <a:pt x="676" y="459"/>
                      <a:pt x="778" y="356"/>
                      <a:pt x="778" y="229"/>
                    </a:cubicBezTo>
                    <a:cubicBezTo>
                      <a:pt x="778" y="103"/>
                      <a:pt x="676" y="0"/>
                      <a:pt x="549" y="0"/>
                    </a:cubicBezTo>
                    <a:cubicBezTo>
                      <a:pt x="423" y="0"/>
                      <a:pt x="320" y="103"/>
                      <a:pt x="320" y="229"/>
                    </a:cubicBezTo>
                    <a:cubicBezTo>
                      <a:pt x="320" y="356"/>
                      <a:pt x="423" y="459"/>
                      <a:pt x="549" y="459"/>
                    </a:cubicBezTo>
                    <a:close/>
                    <a:moveTo>
                      <a:pt x="830" y="729"/>
                    </a:moveTo>
                    <a:cubicBezTo>
                      <a:pt x="813" y="708"/>
                      <a:pt x="789" y="695"/>
                      <a:pt x="756" y="690"/>
                    </a:cubicBezTo>
                    <a:cubicBezTo>
                      <a:pt x="746" y="697"/>
                      <a:pt x="734" y="701"/>
                      <a:pt x="722" y="701"/>
                    </a:cubicBezTo>
                    <a:lnTo>
                      <a:pt x="679" y="701"/>
                    </a:lnTo>
                    <a:cubicBezTo>
                      <a:pt x="648" y="701"/>
                      <a:pt x="621" y="675"/>
                      <a:pt x="621" y="643"/>
                    </a:cubicBezTo>
                    <a:cubicBezTo>
                      <a:pt x="621" y="611"/>
                      <a:pt x="647" y="585"/>
                      <a:pt x="679" y="585"/>
                    </a:cubicBezTo>
                    <a:lnTo>
                      <a:pt x="722" y="585"/>
                    </a:lnTo>
                    <a:cubicBezTo>
                      <a:pt x="738" y="585"/>
                      <a:pt x="754" y="593"/>
                      <a:pt x="765" y="605"/>
                    </a:cubicBezTo>
                    <a:cubicBezTo>
                      <a:pt x="815" y="611"/>
                      <a:pt x="855" y="631"/>
                      <a:pt x="885" y="663"/>
                    </a:cubicBezTo>
                    <a:cubicBezTo>
                      <a:pt x="885" y="662"/>
                      <a:pt x="885" y="660"/>
                      <a:pt x="885" y="659"/>
                    </a:cubicBezTo>
                    <a:lnTo>
                      <a:pt x="874" y="607"/>
                    </a:lnTo>
                    <a:cubicBezTo>
                      <a:pt x="849" y="524"/>
                      <a:pt x="782" y="459"/>
                      <a:pt x="697" y="437"/>
                    </a:cubicBezTo>
                    <a:cubicBezTo>
                      <a:pt x="659" y="473"/>
                      <a:pt x="606" y="496"/>
                      <a:pt x="549" y="496"/>
                    </a:cubicBezTo>
                    <a:cubicBezTo>
                      <a:pt x="492" y="496"/>
                      <a:pt x="440" y="473"/>
                      <a:pt x="401" y="437"/>
                    </a:cubicBezTo>
                    <a:cubicBezTo>
                      <a:pt x="293" y="466"/>
                      <a:pt x="212" y="564"/>
                      <a:pt x="212" y="681"/>
                    </a:cubicBezTo>
                    <a:lnTo>
                      <a:pt x="212" y="807"/>
                    </a:lnTo>
                    <a:lnTo>
                      <a:pt x="857" y="807"/>
                    </a:lnTo>
                    <a:cubicBezTo>
                      <a:pt x="853" y="775"/>
                      <a:pt x="844" y="748"/>
                      <a:pt x="830" y="72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</p:grpSp>
        <p:cxnSp>
          <p:nvCxnSpPr>
            <p:cNvPr id="6" name="直接连接符 11">
              <a:extLst>
                <a:ext uri="{FF2B5EF4-FFF2-40B4-BE49-F238E27FC236}">
                  <a16:creationId xmlns:a16="http://schemas.microsoft.com/office/drawing/2014/main" id="{1B47CCF8-C3B4-41D8-9453-8029ED507BDB}"/>
                </a:ext>
              </a:extLst>
            </p:cNvPr>
            <p:cNvCxnSpPr>
              <a:cxnSpLocks/>
            </p:cNvCxnSpPr>
            <p:nvPr/>
          </p:nvCxnSpPr>
          <p:spPr>
            <a:xfrm>
              <a:off x="525464" y="1092217"/>
              <a:ext cx="11134646" cy="0"/>
            </a:xfrm>
            <a:prstGeom prst="line">
              <a:avLst/>
            </a:prstGeom>
            <a:ln w="19050">
              <a:solidFill>
                <a:srgbClr val="0357A8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50317D28-C1B1-46B3-B29D-4D638C41467D}"/>
                </a:ext>
              </a:extLst>
            </p:cNvPr>
            <p:cNvSpPr txBox="1"/>
            <p:nvPr/>
          </p:nvSpPr>
          <p:spPr>
            <a:xfrm>
              <a:off x="1087352" y="342786"/>
              <a:ext cx="6167238" cy="58477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altLang="zh-CN" sz="3200" b="1" spc="300" dirty="0">
                  <a:solidFill>
                    <a:srgbClr val="0357A8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3.2</a:t>
              </a:r>
              <a:r>
                <a:rPr lang="zh-CN" altLang="en-US" sz="3200" b="1" spc="300" dirty="0">
                  <a:solidFill>
                    <a:srgbClr val="0357A8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技术报告录音</a:t>
              </a:r>
              <a:r>
                <a:rPr lang="en-US" altLang="zh-CN" sz="3200" b="1" spc="300" dirty="0">
                  <a:solidFill>
                    <a:srgbClr val="0357A8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PPT</a:t>
              </a:r>
              <a:endParaRPr lang="zh-CN" altLang="en-US" sz="3200" b="1" spc="300" dirty="0">
                <a:solidFill>
                  <a:srgbClr val="0357A8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</p:grpSp>
      <p:sp>
        <p:nvSpPr>
          <p:cNvPr id="12" name="Rectangle 5">
            <a:extLst>
              <a:ext uri="{FF2B5EF4-FFF2-40B4-BE49-F238E27FC236}">
                <a16:creationId xmlns:a16="http://schemas.microsoft.com/office/drawing/2014/main" id="{53F230D9-13C3-4645-B568-B8DD37A842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719" y="659778"/>
            <a:ext cx="11363850" cy="5538119"/>
          </a:xfrm>
          <a:prstGeom prst="rect">
            <a:avLst/>
          </a:prstGeom>
          <a:noFill/>
          <a:ln>
            <a:noFill/>
          </a:ln>
        </p:spPr>
        <p:txBody>
          <a:bodyPr wrap="square" anchor="ctr">
            <a:spAutoFit/>
          </a:bodyPr>
          <a:lstStyle>
            <a:lvl1pPr indent="457200"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indent="-45720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SzPct val="80000"/>
              <a:buFontTx/>
              <a:buNone/>
              <a:defRPr/>
            </a:pPr>
            <a:endParaRPr kumimoji="0" lang="en-US" altLang="zh-CN" sz="24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indent="0">
              <a:lnSpc>
                <a:spcPct val="150000"/>
              </a:lnSpc>
              <a:spcBef>
                <a:spcPct val="0"/>
              </a:spcBef>
              <a:buSzPct val="80000"/>
              <a:buFont typeface="Arial" panose="020B0604020202020204" pitchFamily="34" charset="0"/>
              <a:buNone/>
              <a:defRPr/>
            </a:pPr>
            <a:r>
              <a:rPr kumimoji="0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参赛队伍最终提交的技术报告</a:t>
            </a:r>
            <a:r>
              <a:rPr kumimoji="0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PPT</a:t>
            </a:r>
            <a:r>
              <a:rPr kumimoji="0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需具有如下章节（严格执行）：</a:t>
            </a:r>
            <a:endParaRPr kumimoji="0" lang="en-US" altLang="zh-CN" sz="24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1">
              <a:lnSpc>
                <a:spcPct val="150000"/>
              </a:lnSpc>
              <a:spcBef>
                <a:spcPct val="0"/>
              </a:spcBef>
              <a:buSzPct val="80000"/>
              <a:buFont typeface="Calibri" panose="020F0502020204030204" pitchFamily="34" charset="0"/>
              <a:buAutoNum type="arabicPeriod"/>
              <a:defRPr/>
            </a:pPr>
            <a:r>
              <a:rPr kumimoji="0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提供应用程序运行的硬件环境和软件环境，其中软件环境至少包括操作系统、并行环境、相关依赖软件、所运行的应用负载等；</a:t>
            </a:r>
            <a:endParaRPr kumimoji="0" lang="en-US" altLang="zh-CN" sz="24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1">
              <a:lnSpc>
                <a:spcPct val="150000"/>
              </a:lnSpc>
              <a:spcBef>
                <a:spcPct val="0"/>
              </a:spcBef>
              <a:buSzPct val="80000"/>
              <a:buFont typeface="Calibri" panose="020F0502020204030204" pitchFamily="34" charset="0"/>
              <a:buAutoNum type="arabicPeriod"/>
              <a:defRPr/>
            </a:pPr>
            <a:r>
              <a:rPr kumimoji="0" lang="zh-CN" altLang="en-US" sz="2400" b="1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提供参赛应用程序的代码结构，从设计思路到主要流程设计及主要功能模块；</a:t>
            </a:r>
            <a:endParaRPr kumimoji="0" lang="en-US" altLang="zh-CN" sz="2400" b="1" dirty="0">
              <a:solidFill>
                <a:srgbClr val="FF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1">
              <a:lnSpc>
                <a:spcPct val="150000"/>
              </a:lnSpc>
              <a:spcBef>
                <a:spcPct val="0"/>
              </a:spcBef>
              <a:buSzPct val="80000"/>
              <a:buFont typeface="Calibri" panose="020F0502020204030204" pitchFamily="34" charset="0"/>
              <a:buAutoNum type="arabicPeriod"/>
              <a:defRPr/>
            </a:pPr>
            <a:r>
              <a:rPr kumimoji="0" lang="zh-CN" altLang="en-US" sz="2400" b="1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详细介绍参赛应用程序中采用的优化方法，基于优化方法达到的优化结果和性能指标；</a:t>
            </a:r>
            <a:endParaRPr kumimoji="0" lang="en-US" altLang="zh-CN" sz="2400" b="1" dirty="0">
              <a:solidFill>
                <a:srgbClr val="FF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1">
              <a:lnSpc>
                <a:spcPct val="150000"/>
              </a:lnSpc>
              <a:spcBef>
                <a:spcPct val="0"/>
              </a:spcBef>
              <a:buSzPct val="80000"/>
              <a:buFont typeface="Calibri" panose="020F0502020204030204" pitchFamily="34" charset="0"/>
              <a:buAutoNum type="arabicPeriod"/>
              <a:defRPr/>
            </a:pPr>
            <a:r>
              <a:rPr kumimoji="0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详细描述程序运行结果；</a:t>
            </a:r>
            <a:endParaRPr kumimoji="0" lang="en-US" altLang="zh-CN" sz="24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1">
              <a:lnSpc>
                <a:spcPct val="150000"/>
              </a:lnSpc>
              <a:spcBef>
                <a:spcPct val="0"/>
              </a:spcBef>
              <a:buSzPct val="80000"/>
              <a:buFont typeface="Calibri" panose="020F0502020204030204" pitchFamily="34" charset="0"/>
              <a:buAutoNum type="arabicPeriod"/>
              <a:defRPr/>
            </a:pPr>
            <a:r>
              <a:rPr kumimoji="0" lang="zh-CN" altLang="en-US" sz="2400" b="1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参赛队初赛技术报告</a:t>
            </a:r>
            <a:r>
              <a:rPr kumimoji="0" lang="en-US" altLang="zh-CN" sz="2400" b="1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PPT</a:t>
            </a:r>
            <a:r>
              <a:rPr kumimoji="0" lang="zh-CN" altLang="en-US" sz="2400" b="1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统一采用此模板进行，评审采取</a:t>
            </a:r>
            <a:r>
              <a:rPr kumimoji="0" lang="en-US" altLang="zh-CN" sz="2400" b="1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5</a:t>
            </a:r>
            <a:r>
              <a:rPr kumimoji="0" lang="zh-CN" altLang="en-US" sz="2400" b="1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分钟录音讲解</a:t>
            </a:r>
            <a:r>
              <a:rPr kumimoji="0" lang="en-US" altLang="zh-CN" sz="2400" b="1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PPT+5</a:t>
            </a:r>
            <a:r>
              <a:rPr kumimoji="0" lang="zh-CN" altLang="en-US" sz="2400" b="1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分钟专家评定形式进行（每个作品总评审时长为</a:t>
            </a:r>
            <a:r>
              <a:rPr kumimoji="0" lang="en-US" altLang="zh-CN" sz="2400" b="1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10</a:t>
            </a:r>
            <a:r>
              <a:rPr kumimoji="0" lang="zh-CN" altLang="en-US" sz="2400" b="1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分钟）。</a:t>
            </a:r>
            <a:endParaRPr kumimoji="0" lang="en-US" altLang="zh-CN" sz="24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3541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19">
            <a:extLst>
              <a:ext uri="{FF2B5EF4-FFF2-40B4-BE49-F238E27FC236}">
                <a16:creationId xmlns:a16="http://schemas.microsoft.com/office/drawing/2014/main" id="{B0854A44-5C62-4F0E-8BCA-328739F92E1E}"/>
              </a:ext>
            </a:extLst>
          </p:cNvPr>
          <p:cNvGrpSpPr/>
          <p:nvPr/>
        </p:nvGrpSpPr>
        <p:grpSpPr>
          <a:xfrm>
            <a:off x="545121" y="340515"/>
            <a:ext cx="11210846" cy="751702"/>
            <a:chOff x="449264" y="340515"/>
            <a:chExt cx="11210846" cy="751702"/>
          </a:xfrm>
        </p:grpSpPr>
        <p:grpSp>
          <p:nvGrpSpPr>
            <p:cNvPr id="5" name="组合 18">
              <a:extLst>
                <a:ext uri="{FF2B5EF4-FFF2-40B4-BE49-F238E27FC236}">
                  <a16:creationId xmlns:a16="http://schemas.microsoft.com/office/drawing/2014/main" id="{521C1B9A-9D02-4513-BC7A-69A15DC5BE4D}"/>
                </a:ext>
              </a:extLst>
            </p:cNvPr>
            <p:cNvGrpSpPr/>
            <p:nvPr/>
          </p:nvGrpSpPr>
          <p:grpSpPr>
            <a:xfrm>
              <a:off x="449264" y="340515"/>
              <a:ext cx="551664" cy="551664"/>
              <a:chOff x="1723126" y="2043618"/>
              <a:chExt cx="686135" cy="686135"/>
            </a:xfrm>
          </p:grpSpPr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333F455D-7FCB-488D-89C3-3EDEEE5E1348}"/>
                  </a:ext>
                </a:extLst>
              </p:cNvPr>
              <p:cNvSpPr/>
              <p:nvPr/>
            </p:nvSpPr>
            <p:spPr>
              <a:xfrm flipH="1">
                <a:off x="1723126" y="2043618"/>
                <a:ext cx="686135" cy="686135"/>
              </a:xfrm>
              <a:prstGeom prst="ellipse">
                <a:avLst/>
              </a:prstGeom>
              <a:solidFill>
                <a:srgbClr val="0357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Oval 8">
                <a:extLst>
                  <a:ext uri="{FF2B5EF4-FFF2-40B4-BE49-F238E27FC236}">
                    <a16:creationId xmlns:a16="http://schemas.microsoft.com/office/drawing/2014/main" id="{F3C9E982-DA45-4E92-AA8E-848FFDB562C3}"/>
                  </a:ext>
                </a:extLst>
              </p:cNvPr>
              <p:cNvSpPr/>
              <p:nvPr/>
            </p:nvSpPr>
            <p:spPr>
              <a:xfrm flipH="1">
                <a:off x="1881117" y="2210245"/>
                <a:ext cx="370153" cy="352881"/>
              </a:xfrm>
              <a:custGeom>
                <a:avLst/>
                <a:gdLst>
                  <a:gd name="T0" fmla="*/ 1098 w 1098"/>
                  <a:gd name="T1" fmla="*/ 839 h 1048"/>
                  <a:gd name="T2" fmla="*/ 1098 w 1098"/>
                  <a:gd name="T3" fmla="*/ 1048 h 1048"/>
                  <a:gd name="T4" fmla="*/ 0 w 1098"/>
                  <a:gd name="T5" fmla="*/ 1048 h 1048"/>
                  <a:gd name="T6" fmla="*/ 0 w 1098"/>
                  <a:gd name="T7" fmla="*/ 839 h 1048"/>
                  <a:gd name="T8" fmla="*/ 891 w 1098"/>
                  <a:gd name="T9" fmla="*/ 839 h 1048"/>
                  <a:gd name="T10" fmla="*/ 856 w 1098"/>
                  <a:gd name="T11" fmla="*/ 707 h 1048"/>
                  <a:gd name="T12" fmla="*/ 743 w 1098"/>
                  <a:gd name="T13" fmla="*/ 653 h 1048"/>
                  <a:gd name="T14" fmla="*/ 722 w 1098"/>
                  <a:gd name="T15" fmla="*/ 666 h 1048"/>
                  <a:gd name="T16" fmla="*/ 679 w 1098"/>
                  <a:gd name="T17" fmla="*/ 666 h 1048"/>
                  <a:gd name="T18" fmla="*/ 655 w 1098"/>
                  <a:gd name="T19" fmla="*/ 641 h 1048"/>
                  <a:gd name="T20" fmla="*/ 679 w 1098"/>
                  <a:gd name="T21" fmla="*/ 617 h 1048"/>
                  <a:gd name="T22" fmla="*/ 722 w 1098"/>
                  <a:gd name="T23" fmla="*/ 617 h 1048"/>
                  <a:gd name="T24" fmla="*/ 745 w 1098"/>
                  <a:gd name="T25" fmla="*/ 634 h 1048"/>
                  <a:gd name="T26" fmla="*/ 871 w 1098"/>
                  <a:gd name="T27" fmla="*/ 696 h 1048"/>
                  <a:gd name="T28" fmla="*/ 910 w 1098"/>
                  <a:gd name="T29" fmla="*/ 839 h 1048"/>
                  <a:gd name="T30" fmla="*/ 1098 w 1098"/>
                  <a:gd name="T31" fmla="*/ 839 h 1048"/>
                  <a:gd name="T32" fmla="*/ 1098 w 1098"/>
                  <a:gd name="T33" fmla="*/ 839 h 1048"/>
                  <a:gd name="T34" fmla="*/ 549 w 1098"/>
                  <a:gd name="T35" fmla="*/ 459 h 1048"/>
                  <a:gd name="T36" fmla="*/ 778 w 1098"/>
                  <a:gd name="T37" fmla="*/ 229 h 1048"/>
                  <a:gd name="T38" fmla="*/ 549 w 1098"/>
                  <a:gd name="T39" fmla="*/ 0 h 1048"/>
                  <a:gd name="T40" fmla="*/ 320 w 1098"/>
                  <a:gd name="T41" fmla="*/ 229 h 1048"/>
                  <a:gd name="T42" fmla="*/ 549 w 1098"/>
                  <a:gd name="T43" fmla="*/ 459 h 1048"/>
                  <a:gd name="T44" fmla="*/ 830 w 1098"/>
                  <a:gd name="T45" fmla="*/ 729 h 1048"/>
                  <a:gd name="T46" fmla="*/ 756 w 1098"/>
                  <a:gd name="T47" fmla="*/ 690 h 1048"/>
                  <a:gd name="T48" fmla="*/ 722 w 1098"/>
                  <a:gd name="T49" fmla="*/ 701 h 1048"/>
                  <a:gd name="T50" fmla="*/ 679 w 1098"/>
                  <a:gd name="T51" fmla="*/ 701 h 1048"/>
                  <a:gd name="T52" fmla="*/ 621 w 1098"/>
                  <a:gd name="T53" fmla="*/ 643 h 1048"/>
                  <a:gd name="T54" fmla="*/ 679 w 1098"/>
                  <a:gd name="T55" fmla="*/ 585 h 1048"/>
                  <a:gd name="T56" fmla="*/ 722 w 1098"/>
                  <a:gd name="T57" fmla="*/ 585 h 1048"/>
                  <a:gd name="T58" fmla="*/ 765 w 1098"/>
                  <a:gd name="T59" fmla="*/ 605 h 1048"/>
                  <a:gd name="T60" fmla="*/ 885 w 1098"/>
                  <a:gd name="T61" fmla="*/ 663 h 1048"/>
                  <a:gd name="T62" fmla="*/ 885 w 1098"/>
                  <a:gd name="T63" fmla="*/ 659 h 1048"/>
                  <a:gd name="T64" fmla="*/ 874 w 1098"/>
                  <a:gd name="T65" fmla="*/ 607 h 1048"/>
                  <a:gd name="T66" fmla="*/ 697 w 1098"/>
                  <a:gd name="T67" fmla="*/ 437 h 1048"/>
                  <a:gd name="T68" fmla="*/ 549 w 1098"/>
                  <a:gd name="T69" fmla="*/ 496 h 1048"/>
                  <a:gd name="T70" fmla="*/ 401 w 1098"/>
                  <a:gd name="T71" fmla="*/ 437 h 1048"/>
                  <a:gd name="T72" fmla="*/ 212 w 1098"/>
                  <a:gd name="T73" fmla="*/ 681 h 1048"/>
                  <a:gd name="T74" fmla="*/ 212 w 1098"/>
                  <a:gd name="T75" fmla="*/ 807 h 1048"/>
                  <a:gd name="T76" fmla="*/ 857 w 1098"/>
                  <a:gd name="T77" fmla="*/ 807 h 1048"/>
                  <a:gd name="T78" fmla="*/ 830 w 1098"/>
                  <a:gd name="T79" fmla="*/ 729 h 10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098" h="1048">
                    <a:moveTo>
                      <a:pt x="1098" y="839"/>
                    </a:moveTo>
                    <a:lnTo>
                      <a:pt x="1098" y="1048"/>
                    </a:lnTo>
                    <a:lnTo>
                      <a:pt x="0" y="1048"/>
                    </a:lnTo>
                    <a:lnTo>
                      <a:pt x="0" y="839"/>
                    </a:lnTo>
                    <a:lnTo>
                      <a:pt x="891" y="839"/>
                    </a:lnTo>
                    <a:cubicBezTo>
                      <a:pt x="892" y="794"/>
                      <a:pt x="884" y="744"/>
                      <a:pt x="856" y="707"/>
                    </a:cubicBezTo>
                    <a:cubicBezTo>
                      <a:pt x="832" y="675"/>
                      <a:pt x="794" y="656"/>
                      <a:pt x="743" y="653"/>
                    </a:cubicBezTo>
                    <a:cubicBezTo>
                      <a:pt x="739" y="660"/>
                      <a:pt x="731" y="666"/>
                      <a:pt x="722" y="666"/>
                    </a:cubicBezTo>
                    <a:lnTo>
                      <a:pt x="679" y="666"/>
                    </a:lnTo>
                    <a:cubicBezTo>
                      <a:pt x="666" y="666"/>
                      <a:pt x="655" y="655"/>
                      <a:pt x="655" y="641"/>
                    </a:cubicBezTo>
                    <a:cubicBezTo>
                      <a:pt x="655" y="628"/>
                      <a:pt x="666" y="617"/>
                      <a:pt x="679" y="617"/>
                    </a:cubicBezTo>
                    <a:lnTo>
                      <a:pt x="722" y="617"/>
                    </a:lnTo>
                    <a:cubicBezTo>
                      <a:pt x="733" y="617"/>
                      <a:pt x="742" y="624"/>
                      <a:pt x="745" y="634"/>
                    </a:cubicBezTo>
                    <a:cubicBezTo>
                      <a:pt x="801" y="638"/>
                      <a:pt x="843" y="659"/>
                      <a:pt x="871" y="696"/>
                    </a:cubicBezTo>
                    <a:cubicBezTo>
                      <a:pt x="903" y="737"/>
                      <a:pt x="911" y="791"/>
                      <a:pt x="910" y="839"/>
                    </a:cubicBezTo>
                    <a:lnTo>
                      <a:pt x="1098" y="839"/>
                    </a:lnTo>
                    <a:lnTo>
                      <a:pt x="1098" y="839"/>
                    </a:lnTo>
                    <a:close/>
                    <a:moveTo>
                      <a:pt x="549" y="459"/>
                    </a:moveTo>
                    <a:cubicBezTo>
                      <a:pt x="676" y="459"/>
                      <a:pt x="778" y="356"/>
                      <a:pt x="778" y="229"/>
                    </a:cubicBezTo>
                    <a:cubicBezTo>
                      <a:pt x="778" y="103"/>
                      <a:pt x="676" y="0"/>
                      <a:pt x="549" y="0"/>
                    </a:cubicBezTo>
                    <a:cubicBezTo>
                      <a:pt x="423" y="0"/>
                      <a:pt x="320" y="103"/>
                      <a:pt x="320" y="229"/>
                    </a:cubicBezTo>
                    <a:cubicBezTo>
                      <a:pt x="320" y="356"/>
                      <a:pt x="423" y="459"/>
                      <a:pt x="549" y="459"/>
                    </a:cubicBezTo>
                    <a:close/>
                    <a:moveTo>
                      <a:pt x="830" y="729"/>
                    </a:moveTo>
                    <a:cubicBezTo>
                      <a:pt x="813" y="708"/>
                      <a:pt x="789" y="695"/>
                      <a:pt x="756" y="690"/>
                    </a:cubicBezTo>
                    <a:cubicBezTo>
                      <a:pt x="746" y="697"/>
                      <a:pt x="734" y="701"/>
                      <a:pt x="722" y="701"/>
                    </a:cubicBezTo>
                    <a:lnTo>
                      <a:pt x="679" y="701"/>
                    </a:lnTo>
                    <a:cubicBezTo>
                      <a:pt x="648" y="701"/>
                      <a:pt x="621" y="675"/>
                      <a:pt x="621" y="643"/>
                    </a:cubicBezTo>
                    <a:cubicBezTo>
                      <a:pt x="621" y="611"/>
                      <a:pt x="647" y="585"/>
                      <a:pt x="679" y="585"/>
                    </a:cubicBezTo>
                    <a:lnTo>
                      <a:pt x="722" y="585"/>
                    </a:lnTo>
                    <a:cubicBezTo>
                      <a:pt x="738" y="585"/>
                      <a:pt x="754" y="593"/>
                      <a:pt x="765" y="605"/>
                    </a:cubicBezTo>
                    <a:cubicBezTo>
                      <a:pt x="815" y="611"/>
                      <a:pt x="855" y="631"/>
                      <a:pt x="885" y="663"/>
                    </a:cubicBezTo>
                    <a:cubicBezTo>
                      <a:pt x="885" y="662"/>
                      <a:pt x="885" y="660"/>
                      <a:pt x="885" y="659"/>
                    </a:cubicBezTo>
                    <a:lnTo>
                      <a:pt x="874" y="607"/>
                    </a:lnTo>
                    <a:cubicBezTo>
                      <a:pt x="849" y="524"/>
                      <a:pt x="782" y="459"/>
                      <a:pt x="697" y="437"/>
                    </a:cubicBezTo>
                    <a:cubicBezTo>
                      <a:pt x="659" y="473"/>
                      <a:pt x="606" y="496"/>
                      <a:pt x="549" y="496"/>
                    </a:cubicBezTo>
                    <a:cubicBezTo>
                      <a:pt x="492" y="496"/>
                      <a:pt x="440" y="473"/>
                      <a:pt x="401" y="437"/>
                    </a:cubicBezTo>
                    <a:cubicBezTo>
                      <a:pt x="293" y="466"/>
                      <a:pt x="212" y="564"/>
                      <a:pt x="212" y="681"/>
                    </a:cubicBezTo>
                    <a:lnTo>
                      <a:pt x="212" y="807"/>
                    </a:lnTo>
                    <a:lnTo>
                      <a:pt x="857" y="807"/>
                    </a:lnTo>
                    <a:cubicBezTo>
                      <a:pt x="853" y="775"/>
                      <a:pt x="844" y="748"/>
                      <a:pt x="830" y="72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</p:grpSp>
        <p:cxnSp>
          <p:nvCxnSpPr>
            <p:cNvPr id="6" name="直接连接符 11">
              <a:extLst>
                <a:ext uri="{FF2B5EF4-FFF2-40B4-BE49-F238E27FC236}">
                  <a16:creationId xmlns:a16="http://schemas.microsoft.com/office/drawing/2014/main" id="{1B47CCF8-C3B4-41D8-9453-8029ED507BDB}"/>
                </a:ext>
              </a:extLst>
            </p:cNvPr>
            <p:cNvCxnSpPr>
              <a:cxnSpLocks/>
            </p:cNvCxnSpPr>
            <p:nvPr/>
          </p:nvCxnSpPr>
          <p:spPr>
            <a:xfrm>
              <a:off x="525464" y="1092217"/>
              <a:ext cx="11134646" cy="0"/>
            </a:xfrm>
            <a:prstGeom prst="line">
              <a:avLst/>
            </a:prstGeom>
            <a:ln w="19050">
              <a:solidFill>
                <a:srgbClr val="0357A8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50317D28-C1B1-46B3-B29D-4D638C41467D}"/>
                </a:ext>
              </a:extLst>
            </p:cNvPr>
            <p:cNvSpPr txBox="1"/>
            <p:nvPr/>
          </p:nvSpPr>
          <p:spPr>
            <a:xfrm>
              <a:off x="1087352" y="342786"/>
              <a:ext cx="6167238" cy="58477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altLang="zh-CN" sz="3200" b="1" spc="300" dirty="0">
                  <a:solidFill>
                    <a:srgbClr val="0357A8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4.</a:t>
              </a:r>
              <a:r>
                <a:rPr lang="zh-CN" altLang="en-US" sz="3200" b="1" spc="300" dirty="0">
                  <a:solidFill>
                    <a:srgbClr val="0357A8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作品提交方式</a:t>
              </a:r>
            </a:p>
          </p:txBody>
        </p:sp>
      </p:grpSp>
      <p:sp>
        <p:nvSpPr>
          <p:cNvPr id="18" name="内容占位符 2">
            <a:extLst>
              <a:ext uri="{FF2B5EF4-FFF2-40B4-BE49-F238E27FC236}">
                <a16:creationId xmlns:a16="http://schemas.microsoft.com/office/drawing/2014/main" id="{82E725D8-3FA6-154D-B4B9-A0A4F6AEB9B5}"/>
              </a:ext>
            </a:extLst>
          </p:cNvPr>
          <p:cNvSpPr txBox="1">
            <a:spLocks/>
          </p:cNvSpPr>
          <p:nvPr/>
        </p:nvSpPr>
        <p:spPr>
          <a:xfrm>
            <a:off x="140170" y="1253359"/>
            <a:ext cx="6666780" cy="5478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spcBef>
                <a:spcPct val="0"/>
              </a:spcBef>
            </a:pPr>
            <a:r>
              <a:rPr lang="zh-CN" altLang="en-US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初赛作品提交截止：</a:t>
            </a:r>
            <a:r>
              <a:rPr lang="en-US" altLang="zh-CN" b="1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2022</a:t>
            </a:r>
            <a:r>
              <a:rPr lang="zh-CN" altLang="en-US" b="1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年</a:t>
            </a:r>
            <a:r>
              <a:rPr lang="en-US" altLang="zh-CN" b="1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08</a:t>
            </a:r>
            <a:r>
              <a:rPr lang="zh-CN" altLang="en-US" b="1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月</a:t>
            </a:r>
            <a:r>
              <a:rPr lang="en-US" altLang="zh-CN" b="1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8</a:t>
            </a:r>
            <a:r>
              <a:rPr lang="zh-CN" altLang="en-US" b="1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日上午</a:t>
            </a:r>
            <a:r>
              <a:rPr lang="en-US" altLang="zh-CN" b="1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10</a:t>
            </a:r>
            <a:r>
              <a:rPr lang="zh-CN" altLang="en-US" b="1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时</a:t>
            </a:r>
            <a:endParaRPr lang="en-US" altLang="zh-CN" b="1" dirty="0">
              <a:solidFill>
                <a:srgbClr val="FF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514350" indent="-514350" algn="l">
              <a:lnSpc>
                <a:spcPct val="150000"/>
              </a:lnSpc>
              <a:spcBef>
                <a:spcPct val="0"/>
              </a:spcBef>
              <a:buFont typeface="+mj-lt"/>
              <a:buAutoNum type="alphaUcPeriod"/>
            </a:pP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各队需在截止日前由</a:t>
            </a: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1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名队员通过官网（链接：</a:t>
            </a:r>
            <a:r>
              <a:rPr lang="en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http://www.paraedu.org.cn</a:t>
            </a:r>
            <a:r>
              <a:rPr lang="zh-CN" altLang="en" dirty="0"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个人主页提交参赛作品及相关文件的网盘链接及密码（如右图所示），如用</a:t>
            </a: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MacOS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系统打包格式请选用</a:t>
            </a:r>
            <a:r>
              <a:rPr lang="en-US" altLang="zh-CN" b="1" dirty="0">
                <a:latin typeface="SimSun" panose="02010600030101010101" pitchFamily="2" charset="-122"/>
                <a:ea typeface="SimSun" panose="02010600030101010101" pitchFamily="2" charset="-122"/>
              </a:rPr>
              <a:t>ZIP</a:t>
            </a:r>
            <a:r>
              <a:rPr lang="zh-CN" altLang="en-US" b="1" dirty="0">
                <a:latin typeface="SimSun" panose="02010600030101010101" pitchFamily="2" charset="-122"/>
                <a:ea typeface="SimSun" panose="02010600030101010101" pitchFamily="2" charset="-122"/>
              </a:rPr>
              <a:t>格式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，防止文件显示乱码 ；</a:t>
            </a:r>
          </a:p>
          <a:p>
            <a:pPr marL="514350" indent="-514350" algn="l">
              <a:lnSpc>
                <a:spcPct val="150000"/>
              </a:lnSpc>
              <a:spcBef>
                <a:spcPct val="0"/>
              </a:spcBef>
              <a:buFont typeface="+mj-lt"/>
              <a:buAutoNum type="alphaUcPeriod"/>
            </a:pP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作品提交截止前，各队可对程序随时修改，并在原路径更新提交参赛程序，组委会默认以最新提交内容为准。逾期未提交的队伍视为弃赛。</a:t>
            </a:r>
            <a:endParaRPr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3" name="图片 2" descr="图形用户界面, 应用程序&#10;&#10;描述已自动生成">
            <a:extLst>
              <a:ext uri="{FF2B5EF4-FFF2-40B4-BE49-F238E27FC236}">
                <a16:creationId xmlns:a16="http://schemas.microsoft.com/office/drawing/2014/main" id="{39F25B0B-9452-97E8-BF08-A5646DB62F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453"/>
          <a:stretch/>
        </p:blipFill>
        <p:spPr>
          <a:xfrm>
            <a:off x="6967387" y="1941391"/>
            <a:ext cx="5084443" cy="296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740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19">
            <a:extLst>
              <a:ext uri="{FF2B5EF4-FFF2-40B4-BE49-F238E27FC236}">
                <a16:creationId xmlns:a16="http://schemas.microsoft.com/office/drawing/2014/main" id="{B0854A44-5C62-4F0E-8BCA-328739F92E1E}"/>
              </a:ext>
            </a:extLst>
          </p:cNvPr>
          <p:cNvGrpSpPr/>
          <p:nvPr/>
        </p:nvGrpSpPr>
        <p:grpSpPr>
          <a:xfrm>
            <a:off x="545121" y="340515"/>
            <a:ext cx="11210846" cy="751702"/>
            <a:chOff x="449264" y="340515"/>
            <a:chExt cx="11210846" cy="751702"/>
          </a:xfrm>
        </p:grpSpPr>
        <p:grpSp>
          <p:nvGrpSpPr>
            <p:cNvPr id="5" name="组合 18">
              <a:extLst>
                <a:ext uri="{FF2B5EF4-FFF2-40B4-BE49-F238E27FC236}">
                  <a16:creationId xmlns:a16="http://schemas.microsoft.com/office/drawing/2014/main" id="{521C1B9A-9D02-4513-BC7A-69A15DC5BE4D}"/>
                </a:ext>
              </a:extLst>
            </p:cNvPr>
            <p:cNvGrpSpPr/>
            <p:nvPr/>
          </p:nvGrpSpPr>
          <p:grpSpPr>
            <a:xfrm>
              <a:off x="449264" y="340515"/>
              <a:ext cx="551664" cy="551664"/>
              <a:chOff x="1723126" y="2043618"/>
              <a:chExt cx="686135" cy="686135"/>
            </a:xfrm>
          </p:grpSpPr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333F455D-7FCB-488D-89C3-3EDEEE5E1348}"/>
                  </a:ext>
                </a:extLst>
              </p:cNvPr>
              <p:cNvSpPr/>
              <p:nvPr/>
            </p:nvSpPr>
            <p:spPr>
              <a:xfrm flipH="1">
                <a:off x="1723126" y="2043618"/>
                <a:ext cx="686135" cy="686135"/>
              </a:xfrm>
              <a:prstGeom prst="ellipse">
                <a:avLst/>
              </a:prstGeom>
              <a:solidFill>
                <a:srgbClr val="0357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Oval 8">
                <a:extLst>
                  <a:ext uri="{FF2B5EF4-FFF2-40B4-BE49-F238E27FC236}">
                    <a16:creationId xmlns:a16="http://schemas.microsoft.com/office/drawing/2014/main" id="{F3C9E982-DA45-4E92-AA8E-848FFDB562C3}"/>
                  </a:ext>
                </a:extLst>
              </p:cNvPr>
              <p:cNvSpPr/>
              <p:nvPr/>
            </p:nvSpPr>
            <p:spPr>
              <a:xfrm flipH="1">
                <a:off x="1881117" y="2210245"/>
                <a:ext cx="370153" cy="352881"/>
              </a:xfrm>
              <a:custGeom>
                <a:avLst/>
                <a:gdLst>
                  <a:gd name="T0" fmla="*/ 1098 w 1098"/>
                  <a:gd name="T1" fmla="*/ 839 h 1048"/>
                  <a:gd name="T2" fmla="*/ 1098 w 1098"/>
                  <a:gd name="T3" fmla="*/ 1048 h 1048"/>
                  <a:gd name="T4" fmla="*/ 0 w 1098"/>
                  <a:gd name="T5" fmla="*/ 1048 h 1048"/>
                  <a:gd name="T6" fmla="*/ 0 w 1098"/>
                  <a:gd name="T7" fmla="*/ 839 h 1048"/>
                  <a:gd name="T8" fmla="*/ 891 w 1098"/>
                  <a:gd name="T9" fmla="*/ 839 h 1048"/>
                  <a:gd name="T10" fmla="*/ 856 w 1098"/>
                  <a:gd name="T11" fmla="*/ 707 h 1048"/>
                  <a:gd name="T12" fmla="*/ 743 w 1098"/>
                  <a:gd name="T13" fmla="*/ 653 h 1048"/>
                  <a:gd name="T14" fmla="*/ 722 w 1098"/>
                  <a:gd name="T15" fmla="*/ 666 h 1048"/>
                  <a:gd name="T16" fmla="*/ 679 w 1098"/>
                  <a:gd name="T17" fmla="*/ 666 h 1048"/>
                  <a:gd name="T18" fmla="*/ 655 w 1098"/>
                  <a:gd name="T19" fmla="*/ 641 h 1048"/>
                  <a:gd name="T20" fmla="*/ 679 w 1098"/>
                  <a:gd name="T21" fmla="*/ 617 h 1048"/>
                  <a:gd name="T22" fmla="*/ 722 w 1098"/>
                  <a:gd name="T23" fmla="*/ 617 h 1048"/>
                  <a:gd name="T24" fmla="*/ 745 w 1098"/>
                  <a:gd name="T25" fmla="*/ 634 h 1048"/>
                  <a:gd name="T26" fmla="*/ 871 w 1098"/>
                  <a:gd name="T27" fmla="*/ 696 h 1048"/>
                  <a:gd name="T28" fmla="*/ 910 w 1098"/>
                  <a:gd name="T29" fmla="*/ 839 h 1048"/>
                  <a:gd name="T30" fmla="*/ 1098 w 1098"/>
                  <a:gd name="T31" fmla="*/ 839 h 1048"/>
                  <a:gd name="T32" fmla="*/ 1098 w 1098"/>
                  <a:gd name="T33" fmla="*/ 839 h 1048"/>
                  <a:gd name="T34" fmla="*/ 549 w 1098"/>
                  <a:gd name="T35" fmla="*/ 459 h 1048"/>
                  <a:gd name="T36" fmla="*/ 778 w 1098"/>
                  <a:gd name="T37" fmla="*/ 229 h 1048"/>
                  <a:gd name="T38" fmla="*/ 549 w 1098"/>
                  <a:gd name="T39" fmla="*/ 0 h 1048"/>
                  <a:gd name="T40" fmla="*/ 320 w 1098"/>
                  <a:gd name="T41" fmla="*/ 229 h 1048"/>
                  <a:gd name="T42" fmla="*/ 549 w 1098"/>
                  <a:gd name="T43" fmla="*/ 459 h 1048"/>
                  <a:gd name="T44" fmla="*/ 830 w 1098"/>
                  <a:gd name="T45" fmla="*/ 729 h 1048"/>
                  <a:gd name="T46" fmla="*/ 756 w 1098"/>
                  <a:gd name="T47" fmla="*/ 690 h 1048"/>
                  <a:gd name="T48" fmla="*/ 722 w 1098"/>
                  <a:gd name="T49" fmla="*/ 701 h 1048"/>
                  <a:gd name="T50" fmla="*/ 679 w 1098"/>
                  <a:gd name="T51" fmla="*/ 701 h 1048"/>
                  <a:gd name="T52" fmla="*/ 621 w 1098"/>
                  <a:gd name="T53" fmla="*/ 643 h 1048"/>
                  <a:gd name="T54" fmla="*/ 679 w 1098"/>
                  <a:gd name="T55" fmla="*/ 585 h 1048"/>
                  <a:gd name="T56" fmla="*/ 722 w 1098"/>
                  <a:gd name="T57" fmla="*/ 585 h 1048"/>
                  <a:gd name="T58" fmla="*/ 765 w 1098"/>
                  <a:gd name="T59" fmla="*/ 605 h 1048"/>
                  <a:gd name="T60" fmla="*/ 885 w 1098"/>
                  <a:gd name="T61" fmla="*/ 663 h 1048"/>
                  <a:gd name="T62" fmla="*/ 885 w 1098"/>
                  <a:gd name="T63" fmla="*/ 659 h 1048"/>
                  <a:gd name="T64" fmla="*/ 874 w 1098"/>
                  <a:gd name="T65" fmla="*/ 607 h 1048"/>
                  <a:gd name="T66" fmla="*/ 697 w 1098"/>
                  <a:gd name="T67" fmla="*/ 437 h 1048"/>
                  <a:gd name="T68" fmla="*/ 549 w 1098"/>
                  <a:gd name="T69" fmla="*/ 496 h 1048"/>
                  <a:gd name="T70" fmla="*/ 401 w 1098"/>
                  <a:gd name="T71" fmla="*/ 437 h 1048"/>
                  <a:gd name="T72" fmla="*/ 212 w 1098"/>
                  <a:gd name="T73" fmla="*/ 681 h 1048"/>
                  <a:gd name="T74" fmla="*/ 212 w 1098"/>
                  <a:gd name="T75" fmla="*/ 807 h 1048"/>
                  <a:gd name="T76" fmla="*/ 857 w 1098"/>
                  <a:gd name="T77" fmla="*/ 807 h 1048"/>
                  <a:gd name="T78" fmla="*/ 830 w 1098"/>
                  <a:gd name="T79" fmla="*/ 729 h 10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098" h="1048">
                    <a:moveTo>
                      <a:pt x="1098" y="839"/>
                    </a:moveTo>
                    <a:lnTo>
                      <a:pt x="1098" y="1048"/>
                    </a:lnTo>
                    <a:lnTo>
                      <a:pt x="0" y="1048"/>
                    </a:lnTo>
                    <a:lnTo>
                      <a:pt x="0" y="839"/>
                    </a:lnTo>
                    <a:lnTo>
                      <a:pt x="891" y="839"/>
                    </a:lnTo>
                    <a:cubicBezTo>
                      <a:pt x="892" y="794"/>
                      <a:pt x="884" y="744"/>
                      <a:pt x="856" y="707"/>
                    </a:cubicBezTo>
                    <a:cubicBezTo>
                      <a:pt x="832" y="675"/>
                      <a:pt x="794" y="656"/>
                      <a:pt x="743" y="653"/>
                    </a:cubicBezTo>
                    <a:cubicBezTo>
                      <a:pt x="739" y="660"/>
                      <a:pt x="731" y="666"/>
                      <a:pt x="722" y="666"/>
                    </a:cubicBezTo>
                    <a:lnTo>
                      <a:pt x="679" y="666"/>
                    </a:lnTo>
                    <a:cubicBezTo>
                      <a:pt x="666" y="666"/>
                      <a:pt x="655" y="655"/>
                      <a:pt x="655" y="641"/>
                    </a:cubicBezTo>
                    <a:cubicBezTo>
                      <a:pt x="655" y="628"/>
                      <a:pt x="666" y="617"/>
                      <a:pt x="679" y="617"/>
                    </a:cubicBezTo>
                    <a:lnTo>
                      <a:pt x="722" y="617"/>
                    </a:lnTo>
                    <a:cubicBezTo>
                      <a:pt x="733" y="617"/>
                      <a:pt x="742" y="624"/>
                      <a:pt x="745" y="634"/>
                    </a:cubicBezTo>
                    <a:cubicBezTo>
                      <a:pt x="801" y="638"/>
                      <a:pt x="843" y="659"/>
                      <a:pt x="871" y="696"/>
                    </a:cubicBezTo>
                    <a:cubicBezTo>
                      <a:pt x="903" y="737"/>
                      <a:pt x="911" y="791"/>
                      <a:pt x="910" y="839"/>
                    </a:cubicBezTo>
                    <a:lnTo>
                      <a:pt x="1098" y="839"/>
                    </a:lnTo>
                    <a:lnTo>
                      <a:pt x="1098" y="839"/>
                    </a:lnTo>
                    <a:close/>
                    <a:moveTo>
                      <a:pt x="549" y="459"/>
                    </a:moveTo>
                    <a:cubicBezTo>
                      <a:pt x="676" y="459"/>
                      <a:pt x="778" y="356"/>
                      <a:pt x="778" y="229"/>
                    </a:cubicBezTo>
                    <a:cubicBezTo>
                      <a:pt x="778" y="103"/>
                      <a:pt x="676" y="0"/>
                      <a:pt x="549" y="0"/>
                    </a:cubicBezTo>
                    <a:cubicBezTo>
                      <a:pt x="423" y="0"/>
                      <a:pt x="320" y="103"/>
                      <a:pt x="320" y="229"/>
                    </a:cubicBezTo>
                    <a:cubicBezTo>
                      <a:pt x="320" y="356"/>
                      <a:pt x="423" y="459"/>
                      <a:pt x="549" y="459"/>
                    </a:cubicBezTo>
                    <a:close/>
                    <a:moveTo>
                      <a:pt x="830" y="729"/>
                    </a:moveTo>
                    <a:cubicBezTo>
                      <a:pt x="813" y="708"/>
                      <a:pt x="789" y="695"/>
                      <a:pt x="756" y="690"/>
                    </a:cubicBezTo>
                    <a:cubicBezTo>
                      <a:pt x="746" y="697"/>
                      <a:pt x="734" y="701"/>
                      <a:pt x="722" y="701"/>
                    </a:cubicBezTo>
                    <a:lnTo>
                      <a:pt x="679" y="701"/>
                    </a:lnTo>
                    <a:cubicBezTo>
                      <a:pt x="648" y="701"/>
                      <a:pt x="621" y="675"/>
                      <a:pt x="621" y="643"/>
                    </a:cubicBezTo>
                    <a:cubicBezTo>
                      <a:pt x="621" y="611"/>
                      <a:pt x="647" y="585"/>
                      <a:pt x="679" y="585"/>
                    </a:cubicBezTo>
                    <a:lnTo>
                      <a:pt x="722" y="585"/>
                    </a:lnTo>
                    <a:cubicBezTo>
                      <a:pt x="738" y="585"/>
                      <a:pt x="754" y="593"/>
                      <a:pt x="765" y="605"/>
                    </a:cubicBezTo>
                    <a:cubicBezTo>
                      <a:pt x="815" y="611"/>
                      <a:pt x="855" y="631"/>
                      <a:pt x="885" y="663"/>
                    </a:cubicBezTo>
                    <a:cubicBezTo>
                      <a:pt x="885" y="662"/>
                      <a:pt x="885" y="660"/>
                      <a:pt x="885" y="659"/>
                    </a:cubicBezTo>
                    <a:lnTo>
                      <a:pt x="874" y="607"/>
                    </a:lnTo>
                    <a:cubicBezTo>
                      <a:pt x="849" y="524"/>
                      <a:pt x="782" y="459"/>
                      <a:pt x="697" y="437"/>
                    </a:cubicBezTo>
                    <a:cubicBezTo>
                      <a:pt x="659" y="473"/>
                      <a:pt x="606" y="496"/>
                      <a:pt x="549" y="496"/>
                    </a:cubicBezTo>
                    <a:cubicBezTo>
                      <a:pt x="492" y="496"/>
                      <a:pt x="440" y="473"/>
                      <a:pt x="401" y="437"/>
                    </a:cubicBezTo>
                    <a:cubicBezTo>
                      <a:pt x="293" y="466"/>
                      <a:pt x="212" y="564"/>
                      <a:pt x="212" y="681"/>
                    </a:cubicBezTo>
                    <a:lnTo>
                      <a:pt x="212" y="807"/>
                    </a:lnTo>
                    <a:lnTo>
                      <a:pt x="857" y="807"/>
                    </a:lnTo>
                    <a:cubicBezTo>
                      <a:pt x="853" y="775"/>
                      <a:pt x="844" y="748"/>
                      <a:pt x="830" y="72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</p:grpSp>
        <p:cxnSp>
          <p:nvCxnSpPr>
            <p:cNvPr id="6" name="直接连接符 11">
              <a:extLst>
                <a:ext uri="{FF2B5EF4-FFF2-40B4-BE49-F238E27FC236}">
                  <a16:creationId xmlns:a16="http://schemas.microsoft.com/office/drawing/2014/main" id="{1B47CCF8-C3B4-41D8-9453-8029ED507BDB}"/>
                </a:ext>
              </a:extLst>
            </p:cNvPr>
            <p:cNvCxnSpPr>
              <a:cxnSpLocks/>
            </p:cNvCxnSpPr>
            <p:nvPr/>
          </p:nvCxnSpPr>
          <p:spPr>
            <a:xfrm>
              <a:off x="525464" y="1092217"/>
              <a:ext cx="11134646" cy="0"/>
            </a:xfrm>
            <a:prstGeom prst="line">
              <a:avLst/>
            </a:prstGeom>
            <a:ln w="19050">
              <a:solidFill>
                <a:srgbClr val="0357A8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50317D28-C1B1-46B3-B29D-4D638C41467D}"/>
                </a:ext>
              </a:extLst>
            </p:cNvPr>
            <p:cNvSpPr txBox="1"/>
            <p:nvPr/>
          </p:nvSpPr>
          <p:spPr>
            <a:xfrm>
              <a:off x="1087352" y="342786"/>
              <a:ext cx="6167238" cy="58477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altLang="zh-CN" sz="3200" b="1" spc="300" dirty="0">
                  <a:solidFill>
                    <a:srgbClr val="0357A8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5.</a:t>
              </a:r>
              <a:r>
                <a:rPr lang="zh-CN" altLang="en-US" sz="3200" b="1" spc="300" dirty="0">
                  <a:solidFill>
                    <a:srgbClr val="0357A8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大赛支持及联系方式</a:t>
              </a:r>
            </a:p>
          </p:txBody>
        </p:sp>
      </p:grp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1888E4A0-0256-C847-BAAA-B3DEB18C0A09}"/>
              </a:ext>
            </a:extLst>
          </p:cNvPr>
          <p:cNvSpPr txBox="1">
            <a:spLocks/>
          </p:cNvSpPr>
          <p:nvPr/>
        </p:nvSpPr>
        <p:spPr>
          <a:xfrm>
            <a:off x="572111" y="1256874"/>
            <a:ext cx="11233066" cy="56895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大赛平台</a:t>
            </a: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&amp;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支持</a:t>
            </a:r>
            <a:endParaRPr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1.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代码基准编译器：</a:t>
            </a:r>
            <a:r>
              <a:rPr lang="en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Intel oneAPI:2022.1</a:t>
            </a:r>
          </a:p>
          <a:p>
            <a:pPr algn="l">
              <a:lnSpc>
                <a:spcPct val="150000"/>
              </a:lnSpc>
            </a:pPr>
            <a:r>
              <a:rPr lang="en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2.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比赛平台：英特尔</a:t>
            </a: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®Xe-HP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微架构的高性能</a:t>
            </a: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GPU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开发平台</a:t>
            </a:r>
            <a:endParaRPr lang="en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技术支持邮箱：</a:t>
            </a: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  <a:hlinkClick r:id="rId2"/>
              </a:rPr>
              <a:t>pac@paratera.com</a:t>
            </a:r>
            <a:endParaRPr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285750" indent="-285750" algn="l"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大赛官方网站：</a:t>
            </a:r>
            <a:r>
              <a:rPr lang="en" altLang="zh-CN" dirty="0" err="1">
                <a:latin typeface="SimSun" panose="02010600030101010101" pitchFamily="2" charset="-122"/>
                <a:ea typeface="SimSun" panose="02010600030101010101" pitchFamily="2" charset="-122"/>
              </a:rPr>
              <a:t>www.paraedu.org.cn</a:t>
            </a:r>
            <a:r>
              <a:rPr lang="zh-CN" altLang="en" dirty="0">
                <a:latin typeface="SimSun" panose="02010600030101010101" pitchFamily="2" charset="-122"/>
                <a:ea typeface="SimSun" panose="02010600030101010101" pitchFamily="2" charset="-122"/>
              </a:rPr>
              <a:t>或</a:t>
            </a:r>
            <a:r>
              <a:rPr lang="en-US" altLang="zh-CN" dirty="0" err="1">
                <a:latin typeface="SimSun" panose="02010600030101010101" pitchFamily="2" charset="-122"/>
                <a:ea typeface="SimSun" panose="02010600030101010101" pitchFamily="2" charset="-122"/>
              </a:rPr>
              <a:t>www.pac-hpc.com</a:t>
            </a:r>
            <a:endParaRPr lang="en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285750" indent="-285750" algn="l"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zh-CN" altLang="en" dirty="0">
                <a:latin typeface="SimSun" panose="02010600030101010101" pitchFamily="2" charset="-122"/>
                <a:ea typeface="SimSun" panose="02010600030101010101" pitchFamily="2" charset="-122"/>
              </a:rPr>
              <a:t>参赛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微信群名：“</a:t>
            </a: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PAC2022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参赛群”</a:t>
            </a:r>
            <a:r>
              <a:rPr lang="zh-CN" altLang="en-US" sz="1200" dirty="0">
                <a:latin typeface="SimSun" panose="02010600030101010101" pitchFamily="2" charset="-122"/>
                <a:ea typeface="SimSun" panose="02010600030101010101" pitchFamily="2" charset="-122"/>
              </a:rPr>
              <a:t>（邀请入群）</a:t>
            </a:r>
            <a:endParaRPr lang="en-US" altLang="zh-CN" sz="12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285750" indent="-285750" algn="l"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技术支持联系：</a:t>
            </a:r>
            <a:endParaRPr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algn="l">
              <a:lnSpc>
                <a:spcPct val="150000"/>
              </a:lnSpc>
              <a:defRPr/>
            </a:pP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刘  帅：</a:t>
            </a:r>
            <a:r>
              <a:rPr lang="en-US" altLang="zh-CN" dirty="0" err="1">
                <a:latin typeface="SimSun" panose="02010600030101010101" pitchFamily="2" charset="-122"/>
                <a:ea typeface="SimSun" panose="02010600030101010101" pitchFamily="2" charset="-122"/>
              </a:rPr>
              <a:t>liushuai@paratera.com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   叶晋甫：</a:t>
            </a:r>
            <a:r>
              <a:rPr lang="en" altLang="zh-CN" dirty="0" err="1">
                <a:latin typeface="SimSun" panose="02010600030101010101" pitchFamily="2" charset="-122"/>
                <a:ea typeface="SimSun" panose="02010600030101010101" pitchFamily="2" charset="-122"/>
              </a:rPr>
              <a:t>yejf@paratera.com</a:t>
            </a:r>
            <a:endParaRPr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95057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6456</TotalTime>
  <Words>755</Words>
  <Application>Microsoft Macintosh PowerPoint</Application>
  <PresentationFormat>宽屏</PresentationFormat>
  <Paragraphs>64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DengXian</vt:lpstr>
      <vt:lpstr>DengXian Light</vt:lpstr>
      <vt:lpstr>SimHei</vt:lpstr>
      <vt:lpstr>宋体</vt:lpstr>
      <vt:lpstr>Microsoft YaHei</vt:lpstr>
      <vt:lpstr>Arial</vt:lpstr>
      <vt:lpstr>Calibri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 泊霖</dc:creator>
  <cp:lastModifiedBy>白雪竹</cp:lastModifiedBy>
  <cp:revision>47</cp:revision>
  <dcterms:created xsi:type="dcterms:W3CDTF">2021-03-26T01:32:08Z</dcterms:created>
  <dcterms:modified xsi:type="dcterms:W3CDTF">2022-07-13T06:46:10Z</dcterms:modified>
</cp:coreProperties>
</file>