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7A8"/>
    <a:srgbClr val="02204C"/>
    <a:srgbClr val="19C6FC"/>
    <a:srgbClr val="992CBC"/>
    <a:srgbClr val="982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03D4-FC83-F44A-823B-78C9DF08A4C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BC8F-2541-104E-A6CA-E3902AAB8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CE99566-5ED7-CCD2-28A0-BD5AC79414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6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AF5CF9-080D-2B47-F644-15585FF64F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2737" y="122795"/>
            <a:ext cx="1350257" cy="9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1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71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5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4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2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61D8-351E-4D42-8178-8255C00CAC5D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CE6D-1D8E-A94F-AD1F-78CAFBCD0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858A15-1687-781D-63F2-4EA5F3B4DE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2737" y="122795"/>
            <a:ext cx="1350257" cy="9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ac@paratera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模糊的光影&#10;&#10;低可信度描述已自动生成">
            <a:extLst>
              <a:ext uri="{FF2B5EF4-FFF2-40B4-BE49-F238E27FC236}">
                <a16:creationId xmlns:a16="http://schemas.microsoft.com/office/drawing/2014/main" id="{F22DC3B8-A32D-B038-841C-3B44685C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3"/>
            <a:ext cx="12192000" cy="68646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336393"/>
            <a:ext cx="12191999" cy="1092607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全国</a:t>
            </a:r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并行应用挑战赛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" y="3429000"/>
            <a:ext cx="12192000" cy="769441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—</a:t>
            </a:r>
            <a:r>
              <a:rPr kumimoji="1" lang="zh-CN" altLang="en-US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优化组初赛规则及提交要求</a:t>
            </a:r>
            <a:r>
              <a:rPr kumimoji="1" lang="en-US" altLang="zh-CN" sz="4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—</a:t>
            </a:r>
            <a:endParaRPr kumimoji="1" lang="zh-CN" altLang="en-US" sz="4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4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糊的光影&#10;&#10;低可信度描述已自动生成">
            <a:extLst>
              <a:ext uri="{FF2B5EF4-FFF2-40B4-BE49-F238E27FC236}">
                <a16:creationId xmlns:a16="http://schemas.microsoft.com/office/drawing/2014/main" id="{85E08011-2A27-0623-B1D4-0F697D90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3"/>
            <a:ext cx="12192000" cy="6864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2628493"/>
            <a:ext cx="12191999" cy="1092607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500" b="1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预祝取得优异成绩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" y="3721100"/>
            <a:ext cx="12192000" cy="707886"/>
          </a:xfrm>
          <a:prstGeom prst="rect">
            <a:avLst/>
          </a:prstGeom>
          <a:noFill/>
          <a:effectLst>
            <a:outerShdw dist="76200" dir="2700000" algn="tl" rotWithShape="0">
              <a:srgbClr val="0070C0">
                <a:alpha val="9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Thanks</a:t>
            </a:r>
            <a:endParaRPr kumimoji="1" lang="zh-CN" altLang="en-US" sz="40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 descr="PAC2022主视觉-21920*1080-72ppi">
            <a:extLst>
              <a:ext uri="{FF2B5EF4-FFF2-40B4-BE49-F238E27FC236}">
                <a16:creationId xmlns:a16="http://schemas.microsoft.com/office/drawing/2014/main" id="{4E0ACDFA-1C15-A9FB-35E4-8B284827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59"/>
            <a:ext cx="12192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080338" y="65219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rPr>
              <a:t>目录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7CC16A-526B-4414-8B88-349211A60CD8}"/>
              </a:ext>
            </a:extLst>
          </p:cNvPr>
          <p:cNvSpPr/>
          <p:nvPr/>
        </p:nvSpPr>
        <p:spPr>
          <a:xfrm rot="16200000" flipH="1">
            <a:off x="11177790" y="5917906"/>
            <a:ext cx="383271" cy="383271"/>
          </a:xfrm>
          <a:prstGeom prst="ellipse">
            <a:avLst/>
          </a:prstGeom>
          <a:gradFill flip="none" rotWithShape="1">
            <a:gsLst>
              <a:gs pos="0">
                <a:srgbClr val="982FBF"/>
              </a:gs>
              <a:gs pos="100000">
                <a:srgbClr val="992CBC">
                  <a:alpha val="0"/>
                  <a:lumMod val="10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A17E982-2F31-4343-A8C9-92D9126C6C8E}"/>
              </a:ext>
            </a:extLst>
          </p:cNvPr>
          <p:cNvGrpSpPr/>
          <p:nvPr/>
        </p:nvGrpSpPr>
        <p:grpSpPr>
          <a:xfrm>
            <a:off x="679593" y="1658628"/>
            <a:ext cx="4909302" cy="4642549"/>
            <a:chOff x="7130298" y="2034580"/>
            <a:chExt cx="4909302" cy="464254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B5568D-BEC8-BD44-9285-44F35D99E999}"/>
                </a:ext>
              </a:extLst>
            </p:cNvPr>
            <p:cNvSpPr txBox="1"/>
            <p:nvPr/>
          </p:nvSpPr>
          <p:spPr>
            <a:xfrm>
              <a:off x="7130298" y="2034580"/>
              <a:ext cx="4212616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01.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软硬件细节</a:t>
              </a:r>
            </a:p>
          </p:txBody>
        </p:sp>
        <p:grpSp>
          <p:nvGrpSpPr>
            <p:cNvPr id="44" name="组合 8">
              <a:extLst>
                <a:ext uri="{FF2B5EF4-FFF2-40B4-BE49-F238E27FC236}">
                  <a16:creationId xmlns:a16="http://schemas.microsoft.com/office/drawing/2014/main" id="{71A5490B-3CD1-BB40-A084-26245FEE0EC6}"/>
                </a:ext>
              </a:extLst>
            </p:cNvPr>
            <p:cNvGrpSpPr/>
            <p:nvPr/>
          </p:nvGrpSpPr>
          <p:grpSpPr>
            <a:xfrm flipV="1">
              <a:off x="7231898" y="2668322"/>
              <a:ext cx="3606800" cy="84782"/>
              <a:chOff x="449263" y="1783967"/>
              <a:chExt cx="6030080" cy="141744"/>
            </a:xfrm>
          </p:grpSpPr>
          <p:grpSp>
            <p:nvGrpSpPr>
              <p:cNvPr id="70" name="组合 50">
                <a:extLst>
                  <a:ext uri="{FF2B5EF4-FFF2-40B4-BE49-F238E27FC236}">
                    <a16:creationId xmlns:a16="http://schemas.microsoft.com/office/drawing/2014/main" id="{7E000235-DE39-2047-B82B-15926D2DEC74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72" name="等腰三角形 48">
                  <a:extLst>
                    <a:ext uri="{FF2B5EF4-FFF2-40B4-BE49-F238E27FC236}">
                      <a16:creationId xmlns:a16="http://schemas.microsoft.com/office/drawing/2014/main" id="{6DEBB7C6-F5F4-B641-9114-80DE95122D45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73" name="等腰三角形 49">
                  <a:extLst>
                    <a:ext uri="{FF2B5EF4-FFF2-40B4-BE49-F238E27FC236}">
                      <a16:creationId xmlns:a16="http://schemas.microsoft.com/office/drawing/2014/main" id="{704D78E4-6B5A-3240-B68B-2DD3F170E431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71" name="直接连接符 72">
                <a:extLst>
                  <a:ext uri="{FF2B5EF4-FFF2-40B4-BE49-F238E27FC236}">
                    <a16:creationId xmlns:a16="http://schemas.microsoft.com/office/drawing/2014/main" id="{2CADBBF7-A852-8F40-97D6-A4FB36054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53">
              <a:extLst>
                <a:ext uri="{FF2B5EF4-FFF2-40B4-BE49-F238E27FC236}">
                  <a16:creationId xmlns:a16="http://schemas.microsoft.com/office/drawing/2014/main" id="{0B34CE38-06C7-9046-B7CE-6F353F81EED6}"/>
                </a:ext>
              </a:extLst>
            </p:cNvPr>
            <p:cNvGrpSpPr/>
            <p:nvPr/>
          </p:nvGrpSpPr>
          <p:grpSpPr>
            <a:xfrm flipV="1">
              <a:off x="7231898" y="3650455"/>
              <a:ext cx="3606800" cy="84782"/>
              <a:chOff x="449263" y="1783967"/>
              <a:chExt cx="6030080" cy="141744"/>
            </a:xfrm>
          </p:grpSpPr>
          <p:grpSp>
            <p:nvGrpSpPr>
              <p:cNvPr id="66" name="组合 59">
                <a:extLst>
                  <a:ext uri="{FF2B5EF4-FFF2-40B4-BE49-F238E27FC236}">
                    <a16:creationId xmlns:a16="http://schemas.microsoft.com/office/drawing/2014/main" id="{AD98F0A1-3C7C-5E4D-9F84-C46405B0FBE7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8" name="等腰三角形 64">
                  <a:extLst>
                    <a:ext uri="{FF2B5EF4-FFF2-40B4-BE49-F238E27FC236}">
                      <a16:creationId xmlns:a16="http://schemas.microsoft.com/office/drawing/2014/main" id="{D12F988D-38C0-8D43-AA71-69C33DD30655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9" name="等腰三角形 65">
                  <a:extLst>
                    <a:ext uri="{FF2B5EF4-FFF2-40B4-BE49-F238E27FC236}">
                      <a16:creationId xmlns:a16="http://schemas.microsoft.com/office/drawing/2014/main" id="{E17C78C9-E89A-C740-9D09-090CE01AB5F7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67" name="直接连接符 62">
                <a:extLst>
                  <a:ext uri="{FF2B5EF4-FFF2-40B4-BE49-F238E27FC236}">
                    <a16:creationId xmlns:a16="http://schemas.microsoft.com/office/drawing/2014/main" id="{4495F792-AC9F-8443-8966-522469BF2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26D5999-CA16-E242-9D39-148B4444B885}"/>
                </a:ext>
              </a:extLst>
            </p:cNvPr>
            <p:cNvSpPr txBox="1"/>
            <p:nvPr/>
          </p:nvSpPr>
          <p:spPr>
            <a:xfrm>
              <a:off x="7130298" y="3016713"/>
              <a:ext cx="4212616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02.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结构及优化思路</a:t>
              </a:r>
            </a:p>
          </p:txBody>
        </p:sp>
        <p:grpSp>
          <p:nvGrpSpPr>
            <p:cNvPr id="48" name="组合 73">
              <a:extLst>
                <a:ext uri="{FF2B5EF4-FFF2-40B4-BE49-F238E27FC236}">
                  <a16:creationId xmlns:a16="http://schemas.microsoft.com/office/drawing/2014/main" id="{3B9145D4-22EE-E841-8B54-E2D03749491A}"/>
                </a:ext>
              </a:extLst>
            </p:cNvPr>
            <p:cNvGrpSpPr/>
            <p:nvPr/>
          </p:nvGrpSpPr>
          <p:grpSpPr>
            <a:xfrm flipV="1">
              <a:off x="7231898" y="4632588"/>
              <a:ext cx="3606800" cy="84782"/>
              <a:chOff x="449263" y="1783967"/>
              <a:chExt cx="6030080" cy="141744"/>
            </a:xfrm>
          </p:grpSpPr>
          <p:grpSp>
            <p:nvGrpSpPr>
              <p:cNvPr id="62" name="组合 75">
                <a:extLst>
                  <a:ext uri="{FF2B5EF4-FFF2-40B4-BE49-F238E27FC236}">
                    <a16:creationId xmlns:a16="http://schemas.microsoft.com/office/drawing/2014/main" id="{B2A8E813-EE8A-D442-ADCA-751C28620F7E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4" name="等腰三角形 77">
                  <a:extLst>
                    <a:ext uri="{FF2B5EF4-FFF2-40B4-BE49-F238E27FC236}">
                      <a16:creationId xmlns:a16="http://schemas.microsoft.com/office/drawing/2014/main" id="{16AB53BF-9343-2C4C-871B-895D25069E3C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5" name="等腰三角形 78">
                  <a:extLst>
                    <a:ext uri="{FF2B5EF4-FFF2-40B4-BE49-F238E27FC236}">
                      <a16:creationId xmlns:a16="http://schemas.microsoft.com/office/drawing/2014/main" id="{C6C1F9B9-DFA6-D64E-94B0-2C3884CE077C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63" name="直接连接符 76">
                <a:extLst>
                  <a:ext uri="{FF2B5EF4-FFF2-40B4-BE49-F238E27FC236}">
                    <a16:creationId xmlns:a16="http://schemas.microsoft.com/office/drawing/2014/main" id="{031DACA3-4557-5D42-BBE4-7E629E6CA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A1D592-4197-9C40-BDAA-20D0C8B20C71}"/>
                </a:ext>
              </a:extLst>
            </p:cNvPr>
            <p:cNvSpPr txBox="1"/>
            <p:nvPr/>
          </p:nvSpPr>
          <p:spPr>
            <a:xfrm>
              <a:off x="7130298" y="3998846"/>
              <a:ext cx="443076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03.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优化方法及指标</a:t>
              </a:r>
            </a:p>
          </p:txBody>
        </p:sp>
        <p:grpSp>
          <p:nvGrpSpPr>
            <p:cNvPr id="50" name="组合 80">
              <a:extLst>
                <a:ext uri="{FF2B5EF4-FFF2-40B4-BE49-F238E27FC236}">
                  <a16:creationId xmlns:a16="http://schemas.microsoft.com/office/drawing/2014/main" id="{31783DE9-344F-0B4B-AC55-580E46F52B52}"/>
                </a:ext>
              </a:extLst>
            </p:cNvPr>
            <p:cNvGrpSpPr/>
            <p:nvPr/>
          </p:nvGrpSpPr>
          <p:grpSpPr>
            <a:xfrm flipV="1">
              <a:off x="7231898" y="5614722"/>
              <a:ext cx="3606800" cy="84782"/>
              <a:chOff x="449263" y="1783967"/>
              <a:chExt cx="6030080" cy="141744"/>
            </a:xfrm>
          </p:grpSpPr>
          <p:grpSp>
            <p:nvGrpSpPr>
              <p:cNvPr id="58" name="组合 82">
                <a:extLst>
                  <a:ext uri="{FF2B5EF4-FFF2-40B4-BE49-F238E27FC236}">
                    <a16:creationId xmlns:a16="http://schemas.microsoft.com/office/drawing/2014/main" id="{458F5E34-3ADE-A442-80CC-78703843A7C2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60" name="等腰三角形 84">
                  <a:extLst>
                    <a:ext uri="{FF2B5EF4-FFF2-40B4-BE49-F238E27FC236}">
                      <a16:creationId xmlns:a16="http://schemas.microsoft.com/office/drawing/2014/main" id="{5D02DA40-E6A4-8F49-A561-C614F394906C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61" name="等腰三角形 85">
                  <a:extLst>
                    <a:ext uri="{FF2B5EF4-FFF2-40B4-BE49-F238E27FC236}">
                      <a16:creationId xmlns:a16="http://schemas.microsoft.com/office/drawing/2014/main" id="{C8C6756A-740B-2547-93CF-19E9D89DA531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59" name="直接连接符 83">
                <a:extLst>
                  <a:ext uri="{FF2B5EF4-FFF2-40B4-BE49-F238E27FC236}">
                    <a16:creationId xmlns:a16="http://schemas.microsoft.com/office/drawing/2014/main" id="{35F48CBE-44FC-0E4A-842D-0C2BCF54F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5C6B87F-BB6D-994A-8C02-A843744C56D2}"/>
                </a:ext>
              </a:extLst>
            </p:cNvPr>
            <p:cNvSpPr txBox="1"/>
            <p:nvPr/>
          </p:nvSpPr>
          <p:spPr>
            <a:xfrm>
              <a:off x="7130298" y="4980980"/>
              <a:ext cx="357732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04.</a:t>
              </a:r>
              <a:r>
                <a:rPr lang="zh-CN" altLang="en-US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程序执行结果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EB0D568-1861-6345-B15F-B797C4D142E5}"/>
                </a:ext>
              </a:extLst>
            </p:cNvPr>
            <p:cNvSpPr txBox="1"/>
            <p:nvPr/>
          </p:nvSpPr>
          <p:spPr>
            <a:xfrm>
              <a:off x="7130298" y="5912236"/>
              <a:ext cx="4909302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05.</a:t>
              </a:r>
              <a:r>
                <a:rPr lang="zh-CN" altLang="en-US" sz="2800" spc="60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Microsoft YaHei" charset="-122"/>
                </a:rPr>
                <a:t>无</a:t>
              </a:r>
              <a:endParaRPr lang="zh-CN" altLang="en-US" sz="2800" spc="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Microsoft YaHei" charset="-122"/>
              </a:endParaRPr>
            </a:p>
          </p:txBody>
        </p:sp>
        <p:grpSp>
          <p:nvGrpSpPr>
            <p:cNvPr id="53" name="组合 80">
              <a:extLst>
                <a:ext uri="{FF2B5EF4-FFF2-40B4-BE49-F238E27FC236}">
                  <a16:creationId xmlns:a16="http://schemas.microsoft.com/office/drawing/2014/main" id="{9B30127D-4347-4840-88C9-1850639BE43E}"/>
                </a:ext>
              </a:extLst>
            </p:cNvPr>
            <p:cNvGrpSpPr/>
            <p:nvPr/>
          </p:nvGrpSpPr>
          <p:grpSpPr>
            <a:xfrm flipV="1">
              <a:off x="7215863" y="6592347"/>
              <a:ext cx="3606800" cy="84782"/>
              <a:chOff x="449263" y="1783967"/>
              <a:chExt cx="6030080" cy="141744"/>
            </a:xfrm>
          </p:grpSpPr>
          <p:grpSp>
            <p:nvGrpSpPr>
              <p:cNvPr id="54" name="组合 82">
                <a:extLst>
                  <a:ext uri="{FF2B5EF4-FFF2-40B4-BE49-F238E27FC236}">
                    <a16:creationId xmlns:a16="http://schemas.microsoft.com/office/drawing/2014/main" id="{E5809C04-E918-2B46-8C8C-9E914BE77127}"/>
                  </a:ext>
                </a:extLst>
              </p:cNvPr>
              <p:cNvGrpSpPr/>
              <p:nvPr/>
            </p:nvGrpSpPr>
            <p:grpSpPr>
              <a:xfrm>
                <a:off x="449263" y="1783967"/>
                <a:ext cx="697964" cy="141744"/>
                <a:chOff x="4255051" y="1934710"/>
                <a:chExt cx="697964" cy="141744"/>
              </a:xfrm>
            </p:grpSpPr>
            <p:sp>
              <p:nvSpPr>
                <p:cNvPr id="56" name="等腰三角形 84">
                  <a:extLst>
                    <a:ext uri="{FF2B5EF4-FFF2-40B4-BE49-F238E27FC236}">
                      <a16:creationId xmlns:a16="http://schemas.microsoft.com/office/drawing/2014/main" id="{0369B6B1-47FE-0142-93E7-89E1123AD7DD}"/>
                    </a:ext>
                  </a:extLst>
                </p:cNvPr>
                <p:cNvSpPr/>
                <p:nvPr/>
              </p:nvSpPr>
              <p:spPr>
                <a:xfrm rot="5400000">
                  <a:off x="4334327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  <p:sp>
              <p:nvSpPr>
                <p:cNvPr id="57" name="等腰三角形 85">
                  <a:extLst>
                    <a:ext uri="{FF2B5EF4-FFF2-40B4-BE49-F238E27FC236}">
                      <a16:creationId xmlns:a16="http://schemas.microsoft.com/office/drawing/2014/main" id="{C0007797-1064-E141-B054-954B90007A0C}"/>
                    </a:ext>
                  </a:extLst>
                </p:cNvPr>
                <p:cNvSpPr/>
                <p:nvPr/>
              </p:nvSpPr>
              <p:spPr>
                <a:xfrm rot="5400000">
                  <a:off x="4731995" y="1855434"/>
                  <a:ext cx="141744" cy="3002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SimHei" panose="02010609060101010101" pitchFamily="49" charset="-122"/>
                    <a:ea typeface="SimHei" panose="02010609060101010101" pitchFamily="49" charset="-122"/>
                    <a:cs typeface="Microsoft YaHei" charset="-122"/>
                  </a:endParaRPr>
                </a:p>
              </p:txBody>
            </p:sp>
          </p:grpSp>
          <p:cxnSp>
            <p:nvCxnSpPr>
              <p:cNvPr id="55" name="直接连接符 83">
                <a:extLst>
                  <a:ext uri="{FF2B5EF4-FFF2-40B4-BE49-F238E27FC236}">
                    <a16:creationId xmlns:a16="http://schemas.microsoft.com/office/drawing/2014/main" id="{9E5F22F5-0056-F14D-9C91-C1AC2B5329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918" y="1854839"/>
                <a:ext cx="5188425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053D7234-911F-4897-5542-57504B1E5509}"/>
              </a:ext>
            </a:extLst>
          </p:cNvPr>
          <p:cNvSpPr/>
          <p:nvPr/>
        </p:nvSpPr>
        <p:spPr>
          <a:xfrm>
            <a:off x="6952877" y="1833862"/>
            <a:ext cx="4403161" cy="4403161"/>
          </a:xfrm>
          <a:prstGeom prst="ellipse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101600" dist="76200" dir="2700000" algn="tl" rotWithShape="0">
              <a:srgbClr val="041D84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4914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参赛对象与要求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F6B942DA-E0D0-7540-AB70-8279AA1D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21" y="1523463"/>
            <a:ext cx="10863027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参赛对象：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国内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HPC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领域各大科研院所、重点高校以及科创型企业的并行计算及相关应用开发或使用者；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参赛人数：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每支参赛队伍由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名队长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最多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名参赛队员组成；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参赛平台：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英特尔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®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Xe-HP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微架构的高性能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GPU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开发平台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指导老师：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每支队伍可邀请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1-2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位指导老师进行指导</a:t>
            </a:r>
            <a:endParaRPr kumimoji="0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2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竞赛内容及形式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85AF3E-4814-B54B-B4E9-70E92E342DF0}"/>
              </a:ext>
            </a:extLst>
          </p:cNvPr>
          <p:cNvSpPr txBox="1">
            <a:spLocks/>
          </p:cNvSpPr>
          <p:nvPr/>
        </p:nvSpPr>
        <p:spPr bwMode="auto">
          <a:xfrm>
            <a:off x="528677" y="1292256"/>
            <a:ext cx="11134645" cy="49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参赛题目：“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generalized plasmon-pole</a:t>
            </a:r>
            <a:r>
              <a:rPr kumimoji="0" lang="zh-C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算法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”；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提交内容：优化组参赛队在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2022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日上午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之前按要求提交优化版源代码、应用运行过程记录文件、录音技术报告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等材料。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比赛形式：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优化组初赛共一题，其中上机成绩占比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，录音技术报告（录音</a:t>
            </a:r>
            <a:r>
              <a:rPr kumimoji="0"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讲解占比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；其中初赛成绩的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计入决赛。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特别说明：</a:t>
            </a:r>
            <a:endParaRPr kumimoji="0" lang="en-US" altLang="zh-CN" sz="2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同一单位最多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支队伍入围决赛，其中一、二等奖获得者须所属三个不同单位；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如出现作品源代码高度相似情况，则视为同一作品，取消参赛成绩。</a:t>
            </a:r>
          </a:p>
        </p:txBody>
      </p:sp>
    </p:spTree>
    <p:extLst>
      <p:ext uri="{BB962C8B-B14F-4D97-AF65-F5344CB8AC3E}">
        <p14:creationId xmlns:p14="http://schemas.microsoft.com/office/powerpoint/2010/main" val="17790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作品提交要求细则</a:t>
              </a: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EBC4D9DD-AB0F-9742-AEBC-04FC54EC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3" y="1692712"/>
            <a:ext cx="11483593" cy="38964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36195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优化版源代码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A.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提供的源代码包含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Makefile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，可进行重新编译，并且能够正确生成可执行文件。</a:t>
            </a:r>
          </a:p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B.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要求提供的源代码不涉及版权问题；大赛组委会不负责保障源代码安全。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性能优化过程记录表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技术报告时长为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分钟的录音</a:t>
            </a:r>
            <a:r>
              <a:rPr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endParaRPr lang="zh-CN" altLang="en-US" sz="2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25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86133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3.1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性能优化过程记录表（附表）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2E0FB7B-2A4C-F042-B926-3B75A617690F}"/>
              </a:ext>
            </a:extLst>
          </p:cNvPr>
          <p:cNvSpPr txBox="1">
            <a:spLocks/>
          </p:cNvSpPr>
          <p:nvPr/>
        </p:nvSpPr>
        <p:spPr>
          <a:xfrm>
            <a:off x="436033" y="1021242"/>
            <a:ext cx="11734800" cy="5628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基本信息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软件负载描述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系统硬件配置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系统软件配置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算例分类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计算结果正确性检验方法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基准算例描述和墙钟时间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分步逐步性能提升描述、优化后墙钟时间和加速比、备注等（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BKM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Best Known Method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3.2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技术报告录音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PPT</a:t>
              </a:r>
              <a:endParaRPr lang="zh-CN" altLang="en-US" sz="3200" b="1" spc="300" dirty="0">
                <a:solidFill>
                  <a:srgbClr val="0357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53F230D9-13C3-4645-B568-B8DD37A8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19" y="659778"/>
            <a:ext cx="11363850" cy="553811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Pct val="80000"/>
              <a:buFontTx/>
              <a:buNone/>
              <a:defRPr/>
            </a:pP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参赛队伍最终提交的技术报告</a:t>
            </a:r>
            <a:r>
              <a:rPr kumimoji="0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需具有如下章节（严格执行）：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提供应用程序运行的硬件环境和软件环境，其中软件环境至少包括操作系统、并行环境、相关依赖软件、所运行的应用负载等；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提供参赛应用程序的代码结构，从设计思路到主要流程设计及主要功能模块；</a:t>
            </a:r>
            <a:endParaRPr kumimoji="0"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详细介绍参赛应用程序中采用的优化方法，基于优化方法达到的优化结果和性能指标；</a:t>
            </a:r>
            <a:endParaRPr kumimoji="0"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详细描述程序运行结果；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Calibri" panose="020F0502020204030204" pitchFamily="34" charset="0"/>
              <a:buAutoNum type="arabicPeriod"/>
              <a:defRPr/>
            </a:pP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参赛队初赛技术报告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统一采用此模板进行，评审采取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分钟录音讲解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PPT+5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分钟专家评定形式进行（每个作品总评审时长为</a:t>
            </a:r>
            <a:r>
              <a:rPr kumimoji="0" lang="en-US" altLang="zh-CN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kumimoji="0"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分钟）。</a:t>
            </a:r>
            <a:endParaRPr kumimoji="0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5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作品提交方式</a:t>
              </a:r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2E725D8-3FA6-154D-B4B9-A0A4F6AEB9B5}"/>
              </a:ext>
            </a:extLst>
          </p:cNvPr>
          <p:cNvSpPr txBox="1">
            <a:spLocks/>
          </p:cNvSpPr>
          <p:nvPr/>
        </p:nvSpPr>
        <p:spPr>
          <a:xfrm>
            <a:off x="140170" y="1253359"/>
            <a:ext cx="6666780" cy="547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初赛作品提交截止：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2022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日上午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endParaRPr lang="en-US" altLang="zh-CN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 algn="l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各队需在截止日前由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名队员通过官网（链接：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http://www.paraedu.org.cn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个人主页提交参赛作品及相关文件的网盘链接及密码（如右图所示），如用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MacOS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系统打包格式请选用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ZIP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格式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，防止文件显示乱码 ；</a:t>
            </a:r>
          </a:p>
          <a:p>
            <a:pPr marL="514350" indent="-514350" algn="l">
              <a:lnSpc>
                <a:spcPct val="15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作品提交截止前，各队可对程序随时修改，并在原路径更新提交参赛程序，组委会默认以最新提交内容为准。逾期未提交的队伍视为弃赛。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39F25B0B-9452-97E8-BF08-A5646DB62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3"/>
          <a:stretch/>
        </p:blipFill>
        <p:spPr>
          <a:xfrm>
            <a:off x="6967387" y="1941391"/>
            <a:ext cx="5084443" cy="29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>
            <a:extLst>
              <a:ext uri="{FF2B5EF4-FFF2-40B4-BE49-F238E27FC236}">
                <a16:creationId xmlns:a16="http://schemas.microsoft.com/office/drawing/2014/main" id="{B0854A44-5C62-4F0E-8BCA-328739F92E1E}"/>
              </a:ext>
            </a:extLst>
          </p:cNvPr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>
              <a:extLst>
                <a:ext uri="{FF2B5EF4-FFF2-40B4-BE49-F238E27FC236}">
                  <a16:creationId xmlns:a16="http://schemas.microsoft.com/office/drawing/2014/main" id="{521C1B9A-9D02-4513-BC7A-69A15DC5BE4D}"/>
                </a:ext>
              </a:extLst>
            </p:cNvPr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3F455D-7FCB-488D-89C3-3EDEEE5E1348}"/>
                  </a:ext>
                </a:extLst>
              </p:cNvPr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3C9E982-DA45-4E92-AA8E-848FFDB562C3}"/>
                  </a:ext>
                </a:extLst>
              </p:cNvPr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>
              <a:extLst>
                <a:ext uri="{FF2B5EF4-FFF2-40B4-BE49-F238E27FC236}">
                  <a16:creationId xmlns:a16="http://schemas.microsoft.com/office/drawing/2014/main" id="{1B47CCF8-C3B4-41D8-9453-8029ED507BD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317D28-C1B1-46B3-B29D-4D638C41467D}"/>
                </a:ext>
              </a:extLst>
            </p:cNvPr>
            <p:cNvSpPr txBox="1"/>
            <p:nvPr/>
          </p:nvSpPr>
          <p:spPr>
            <a:xfrm>
              <a:off x="1087352" y="342786"/>
              <a:ext cx="616723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5.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大赛支持及联系方式</a:t>
              </a:r>
            </a:p>
          </p:txBody>
        </p: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888E4A0-0256-C847-BAAA-B3DEB18C0A09}"/>
              </a:ext>
            </a:extLst>
          </p:cNvPr>
          <p:cNvSpPr txBox="1">
            <a:spLocks/>
          </p:cNvSpPr>
          <p:nvPr/>
        </p:nvSpPr>
        <p:spPr>
          <a:xfrm>
            <a:off x="572111" y="1256874"/>
            <a:ext cx="11233066" cy="5689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大赛平台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支持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代码基准编译器：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Intel oneAPI:2022.1</a:t>
            </a:r>
          </a:p>
          <a:p>
            <a:pPr algn="l">
              <a:lnSpc>
                <a:spcPct val="150000"/>
              </a:lnSpc>
            </a:pP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比赛平台：英特尔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®Xe-HP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微架构的高性能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GPU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开发平台</a:t>
            </a:r>
            <a:endParaRPr lang="en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技术支持邮箱：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pac@paratera.com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大赛官方网站：</a:t>
            </a:r>
            <a:r>
              <a:rPr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www.paraedu.org.cn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www.pac-hpc.com</a:t>
            </a:r>
            <a:endParaRPr lang="en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参赛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微信群名：“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PAC2022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参赛群”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（邀请入群）</a:t>
            </a:r>
            <a:endParaRPr lang="en-US" altLang="zh-CN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技术支持联系：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刘  帅：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liushuai@paratera.com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叶晋甫：</a:t>
            </a:r>
            <a:r>
              <a:rPr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yejf@paratera.com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05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749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DengXian</vt:lpstr>
      <vt:lpstr>DengXian Light</vt:lpstr>
      <vt:lpstr>SimHei</vt:lpstr>
      <vt:lpstr>SimSun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泊霖</dc:creator>
  <cp:lastModifiedBy>祭 夜</cp:lastModifiedBy>
  <cp:revision>53</cp:revision>
  <dcterms:created xsi:type="dcterms:W3CDTF">2021-03-26T01:32:08Z</dcterms:created>
  <dcterms:modified xsi:type="dcterms:W3CDTF">2022-08-01T10:52:22Z</dcterms:modified>
</cp:coreProperties>
</file>