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7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B6AD62-4E85-4995-B962-771BE03FB1DB}"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0FE5A09A-D436-42F7-9A32-29F0C9EE1EFB}">
      <dgm:prSet/>
      <dgm:spPr/>
      <dgm:t>
        <a:bodyPr/>
        <a:lstStyle/>
        <a:p>
          <a:r>
            <a:rPr lang="es-MX"/>
            <a:t>Para el diseño del datawarehouse decidimos implementar un esquema de Snowflake</a:t>
          </a:r>
          <a:endParaRPr lang="en-US"/>
        </a:p>
      </dgm:t>
    </dgm:pt>
    <dgm:pt modelId="{296A110D-B13A-4099-98C7-53A13031B8BB}" type="parTrans" cxnId="{8D9018D6-7144-49E2-9B40-C0FADC731657}">
      <dgm:prSet/>
      <dgm:spPr/>
      <dgm:t>
        <a:bodyPr/>
        <a:lstStyle/>
        <a:p>
          <a:endParaRPr lang="en-US"/>
        </a:p>
      </dgm:t>
    </dgm:pt>
    <dgm:pt modelId="{E513C783-B3BD-46D9-AAC7-93FD2B75DA03}" type="sibTrans" cxnId="{8D9018D6-7144-49E2-9B40-C0FADC731657}">
      <dgm:prSet/>
      <dgm:spPr/>
      <dgm:t>
        <a:bodyPr/>
        <a:lstStyle/>
        <a:p>
          <a:endParaRPr lang="en-US"/>
        </a:p>
      </dgm:t>
    </dgm:pt>
    <dgm:pt modelId="{E10CC8B8-7E21-4704-B86C-A554137E9BD5}">
      <dgm:prSet/>
      <dgm:spPr/>
      <dgm:t>
        <a:bodyPr/>
        <a:lstStyle/>
        <a:p>
          <a:r>
            <a:rPr lang="es-MX"/>
            <a:t>Evitar el exceso de información redundante</a:t>
          </a:r>
          <a:endParaRPr lang="en-US"/>
        </a:p>
      </dgm:t>
    </dgm:pt>
    <dgm:pt modelId="{BCF69909-ACBF-4D1E-8231-9B98811E1C1A}" type="parTrans" cxnId="{57F64FED-E727-4C68-AB65-C59A6A7A63CA}">
      <dgm:prSet/>
      <dgm:spPr/>
      <dgm:t>
        <a:bodyPr/>
        <a:lstStyle/>
        <a:p>
          <a:endParaRPr lang="en-US"/>
        </a:p>
      </dgm:t>
    </dgm:pt>
    <dgm:pt modelId="{DB287919-F137-47A8-B5FE-A2B04AA7EAFD}" type="sibTrans" cxnId="{57F64FED-E727-4C68-AB65-C59A6A7A63CA}">
      <dgm:prSet/>
      <dgm:spPr/>
      <dgm:t>
        <a:bodyPr/>
        <a:lstStyle/>
        <a:p>
          <a:endParaRPr lang="en-US"/>
        </a:p>
      </dgm:t>
    </dgm:pt>
    <dgm:pt modelId="{14940595-8149-48EF-B18E-EA4AF3161B83}">
      <dgm:prSet/>
      <dgm:spPr/>
      <dgm:t>
        <a:bodyPr/>
        <a:lstStyle/>
        <a:p>
          <a:r>
            <a:rPr lang="es-MX"/>
            <a:t>Diseño más claro</a:t>
          </a:r>
          <a:endParaRPr lang="en-US"/>
        </a:p>
      </dgm:t>
    </dgm:pt>
    <dgm:pt modelId="{E616BDFB-88C9-40A6-99E2-2577DE9992E3}" type="parTrans" cxnId="{371391FF-EBF2-41D5-845E-FA73A240BE03}">
      <dgm:prSet/>
      <dgm:spPr/>
      <dgm:t>
        <a:bodyPr/>
        <a:lstStyle/>
        <a:p>
          <a:endParaRPr lang="en-US"/>
        </a:p>
      </dgm:t>
    </dgm:pt>
    <dgm:pt modelId="{EE0C9287-F1A0-478F-9490-87F23A4AAA4E}" type="sibTrans" cxnId="{371391FF-EBF2-41D5-845E-FA73A240BE03}">
      <dgm:prSet/>
      <dgm:spPr/>
      <dgm:t>
        <a:bodyPr/>
        <a:lstStyle/>
        <a:p>
          <a:endParaRPr lang="en-US"/>
        </a:p>
      </dgm:t>
    </dgm:pt>
    <dgm:pt modelId="{D699D43C-E315-468C-B871-D8BDDA60D3D9}">
      <dgm:prSet/>
      <dgm:spPr/>
      <dgm:t>
        <a:bodyPr/>
        <a:lstStyle/>
        <a:p>
          <a:r>
            <a:rPr lang="es-MX"/>
            <a:t>Reutilización de dimensiones</a:t>
          </a:r>
          <a:endParaRPr lang="en-US"/>
        </a:p>
      </dgm:t>
    </dgm:pt>
    <dgm:pt modelId="{D8CDDD63-A4EF-4AF7-AA5B-3EC12DDC39EF}" type="parTrans" cxnId="{222D5FA6-4FFE-4E35-B42F-99427157B4AB}">
      <dgm:prSet/>
      <dgm:spPr/>
      <dgm:t>
        <a:bodyPr/>
        <a:lstStyle/>
        <a:p>
          <a:endParaRPr lang="en-US"/>
        </a:p>
      </dgm:t>
    </dgm:pt>
    <dgm:pt modelId="{2A5298C0-FA8F-40BA-B500-80EE285A35A0}" type="sibTrans" cxnId="{222D5FA6-4FFE-4E35-B42F-99427157B4AB}">
      <dgm:prSet/>
      <dgm:spPr/>
      <dgm:t>
        <a:bodyPr/>
        <a:lstStyle/>
        <a:p>
          <a:endParaRPr lang="en-US"/>
        </a:p>
      </dgm:t>
    </dgm:pt>
    <dgm:pt modelId="{47B20411-8763-424B-BDB7-149BC8996EA1}">
      <dgm:prSet/>
      <dgm:spPr/>
      <dgm:t>
        <a:bodyPr/>
        <a:lstStyle/>
        <a:p>
          <a:r>
            <a:rPr lang="es-MX"/>
            <a:t>Como resultado del análisis realizado determinamos la necesidad de contar con:</a:t>
          </a:r>
          <a:endParaRPr lang="en-US"/>
        </a:p>
      </dgm:t>
    </dgm:pt>
    <dgm:pt modelId="{A061F102-9E11-4F7B-8ADF-645886EDAA76}" type="parTrans" cxnId="{A19BB03E-AAAF-4915-B900-20CA1FF2B2B7}">
      <dgm:prSet/>
      <dgm:spPr/>
      <dgm:t>
        <a:bodyPr/>
        <a:lstStyle/>
        <a:p>
          <a:endParaRPr lang="en-US"/>
        </a:p>
      </dgm:t>
    </dgm:pt>
    <dgm:pt modelId="{D6449200-2444-4076-B91C-18FEADBD447F}" type="sibTrans" cxnId="{A19BB03E-AAAF-4915-B900-20CA1FF2B2B7}">
      <dgm:prSet/>
      <dgm:spPr/>
      <dgm:t>
        <a:bodyPr/>
        <a:lstStyle/>
        <a:p>
          <a:endParaRPr lang="en-US"/>
        </a:p>
      </dgm:t>
    </dgm:pt>
    <dgm:pt modelId="{76BFB6EC-C9A6-43B1-9792-402F390517C4}">
      <dgm:prSet/>
      <dgm:spPr/>
      <dgm:t>
        <a:bodyPr/>
        <a:lstStyle/>
        <a:p>
          <a:r>
            <a:rPr lang="es-MX"/>
            <a:t>4 tablas de hechos (FT)</a:t>
          </a:r>
          <a:endParaRPr lang="en-US"/>
        </a:p>
      </dgm:t>
    </dgm:pt>
    <dgm:pt modelId="{7B84BB16-BA59-416E-8CC8-09C972B85574}" type="parTrans" cxnId="{5620AB5A-8309-4876-B205-9F6B04A629C2}">
      <dgm:prSet/>
      <dgm:spPr/>
      <dgm:t>
        <a:bodyPr/>
        <a:lstStyle/>
        <a:p>
          <a:endParaRPr lang="en-US"/>
        </a:p>
      </dgm:t>
    </dgm:pt>
    <dgm:pt modelId="{C1F46D03-50D2-428C-8B52-288ED0796029}" type="sibTrans" cxnId="{5620AB5A-8309-4876-B205-9F6B04A629C2}">
      <dgm:prSet/>
      <dgm:spPr/>
      <dgm:t>
        <a:bodyPr/>
        <a:lstStyle/>
        <a:p>
          <a:endParaRPr lang="en-US"/>
        </a:p>
      </dgm:t>
    </dgm:pt>
    <dgm:pt modelId="{E62A0AD9-FA94-4D8B-A310-6634DD781A35}">
      <dgm:prSet/>
      <dgm:spPr/>
      <dgm:t>
        <a:bodyPr/>
        <a:lstStyle/>
        <a:p>
          <a:r>
            <a:rPr lang="es-MX"/>
            <a:t>8 tablas de dimensiones (DT)</a:t>
          </a:r>
          <a:endParaRPr lang="en-US"/>
        </a:p>
      </dgm:t>
    </dgm:pt>
    <dgm:pt modelId="{75E38479-64F2-4D3A-9B7C-9F216E4451E0}" type="parTrans" cxnId="{01362372-A212-4026-B604-34B377EF2629}">
      <dgm:prSet/>
      <dgm:spPr/>
      <dgm:t>
        <a:bodyPr/>
        <a:lstStyle/>
        <a:p>
          <a:endParaRPr lang="en-US"/>
        </a:p>
      </dgm:t>
    </dgm:pt>
    <dgm:pt modelId="{134922C5-94BF-43D5-A60D-1DEC237CF6DB}" type="sibTrans" cxnId="{01362372-A212-4026-B604-34B377EF2629}">
      <dgm:prSet/>
      <dgm:spPr/>
      <dgm:t>
        <a:bodyPr/>
        <a:lstStyle/>
        <a:p>
          <a:endParaRPr lang="en-US"/>
        </a:p>
      </dgm:t>
    </dgm:pt>
    <dgm:pt modelId="{AF54A749-A4D8-4917-BD5B-94E79943AB5E}" type="pres">
      <dgm:prSet presAssocID="{2CB6AD62-4E85-4995-B962-771BE03FB1DB}" presName="Name0" presStyleCnt="0">
        <dgm:presLayoutVars>
          <dgm:dir/>
          <dgm:animLvl val="lvl"/>
          <dgm:resizeHandles val="exact"/>
        </dgm:presLayoutVars>
      </dgm:prSet>
      <dgm:spPr/>
    </dgm:pt>
    <dgm:pt modelId="{4A97E4E6-6561-4015-BEB8-2E277A2E4DF6}" type="pres">
      <dgm:prSet presAssocID="{0FE5A09A-D436-42F7-9A32-29F0C9EE1EFB}" presName="composite" presStyleCnt="0"/>
      <dgm:spPr/>
    </dgm:pt>
    <dgm:pt modelId="{5B9D2392-8EB3-4D35-BDC0-701F649785B1}" type="pres">
      <dgm:prSet presAssocID="{0FE5A09A-D436-42F7-9A32-29F0C9EE1EFB}" presName="parTx" presStyleLbl="alignNode1" presStyleIdx="0" presStyleCnt="2">
        <dgm:presLayoutVars>
          <dgm:chMax val="0"/>
          <dgm:chPref val="0"/>
          <dgm:bulletEnabled val="1"/>
        </dgm:presLayoutVars>
      </dgm:prSet>
      <dgm:spPr/>
    </dgm:pt>
    <dgm:pt modelId="{0DEE1DF4-E956-430E-9E79-B91B3EEA7836}" type="pres">
      <dgm:prSet presAssocID="{0FE5A09A-D436-42F7-9A32-29F0C9EE1EFB}" presName="desTx" presStyleLbl="alignAccFollowNode1" presStyleIdx="0" presStyleCnt="2">
        <dgm:presLayoutVars>
          <dgm:bulletEnabled val="1"/>
        </dgm:presLayoutVars>
      </dgm:prSet>
      <dgm:spPr/>
    </dgm:pt>
    <dgm:pt modelId="{25D3072F-7642-4B47-9336-1B5839349386}" type="pres">
      <dgm:prSet presAssocID="{E513C783-B3BD-46D9-AAC7-93FD2B75DA03}" presName="space" presStyleCnt="0"/>
      <dgm:spPr/>
    </dgm:pt>
    <dgm:pt modelId="{315D2B6A-EC6B-4974-BEA6-54A7F81C67C6}" type="pres">
      <dgm:prSet presAssocID="{47B20411-8763-424B-BDB7-149BC8996EA1}" presName="composite" presStyleCnt="0"/>
      <dgm:spPr/>
    </dgm:pt>
    <dgm:pt modelId="{B067FC44-A974-416A-9D9E-1BD5F90F50B4}" type="pres">
      <dgm:prSet presAssocID="{47B20411-8763-424B-BDB7-149BC8996EA1}" presName="parTx" presStyleLbl="alignNode1" presStyleIdx="1" presStyleCnt="2">
        <dgm:presLayoutVars>
          <dgm:chMax val="0"/>
          <dgm:chPref val="0"/>
          <dgm:bulletEnabled val="1"/>
        </dgm:presLayoutVars>
      </dgm:prSet>
      <dgm:spPr/>
    </dgm:pt>
    <dgm:pt modelId="{B36B6A4A-6F6F-46BC-94C8-C4A90F95EAA1}" type="pres">
      <dgm:prSet presAssocID="{47B20411-8763-424B-BDB7-149BC8996EA1}" presName="desTx" presStyleLbl="alignAccFollowNode1" presStyleIdx="1" presStyleCnt="2">
        <dgm:presLayoutVars>
          <dgm:bulletEnabled val="1"/>
        </dgm:presLayoutVars>
      </dgm:prSet>
      <dgm:spPr/>
    </dgm:pt>
  </dgm:ptLst>
  <dgm:cxnLst>
    <dgm:cxn modelId="{104FDE1A-0B4B-4B07-A131-C4FDFC859415}" type="presOf" srcId="{D699D43C-E315-468C-B871-D8BDDA60D3D9}" destId="{0DEE1DF4-E956-430E-9E79-B91B3EEA7836}" srcOrd="0" destOrd="2" presId="urn:microsoft.com/office/officeart/2005/8/layout/hList1"/>
    <dgm:cxn modelId="{A19BB03E-AAAF-4915-B900-20CA1FF2B2B7}" srcId="{2CB6AD62-4E85-4995-B962-771BE03FB1DB}" destId="{47B20411-8763-424B-BDB7-149BC8996EA1}" srcOrd="1" destOrd="0" parTransId="{A061F102-9E11-4F7B-8ADF-645886EDAA76}" sibTransId="{D6449200-2444-4076-B91C-18FEADBD447F}"/>
    <dgm:cxn modelId="{643E8C62-7D46-46D3-A265-E4EE87E558D3}" type="presOf" srcId="{2CB6AD62-4E85-4995-B962-771BE03FB1DB}" destId="{AF54A749-A4D8-4917-BD5B-94E79943AB5E}" srcOrd="0" destOrd="0" presId="urn:microsoft.com/office/officeart/2005/8/layout/hList1"/>
    <dgm:cxn modelId="{01362372-A212-4026-B604-34B377EF2629}" srcId="{47B20411-8763-424B-BDB7-149BC8996EA1}" destId="{E62A0AD9-FA94-4D8B-A310-6634DD781A35}" srcOrd="1" destOrd="0" parTransId="{75E38479-64F2-4D3A-9B7C-9F216E4451E0}" sibTransId="{134922C5-94BF-43D5-A60D-1DEC237CF6DB}"/>
    <dgm:cxn modelId="{4AFD4B73-985E-4AAF-9445-895BBEAE3CFF}" type="presOf" srcId="{E62A0AD9-FA94-4D8B-A310-6634DD781A35}" destId="{B36B6A4A-6F6F-46BC-94C8-C4A90F95EAA1}" srcOrd="0" destOrd="1" presId="urn:microsoft.com/office/officeart/2005/8/layout/hList1"/>
    <dgm:cxn modelId="{5620AB5A-8309-4876-B205-9F6B04A629C2}" srcId="{47B20411-8763-424B-BDB7-149BC8996EA1}" destId="{76BFB6EC-C9A6-43B1-9792-402F390517C4}" srcOrd="0" destOrd="0" parTransId="{7B84BB16-BA59-416E-8CC8-09C972B85574}" sibTransId="{C1F46D03-50D2-428C-8B52-288ED0796029}"/>
    <dgm:cxn modelId="{EF657292-0D07-402C-A76F-3051F9F2BFCC}" type="presOf" srcId="{14940595-8149-48EF-B18E-EA4AF3161B83}" destId="{0DEE1DF4-E956-430E-9E79-B91B3EEA7836}" srcOrd="0" destOrd="1" presId="urn:microsoft.com/office/officeart/2005/8/layout/hList1"/>
    <dgm:cxn modelId="{222D5FA6-4FFE-4E35-B42F-99427157B4AB}" srcId="{0FE5A09A-D436-42F7-9A32-29F0C9EE1EFB}" destId="{D699D43C-E315-468C-B871-D8BDDA60D3D9}" srcOrd="2" destOrd="0" parTransId="{D8CDDD63-A4EF-4AF7-AA5B-3EC12DDC39EF}" sibTransId="{2A5298C0-FA8F-40BA-B500-80EE285A35A0}"/>
    <dgm:cxn modelId="{C96EF9AD-C56D-40AC-8CE5-78B87AE8CC64}" type="presOf" srcId="{E10CC8B8-7E21-4704-B86C-A554137E9BD5}" destId="{0DEE1DF4-E956-430E-9E79-B91B3EEA7836}" srcOrd="0" destOrd="0" presId="urn:microsoft.com/office/officeart/2005/8/layout/hList1"/>
    <dgm:cxn modelId="{2D4AB4BC-1FBF-46D5-809A-C4BCD0CF25EC}" type="presOf" srcId="{0FE5A09A-D436-42F7-9A32-29F0C9EE1EFB}" destId="{5B9D2392-8EB3-4D35-BDC0-701F649785B1}" srcOrd="0" destOrd="0" presId="urn:microsoft.com/office/officeart/2005/8/layout/hList1"/>
    <dgm:cxn modelId="{E8DBB6D0-8C74-4924-BE78-F8426E8EA3CF}" type="presOf" srcId="{76BFB6EC-C9A6-43B1-9792-402F390517C4}" destId="{B36B6A4A-6F6F-46BC-94C8-C4A90F95EAA1}" srcOrd="0" destOrd="0" presId="urn:microsoft.com/office/officeart/2005/8/layout/hList1"/>
    <dgm:cxn modelId="{8D9018D6-7144-49E2-9B40-C0FADC731657}" srcId="{2CB6AD62-4E85-4995-B962-771BE03FB1DB}" destId="{0FE5A09A-D436-42F7-9A32-29F0C9EE1EFB}" srcOrd="0" destOrd="0" parTransId="{296A110D-B13A-4099-98C7-53A13031B8BB}" sibTransId="{E513C783-B3BD-46D9-AAC7-93FD2B75DA03}"/>
    <dgm:cxn modelId="{8CDFF2EC-BFF1-46B8-BA3E-33BB5C9E133B}" type="presOf" srcId="{47B20411-8763-424B-BDB7-149BC8996EA1}" destId="{B067FC44-A974-416A-9D9E-1BD5F90F50B4}" srcOrd="0" destOrd="0" presId="urn:microsoft.com/office/officeart/2005/8/layout/hList1"/>
    <dgm:cxn modelId="{57F64FED-E727-4C68-AB65-C59A6A7A63CA}" srcId="{0FE5A09A-D436-42F7-9A32-29F0C9EE1EFB}" destId="{E10CC8B8-7E21-4704-B86C-A554137E9BD5}" srcOrd="0" destOrd="0" parTransId="{BCF69909-ACBF-4D1E-8231-9B98811E1C1A}" sibTransId="{DB287919-F137-47A8-B5FE-A2B04AA7EAFD}"/>
    <dgm:cxn modelId="{371391FF-EBF2-41D5-845E-FA73A240BE03}" srcId="{0FE5A09A-D436-42F7-9A32-29F0C9EE1EFB}" destId="{14940595-8149-48EF-B18E-EA4AF3161B83}" srcOrd="1" destOrd="0" parTransId="{E616BDFB-88C9-40A6-99E2-2577DE9992E3}" sibTransId="{EE0C9287-F1A0-478F-9490-87F23A4AAA4E}"/>
    <dgm:cxn modelId="{237E9DF9-684B-41DB-8805-3D4B43D4A824}" type="presParOf" srcId="{AF54A749-A4D8-4917-BD5B-94E79943AB5E}" destId="{4A97E4E6-6561-4015-BEB8-2E277A2E4DF6}" srcOrd="0" destOrd="0" presId="urn:microsoft.com/office/officeart/2005/8/layout/hList1"/>
    <dgm:cxn modelId="{41BF7EFD-F3AE-41E3-903D-67AC8DF6ACAC}" type="presParOf" srcId="{4A97E4E6-6561-4015-BEB8-2E277A2E4DF6}" destId="{5B9D2392-8EB3-4D35-BDC0-701F649785B1}" srcOrd="0" destOrd="0" presId="urn:microsoft.com/office/officeart/2005/8/layout/hList1"/>
    <dgm:cxn modelId="{72DF2999-5D91-4C85-85B6-F8078EE9E95E}" type="presParOf" srcId="{4A97E4E6-6561-4015-BEB8-2E277A2E4DF6}" destId="{0DEE1DF4-E956-430E-9E79-B91B3EEA7836}" srcOrd="1" destOrd="0" presId="urn:microsoft.com/office/officeart/2005/8/layout/hList1"/>
    <dgm:cxn modelId="{82FFBD9B-BADE-4B5F-B48E-8A4A901DA8E0}" type="presParOf" srcId="{AF54A749-A4D8-4917-BD5B-94E79943AB5E}" destId="{25D3072F-7642-4B47-9336-1B5839349386}" srcOrd="1" destOrd="0" presId="urn:microsoft.com/office/officeart/2005/8/layout/hList1"/>
    <dgm:cxn modelId="{7A9AFE63-FD41-4C83-A804-0AE13A099F94}" type="presParOf" srcId="{AF54A749-A4D8-4917-BD5B-94E79943AB5E}" destId="{315D2B6A-EC6B-4974-BEA6-54A7F81C67C6}" srcOrd="2" destOrd="0" presId="urn:microsoft.com/office/officeart/2005/8/layout/hList1"/>
    <dgm:cxn modelId="{8979FAE6-ACE5-4CB0-AA26-BAFD5A4D582F}" type="presParOf" srcId="{315D2B6A-EC6B-4974-BEA6-54A7F81C67C6}" destId="{B067FC44-A974-416A-9D9E-1BD5F90F50B4}" srcOrd="0" destOrd="0" presId="urn:microsoft.com/office/officeart/2005/8/layout/hList1"/>
    <dgm:cxn modelId="{1352BFDE-F525-4AA2-8081-56B73FDB1925}" type="presParOf" srcId="{315D2B6A-EC6B-4974-BEA6-54A7F81C67C6}" destId="{B36B6A4A-6F6F-46BC-94C8-C4A90F95EAA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D2392-8EB3-4D35-BDC0-701F649785B1}">
      <dsp:nvSpPr>
        <dsp:cNvPr id="0" name=""/>
        <dsp:cNvSpPr/>
      </dsp:nvSpPr>
      <dsp:spPr>
        <a:xfrm>
          <a:off x="49" y="130874"/>
          <a:ext cx="4734264" cy="1270174"/>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s-MX" sz="2500" kern="1200"/>
            <a:t>Para el diseño del datawarehouse decidimos implementar un esquema de Snowflake</a:t>
          </a:r>
          <a:endParaRPr lang="en-US" sz="2500" kern="1200"/>
        </a:p>
      </dsp:txBody>
      <dsp:txXfrm>
        <a:off x="49" y="130874"/>
        <a:ext cx="4734264" cy="1270174"/>
      </dsp:txXfrm>
    </dsp:sp>
    <dsp:sp modelId="{0DEE1DF4-E956-430E-9E79-B91B3EEA7836}">
      <dsp:nvSpPr>
        <dsp:cNvPr id="0" name=""/>
        <dsp:cNvSpPr/>
      </dsp:nvSpPr>
      <dsp:spPr>
        <a:xfrm>
          <a:off x="49" y="1401049"/>
          <a:ext cx="4734264" cy="1852875"/>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s-MX" sz="2500" kern="1200"/>
            <a:t>Evitar el exceso de información redundante</a:t>
          </a:r>
          <a:endParaRPr lang="en-US" sz="2500" kern="1200"/>
        </a:p>
        <a:p>
          <a:pPr marL="228600" lvl="1" indent="-228600" algn="l" defTabSz="1111250">
            <a:lnSpc>
              <a:spcPct val="90000"/>
            </a:lnSpc>
            <a:spcBef>
              <a:spcPct val="0"/>
            </a:spcBef>
            <a:spcAft>
              <a:spcPct val="15000"/>
            </a:spcAft>
            <a:buChar char="•"/>
          </a:pPr>
          <a:r>
            <a:rPr lang="es-MX" sz="2500" kern="1200"/>
            <a:t>Diseño más claro</a:t>
          </a:r>
          <a:endParaRPr lang="en-US" sz="2500" kern="1200"/>
        </a:p>
        <a:p>
          <a:pPr marL="228600" lvl="1" indent="-228600" algn="l" defTabSz="1111250">
            <a:lnSpc>
              <a:spcPct val="90000"/>
            </a:lnSpc>
            <a:spcBef>
              <a:spcPct val="0"/>
            </a:spcBef>
            <a:spcAft>
              <a:spcPct val="15000"/>
            </a:spcAft>
            <a:buChar char="•"/>
          </a:pPr>
          <a:r>
            <a:rPr lang="es-MX" sz="2500" kern="1200"/>
            <a:t>Reutilización de dimensiones</a:t>
          </a:r>
          <a:endParaRPr lang="en-US" sz="2500" kern="1200"/>
        </a:p>
      </dsp:txBody>
      <dsp:txXfrm>
        <a:off x="49" y="1401049"/>
        <a:ext cx="4734264" cy="1852875"/>
      </dsp:txXfrm>
    </dsp:sp>
    <dsp:sp modelId="{B067FC44-A974-416A-9D9E-1BD5F90F50B4}">
      <dsp:nvSpPr>
        <dsp:cNvPr id="0" name=""/>
        <dsp:cNvSpPr/>
      </dsp:nvSpPr>
      <dsp:spPr>
        <a:xfrm>
          <a:off x="5397111" y="130874"/>
          <a:ext cx="4734264" cy="1270174"/>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s-MX" sz="2500" kern="1200"/>
            <a:t>Como resultado del análisis realizado determinamos la necesidad de contar con:</a:t>
          </a:r>
          <a:endParaRPr lang="en-US" sz="2500" kern="1200"/>
        </a:p>
      </dsp:txBody>
      <dsp:txXfrm>
        <a:off x="5397111" y="130874"/>
        <a:ext cx="4734264" cy="1270174"/>
      </dsp:txXfrm>
    </dsp:sp>
    <dsp:sp modelId="{B36B6A4A-6F6F-46BC-94C8-C4A90F95EAA1}">
      <dsp:nvSpPr>
        <dsp:cNvPr id="0" name=""/>
        <dsp:cNvSpPr/>
      </dsp:nvSpPr>
      <dsp:spPr>
        <a:xfrm>
          <a:off x="5397111" y="1401049"/>
          <a:ext cx="4734264" cy="1852875"/>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s-MX" sz="2500" kern="1200"/>
            <a:t>4 tablas de hechos (FT)</a:t>
          </a:r>
          <a:endParaRPr lang="en-US" sz="2500" kern="1200"/>
        </a:p>
        <a:p>
          <a:pPr marL="228600" lvl="1" indent="-228600" algn="l" defTabSz="1111250">
            <a:lnSpc>
              <a:spcPct val="90000"/>
            </a:lnSpc>
            <a:spcBef>
              <a:spcPct val="0"/>
            </a:spcBef>
            <a:spcAft>
              <a:spcPct val="15000"/>
            </a:spcAft>
            <a:buChar char="•"/>
          </a:pPr>
          <a:r>
            <a:rPr lang="es-MX" sz="2500" kern="1200"/>
            <a:t>8 tablas de dimensiones (DT)</a:t>
          </a:r>
          <a:endParaRPr lang="en-US" sz="2500" kern="1200"/>
        </a:p>
      </dsp:txBody>
      <dsp:txXfrm>
        <a:off x="5397111" y="1401049"/>
        <a:ext cx="4734264" cy="185287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673583-058D-43B0-8D70-F91EE58BAF9C}"/>
              </a:ext>
            </a:extLst>
          </p:cNvPr>
          <p:cNvSpPr>
            <a:spLocks noGrp="1"/>
          </p:cNvSpPr>
          <p:nvPr>
            <p:ph type="ctrTitle"/>
          </p:nvPr>
        </p:nvSpPr>
        <p:spPr>
          <a:xfrm>
            <a:off x="1031875" y="1212935"/>
            <a:ext cx="6020177" cy="4432130"/>
          </a:xfrm>
        </p:spPr>
        <p:txBody>
          <a:bodyPr anchor="ctr">
            <a:normAutofit/>
          </a:bodyPr>
          <a:lstStyle/>
          <a:p>
            <a:r>
              <a:rPr lang="es-MX" sz="6600" dirty="0"/>
              <a:t>INTELIGENCIA DE NEGOCIOS</a:t>
            </a:r>
          </a:p>
        </p:txBody>
      </p:sp>
      <p:sp>
        <p:nvSpPr>
          <p:cNvPr id="3" name="Subtítulo 2">
            <a:extLst>
              <a:ext uri="{FF2B5EF4-FFF2-40B4-BE49-F238E27FC236}">
                <a16:creationId xmlns:a16="http://schemas.microsoft.com/office/drawing/2014/main" id="{E7571EA5-2996-4339-AA5D-FE30AFF7BE58}"/>
              </a:ext>
            </a:extLst>
          </p:cNvPr>
          <p:cNvSpPr>
            <a:spLocks noGrp="1"/>
          </p:cNvSpPr>
          <p:nvPr>
            <p:ph type="subTitle" idx="1"/>
          </p:nvPr>
        </p:nvSpPr>
        <p:spPr>
          <a:xfrm>
            <a:off x="8017261" y="2087881"/>
            <a:ext cx="3142864" cy="2682239"/>
          </a:xfrm>
        </p:spPr>
        <p:txBody>
          <a:bodyPr anchor="ctr">
            <a:normAutofit/>
          </a:bodyPr>
          <a:lstStyle/>
          <a:p>
            <a:pPr algn="l"/>
            <a:r>
              <a:rPr lang="es-MX" dirty="0"/>
              <a:t>GRUPO 2:</a:t>
            </a:r>
          </a:p>
          <a:p>
            <a:pPr algn="l"/>
            <a:r>
              <a:rPr lang="es-MX" dirty="0"/>
              <a:t>BRUNO CATTANEO</a:t>
            </a:r>
          </a:p>
          <a:p>
            <a:pPr algn="l"/>
            <a:r>
              <a:rPr lang="es-MX" dirty="0"/>
              <a:t>DHIAGO RIVERA</a:t>
            </a:r>
          </a:p>
          <a:p>
            <a:pPr algn="l"/>
            <a:r>
              <a:rPr lang="es-MX" dirty="0"/>
              <a:t>MATIAS Rodríguez</a:t>
            </a:r>
          </a:p>
          <a:p>
            <a:pPr algn="l"/>
            <a:r>
              <a:rPr lang="es-MX" dirty="0"/>
              <a:t>MICAELA OLIVERA</a:t>
            </a:r>
          </a:p>
        </p:txBody>
      </p:sp>
      <p:cxnSp>
        <p:nvCxnSpPr>
          <p:cNvPr id="17" name="Straight Connector 16">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23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000"/>
                                  </p:stCondLst>
                                  <p:iterate>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1000"/>
                                  </p:stCondLst>
                                  <p:iterate>
                                    <p:tmPct val="10000"/>
                                  </p:iterate>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7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B848B5D-1F86-4186-889A-C675D4D468A3}"/>
              </a:ext>
            </a:extLst>
          </p:cNvPr>
          <p:cNvPicPr>
            <a:picLocks noChangeAspect="1"/>
          </p:cNvPicPr>
          <p:nvPr/>
        </p:nvPicPr>
        <p:blipFill>
          <a:blip r:embed="rId2"/>
          <a:stretch>
            <a:fillRect/>
          </a:stretch>
        </p:blipFill>
        <p:spPr>
          <a:xfrm>
            <a:off x="1042266" y="328612"/>
            <a:ext cx="9848850" cy="6200775"/>
          </a:xfrm>
          <a:prstGeom prst="rect">
            <a:avLst/>
          </a:prstGeom>
        </p:spPr>
      </p:pic>
    </p:spTree>
    <p:extLst>
      <p:ext uri="{BB962C8B-B14F-4D97-AF65-F5344CB8AC3E}">
        <p14:creationId xmlns:p14="http://schemas.microsoft.com/office/powerpoint/2010/main" val="282979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E48B1-D275-4D55-AF92-E6B8750ED21F}"/>
              </a:ext>
            </a:extLst>
          </p:cNvPr>
          <p:cNvSpPr>
            <a:spLocks noGrp="1"/>
          </p:cNvSpPr>
          <p:nvPr>
            <p:ph type="title"/>
          </p:nvPr>
        </p:nvSpPr>
        <p:spPr/>
        <p:txBody>
          <a:bodyPr/>
          <a:lstStyle/>
          <a:p>
            <a:r>
              <a:rPr lang="es-MX" dirty="0"/>
              <a:t>Consultas SQL</a:t>
            </a:r>
          </a:p>
        </p:txBody>
      </p:sp>
      <p:sp>
        <p:nvSpPr>
          <p:cNvPr id="3" name="Marcador de contenido 2">
            <a:extLst>
              <a:ext uri="{FF2B5EF4-FFF2-40B4-BE49-F238E27FC236}">
                <a16:creationId xmlns:a16="http://schemas.microsoft.com/office/drawing/2014/main" id="{10CE7E6A-AFEE-4464-AF4D-594C22F730A4}"/>
              </a:ext>
            </a:extLst>
          </p:cNvPr>
          <p:cNvSpPr>
            <a:spLocks noGrp="1"/>
          </p:cNvSpPr>
          <p:nvPr>
            <p:ph idx="1"/>
          </p:nvPr>
        </p:nvSpPr>
        <p:spPr>
          <a:xfrm>
            <a:off x="685801" y="2142068"/>
            <a:ext cx="10131425" cy="1040748"/>
          </a:xfrm>
        </p:spPr>
        <p:txBody>
          <a:bodyPr/>
          <a:lstStyle/>
          <a:p>
            <a:r>
              <a:rPr lang="es-MX" dirty="0"/>
              <a:t>A modo de validar el adecuado diseño del datawarehouse, se presentan un conjunto de consultas SQL que responden a diversas necesidades particulares del negocio:</a:t>
            </a:r>
          </a:p>
        </p:txBody>
      </p:sp>
      <p:pic>
        <p:nvPicPr>
          <p:cNvPr id="5" name="Imagen 4">
            <a:extLst>
              <a:ext uri="{FF2B5EF4-FFF2-40B4-BE49-F238E27FC236}">
                <a16:creationId xmlns:a16="http://schemas.microsoft.com/office/drawing/2014/main" id="{8448F893-7C66-4A55-9388-F0DC11D8AA26}"/>
              </a:ext>
            </a:extLst>
          </p:cNvPr>
          <p:cNvPicPr>
            <a:picLocks noChangeAspect="1"/>
          </p:cNvPicPr>
          <p:nvPr/>
        </p:nvPicPr>
        <p:blipFill>
          <a:blip r:embed="rId2"/>
          <a:stretch>
            <a:fillRect/>
          </a:stretch>
        </p:blipFill>
        <p:spPr>
          <a:xfrm>
            <a:off x="5006109" y="3039924"/>
            <a:ext cx="5948218" cy="3504419"/>
          </a:xfrm>
          <a:prstGeom prst="rect">
            <a:avLst/>
          </a:prstGeom>
        </p:spPr>
      </p:pic>
    </p:spTree>
    <p:extLst>
      <p:ext uri="{BB962C8B-B14F-4D97-AF65-F5344CB8AC3E}">
        <p14:creationId xmlns:p14="http://schemas.microsoft.com/office/powerpoint/2010/main" val="409139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96DAA-22CA-4AA6-9FC4-9E77872F1006}"/>
              </a:ext>
            </a:extLst>
          </p:cNvPr>
          <p:cNvSpPr>
            <a:spLocks noGrp="1"/>
          </p:cNvSpPr>
          <p:nvPr>
            <p:ph type="title"/>
          </p:nvPr>
        </p:nvSpPr>
        <p:spPr/>
        <p:txBody>
          <a:bodyPr/>
          <a:lstStyle/>
          <a:p>
            <a:r>
              <a:rPr lang="es-MX" dirty="0"/>
              <a:t>Visualizaciones</a:t>
            </a:r>
          </a:p>
        </p:txBody>
      </p:sp>
      <p:sp>
        <p:nvSpPr>
          <p:cNvPr id="3" name="Marcador de contenido 2">
            <a:extLst>
              <a:ext uri="{FF2B5EF4-FFF2-40B4-BE49-F238E27FC236}">
                <a16:creationId xmlns:a16="http://schemas.microsoft.com/office/drawing/2014/main" id="{EFECED04-7486-40ED-9653-485A1D4C6523}"/>
              </a:ext>
            </a:extLst>
          </p:cNvPr>
          <p:cNvSpPr>
            <a:spLocks noGrp="1"/>
          </p:cNvSpPr>
          <p:nvPr>
            <p:ph idx="1"/>
          </p:nvPr>
        </p:nvSpPr>
        <p:spPr/>
        <p:txBody>
          <a:bodyPr/>
          <a:lstStyle/>
          <a:p>
            <a:r>
              <a:rPr lang="es-MX" dirty="0"/>
              <a:t>Se presentan 2 libros. El primero responde las preguntas 1 y 2, mientras que el segundo responde las siguientes 3 (3a, 3b y 3c).</a:t>
            </a:r>
          </a:p>
          <a:p>
            <a:r>
              <a:rPr lang="es-MX" dirty="0"/>
              <a:t>Cada libro posee un </a:t>
            </a:r>
            <a:r>
              <a:rPr lang="es-MX" dirty="0" err="1"/>
              <a:t>Dashboard</a:t>
            </a:r>
            <a:r>
              <a:rPr lang="es-MX" dirty="0"/>
              <a:t> que agrupa los resultados obtenidos.</a:t>
            </a:r>
          </a:p>
          <a:p>
            <a:r>
              <a:rPr lang="es-MX" dirty="0"/>
              <a:t>La decisión de este diseño refiere a un tema de claridad ya que las primeras 2 hacen uso de la FT_RESULTADOS, mientras que las restantes consultas surgen a partir de la FT_PARADAS_TECNICAS.</a:t>
            </a:r>
          </a:p>
        </p:txBody>
      </p:sp>
    </p:spTree>
    <p:extLst>
      <p:ext uri="{BB962C8B-B14F-4D97-AF65-F5344CB8AC3E}">
        <p14:creationId xmlns:p14="http://schemas.microsoft.com/office/powerpoint/2010/main" val="351218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C59F3C9-B077-405A-9A4B-C6725E3140C0}"/>
              </a:ext>
            </a:extLst>
          </p:cNvPr>
          <p:cNvPicPr>
            <a:picLocks noChangeAspect="1"/>
          </p:cNvPicPr>
          <p:nvPr/>
        </p:nvPicPr>
        <p:blipFill>
          <a:blip r:embed="rId2"/>
          <a:stretch>
            <a:fillRect/>
          </a:stretch>
        </p:blipFill>
        <p:spPr>
          <a:xfrm>
            <a:off x="1310168" y="230909"/>
            <a:ext cx="9571664" cy="6530110"/>
          </a:xfrm>
          <a:prstGeom prst="rect">
            <a:avLst/>
          </a:prstGeom>
        </p:spPr>
      </p:pic>
    </p:spTree>
    <p:extLst>
      <p:ext uri="{BB962C8B-B14F-4D97-AF65-F5344CB8AC3E}">
        <p14:creationId xmlns:p14="http://schemas.microsoft.com/office/powerpoint/2010/main" val="222515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30C55EC-105C-42F2-8FAE-A2760368AA6A}"/>
              </a:ext>
            </a:extLst>
          </p:cNvPr>
          <p:cNvPicPr>
            <a:picLocks noChangeAspect="1"/>
          </p:cNvPicPr>
          <p:nvPr/>
        </p:nvPicPr>
        <p:blipFill>
          <a:blip r:embed="rId2"/>
          <a:stretch>
            <a:fillRect/>
          </a:stretch>
        </p:blipFill>
        <p:spPr>
          <a:xfrm>
            <a:off x="1316601" y="166255"/>
            <a:ext cx="9558798" cy="6594763"/>
          </a:xfrm>
          <a:prstGeom prst="rect">
            <a:avLst/>
          </a:prstGeom>
        </p:spPr>
      </p:pic>
    </p:spTree>
    <p:extLst>
      <p:ext uri="{BB962C8B-B14F-4D97-AF65-F5344CB8AC3E}">
        <p14:creationId xmlns:p14="http://schemas.microsoft.com/office/powerpoint/2010/main" val="303188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680ED3-972C-45C3-96E2-E59A3240EA05}"/>
              </a:ext>
            </a:extLst>
          </p:cNvPr>
          <p:cNvSpPr>
            <a:spLocks noGrp="1"/>
          </p:cNvSpPr>
          <p:nvPr>
            <p:ph type="title"/>
          </p:nvPr>
        </p:nvSpPr>
        <p:spPr/>
        <p:txBody>
          <a:bodyPr/>
          <a:lstStyle/>
          <a:p>
            <a:r>
              <a:rPr lang="es-MX" dirty="0"/>
              <a:t>CONCLUSIONES</a:t>
            </a:r>
          </a:p>
        </p:txBody>
      </p:sp>
      <p:sp>
        <p:nvSpPr>
          <p:cNvPr id="3" name="Marcador de contenido 2">
            <a:extLst>
              <a:ext uri="{FF2B5EF4-FFF2-40B4-BE49-F238E27FC236}">
                <a16:creationId xmlns:a16="http://schemas.microsoft.com/office/drawing/2014/main" id="{83CACB33-ADBF-4CE1-9DCA-7F399AD41FB3}"/>
              </a:ext>
            </a:extLst>
          </p:cNvPr>
          <p:cNvSpPr>
            <a:spLocks noGrp="1"/>
          </p:cNvSpPr>
          <p:nvPr>
            <p:ph idx="1"/>
          </p:nvPr>
        </p:nvSpPr>
        <p:spPr/>
        <p:txBody>
          <a:bodyPr>
            <a:normAutofit/>
          </a:bodyPr>
          <a:lstStyle/>
          <a:p>
            <a:r>
              <a:rPr lang="es-MX" dirty="0"/>
              <a:t>Se entiende completamente cumplido el objetivo de este obligatorio.</a:t>
            </a:r>
          </a:p>
          <a:p>
            <a:r>
              <a:rPr lang="es-MX" dirty="0"/>
              <a:t>Dificultades que pudieron ser sorteadas:</a:t>
            </a:r>
          </a:p>
          <a:p>
            <a:pPr lvl="1"/>
            <a:r>
              <a:rPr lang="es-MX" dirty="0"/>
              <a:t>Realizar iteraciones sobre el diseño y modificaciones correspondientes en la base de datos. </a:t>
            </a:r>
          </a:p>
          <a:p>
            <a:pPr lvl="1"/>
            <a:r>
              <a:rPr lang="es-MX" dirty="0"/>
              <a:t>La herramienta </a:t>
            </a:r>
            <a:r>
              <a:rPr lang="es-MX" dirty="0" err="1"/>
              <a:t>Tableau</a:t>
            </a:r>
            <a:r>
              <a:rPr lang="es-MX" dirty="0"/>
              <a:t> presentó problemas a la hora de cargar la base de datos PostgreSQL. Fue necesario migrar la base de datos a una MySQL ya que no fue posible solucionar la integración.</a:t>
            </a:r>
          </a:p>
          <a:p>
            <a:pPr lvl="1"/>
            <a:r>
              <a:rPr lang="es-MX" dirty="0"/>
              <a:t>En cuanto a la utilización de la herramienta PENTAHO, existieron dificultades para conectarse a la base de datos MySQL debido a que se necesitaba la instalación de un determinado driver el cual no funcionaba en todas sus versiones.</a:t>
            </a:r>
          </a:p>
          <a:p>
            <a:r>
              <a:rPr lang="es-MX" dirty="0"/>
              <a:t>Periodo de adaptación por parte de los integrantes del equipo al momento de interactuar con las herramientas, y mucha investigación al momento de abordar particularidades que surgieron al momento de tratar los datos.</a:t>
            </a:r>
          </a:p>
        </p:txBody>
      </p:sp>
    </p:spTree>
    <p:extLst>
      <p:ext uri="{BB962C8B-B14F-4D97-AF65-F5344CB8AC3E}">
        <p14:creationId xmlns:p14="http://schemas.microsoft.com/office/powerpoint/2010/main" val="287808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9" name="Rectangle 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1A6409F-8B46-48D0-85CF-1D24312AB4FB}"/>
              </a:ext>
            </a:extLst>
          </p:cNvPr>
          <p:cNvSpPr>
            <a:spLocks noGrp="1"/>
          </p:cNvSpPr>
          <p:nvPr>
            <p:ph type="title"/>
          </p:nvPr>
        </p:nvSpPr>
        <p:spPr>
          <a:xfrm>
            <a:off x="1993805" y="1354668"/>
            <a:ext cx="8204391" cy="2346475"/>
          </a:xfrm>
        </p:spPr>
        <p:txBody>
          <a:bodyPr vert="horz" lIns="91440" tIns="45720" rIns="91440" bIns="45720" rtlCol="0" anchor="b">
            <a:normAutofit/>
          </a:bodyPr>
          <a:lstStyle/>
          <a:p>
            <a:pPr algn="ctr"/>
            <a:r>
              <a:rPr lang="en-US" sz="6000"/>
              <a:t>GRACIAS POR SU ATENCION.</a:t>
            </a:r>
            <a:endParaRPr lang="en-US" sz="6000" dirty="0"/>
          </a:p>
        </p:txBody>
      </p:sp>
      <p:cxnSp>
        <p:nvCxnSpPr>
          <p:cNvPr id="11" name="Straight Connector 1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72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6C165-D301-4107-9988-E342D8D72399}"/>
              </a:ext>
            </a:extLst>
          </p:cNvPr>
          <p:cNvSpPr>
            <a:spLocks noGrp="1"/>
          </p:cNvSpPr>
          <p:nvPr>
            <p:ph type="title"/>
          </p:nvPr>
        </p:nvSpPr>
        <p:spPr/>
        <p:txBody>
          <a:bodyPr/>
          <a:lstStyle/>
          <a:p>
            <a:r>
              <a:rPr lang="es-MX" dirty="0"/>
              <a:t>Introducción</a:t>
            </a:r>
          </a:p>
        </p:txBody>
      </p:sp>
      <p:sp>
        <p:nvSpPr>
          <p:cNvPr id="3" name="Marcador de contenido 2">
            <a:extLst>
              <a:ext uri="{FF2B5EF4-FFF2-40B4-BE49-F238E27FC236}">
                <a16:creationId xmlns:a16="http://schemas.microsoft.com/office/drawing/2014/main" id="{CFFD7AE6-11E8-4F7A-9568-1339719A8178}"/>
              </a:ext>
            </a:extLst>
          </p:cNvPr>
          <p:cNvSpPr>
            <a:spLocks noGrp="1"/>
          </p:cNvSpPr>
          <p:nvPr>
            <p:ph idx="1"/>
          </p:nvPr>
        </p:nvSpPr>
        <p:spPr/>
        <p:txBody>
          <a:bodyPr/>
          <a:lstStyle/>
          <a:p>
            <a:r>
              <a:rPr lang="es-MX" dirty="0"/>
              <a:t>Objetivo: Implementar un datawarehouse que permita conocer en mayor detalle la evolución de la Fórmula 1 y como han ido evolucionando diversos aspectos de este deporte a lo largo del tiempo. </a:t>
            </a:r>
          </a:p>
          <a:p>
            <a:r>
              <a:rPr lang="es-MX" dirty="0"/>
              <a:t>Se generaron un conjunto de visualizaciones específicas que permiten cumplir el objetivo de conocer un poco más sobre este deporte. </a:t>
            </a:r>
          </a:p>
          <a:p>
            <a:r>
              <a:rPr lang="es-MX" dirty="0"/>
              <a:t>Herramientas utilizadas: Pentaho para los procesos ETL, </a:t>
            </a:r>
            <a:r>
              <a:rPr lang="es-MX" dirty="0" err="1"/>
              <a:t>Tableau</a:t>
            </a:r>
            <a:r>
              <a:rPr lang="es-MX" dirty="0"/>
              <a:t> como herramienta de visualización de datos interactivos y MySQL como motor de base de datos.</a:t>
            </a:r>
          </a:p>
        </p:txBody>
      </p:sp>
    </p:spTree>
    <p:extLst>
      <p:ext uri="{BB962C8B-B14F-4D97-AF65-F5344CB8AC3E}">
        <p14:creationId xmlns:p14="http://schemas.microsoft.com/office/powerpoint/2010/main" val="314468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351116-3A51-40EA-9D59-9965012E8AB0}"/>
              </a:ext>
            </a:extLst>
          </p:cNvPr>
          <p:cNvSpPr>
            <a:spLocks noGrp="1"/>
          </p:cNvSpPr>
          <p:nvPr>
            <p:ph type="title"/>
          </p:nvPr>
        </p:nvSpPr>
        <p:spPr>
          <a:xfrm>
            <a:off x="685801" y="609600"/>
            <a:ext cx="10131425" cy="1456267"/>
          </a:xfrm>
        </p:spPr>
        <p:txBody>
          <a:bodyPr>
            <a:normAutofit/>
          </a:bodyPr>
          <a:lstStyle/>
          <a:p>
            <a:r>
              <a:rPr lang="es-MX" dirty="0"/>
              <a:t>Diseño del </a:t>
            </a:r>
            <a:r>
              <a:rPr lang="es-MX" dirty="0" err="1"/>
              <a:t>DataWarehouse</a:t>
            </a:r>
            <a:endParaRPr lang="es-MX" dirty="0"/>
          </a:p>
        </p:txBody>
      </p:sp>
      <p:graphicFrame>
        <p:nvGraphicFramePr>
          <p:cNvPr id="5" name="Marcador de contenido 2">
            <a:extLst>
              <a:ext uri="{FF2B5EF4-FFF2-40B4-BE49-F238E27FC236}">
                <a16:creationId xmlns:a16="http://schemas.microsoft.com/office/drawing/2014/main" id="{B38BCCF6-FE32-4D10-B509-69A43C5A6CBB}"/>
              </a:ext>
            </a:extLst>
          </p:cNvPr>
          <p:cNvGraphicFramePr>
            <a:graphicFrameLocks noGrp="1"/>
          </p:cNvGraphicFramePr>
          <p:nvPr>
            <p:ph idx="1"/>
            <p:extLst>
              <p:ext uri="{D42A27DB-BD31-4B8C-83A1-F6EECF244321}">
                <p14:modId xmlns:p14="http://schemas.microsoft.com/office/powerpoint/2010/main" val="2527655071"/>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173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07D7210-A141-4EEB-A64A-2B3F559EA990}"/>
              </a:ext>
            </a:extLst>
          </p:cNvPr>
          <p:cNvPicPr>
            <a:picLocks noChangeAspect="1"/>
          </p:cNvPicPr>
          <p:nvPr/>
        </p:nvPicPr>
        <p:blipFill>
          <a:blip r:embed="rId2"/>
          <a:stretch>
            <a:fillRect/>
          </a:stretch>
        </p:blipFill>
        <p:spPr>
          <a:xfrm>
            <a:off x="1104900" y="776288"/>
            <a:ext cx="5873048" cy="3121458"/>
          </a:xfrm>
          <a:prstGeom prst="rect">
            <a:avLst/>
          </a:prstGeom>
        </p:spPr>
      </p:pic>
      <p:pic>
        <p:nvPicPr>
          <p:cNvPr id="9" name="Imagen 8">
            <a:extLst>
              <a:ext uri="{FF2B5EF4-FFF2-40B4-BE49-F238E27FC236}">
                <a16:creationId xmlns:a16="http://schemas.microsoft.com/office/drawing/2014/main" id="{4763A953-888D-403E-A0DD-632DDBE04EEA}"/>
              </a:ext>
            </a:extLst>
          </p:cNvPr>
          <p:cNvPicPr>
            <a:picLocks noChangeAspect="1"/>
          </p:cNvPicPr>
          <p:nvPr/>
        </p:nvPicPr>
        <p:blipFill>
          <a:blip r:embed="rId3"/>
          <a:stretch>
            <a:fillRect/>
          </a:stretch>
        </p:blipFill>
        <p:spPr>
          <a:xfrm>
            <a:off x="5883564" y="3078869"/>
            <a:ext cx="5761025" cy="3317311"/>
          </a:xfrm>
          <a:prstGeom prst="rect">
            <a:avLst/>
          </a:prstGeom>
        </p:spPr>
      </p:pic>
    </p:spTree>
    <p:extLst>
      <p:ext uri="{BB962C8B-B14F-4D97-AF65-F5344CB8AC3E}">
        <p14:creationId xmlns:p14="http://schemas.microsoft.com/office/powerpoint/2010/main" val="2862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C48E4C8-5879-493D-8750-2CD3BA8B4F43}"/>
              </a:ext>
            </a:extLst>
          </p:cNvPr>
          <p:cNvPicPr>
            <a:picLocks noChangeAspect="1"/>
          </p:cNvPicPr>
          <p:nvPr/>
        </p:nvPicPr>
        <p:blipFill>
          <a:blip r:embed="rId2"/>
          <a:stretch>
            <a:fillRect/>
          </a:stretch>
        </p:blipFill>
        <p:spPr>
          <a:xfrm>
            <a:off x="245023" y="341745"/>
            <a:ext cx="7199677" cy="3938659"/>
          </a:xfrm>
          <a:prstGeom prst="rect">
            <a:avLst/>
          </a:prstGeom>
        </p:spPr>
      </p:pic>
      <p:pic>
        <p:nvPicPr>
          <p:cNvPr id="7" name="Imagen 6">
            <a:extLst>
              <a:ext uri="{FF2B5EF4-FFF2-40B4-BE49-F238E27FC236}">
                <a16:creationId xmlns:a16="http://schemas.microsoft.com/office/drawing/2014/main" id="{8788E203-2203-4EF5-BF08-1452218576E6}"/>
              </a:ext>
            </a:extLst>
          </p:cNvPr>
          <p:cNvPicPr>
            <a:picLocks noChangeAspect="1"/>
          </p:cNvPicPr>
          <p:nvPr/>
        </p:nvPicPr>
        <p:blipFill>
          <a:blip r:embed="rId3"/>
          <a:stretch>
            <a:fillRect/>
          </a:stretch>
        </p:blipFill>
        <p:spPr>
          <a:xfrm>
            <a:off x="5877264" y="2761673"/>
            <a:ext cx="5995822" cy="3870036"/>
          </a:xfrm>
          <a:prstGeom prst="rect">
            <a:avLst/>
          </a:prstGeom>
        </p:spPr>
      </p:pic>
    </p:spTree>
    <p:extLst>
      <p:ext uri="{BB962C8B-B14F-4D97-AF65-F5344CB8AC3E}">
        <p14:creationId xmlns:p14="http://schemas.microsoft.com/office/powerpoint/2010/main" val="304786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D145A4-9C01-45B4-8148-14995632788E}"/>
              </a:ext>
            </a:extLst>
          </p:cNvPr>
          <p:cNvSpPr>
            <a:spLocks noGrp="1"/>
          </p:cNvSpPr>
          <p:nvPr>
            <p:ph type="title"/>
          </p:nvPr>
        </p:nvSpPr>
        <p:spPr>
          <a:xfrm>
            <a:off x="685800" y="574431"/>
            <a:ext cx="10131425" cy="1456267"/>
          </a:xfrm>
        </p:spPr>
        <p:txBody>
          <a:bodyPr/>
          <a:lstStyle/>
          <a:p>
            <a:r>
              <a:rPr lang="es-MX" dirty="0"/>
              <a:t>Procesos de ETL</a:t>
            </a:r>
          </a:p>
        </p:txBody>
      </p:sp>
      <p:sp>
        <p:nvSpPr>
          <p:cNvPr id="3" name="Marcador de contenido 2">
            <a:extLst>
              <a:ext uri="{FF2B5EF4-FFF2-40B4-BE49-F238E27FC236}">
                <a16:creationId xmlns:a16="http://schemas.microsoft.com/office/drawing/2014/main" id="{C16D5419-0F15-4133-A74F-DA6CA5799610}"/>
              </a:ext>
            </a:extLst>
          </p:cNvPr>
          <p:cNvSpPr>
            <a:spLocks noGrp="1"/>
          </p:cNvSpPr>
          <p:nvPr>
            <p:ph idx="1"/>
          </p:nvPr>
        </p:nvSpPr>
        <p:spPr>
          <a:xfrm>
            <a:off x="685800" y="2634436"/>
            <a:ext cx="10131425" cy="3649133"/>
          </a:xfrm>
        </p:spPr>
        <p:txBody>
          <a:bodyPr>
            <a:normAutofit fontScale="92500" lnSpcReduction="20000"/>
          </a:bodyPr>
          <a:lstStyle/>
          <a:p>
            <a:r>
              <a:rPr lang="es-MX" dirty="0"/>
              <a:t>Analizar y entender los data </a:t>
            </a:r>
            <a:r>
              <a:rPr lang="es-MX" dirty="0" err="1"/>
              <a:t>sources</a:t>
            </a:r>
            <a:r>
              <a:rPr lang="es-MX" dirty="0"/>
              <a:t> que se van a utilizar - entendimiento previo que debe hacerse del negocio y sus procesos a fin de identificar la información que se debe extraer: se dispuso de 13 archivos.csv.</a:t>
            </a:r>
          </a:p>
          <a:p>
            <a:r>
              <a:rPr lang="es-MX" dirty="0"/>
              <a:t>Preguntarse con qué frecuencia se desea cargar los datos: para este caso, la carga se hace asíncronamente y por única vez.</a:t>
            </a:r>
          </a:p>
          <a:p>
            <a:r>
              <a:rPr lang="es-MX" dirty="0"/>
              <a:t>Realizar una transformación en Pentaho (archivo .</a:t>
            </a:r>
            <a:r>
              <a:rPr lang="es-MX" dirty="0" err="1"/>
              <a:t>ktr</a:t>
            </a:r>
            <a:r>
              <a:rPr lang="es-MX" dirty="0"/>
              <a:t>) por cada tabla de datos a cargar (FTs y </a:t>
            </a:r>
            <a:r>
              <a:rPr lang="es-MX" dirty="0" err="1"/>
              <a:t>Dts</a:t>
            </a:r>
            <a:r>
              <a:rPr lang="es-MX" dirty="0"/>
              <a:t>). Para este caso, se implementaron un total de 12 transformaciones (4 FTs y 8 DTs) y se hizo uso de un conjunto importante de herramientas de Pentaho como ser: </a:t>
            </a:r>
            <a:r>
              <a:rPr lang="es-MX" dirty="0" err="1"/>
              <a:t>lookup</a:t>
            </a:r>
            <a:r>
              <a:rPr lang="es-MX" dirty="0"/>
              <a:t>, </a:t>
            </a:r>
            <a:r>
              <a:rPr lang="es-MX" dirty="0" err="1"/>
              <a:t>joins</a:t>
            </a:r>
            <a:r>
              <a:rPr lang="es-MX" dirty="0"/>
              <a:t>, filtros, fórmulas, entre otros.</a:t>
            </a:r>
          </a:p>
          <a:p>
            <a:r>
              <a:rPr lang="es-MX" dirty="0"/>
              <a:t>Utilizar uno o varios </a:t>
            </a:r>
            <a:r>
              <a:rPr lang="es-MX" dirty="0" err="1"/>
              <a:t>jobs</a:t>
            </a:r>
            <a:r>
              <a:rPr lang="es-MX" dirty="0"/>
              <a:t> (archivo .</a:t>
            </a:r>
            <a:r>
              <a:rPr lang="es-MX" dirty="0" err="1"/>
              <a:t>kjb</a:t>
            </a:r>
            <a:r>
              <a:rPr lang="es-MX" dirty="0"/>
              <a:t>) para ejecutar las transformaciones de forma automática y ordenada. En nuestro caso, se implementó un </a:t>
            </a:r>
            <a:r>
              <a:rPr lang="es-MX" dirty="0" err="1"/>
              <a:t>job</a:t>
            </a:r>
            <a:r>
              <a:rPr lang="es-MX" dirty="0"/>
              <a:t> para la carga de todas las FTs, un </a:t>
            </a:r>
            <a:r>
              <a:rPr lang="es-MX" dirty="0" err="1"/>
              <a:t>job</a:t>
            </a:r>
            <a:r>
              <a:rPr lang="es-MX" dirty="0"/>
              <a:t> para la carga de todas las DTs y finalmente un último </a:t>
            </a:r>
            <a:r>
              <a:rPr lang="es-MX" dirty="0" err="1"/>
              <a:t>job</a:t>
            </a:r>
            <a:r>
              <a:rPr lang="es-MX" dirty="0"/>
              <a:t> que encadena los </a:t>
            </a:r>
            <a:r>
              <a:rPr lang="es-MX" dirty="0" err="1"/>
              <a:t>jobs</a:t>
            </a:r>
            <a:r>
              <a:rPr lang="es-MX" dirty="0"/>
              <a:t> anteriores.</a:t>
            </a:r>
          </a:p>
          <a:p>
            <a:r>
              <a:rPr lang="es-MX" dirty="0"/>
              <a:t>Mantener un log de actividad de todas las acciones realizadas dentro de la herramienta. Se implementó un registro de la actividad completa en cada etapa de las transformaciones lo que permite generar trazas de auditoría y contribuye con un adecuado nivel de control de las operaciones.</a:t>
            </a:r>
          </a:p>
          <a:p>
            <a:endParaRPr lang="es-MX" dirty="0"/>
          </a:p>
          <a:p>
            <a:endParaRPr lang="es-MX" dirty="0"/>
          </a:p>
          <a:p>
            <a:endParaRPr lang="es-MX" dirty="0"/>
          </a:p>
          <a:p>
            <a:endParaRPr lang="es-MX" dirty="0"/>
          </a:p>
        </p:txBody>
      </p:sp>
    </p:spTree>
    <p:extLst>
      <p:ext uri="{BB962C8B-B14F-4D97-AF65-F5344CB8AC3E}">
        <p14:creationId xmlns:p14="http://schemas.microsoft.com/office/powerpoint/2010/main" val="17317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3343C-7B40-4426-A51C-96879CFAC1F2}"/>
              </a:ext>
            </a:extLst>
          </p:cNvPr>
          <p:cNvSpPr>
            <a:spLocks noGrp="1"/>
          </p:cNvSpPr>
          <p:nvPr>
            <p:ph type="title"/>
          </p:nvPr>
        </p:nvSpPr>
        <p:spPr/>
        <p:txBody>
          <a:bodyPr/>
          <a:lstStyle/>
          <a:p>
            <a:r>
              <a:rPr lang="es-MX" dirty="0"/>
              <a:t>EJEMPLOS procesos de </a:t>
            </a:r>
            <a:r>
              <a:rPr lang="es-MX" dirty="0" err="1"/>
              <a:t>etl</a:t>
            </a:r>
            <a:r>
              <a:rPr lang="es-MX" dirty="0"/>
              <a:t> empleados</a:t>
            </a:r>
          </a:p>
        </p:txBody>
      </p:sp>
      <p:pic>
        <p:nvPicPr>
          <p:cNvPr id="5" name="Imagen 4">
            <a:extLst>
              <a:ext uri="{FF2B5EF4-FFF2-40B4-BE49-F238E27FC236}">
                <a16:creationId xmlns:a16="http://schemas.microsoft.com/office/drawing/2014/main" id="{32906F88-F711-4488-84F9-58F04FB55037}"/>
              </a:ext>
            </a:extLst>
          </p:cNvPr>
          <p:cNvPicPr>
            <a:picLocks noChangeAspect="1"/>
          </p:cNvPicPr>
          <p:nvPr/>
        </p:nvPicPr>
        <p:blipFill>
          <a:blip r:embed="rId2"/>
          <a:stretch>
            <a:fillRect/>
          </a:stretch>
        </p:blipFill>
        <p:spPr>
          <a:xfrm>
            <a:off x="1225551" y="2164739"/>
            <a:ext cx="9591675" cy="3267075"/>
          </a:xfrm>
          <a:prstGeom prst="rect">
            <a:avLst/>
          </a:prstGeom>
        </p:spPr>
      </p:pic>
    </p:spTree>
    <p:extLst>
      <p:ext uri="{BB962C8B-B14F-4D97-AF65-F5344CB8AC3E}">
        <p14:creationId xmlns:p14="http://schemas.microsoft.com/office/powerpoint/2010/main" val="384355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6556D48-CB75-4F56-A3D0-D5897559C097}"/>
              </a:ext>
            </a:extLst>
          </p:cNvPr>
          <p:cNvPicPr>
            <a:picLocks noChangeAspect="1"/>
          </p:cNvPicPr>
          <p:nvPr/>
        </p:nvPicPr>
        <p:blipFill>
          <a:blip r:embed="rId2"/>
          <a:stretch>
            <a:fillRect/>
          </a:stretch>
        </p:blipFill>
        <p:spPr>
          <a:xfrm>
            <a:off x="5375564" y="2838558"/>
            <a:ext cx="6574947" cy="3159283"/>
          </a:xfrm>
          <a:prstGeom prst="rect">
            <a:avLst/>
          </a:prstGeom>
        </p:spPr>
      </p:pic>
      <p:pic>
        <p:nvPicPr>
          <p:cNvPr id="9" name="Imagen 8">
            <a:extLst>
              <a:ext uri="{FF2B5EF4-FFF2-40B4-BE49-F238E27FC236}">
                <a16:creationId xmlns:a16="http://schemas.microsoft.com/office/drawing/2014/main" id="{DB3DE2A6-3B2A-4E3F-841B-C9F26339658A}"/>
              </a:ext>
            </a:extLst>
          </p:cNvPr>
          <p:cNvPicPr>
            <a:picLocks noChangeAspect="1"/>
          </p:cNvPicPr>
          <p:nvPr/>
        </p:nvPicPr>
        <p:blipFill>
          <a:blip r:embed="rId3"/>
          <a:stretch>
            <a:fillRect/>
          </a:stretch>
        </p:blipFill>
        <p:spPr>
          <a:xfrm>
            <a:off x="241489" y="1502641"/>
            <a:ext cx="7492901" cy="2840759"/>
          </a:xfrm>
          <a:prstGeom prst="rect">
            <a:avLst/>
          </a:prstGeom>
        </p:spPr>
      </p:pic>
    </p:spTree>
    <p:extLst>
      <p:ext uri="{BB962C8B-B14F-4D97-AF65-F5344CB8AC3E}">
        <p14:creationId xmlns:p14="http://schemas.microsoft.com/office/powerpoint/2010/main" val="240466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5249376-F493-4763-BF29-632D06F435F0}"/>
              </a:ext>
            </a:extLst>
          </p:cNvPr>
          <p:cNvPicPr>
            <a:picLocks noChangeAspect="1"/>
          </p:cNvPicPr>
          <p:nvPr/>
        </p:nvPicPr>
        <p:blipFill>
          <a:blip r:embed="rId2"/>
          <a:stretch>
            <a:fillRect/>
          </a:stretch>
        </p:blipFill>
        <p:spPr>
          <a:xfrm>
            <a:off x="249382" y="884286"/>
            <a:ext cx="11693236" cy="5089427"/>
          </a:xfrm>
          <a:prstGeom prst="rect">
            <a:avLst/>
          </a:prstGeom>
        </p:spPr>
      </p:pic>
    </p:spTree>
    <p:extLst>
      <p:ext uri="{BB962C8B-B14F-4D97-AF65-F5344CB8AC3E}">
        <p14:creationId xmlns:p14="http://schemas.microsoft.com/office/powerpoint/2010/main" val="185442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168</TotalTime>
  <Words>645</Words>
  <Application>Microsoft Office PowerPoint</Application>
  <PresentationFormat>Panorámica</PresentationFormat>
  <Paragraphs>41</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Calibri Light</vt:lpstr>
      <vt:lpstr>Celestial</vt:lpstr>
      <vt:lpstr>INTELIGENCIA DE NEGOCIOS</vt:lpstr>
      <vt:lpstr>Introducción</vt:lpstr>
      <vt:lpstr>Diseño del DataWarehouse</vt:lpstr>
      <vt:lpstr>Presentación de PowerPoint</vt:lpstr>
      <vt:lpstr>Presentación de PowerPoint</vt:lpstr>
      <vt:lpstr>Procesos de ETL</vt:lpstr>
      <vt:lpstr>EJEMPLOS procesos de etl empleados</vt:lpstr>
      <vt:lpstr>Presentación de PowerPoint</vt:lpstr>
      <vt:lpstr>Presentación de PowerPoint</vt:lpstr>
      <vt:lpstr>Presentación de PowerPoint</vt:lpstr>
      <vt:lpstr>Consultas SQL</vt:lpstr>
      <vt:lpstr>Visualizaciones</vt:lpstr>
      <vt:lpstr>Presentación de PowerPoint</vt:lpstr>
      <vt:lpstr>Presentación de PowerPoint</vt:lpstr>
      <vt:lpstr>CONCLUSIONES</vt:lpstr>
      <vt:lpstr>GRACIAS POR SU ATENCION.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INTELIGENCIA DE NEGOCIO</dc:title>
  <dc:creator>MICAELA OLIVERA</dc:creator>
  <cp:lastModifiedBy>MICAELA OLIVERA</cp:lastModifiedBy>
  <cp:revision>6</cp:revision>
  <dcterms:created xsi:type="dcterms:W3CDTF">2021-12-01T19:32:02Z</dcterms:created>
  <dcterms:modified xsi:type="dcterms:W3CDTF">2021-12-01T22:20:55Z</dcterms:modified>
</cp:coreProperties>
</file>