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61" r:id="rId4"/>
    <p:sldId id="282" r:id="rId5"/>
    <p:sldId id="259" r:id="rId6"/>
    <p:sldId id="262" r:id="rId7"/>
    <p:sldId id="263" r:id="rId8"/>
    <p:sldId id="287" r:id="rId9"/>
    <p:sldId id="295" r:id="rId10"/>
    <p:sldId id="286" r:id="rId11"/>
    <p:sldId id="288" r:id="rId12"/>
    <p:sldId id="297" r:id="rId13"/>
    <p:sldId id="296" r:id="rId14"/>
    <p:sldId id="289" r:id="rId15"/>
    <p:sldId id="290" r:id="rId16"/>
    <p:sldId id="292" r:id="rId17"/>
    <p:sldId id="293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7EA6"/>
    <a:srgbClr val="377BA2"/>
    <a:srgbClr val="0A2043"/>
    <a:srgbClr val="517DAA"/>
    <a:srgbClr val="144D8E"/>
    <a:srgbClr val="585858"/>
    <a:srgbClr val="231F20"/>
    <a:srgbClr val="002B5C"/>
    <a:srgbClr val="A195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553" autoAdjust="0"/>
  </p:normalViewPr>
  <p:slideViewPr>
    <p:cSldViewPr>
      <p:cViewPr>
        <p:scale>
          <a:sx n="94" d="100"/>
          <a:sy n="94" d="100"/>
        </p:scale>
        <p:origin x="4184" y="1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290B15-AC33-C443-8C69-FFD845B0AE59}" type="doc">
      <dgm:prSet loTypeId="urn:microsoft.com/office/officeart/2005/8/layout/process1" loCatId="" qsTypeId="urn:microsoft.com/office/officeart/2005/8/quickstyle/simple4" qsCatId="simple" csTypeId="urn:microsoft.com/office/officeart/2005/8/colors/accent1_4" csCatId="accent1" phldr="1"/>
      <dgm:spPr/>
    </dgm:pt>
    <dgm:pt modelId="{0D0808C0-1EBA-C143-B647-4C7602D5F5CC}">
      <dgm:prSet phldrT="[Text]"/>
      <dgm:spPr/>
      <dgm:t>
        <a:bodyPr/>
        <a:lstStyle/>
        <a:p>
          <a:r>
            <a:rPr lang="en-US" dirty="0" smtClean="0"/>
            <a:t>Web Development (Front-End)</a:t>
          </a:r>
          <a:endParaRPr lang="en-US" dirty="0"/>
        </a:p>
      </dgm:t>
    </dgm:pt>
    <dgm:pt modelId="{67449E1C-F682-7647-BABC-D63E2C208D7F}" type="parTrans" cxnId="{6215409E-1F5D-8040-AD83-DF0A211AE10E}">
      <dgm:prSet/>
      <dgm:spPr/>
      <dgm:t>
        <a:bodyPr/>
        <a:lstStyle/>
        <a:p>
          <a:endParaRPr lang="en-US"/>
        </a:p>
      </dgm:t>
    </dgm:pt>
    <dgm:pt modelId="{E8A81368-5FED-324D-B330-25BDA4FAC78B}" type="sibTrans" cxnId="{6215409E-1F5D-8040-AD83-DF0A211AE10E}">
      <dgm:prSet/>
      <dgm:spPr/>
      <dgm:t>
        <a:bodyPr/>
        <a:lstStyle/>
        <a:p>
          <a:endParaRPr lang="en-US"/>
        </a:p>
      </dgm:t>
    </dgm:pt>
    <dgm:pt modelId="{1097F854-652F-944F-9092-CF0E63181669}">
      <dgm:prSet phldrT="[Text]"/>
      <dgm:spPr/>
      <dgm:t>
        <a:bodyPr/>
        <a:lstStyle/>
        <a:p>
          <a:r>
            <a:rPr lang="en-US" dirty="0" smtClean="0"/>
            <a:t>Web Development (Back End)</a:t>
          </a:r>
          <a:endParaRPr lang="en-US" dirty="0"/>
        </a:p>
      </dgm:t>
    </dgm:pt>
    <dgm:pt modelId="{D93B61CD-542C-BF4D-97CA-2C965E572132}" type="parTrans" cxnId="{8B22E4DF-DB0F-E042-ACDF-EA5701CF1D19}">
      <dgm:prSet/>
      <dgm:spPr/>
      <dgm:t>
        <a:bodyPr/>
        <a:lstStyle/>
        <a:p>
          <a:endParaRPr lang="en-US"/>
        </a:p>
      </dgm:t>
    </dgm:pt>
    <dgm:pt modelId="{E9D3BEEE-CB9E-954A-8B3C-440DFF09B475}" type="sibTrans" cxnId="{8B22E4DF-DB0F-E042-ACDF-EA5701CF1D19}">
      <dgm:prSet/>
      <dgm:spPr/>
      <dgm:t>
        <a:bodyPr/>
        <a:lstStyle/>
        <a:p>
          <a:endParaRPr lang="en-US"/>
        </a:p>
      </dgm:t>
    </dgm:pt>
    <dgm:pt modelId="{1AECE2BF-0FAA-B14C-B967-C5387B1882A6}">
      <dgm:prSet phldrT="[Text]"/>
      <dgm:spPr/>
      <dgm:t>
        <a:bodyPr/>
        <a:lstStyle/>
        <a:p>
          <a:r>
            <a:rPr lang="en-US" dirty="0" smtClean="0"/>
            <a:t>Introduction to Programming(Python)</a:t>
          </a:r>
          <a:endParaRPr lang="en-US" dirty="0"/>
        </a:p>
      </dgm:t>
    </dgm:pt>
    <dgm:pt modelId="{176EB920-C55E-2042-AF98-384E4D2DD708}" type="parTrans" cxnId="{B31318BE-0B8C-9B41-B06F-01B7B517CFD7}">
      <dgm:prSet/>
      <dgm:spPr/>
      <dgm:t>
        <a:bodyPr/>
        <a:lstStyle/>
        <a:p>
          <a:endParaRPr lang="en-US"/>
        </a:p>
      </dgm:t>
    </dgm:pt>
    <dgm:pt modelId="{8E1C5F9D-A1E7-8546-9499-8E18A85E78ED}" type="sibTrans" cxnId="{B31318BE-0B8C-9B41-B06F-01B7B517CFD7}">
      <dgm:prSet/>
      <dgm:spPr/>
      <dgm:t>
        <a:bodyPr/>
        <a:lstStyle/>
        <a:p>
          <a:endParaRPr lang="en-US"/>
        </a:p>
      </dgm:t>
    </dgm:pt>
    <dgm:pt modelId="{B8B8B666-FF10-E945-8C81-461F99D086B6}">
      <dgm:prSet phldrT="[Text]"/>
      <dgm:spPr/>
      <dgm:t>
        <a:bodyPr/>
        <a:lstStyle/>
        <a:p>
          <a:r>
            <a:rPr lang="en-US" dirty="0" smtClean="0"/>
            <a:t>Programming for Machine Learning(Python)</a:t>
          </a:r>
          <a:endParaRPr lang="en-US" dirty="0"/>
        </a:p>
      </dgm:t>
    </dgm:pt>
    <dgm:pt modelId="{45CA26D8-D864-E749-B276-C82A54A3E794}" type="parTrans" cxnId="{41CAFE2E-706F-3940-B3CF-174BE1AA216B}">
      <dgm:prSet/>
      <dgm:spPr/>
      <dgm:t>
        <a:bodyPr/>
        <a:lstStyle/>
        <a:p>
          <a:endParaRPr lang="en-US"/>
        </a:p>
      </dgm:t>
    </dgm:pt>
    <dgm:pt modelId="{E37CE13D-C0FB-814A-B508-8905AE33DDA0}" type="sibTrans" cxnId="{41CAFE2E-706F-3940-B3CF-174BE1AA216B}">
      <dgm:prSet/>
      <dgm:spPr/>
      <dgm:t>
        <a:bodyPr/>
        <a:lstStyle/>
        <a:p>
          <a:endParaRPr lang="en-US"/>
        </a:p>
      </dgm:t>
    </dgm:pt>
    <dgm:pt modelId="{9CCAA95C-D9B5-CD4A-96C1-7E2C22540525}" type="pres">
      <dgm:prSet presAssocID="{0D290B15-AC33-C443-8C69-FFD845B0AE59}" presName="Name0" presStyleCnt="0">
        <dgm:presLayoutVars>
          <dgm:dir/>
          <dgm:resizeHandles val="exact"/>
        </dgm:presLayoutVars>
      </dgm:prSet>
      <dgm:spPr/>
    </dgm:pt>
    <dgm:pt modelId="{6E8ED1F7-1387-3144-AE98-CE1A23CAED23}" type="pres">
      <dgm:prSet presAssocID="{0D0808C0-1EBA-C143-B647-4C7602D5F5C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73629-2B05-654A-A3F6-92F984CB03F7}" type="pres">
      <dgm:prSet presAssocID="{E8A81368-5FED-324D-B330-25BDA4FAC78B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04EF7F9-0FC2-D644-A0F7-355156865FA0}" type="pres">
      <dgm:prSet presAssocID="{E8A81368-5FED-324D-B330-25BDA4FAC78B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A974131-F213-354E-9DF3-0B4858E4ADE0}" type="pres">
      <dgm:prSet presAssocID="{1097F854-652F-944F-9092-CF0E6318166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CFB0A2-5E55-A745-9260-53E16F46FEBE}" type="pres">
      <dgm:prSet presAssocID="{E9D3BEEE-CB9E-954A-8B3C-440DFF09B47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A6FDB9E-CF31-D24B-AB4C-131ADF7FB411}" type="pres">
      <dgm:prSet presAssocID="{E9D3BEEE-CB9E-954A-8B3C-440DFF09B47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DD92269-DE21-0647-BADE-DC772593083C}" type="pres">
      <dgm:prSet presAssocID="{1AECE2BF-0FAA-B14C-B967-C5387B1882A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4C575C-95DD-FD40-A613-A6A276492F3D}" type="pres">
      <dgm:prSet presAssocID="{8E1C5F9D-A1E7-8546-9499-8E18A85E78ED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FEB71F1-1F60-304E-9F0D-FCABD4AFE385}" type="pres">
      <dgm:prSet presAssocID="{8E1C5F9D-A1E7-8546-9499-8E18A85E78ED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56065CB-8294-3C41-A4E1-0F474B69990C}" type="pres">
      <dgm:prSet presAssocID="{B8B8B666-FF10-E945-8C81-461F99D086B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195AA4-AF08-8649-95C5-819B6E7E2B85}" type="presOf" srcId="{8E1C5F9D-A1E7-8546-9499-8E18A85E78ED}" destId="{C04C575C-95DD-FD40-A613-A6A276492F3D}" srcOrd="0" destOrd="0" presId="urn:microsoft.com/office/officeart/2005/8/layout/process1"/>
    <dgm:cxn modelId="{92EBFD90-9161-2A49-B383-6EB4B2A0BC96}" type="presOf" srcId="{E9D3BEEE-CB9E-954A-8B3C-440DFF09B475}" destId="{BA6FDB9E-CF31-D24B-AB4C-131ADF7FB411}" srcOrd="1" destOrd="0" presId="urn:microsoft.com/office/officeart/2005/8/layout/process1"/>
    <dgm:cxn modelId="{EE7E8604-C76C-9F48-8E7E-53EBA574FBA1}" type="presOf" srcId="{E8A81368-5FED-324D-B330-25BDA4FAC78B}" destId="{504EF7F9-0FC2-D644-A0F7-355156865FA0}" srcOrd="1" destOrd="0" presId="urn:microsoft.com/office/officeart/2005/8/layout/process1"/>
    <dgm:cxn modelId="{F0EDE94B-725F-C74D-8800-F1F14EAF0EC9}" type="presOf" srcId="{E9D3BEEE-CB9E-954A-8B3C-440DFF09B475}" destId="{BDCFB0A2-5E55-A745-9260-53E16F46FEBE}" srcOrd="0" destOrd="0" presId="urn:microsoft.com/office/officeart/2005/8/layout/process1"/>
    <dgm:cxn modelId="{6C441052-63DD-1848-AAC9-8212030117D0}" type="presOf" srcId="{E8A81368-5FED-324D-B330-25BDA4FAC78B}" destId="{FA573629-2B05-654A-A3F6-92F984CB03F7}" srcOrd="0" destOrd="0" presId="urn:microsoft.com/office/officeart/2005/8/layout/process1"/>
    <dgm:cxn modelId="{6215409E-1F5D-8040-AD83-DF0A211AE10E}" srcId="{0D290B15-AC33-C443-8C69-FFD845B0AE59}" destId="{0D0808C0-1EBA-C143-B647-4C7602D5F5CC}" srcOrd="0" destOrd="0" parTransId="{67449E1C-F682-7647-BABC-D63E2C208D7F}" sibTransId="{E8A81368-5FED-324D-B330-25BDA4FAC78B}"/>
    <dgm:cxn modelId="{93CCD724-98C8-7745-9290-263C47768FD2}" type="presOf" srcId="{B8B8B666-FF10-E945-8C81-461F99D086B6}" destId="{456065CB-8294-3C41-A4E1-0F474B69990C}" srcOrd="0" destOrd="0" presId="urn:microsoft.com/office/officeart/2005/8/layout/process1"/>
    <dgm:cxn modelId="{7E13D506-37C0-5946-A85A-5417851F8102}" type="presOf" srcId="{0D0808C0-1EBA-C143-B647-4C7602D5F5CC}" destId="{6E8ED1F7-1387-3144-AE98-CE1A23CAED23}" srcOrd="0" destOrd="0" presId="urn:microsoft.com/office/officeart/2005/8/layout/process1"/>
    <dgm:cxn modelId="{C930D91A-692F-524C-8AC5-A1DB6BDED37D}" type="presOf" srcId="{1AECE2BF-0FAA-B14C-B967-C5387B1882A6}" destId="{EDD92269-DE21-0647-BADE-DC772593083C}" srcOrd="0" destOrd="0" presId="urn:microsoft.com/office/officeart/2005/8/layout/process1"/>
    <dgm:cxn modelId="{CB551413-D768-3A4F-83C6-DE37E8BD9CBA}" type="presOf" srcId="{8E1C5F9D-A1E7-8546-9499-8E18A85E78ED}" destId="{6FEB71F1-1F60-304E-9F0D-FCABD4AFE385}" srcOrd="1" destOrd="0" presId="urn:microsoft.com/office/officeart/2005/8/layout/process1"/>
    <dgm:cxn modelId="{CF3ED96C-6D31-5F43-B6D7-260E9EE95367}" type="presOf" srcId="{1097F854-652F-944F-9092-CF0E63181669}" destId="{AA974131-F213-354E-9DF3-0B4858E4ADE0}" srcOrd="0" destOrd="0" presId="urn:microsoft.com/office/officeart/2005/8/layout/process1"/>
    <dgm:cxn modelId="{17B0FA0A-D691-5541-80F0-E5AF3969A96F}" type="presOf" srcId="{0D290B15-AC33-C443-8C69-FFD845B0AE59}" destId="{9CCAA95C-D9B5-CD4A-96C1-7E2C22540525}" srcOrd="0" destOrd="0" presId="urn:microsoft.com/office/officeart/2005/8/layout/process1"/>
    <dgm:cxn modelId="{B31318BE-0B8C-9B41-B06F-01B7B517CFD7}" srcId="{0D290B15-AC33-C443-8C69-FFD845B0AE59}" destId="{1AECE2BF-0FAA-B14C-B967-C5387B1882A6}" srcOrd="2" destOrd="0" parTransId="{176EB920-C55E-2042-AF98-384E4D2DD708}" sibTransId="{8E1C5F9D-A1E7-8546-9499-8E18A85E78ED}"/>
    <dgm:cxn modelId="{8B22E4DF-DB0F-E042-ACDF-EA5701CF1D19}" srcId="{0D290B15-AC33-C443-8C69-FFD845B0AE59}" destId="{1097F854-652F-944F-9092-CF0E63181669}" srcOrd="1" destOrd="0" parTransId="{D93B61CD-542C-BF4D-97CA-2C965E572132}" sibTransId="{E9D3BEEE-CB9E-954A-8B3C-440DFF09B475}"/>
    <dgm:cxn modelId="{41CAFE2E-706F-3940-B3CF-174BE1AA216B}" srcId="{0D290B15-AC33-C443-8C69-FFD845B0AE59}" destId="{B8B8B666-FF10-E945-8C81-461F99D086B6}" srcOrd="3" destOrd="0" parTransId="{45CA26D8-D864-E749-B276-C82A54A3E794}" sibTransId="{E37CE13D-C0FB-814A-B508-8905AE33DDA0}"/>
    <dgm:cxn modelId="{72A93A0B-077C-5A49-BAB7-35B9E0A58880}" type="presParOf" srcId="{9CCAA95C-D9B5-CD4A-96C1-7E2C22540525}" destId="{6E8ED1F7-1387-3144-AE98-CE1A23CAED23}" srcOrd="0" destOrd="0" presId="urn:microsoft.com/office/officeart/2005/8/layout/process1"/>
    <dgm:cxn modelId="{EA345FEE-5888-3247-BADF-8F7E3FD0EFFB}" type="presParOf" srcId="{9CCAA95C-D9B5-CD4A-96C1-7E2C22540525}" destId="{FA573629-2B05-654A-A3F6-92F984CB03F7}" srcOrd="1" destOrd="0" presId="urn:microsoft.com/office/officeart/2005/8/layout/process1"/>
    <dgm:cxn modelId="{5831FF52-E3AC-8A45-81B3-D46665CAE231}" type="presParOf" srcId="{FA573629-2B05-654A-A3F6-92F984CB03F7}" destId="{504EF7F9-0FC2-D644-A0F7-355156865FA0}" srcOrd="0" destOrd="0" presId="urn:microsoft.com/office/officeart/2005/8/layout/process1"/>
    <dgm:cxn modelId="{501BD702-2223-7D4D-BD0A-C1FAC472DD54}" type="presParOf" srcId="{9CCAA95C-D9B5-CD4A-96C1-7E2C22540525}" destId="{AA974131-F213-354E-9DF3-0B4858E4ADE0}" srcOrd="2" destOrd="0" presId="urn:microsoft.com/office/officeart/2005/8/layout/process1"/>
    <dgm:cxn modelId="{0ACD651C-08AA-2C43-A23D-BD4EF1B068AF}" type="presParOf" srcId="{9CCAA95C-D9B5-CD4A-96C1-7E2C22540525}" destId="{BDCFB0A2-5E55-A745-9260-53E16F46FEBE}" srcOrd="3" destOrd="0" presId="urn:microsoft.com/office/officeart/2005/8/layout/process1"/>
    <dgm:cxn modelId="{DF89FBA5-B7F8-5142-8238-412DB1EED363}" type="presParOf" srcId="{BDCFB0A2-5E55-A745-9260-53E16F46FEBE}" destId="{BA6FDB9E-CF31-D24B-AB4C-131ADF7FB411}" srcOrd="0" destOrd="0" presId="urn:microsoft.com/office/officeart/2005/8/layout/process1"/>
    <dgm:cxn modelId="{1CD8DC44-DCAF-0B46-84B1-1F01EE8021FF}" type="presParOf" srcId="{9CCAA95C-D9B5-CD4A-96C1-7E2C22540525}" destId="{EDD92269-DE21-0647-BADE-DC772593083C}" srcOrd="4" destOrd="0" presId="urn:microsoft.com/office/officeart/2005/8/layout/process1"/>
    <dgm:cxn modelId="{BEDF9AB7-491B-AD41-A76F-A0F7FABF0A9B}" type="presParOf" srcId="{9CCAA95C-D9B5-CD4A-96C1-7E2C22540525}" destId="{C04C575C-95DD-FD40-A613-A6A276492F3D}" srcOrd="5" destOrd="0" presId="urn:microsoft.com/office/officeart/2005/8/layout/process1"/>
    <dgm:cxn modelId="{31F88BC6-60D1-4148-9F5B-F24D00718CAD}" type="presParOf" srcId="{C04C575C-95DD-FD40-A613-A6A276492F3D}" destId="{6FEB71F1-1F60-304E-9F0D-FCABD4AFE385}" srcOrd="0" destOrd="0" presId="urn:microsoft.com/office/officeart/2005/8/layout/process1"/>
    <dgm:cxn modelId="{92B52B7C-754C-B649-B797-BF8262A72F54}" type="presParOf" srcId="{9CCAA95C-D9B5-CD4A-96C1-7E2C22540525}" destId="{456065CB-8294-3C41-A4E1-0F474B6999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74712D-255B-B64E-9B86-C443061F46AB}" type="doc">
      <dgm:prSet loTypeId="urn:microsoft.com/office/officeart/2008/layout/BendingPictureSemiTransparentTex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8507CC-C2D9-E24E-9B09-0B3E99027B16}">
      <dgm:prSet phldrT="[Text]" custT="1"/>
      <dgm:spPr/>
      <dgm:t>
        <a:bodyPr/>
        <a:lstStyle/>
        <a:p>
          <a:r>
            <a:rPr lang="en-US" sz="1800" dirty="0" smtClean="0">
              <a:solidFill>
                <a:srgbClr val="144D8E"/>
              </a:solidFill>
            </a:rPr>
            <a:t>Python 3</a:t>
          </a:r>
          <a:endParaRPr lang="en-US" sz="1800" dirty="0"/>
        </a:p>
      </dgm:t>
    </dgm:pt>
    <dgm:pt modelId="{2621750D-CC57-2F43-B11A-0C5BF8A431B7}" type="parTrans" cxnId="{BFFE1951-20D9-984D-B62E-3942DB38C06F}">
      <dgm:prSet/>
      <dgm:spPr/>
      <dgm:t>
        <a:bodyPr/>
        <a:lstStyle/>
        <a:p>
          <a:endParaRPr lang="en-US"/>
        </a:p>
      </dgm:t>
    </dgm:pt>
    <dgm:pt modelId="{FE0E3716-BFA1-6349-8F34-B1DF302A3F5D}" type="sibTrans" cxnId="{BFFE1951-20D9-984D-B62E-3942DB38C06F}">
      <dgm:prSet/>
      <dgm:spPr/>
      <dgm:t>
        <a:bodyPr/>
        <a:lstStyle/>
        <a:p>
          <a:endParaRPr lang="en-US"/>
        </a:p>
      </dgm:t>
    </dgm:pt>
    <dgm:pt modelId="{9F047EF4-E973-9946-A136-F04AD4232AD3}">
      <dgm:prSet phldrT="[Text]" custT="1"/>
      <dgm:spPr/>
      <dgm:t>
        <a:bodyPr/>
        <a:lstStyle/>
        <a:p>
          <a:r>
            <a:rPr lang="en-US" sz="1800" dirty="0" smtClean="0">
              <a:solidFill>
                <a:srgbClr val="144D8E"/>
              </a:solidFill>
            </a:rPr>
            <a:t>GitHub</a:t>
          </a:r>
          <a:endParaRPr lang="en-US" sz="1800" dirty="0"/>
        </a:p>
      </dgm:t>
    </dgm:pt>
    <dgm:pt modelId="{EBE71562-65F8-D645-83FD-458425AA750B}" type="parTrans" cxnId="{4952994D-DC39-D74E-9186-D9DE22D91A1A}">
      <dgm:prSet/>
      <dgm:spPr/>
      <dgm:t>
        <a:bodyPr/>
        <a:lstStyle/>
        <a:p>
          <a:endParaRPr lang="en-US"/>
        </a:p>
      </dgm:t>
    </dgm:pt>
    <dgm:pt modelId="{940C9268-773B-4447-98C7-EAE790887287}" type="sibTrans" cxnId="{4952994D-DC39-D74E-9186-D9DE22D91A1A}">
      <dgm:prSet/>
      <dgm:spPr/>
      <dgm:t>
        <a:bodyPr/>
        <a:lstStyle/>
        <a:p>
          <a:endParaRPr lang="en-US"/>
        </a:p>
      </dgm:t>
    </dgm:pt>
    <dgm:pt modelId="{C4BDC213-9A88-9040-ADFC-6B4951872AD2}">
      <dgm:prSet phldrT="[Text]" custT="1"/>
      <dgm:spPr/>
      <dgm:t>
        <a:bodyPr/>
        <a:lstStyle/>
        <a:p>
          <a:r>
            <a:rPr lang="en-US" sz="1800" dirty="0" smtClean="0">
              <a:solidFill>
                <a:srgbClr val="144D8E"/>
              </a:solidFill>
            </a:rPr>
            <a:t>Text Editor</a:t>
          </a:r>
          <a:endParaRPr lang="en-US" sz="1800" dirty="0"/>
        </a:p>
      </dgm:t>
    </dgm:pt>
    <dgm:pt modelId="{AB6D5056-0CBB-774A-A1EB-BEA7EC8ACA97}" type="sibTrans" cxnId="{EE51EEF7-B2F9-954B-80E9-170AE9CF5762}">
      <dgm:prSet/>
      <dgm:spPr/>
      <dgm:t>
        <a:bodyPr/>
        <a:lstStyle/>
        <a:p>
          <a:endParaRPr lang="en-US"/>
        </a:p>
      </dgm:t>
    </dgm:pt>
    <dgm:pt modelId="{BC0A062E-BA18-1D4E-83C1-36CAFC524700}" type="parTrans" cxnId="{EE51EEF7-B2F9-954B-80E9-170AE9CF5762}">
      <dgm:prSet/>
      <dgm:spPr/>
      <dgm:t>
        <a:bodyPr/>
        <a:lstStyle/>
        <a:p>
          <a:endParaRPr lang="en-US"/>
        </a:p>
      </dgm:t>
    </dgm:pt>
    <dgm:pt modelId="{30BE62BB-8D87-3F45-8950-2EAD3CBAC593}" type="pres">
      <dgm:prSet presAssocID="{6B74712D-255B-B64E-9B86-C443061F46A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861E35-F726-EF4C-8BD6-1561C6694DE2}" type="pres">
      <dgm:prSet presAssocID="{2E8507CC-C2D9-E24E-9B09-0B3E99027B16}" presName="composite" presStyleCnt="0"/>
      <dgm:spPr/>
    </dgm:pt>
    <dgm:pt modelId="{92F5EB09-24F0-2F4B-B81E-6223243E8448}" type="pres">
      <dgm:prSet presAssocID="{2E8507CC-C2D9-E24E-9B09-0B3E99027B16}" presName="rect1" presStyleLbl="bgShp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ACA15A0-E337-104E-81AE-6F97BED348A6}" type="pres">
      <dgm:prSet presAssocID="{2E8507CC-C2D9-E24E-9B09-0B3E99027B16}" presName="rect2" presStyleLbl="trBgShp" presStyleIdx="0" presStyleCnt="3" custLinFactNeighborX="-73" custLinFactNeighborY="266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BC0A04-A857-CE49-AD41-55F7BDDC99F6}" type="pres">
      <dgm:prSet presAssocID="{FE0E3716-BFA1-6349-8F34-B1DF302A3F5D}" presName="sibTrans" presStyleCnt="0"/>
      <dgm:spPr/>
    </dgm:pt>
    <dgm:pt modelId="{4876C8A7-FC12-1A46-8FA9-C496807B25D6}" type="pres">
      <dgm:prSet presAssocID="{C4BDC213-9A88-9040-ADFC-6B4951872AD2}" presName="composite" presStyleCnt="0"/>
      <dgm:spPr/>
    </dgm:pt>
    <dgm:pt modelId="{6487F59E-F520-E840-B947-90BF51FEDF1A}" type="pres">
      <dgm:prSet presAssocID="{C4BDC213-9A88-9040-ADFC-6B4951872AD2}" presName="rect1" presStyleLbl="bgShp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EB1C1128-0F1A-B841-973F-FDA1467565ED}" type="pres">
      <dgm:prSet presAssocID="{C4BDC213-9A88-9040-ADFC-6B4951872AD2}" presName="rect2" presStyleLbl="trBgShp" presStyleIdx="1" presStyleCnt="3" custLinFactNeighborX="-893" custLinFactNeighborY="470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8061F-102C-A141-BA96-0A08D051BE36}" type="pres">
      <dgm:prSet presAssocID="{AB6D5056-0CBB-774A-A1EB-BEA7EC8ACA97}" presName="sibTrans" presStyleCnt="0"/>
      <dgm:spPr/>
    </dgm:pt>
    <dgm:pt modelId="{D1B39B86-2515-514C-9E9C-33C6670254FE}" type="pres">
      <dgm:prSet presAssocID="{9F047EF4-E973-9946-A136-F04AD4232AD3}" presName="composite" presStyleCnt="0"/>
      <dgm:spPr/>
    </dgm:pt>
    <dgm:pt modelId="{43F7A53C-418C-2548-A0DA-B081E1D1AA7A}" type="pres">
      <dgm:prSet presAssocID="{9F047EF4-E973-9946-A136-F04AD4232AD3}" presName="rect1" presStyleLbl="bgShp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E794264A-7E61-224C-BE38-76296894472F}" type="pres">
      <dgm:prSet presAssocID="{9F047EF4-E973-9946-A136-F04AD4232AD3}" presName="rect2" presStyleLbl="trBgShp" presStyleIdx="2" presStyleCnt="3" custLinFactY="33946" custLinFactNeighborX="-469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FE1951-20D9-984D-B62E-3942DB38C06F}" srcId="{6B74712D-255B-B64E-9B86-C443061F46AB}" destId="{2E8507CC-C2D9-E24E-9B09-0B3E99027B16}" srcOrd="0" destOrd="0" parTransId="{2621750D-CC57-2F43-B11A-0C5BF8A431B7}" sibTransId="{FE0E3716-BFA1-6349-8F34-B1DF302A3F5D}"/>
    <dgm:cxn modelId="{4952994D-DC39-D74E-9186-D9DE22D91A1A}" srcId="{6B74712D-255B-B64E-9B86-C443061F46AB}" destId="{9F047EF4-E973-9946-A136-F04AD4232AD3}" srcOrd="2" destOrd="0" parTransId="{EBE71562-65F8-D645-83FD-458425AA750B}" sibTransId="{940C9268-773B-4447-98C7-EAE790887287}"/>
    <dgm:cxn modelId="{0853905C-F3BC-A847-A302-8745DBA56873}" type="presOf" srcId="{C4BDC213-9A88-9040-ADFC-6B4951872AD2}" destId="{EB1C1128-0F1A-B841-973F-FDA1467565ED}" srcOrd="0" destOrd="0" presId="urn:microsoft.com/office/officeart/2008/layout/BendingPictureSemiTransparentText"/>
    <dgm:cxn modelId="{9673E2A9-D6BF-CC49-873A-5261A67F7EC2}" type="presOf" srcId="{2E8507CC-C2D9-E24E-9B09-0B3E99027B16}" destId="{7ACA15A0-E337-104E-81AE-6F97BED348A6}" srcOrd="0" destOrd="0" presId="urn:microsoft.com/office/officeart/2008/layout/BendingPictureSemiTransparentText"/>
    <dgm:cxn modelId="{EE51EEF7-B2F9-954B-80E9-170AE9CF5762}" srcId="{6B74712D-255B-B64E-9B86-C443061F46AB}" destId="{C4BDC213-9A88-9040-ADFC-6B4951872AD2}" srcOrd="1" destOrd="0" parTransId="{BC0A062E-BA18-1D4E-83C1-36CAFC524700}" sibTransId="{AB6D5056-0CBB-774A-A1EB-BEA7EC8ACA97}"/>
    <dgm:cxn modelId="{510051C0-919C-CA48-8598-F22834A699C2}" type="presOf" srcId="{6B74712D-255B-B64E-9B86-C443061F46AB}" destId="{30BE62BB-8D87-3F45-8950-2EAD3CBAC593}" srcOrd="0" destOrd="0" presId="urn:microsoft.com/office/officeart/2008/layout/BendingPictureSemiTransparentText"/>
    <dgm:cxn modelId="{DB98B727-ED44-9A47-BBD5-77B087927C6C}" type="presOf" srcId="{9F047EF4-E973-9946-A136-F04AD4232AD3}" destId="{E794264A-7E61-224C-BE38-76296894472F}" srcOrd="0" destOrd="0" presId="urn:microsoft.com/office/officeart/2008/layout/BendingPictureSemiTransparentText"/>
    <dgm:cxn modelId="{3527D574-66E9-0743-AB66-0A1C77FC13D2}" type="presParOf" srcId="{30BE62BB-8D87-3F45-8950-2EAD3CBAC593}" destId="{48861E35-F726-EF4C-8BD6-1561C6694DE2}" srcOrd="0" destOrd="0" presId="urn:microsoft.com/office/officeart/2008/layout/BendingPictureSemiTransparentText"/>
    <dgm:cxn modelId="{208950A2-D71B-1541-A867-F7670A9BBE2D}" type="presParOf" srcId="{48861E35-F726-EF4C-8BD6-1561C6694DE2}" destId="{92F5EB09-24F0-2F4B-B81E-6223243E8448}" srcOrd="0" destOrd="0" presId="urn:microsoft.com/office/officeart/2008/layout/BendingPictureSemiTransparentText"/>
    <dgm:cxn modelId="{6BE88450-259F-A741-8543-FC08FCBB7ACB}" type="presParOf" srcId="{48861E35-F726-EF4C-8BD6-1561C6694DE2}" destId="{7ACA15A0-E337-104E-81AE-6F97BED348A6}" srcOrd="1" destOrd="0" presId="urn:microsoft.com/office/officeart/2008/layout/BendingPictureSemiTransparentText"/>
    <dgm:cxn modelId="{A7C1B5C0-53E1-254F-A6F0-DE342806AC13}" type="presParOf" srcId="{30BE62BB-8D87-3F45-8950-2EAD3CBAC593}" destId="{28BC0A04-A857-CE49-AD41-55F7BDDC99F6}" srcOrd="1" destOrd="0" presId="urn:microsoft.com/office/officeart/2008/layout/BendingPictureSemiTransparentText"/>
    <dgm:cxn modelId="{CA7FE187-8279-0148-B1C1-F359A590AADD}" type="presParOf" srcId="{30BE62BB-8D87-3F45-8950-2EAD3CBAC593}" destId="{4876C8A7-FC12-1A46-8FA9-C496807B25D6}" srcOrd="2" destOrd="0" presId="urn:microsoft.com/office/officeart/2008/layout/BendingPictureSemiTransparentText"/>
    <dgm:cxn modelId="{E8E18FCA-850E-D646-AFAF-405141F13FBE}" type="presParOf" srcId="{4876C8A7-FC12-1A46-8FA9-C496807B25D6}" destId="{6487F59E-F520-E840-B947-90BF51FEDF1A}" srcOrd="0" destOrd="0" presId="urn:microsoft.com/office/officeart/2008/layout/BendingPictureSemiTransparentText"/>
    <dgm:cxn modelId="{DBC4FCDD-CF43-6947-AE37-BB8531D98AA1}" type="presParOf" srcId="{4876C8A7-FC12-1A46-8FA9-C496807B25D6}" destId="{EB1C1128-0F1A-B841-973F-FDA1467565ED}" srcOrd="1" destOrd="0" presId="urn:microsoft.com/office/officeart/2008/layout/BendingPictureSemiTransparentText"/>
    <dgm:cxn modelId="{DF736812-4066-0445-B02A-C1F813BBCBE5}" type="presParOf" srcId="{30BE62BB-8D87-3F45-8950-2EAD3CBAC593}" destId="{09C8061F-102C-A141-BA96-0A08D051BE36}" srcOrd="3" destOrd="0" presId="urn:microsoft.com/office/officeart/2008/layout/BendingPictureSemiTransparentText"/>
    <dgm:cxn modelId="{C906534F-9EA8-7645-8EB0-D3F29BB0CB9A}" type="presParOf" srcId="{30BE62BB-8D87-3F45-8950-2EAD3CBAC593}" destId="{D1B39B86-2515-514C-9E9C-33C6670254FE}" srcOrd="4" destOrd="0" presId="urn:microsoft.com/office/officeart/2008/layout/BendingPictureSemiTransparentText"/>
    <dgm:cxn modelId="{01508DF6-FFFF-BE44-B827-70515ACB9F69}" type="presParOf" srcId="{D1B39B86-2515-514C-9E9C-33C6670254FE}" destId="{43F7A53C-418C-2548-A0DA-B081E1D1AA7A}" srcOrd="0" destOrd="0" presId="urn:microsoft.com/office/officeart/2008/layout/BendingPictureSemiTransparentText"/>
    <dgm:cxn modelId="{EC4B6E52-F966-5F47-B838-69B6FF93DAC3}" type="presParOf" srcId="{D1B39B86-2515-514C-9E9C-33C6670254FE}" destId="{E794264A-7E61-224C-BE38-76296894472F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ED1F7-1387-3144-AE98-CE1A23CAED23}">
      <dsp:nvSpPr>
        <dsp:cNvPr id="0" name=""/>
        <dsp:cNvSpPr/>
      </dsp:nvSpPr>
      <dsp:spPr>
        <a:xfrm>
          <a:off x="3569" y="1862213"/>
          <a:ext cx="1560787" cy="9364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Web Development (Front-End)</a:t>
          </a:r>
          <a:endParaRPr lang="en-US" sz="1100" kern="1200" dirty="0"/>
        </a:p>
      </dsp:txBody>
      <dsp:txXfrm>
        <a:off x="30997" y="1889641"/>
        <a:ext cx="1505931" cy="881616"/>
      </dsp:txXfrm>
    </dsp:sp>
    <dsp:sp modelId="{FA573629-2B05-654A-A3F6-92F984CB03F7}">
      <dsp:nvSpPr>
        <dsp:cNvPr id="0" name=""/>
        <dsp:cNvSpPr/>
      </dsp:nvSpPr>
      <dsp:spPr>
        <a:xfrm>
          <a:off x="1720436" y="2136912"/>
          <a:ext cx="330887" cy="3870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720436" y="2214327"/>
        <a:ext cx="231621" cy="232245"/>
      </dsp:txXfrm>
    </dsp:sp>
    <dsp:sp modelId="{AA974131-F213-354E-9DF3-0B4858E4ADE0}">
      <dsp:nvSpPr>
        <dsp:cNvPr id="0" name=""/>
        <dsp:cNvSpPr/>
      </dsp:nvSpPr>
      <dsp:spPr>
        <a:xfrm>
          <a:off x="2188672" y="1862213"/>
          <a:ext cx="1560787" cy="9364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211456"/>
                <a:satOff val="-2471"/>
                <a:lumOff val="2111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211456"/>
                <a:satOff val="-2471"/>
                <a:lumOff val="2111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Web Development (Back End)</a:t>
          </a:r>
          <a:endParaRPr lang="en-US" sz="1100" kern="1200" dirty="0"/>
        </a:p>
      </dsp:txBody>
      <dsp:txXfrm>
        <a:off x="2216100" y="1889641"/>
        <a:ext cx="1505931" cy="881616"/>
      </dsp:txXfrm>
    </dsp:sp>
    <dsp:sp modelId="{BDCFB0A2-5E55-A745-9260-53E16F46FEBE}">
      <dsp:nvSpPr>
        <dsp:cNvPr id="0" name=""/>
        <dsp:cNvSpPr/>
      </dsp:nvSpPr>
      <dsp:spPr>
        <a:xfrm>
          <a:off x="3905539" y="2136912"/>
          <a:ext cx="330887" cy="3870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292449"/>
                <a:satOff val="-4297"/>
                <a:lumOff val="2129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90000"/>
                <a:hueOff val="292449"/>
                <a:satOff val="-4297"/>
                <a:lumOff val="2129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905539" y="2214327"/>
        <a:ext cx="231621" cy="232245"/>
      </dsp:txXfrm>
    </dsp:sp>
    <dsp:sp modelId="{EDD92269-DE21-0647-BADE-DC772593083C}">
      <dsp:nvSpPr>
        <dsp:cNvPr id="0" name=""/>
        <dsp:cNvSpPr/>
      </dsp:nvSpPr>
      <dsp:spPr>
        <a:xfrm>
          <a:off x="4373776" y="1862213"/>
          <a:ext cx="1560787" cy="9364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422911"/>
                <a:satOff val="-4942"/>
                <a:lumOff val="4222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422911"/>
                <a:satOff val="-4942"/>
                <a:lumOff val="4222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Introduction to Programming(Python)</a:t>
          </a:r>
          <a:endParaRPr lang="en-US" sz="1100" kern="1200" dirty="0"/>
        </a:p>
      </dsp:txBody>
      <dsp:txXfrm>
        <a:off x="4401204" y="1889641"/>
        <a:ext cx="1505931" cy="881616"/>
      </dsp:txXfrm>
    </dsp:sp>
    <dsp:sp modelId="{C04C575C-95DD-FD40-A613-A6A276492F3D}">
      <dsp:nvSpPr>
        <dsp:cNvPr id="0" name=""/>
        <dsp:cNvSpPr/>
      </dsp:nvSpPr>
      <dsp:spPr>
        <a:xfrm>
          <a:off x="6090642" y="2136912"/>
          <a:ext cx="330887" cy="3870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292449"/>
                <a:satOff val="-4297"/>
                <a:lumOff val="2129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90000"/>
                <a:hueOff val="292449"/>
                <a:satOff val="-4297"/>
                <a:lumOff val="2129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6090642" y="2214327"/>
        <a:ext cx="231621" cy="232245"/>
      </dsp:txXfrm>
    </dsp:sp>
    <dsp:sp modelId="{456065CB-8294-3C41-A4E1-0F474B69990C}">
      <dsp:nvSpPr>
        <dsp:cNvPr id="0" name=""/>
        <dsp:cNvSpPr/>
      </dsp:nvSpPr>
      <dsp:spPr>
        <a:xfrm>
          <a:off x="6558879" y="1862213"/>
          <a:ext cx="1560787" cy="9364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211456"/>
                <a:satOff val="-2471"/>
                <a:lumOff val="2111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211456"/>
                <a:satOff val="-2471"/>
                <a:lumOff val="2111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Programming for Machine Learning(Python)</a:t>
          </a:r>
          <a:endParaRPr lang="en-US" sz="1100" kern="1200" dirty="0"/>
        </a:p>
      </dsp:txBody>
      <dsp:txXfrm>
        <a:off x="6586307" y="1889641"/>
        <a:ext cx="1505931" cy="881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5EB09-24F0-2F4B-B81E-6223243E8448}">
      <dsp:nvSpPr>
        <dsp:cNvPr id="0" name=""/>
        <dsp:cNvSpPr/>
      </dsp:nvSpPr>
      <dsp:spPr>
        <a:xfrm>
          <a:off x="2304" y="555560"/>
          <a:ext cx="1991625" cy="17070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ACA15A0-E337-104E-81AE-6F97BED348A6}">
      <dsp:nvSpPr>
        <dsp:cNvPr id="0" name=""/>
        <dsp:cNvSpPr/>
      </dsp:nvSpPr>
      <dsp:spPr>
        <a:xfrm>
          <a:off x="850" y="1859484"/>
          <a:ext cx="1991625" cy="409694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144D8E"/>
              </a:solidFill>
            </a:rPr>
            <a:t>Python 3</a:t>
          </a:r>
          <a:endParaRPr lang="en-US" sz="1800" kern="1200" dirty="0"/>
        </a:p>
      </dsp:txBody>
      <dsp:txXfrm>
        <a:off x="850" y="1859484"/>
        <a:ext cx="1991625" cy="409694"/>
      </dsp:txXfrm>
    </dsp:sp>
    <dsp:sp modelId="{6487F59E-F520-E840-B947-90BF51FEDF1A}">
      <dsp:nvSpPr>
        <dsp:cNvPr id="0" name=""/>
        <dsp:cNvSpPr/>
      </dsp:nvSpPr>
      <dsp:spPr>
        <a:xfrm>
          <a:off x="2197070" y="555560"/>
          <a:ext cx="1991625" cy="170705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1C1128-0F1A-B841-973F-FDA1467565ED}">
      <dsp:nvSpPr>
        <dsp:cNvPr id="0" name=""/>
        <dsp:cNvSpPr/>
      </dsp:nvSpPr>
      <dsp:spPr>
        <a:xfrm>
          <a:off x="2179284" y="1943270"/>
          <a:ext cx="1991625" cy="409694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144D8E"/>
              </a:solidFill>
            </a:rPr>
            <a:t>Text Editor</a:t>
          </a:r>
          <a:endParaRPr lang="en-US" sz="1800" kern="1200" dirty="0"/>
        </a:p>
      </dsp:txBody>
      <dsp:txXfrm>
        <a:off x="2179284" y="1943270"/>
        <a:ext cx="1991625" cy="409694"/>
      </dsp:txXfrm>
    </dsp:sp>
    <dsp:sp modelId="{43F7A53C-418C-2548-A0DA-B081E1D1AA7A}">
      <dsp:nvSpPr>
        <dsp:cNvPr id="0" name=""/>
        <dsp:cNvSpPr/>
      </dsp:nvSpPr>
      <dsp:spPr>
        <a:xfrm>
          <a:off x="1099687" y="2461781"/>
          <a:ext cx="1991625" cy="17070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794264A-7E61-224C-BE38-76296894472F}">
      <dsp:nvSpPr>
        <dsp:cNvPr id="0" name=""/>
        <dsp:cNvSpPr/>
      </dsp:nvSpPr>
      <dsp:spPr>
        <a:xfrm>
          <a:off x="1006279" y="4205491"/>
          <a:ext cx="1991625" cy="409694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144D8E"/>
              </a:solidFill>
            </a:rPr>
            <a:t>GitHub</a:t>
          </a:r>
          <a:endParaRPr lang="en-US" sz="1800" kern="1200" dirty="0"/>
        </a:p>
      </dsp:txBody>
      <dsp:txXfrm>
        <a:off x="1006279" y="4205491"/>
        <a:ext cx="1991625" cy="409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F78A5-3ECC-410B-9C52-A57AA21C435F}" type="datetimeFigureOut">
              <a:rPr lang="en-US" smtClean="0"/>
              <a:t>6/19/17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43B9B-87D0-4380-A962-F69BD125A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5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43B9B-87D0-4380-A962-F69BD125AC41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29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43B9B-87D0-4380-A962-F69BD125AC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84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43B9B-87D0-4380-A962-F69BD125AC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66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43B9B-87D0-4380-A962-F69BD125AC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55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don’t want characters prefaced by \ to be interpreted as special characters, you can use raw strings by adding an r before the first quote: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print('C:\some\name')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r'C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:\some\name')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43B9B-87D0-4380-A962-F69BD125AC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74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43B9B-87D0-4380-A962-F69BD125AC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00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43B9B-87D0-4380-A962-F69BD125AC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76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fibonacci_list</a:t>
            </a:r>
            <a:r>
              <a:rPr lang="en-US" dirty="0" smtClean="0"/>
              <a:t> = [1,1]</a:t>
            </a:r>
          </a:p>
          <a:p>
            <a:endParaRPr lang="en-US" dirty="0" smtClean="0"/>
          </a:p>
          <a:p>
            <a:r>
              <a:rPr lang="en-US" dirty="0" err="1" smtClean="0"/>
              <a:t>fibonacci_list.append</a:t>
            </a:r>
            <a:r>
              <a:rPr lang="en-US" dirty="0" smtClean="0"/>
              <a:t>(</a:t>
            </a:r>
            <a:r>
              <a:rPr lang="en-US" dirty="0" err="1" smtClean="0"/>
              <a:t>fibonacci_list</a:t>
            </a:r>
            <a:r>
              <a:rPr lang="en-US" dirty="0" smtClean="0"/>
              <a:t>[-1]+</a:t>
            </a:r>
            <a:r>
              <a:rPr lang="en-US" dirty="0" err="1" smtClean="0"/>
              <a:t>fibonacci_list</a:t>
            </a:r>
            <a:r>
              <a:rPr lang="en-US" dirty="0" smtClean="0"/>
              <a:t>[-2])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43B9B-87D0-4380-A962-F69BD125AC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83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76200"/>
            <a:ext cx="91440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6011863"/>
            <a:ext cx="9144000" cy="9985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A19589"/>
              </a:solidFill>
              <a:latin typeface="+mn-lt"/>
              <a:ea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5748338"/>
            <a:ext cx="9144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9144000" cy="5664200"/>
          </a:xfrm>
          <a:prstGeom prst="rect">
            <a:avLst/>
          </a:prstGeom>
          <a:solidFill>
            <a:srgbClr val="0A204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itle Placeholder 14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229600" cy="1541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baseline="0" dirty="0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  <a:cs typeface="+mn-cs"/>
              </a:defRPr>
            </a:lvl1pPr>
          </a:lstStyle>
          <a:p>
            <a:r>
              <a:rPr lang="en-US" dirty="0" smtClean="0"/>
              <a:t>Click to edit Presentation Title 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2514600"/>
            <a:ext cx="8229600" cy="914400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en-US" sz="2000" kern="1200" noProof="0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1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kern="1200" noProof="0" dirty="0" smtClean="0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  <a:cs typeface="+mn-cs"/>
              </a:rPr>
              <a:t>Click to add presentation subtitle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657600"/>
            <a:ext cx="8229600" cy="762000"/>
          </a:xfrm>
        </p:spPr>
        <p:txBody>
          <a:bodyPr/>
          <a:lstStyle>
            <a:lvl1pPr>
              <a:buNone/>
              <a:defRPr lang="en-US" sz="1800" i="1" kern="1200" baseline="0" dirty="0" smtClean="0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  <a:cs typeface="+mn-cs"/>
              </a:defRPr>
            </a:lvl1pPr>
          </a:lstStyle>
          <a:p>
            <a:pPr marL="342900" lvl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presenter’s name and presentation’s date</a:t>
            </a:r>
          </a:p>
        </p:txBody>
      </p:sp>
      <p:pic>
        <p:nvPicPr>
          <p:cNvPr id="4" name="Picture 3" descr="logo-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172200"/>
            <a:ext cx="461749" cy="533399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381000" y="6248400"/>
            <a:ext cx="3733800" cy="381000"/>
          </a:xfrm>
        </p:spPr>
        <p:txBody>
          <a:bodyPr/>
          <a:lstStyle>
            <a:lvl1pPr marL="0" indent="0">
              <a:buNone/>
              <a:defRPr>
                <a:solidFill>
                  <a:srgbClr val="A19589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M-Soma 2017 </a:t>
            </a:r>
            <a:r>
              <a:rPr lang="en-US" dirty="0" err="1" smtClean="0"/>
              <a:t>Bootcamp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A2043"/>
                </a:solidFill>
              </a:defRPr>
            </a:lvl1pPr>
            <a:lvl2pPr>
              <a:defRPr>
                <a:solidFill>
                  <a:srgbClr val="377BA2"/>
                </a:solidFill>
              </a:defRPr>
            </a:lvl2pPr>
            <a:lvl3pPr>
              <a:defRPr>
                <a:solidFill>
                  <a:srgbClr val="307EA6"/>
                </a:solidFill>
              </a:defRPr>
            </a:lvl3pPr>
            <a:lvl4pPr>
              <a:defRPr>
                <a:solidFill>
                  <a:srgbClr val="144D8E"/>
                </a:solidFill>
              </a:defRPr>
            </a:lvl4pPr>
            <a:lvl5pPr>
              <a:defRPr>
                <a:solidFill>
                  <a:srgbClr val="517DAA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381000" y="6485655"/>
            <a:ext cx="3733800" cy="381000"/>
          </a:xfrm>
        </p:spPr>
        <p:txBody>
          <a:bodyPr/>
          <a:lstStyle>
            <a:lvl1pPr marL="0" indent="0">
              <a:buNone/>
              <a:defRPr sz="1500">
                <a:solidFill>
                  <a:srgbClr val="A19589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M-Soma 2017 </a:t>
            </a:r>
            <a:r>
              <a:rPr lang="en-US" dirty="0" err="1" smtClean="0"/>
              <a:t>Bootcamp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76200"/>
            <a:ext cx="9144000" cy="647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163" y="152400"/>
            <a:ext cx="8123237" cy="595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nbulleted Lis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643271" y="513367"/>
            <a:ext cx="4171047" cy="582542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01591" y="808324"/>
            <a:ext cx="3528067" cy="630942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01591" y="1509964"/>
            <a:ext cx="3528067" cy="4389120"/>
          </a:xfrm>
          <a:prstGeom prst="rect">
            <a:avLst/>
          </a:prstGeom>
        </p:spPr>
        <p:txBody>
          <a:bodyPr vert="horz" wrap="square">
            <a:noAutofit/>
          </a:bodyPr>
          <a:lstStyle>
            <a:lvl1pPr marL="0" marR="0" indent="0" algn="l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Begin list items here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6478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960438"/>
            <a:ext cx="9144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0" y="-7938"/>
            <a:ext cx="9144000" cy="1163638"/>
          </a:xfrm>
          <a:prstGeom prst="rect">
            <a:avLst/>
          </a:prstGeom>
          <a:solidFill>
            <a:srgbClr val="0A2043"/>
          </a:solidFill>
          <a:ln w="9525">
            <a:solidFill>
              <a:srgbClr val="002B5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MS PGothic" pitchFamily="34" charset="-128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152400"/>
            <a:ext cx="81359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Slide title goes here even if it goes longer than a line</a:t>
            </a:r>
            <a:endParaRPr lang="ko-KR" alt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8163" y="1447800"/>
            <a:ext cx="8123237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altLang="ko-KR" dirty="0" smtClean="0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7704138" y="6584950"/>
            <a:ext cx="12954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ko-KR" sz="800" b="1" dirty="0">
                <a:solidFill>
                  <a:schemeClr val="tx2"/>
                </a:solidFill>
                <a:latin typeface="Georgia" pitchFamily="18" charset="0"/>
                <a:ea typeface="Gulim" pitchFamily="34" charset="-127"/>
              </a:rPr>
              <a:t>S L I D E  </a:t>
            </a:r>
            <a:fld id="{B6E65EB1-8770-4D6F-9BAC-B5A9D136F4D3}" type="slidenum">
              <a:rPr lang="en-US" altLang="ko-KR" sz="800" b="1">
                <a:solidFill>
                  <a:schemeClr val="tx2"/>
                </a:solidFill>
                <a:latin typeface="Georgia" pitchFamily="18" charset="0"/>
                <a:ea typeface="Gulim" pitchFamily="34" charset="-127"/>
              </a:rPr>
              <a:pPr algn="r">
                <a:spcBef>
                  <a:spcPct val="50000"/>
                </a:spcBef>
              </a:pPr>
              <a:t>‹#›</a:t>
            </a:fld>
            <a:endParaRPr lang="en-US" altLang="ko-KR" sz="800" b="1" dirty="0">
              <a:solidFill>
                <a:schemeClr val="tx2"/>
              </a:solidFill>
              <a:latin typeface="Georgia" pitchFamily="18" charset="0"/>
              <a:ea typeface="Gulim" pitchFamily="34" charset="-127"/>
            </a:endParaRPr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0" y="6451600"/>
            <a:ext cx="9144000" cy="587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MS PGothic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Georgia" pitchFamily="-111" charset="0"/>
          <a:ea typeface="Gulim" pitchFamily="34" charset="-127"/>
          <a:cs typeface="Gulim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Georgia" pitchFamily="-111" charset="0"/>
          <a:ea typeface="Gulim" pitchFamily="34" charset="-127"/>
          <a:cs typeface="Gulim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Georgia" pitchFamily="-111" charset="0"/>
          <a:ea typeface="Gulim" pitchFamily="34" charset="-127"/>
          <a:cs typeface="Gulim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Georgia" pitchFamily="-111" charset="0"/>
          <a:ea typeface="Gulim" pitchFamily="34" charset="-127"/>
          <a:cs typeface="Gulim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Georgia" pitchFamily="-111" charset="0"/>
          <a:ea typeface="Gulim" pitchFamily="34" charset="-127"/>
          <a:cs typeface="Gulim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Georgia" pitchFamily="-111" charset="0"/>
          <a:ea typeface="Gulim" pitchFamily="34" charset="-127"/>
          <a:cs typeface="Gulim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Georgia" pitchFamily="-111" charset="0"/>
          <a:ea typeface="Gulim" pitchFamily="34" charset="-127"/>
          <a:cs typeface="Gulim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Georgia" pitchFamily="-111" charset="0"/>
          <a:ea typeface="Gulim" pitchFamily="34" charset="-127"/>
          <a:cs typeface="Gulim" pitchFamily="34" charset="-127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-128"/>
          <a:cs typeface="ＭＳ Ｐゴシック"/>
        </a:defRPr>
      </a:lvl1pPr>
      <a:lvl2pPr marL="7429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–"/>
        <a:defRPr sz="1600">
          <a:solidFill>
            <a:schemeClr val="tx2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55555"/>
          </a:solidFill>
          <a:latin typeface="+mn-lt"/>
          <a:ea typeface="ＭＳ Ｐゴシック" pitchFamily="-111" charset="-128"/>
        </a:defRPr>
      </a:lvl6pPr>
      <a:lvl7pPr marL="29718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55555"/>
          </a:solidFill>
          <a:latin typeface="+mn-lt"/>
          <a:ea typeface="ＭＳ Ｐゴシック" pitchFamily="-111" charset="-128"/>
        </a:defRPr>
      </a:lvl7pPr>
      <a:lvl8pPr marL="34290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55555"/>
          </a:solidFill>
          <a:latin typeface="+mn-lt"/>
          <a:ea typeface="ＭＳ Ｐゴシック" pitchFamily="-111" charset="-128"/>
        </a:defRPr>
      </a:lvl8pPr>
      <a:lvl9pPr marL="38862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55555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msoma2017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3 : Introduction to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17DAA"/>
                </a:solidFill>
              </a:rPr>
              <a:t>Monday, June 19</a:t>
            </a:r>
            <a:r>
              <a:rPr lang="en-US" baseline="30000" dirty="0" smtClean="0">
                <a:solidFill>
                  <a:srgbClr val="517DAA"/>
                </a:solidFill>
              </a:rPr>
              <a:t>th</a:t>
            </a:r>
            <a:endParaRPr lang="en-US" dirty="0">
              <a:solidFill>
                <a:srgbClr val="517DA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163" y="1295400"/>
            <a:ext cx="8453437" cy="46609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Variables </a:t>
            </a:r>
            <a:r>
              <a:rPr lang="en-US" dirty="0"/>
              <a:t>are containers for storing information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equal sign </a:t>
            </a:r>
            <a:r>
              <a:rPr lang="en-US" dirty="0" smtClean="0"/>
              <a:t>= is </a:t>
            </a:r>
            <a:r>
              <a:rPr lang="en-US" dirty="0"/>
              <a:t>the assignment operator. 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= `Hello, world!'</a:t>
            </a:r>
          </a:p>
          <a:p>
            <a:pPr lvl="2"/>
            <a:r>
              <a:rPr lang="en-US" dirty="0"/>
              <a:t>print </a:t>
            </a:r>
            <a:r>
              <a:rPr lang="en-US" dirty="0" smtClean="0"/>
              <a:t>(a)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= `Hello, world!'</a:t>
            </a:r>
          </a:p>
          <a:p>
            <a:pPr lvl="2"/>
            <a:r>
              <a:rPr lang="en-US" dirty="0"/>
              <a:t>a = `and goodbye...'</a:t>
            </a:r>
          </a:p>
          <a:p>
            <a:pPr lvl="2"/>
            <a:r>
              <a:rPr lang="en-US" dirty="0"/>
              <a:t>print </a:t>
            </a:r>
            <a:r>
              <a:rPr lang="en-US" dirty="0" smtClean="0"/>
              <a:t>(a)</a:t>
            </a:r>
          </a:p>
          <a:p>
            <a:r>
              <a:rPr lang="en-US" dirty="0"/>
              <a:t>Multiple assignment is possible e.g. </a:t>
            </a:r>
            <a:r>
              <a:rPr lang="is-IS" dirty="0"/>
              <a:t>a,b = 1,1 is the same as </a:t>
            </a:r>
            <a:r>
              <a:rPr lang="is-IS" b="1" dirty="0"/>
              <a:t>simultaneously</a:t>
            </a:r>
            <a:r>
              <a:rPr lang="is-IS" dirty="0"/>
              <a:t> doing a=1 and b=1 </a:t>
            </a:r>
            <a:endParaRPr lang="en-US" dirty="0" smtClean="0"/>
          </a:p>
          <a:p>
            <a:r>
              <a:rPr lang="en-US" u="sng" dirty="0" smtClean="0"/>
              <a:t>Initialization</a:t>
            </a:r>
            <a:r>
              <a:rPr lang="en-US" dirty="0" smtClean="0"/>
              <a:t> is the process of assigning an initial value to a variable</a:t>
            </a:r>
          </a:p>
          <a:p>
            <a:r>
              <a:rPr lang="en-US" dirty="0"/>
              <a:t>The method </a:t>
            </a:r>
            <a:r>
              <a:rPr lang="en-US" i="1" dirty="0"/>
              <a:t>type() </a:t>
            </a:r>
            <a:r>
              <a:rPr lang="en-US" dirty="0"/>
              <a:t>is used to return the type of a variable.</a:t>
            </a:r>
          </a:p>
          <a:p>
            <a:r>
              <a:rPr lang="en-US" dirty="0" smtClean="0"/>
              <a:t>Variables can’t start with a number or with a Python keyword. To view a list of keywords type:</a:t>
            </a:r>
          </a:p>
          <a:p>
            <a:pPr marL="1257300" lvl="3" indent="0">
              <a:buNone/>
            </a:pPr>
            <a:r>
              <a:rPr lang="en-US" sz="1050" dirty="0"/>
              <a:t>&gt;&gt;&gt; import keyword</a:t>
            </a:r>
          </a:p>
          <a:p>
            <a:pPr marL="1257300" lvl="3" indent="0">
              <a:buNone/>
            </a:pPr>
            <a:r>
              <a:rPr lang="en-US" sz="1050" dirty="0"/>
              <a:t>&gt;&gt;&gt; </a:t>
            </a:r>
            <a:r>
              <a:rPr lang="en-US" sz="1050" dirty="0" err="1"/>
              <a:t>keyword.kwlist</a:t>
            </a:r>
            <a:endParaRPr lang="en-US" sz="1050" dirty="0"/>
          </a:p>
          <a:p>
            <a:pPr marL="1257300" lvl="3" indent="0">
              <a:buNone/>
            </a:pPr>
            <a:r>
              <a:rPr lang="en-US" sz="1050" dirty="0"/>
              <a:t>['False', 'None', 'True', 'and', 'as', 'assert', 'break', 'class', 'continue', '</a:t>
            </a:r>
            <a:r>
              <a:rPr lang="en-US" sz="1050" dirty="0" err="1"/>
              <a:t>def</a:t>
            </a:r>
            <a:r>
              <a:rPr lang="en-US" sz="1050" dirty="0"/>
              <a:t>', 'del', '</a:t>
            </a:r>
            <a:r>
              <a:rPr lang="en-US" sz="1050" dirty="0" err="1"/>
              <a:t>elif</a:t>
            </a:r>
            <a:r>
              <a:rPr lang="en-US" sz="1050" dirty="0"/>
              <a:t>', 'else', 'except', 'finally', 'for', 'from', 'global', 'if', 'import', 'in', 'is', 'lambda', 'nonlocal', 'not', 'or', 'pass', 'raise', 'return', 'try', 'while', 'with', 'yield']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2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endParaRPr lang="en-US" dirty="0"/>
          </a:p>
          <a:p>
            <a:pPr lvl="1"/>
            <a:r>
              <a:rPr lang="en-US" dirty="0" smtClean="0"/>
              <a:t>integer  e.g.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3,2,4</a:t>
            </a:r>
          </a:p>
          <a:p>
            <a:r>
              <a:rPr lang="en-US" dirty="0" smtClean="0"/>
              <a:t>float </a:t>
            </a:r>
          </a:p>
          <a:p>
            <a:pPr lvl="1"/>
            <a:r>
              <a:rPr lang="en-US" dirty="0" smtClean="0"/>
              <a:t>floating point numbers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– 2.002, 3.2848</a:t>
            </a:r>
          </a:p>
          <a:p>
            <a:r>
              <a:rPr lang="en-US" dirty="0" err="1" smtClean="0"/>
              <a:t>str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Strings. Enclosed by single or double quotes e.g. “</a:t>
            </a:r>
            <a:r>
              <a:rPr lang="is-IS" dirty="0" smtClean="0"/>
              <a:t>…..</a:t>
            </a:r>
            <a:r>
              <a:rPr lang="en-US" dirty="0" smtClean="0"/>
              <a:t>” , ‘</a:t>
            </a:r>
            <a:r>
              <a:rPr lang="is-IS" dirty="0" smtClean="0"/>
              <a:t>….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Concatenation of strings can be done using the + sign or by placing them next to each other.</a:t>
            </a:r>
          </a:p>
          <a:p>
            <a:pPr lvl="1"/>
            <a:r>
              <a:rPr lang="en-US" dirty="0" smtClean="0"/>
              <a:t>Strings are index-able from 0 on the left and -1 from  the right</a:t>
            </a:r>
          </a:p>
          <a:p>
            <a:pPr lvl="1"/>
            <a:r>
              <a:rPr lang="en-US" dirty="0" smtClean="0"/>
              <a:t>Slicing e.g.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word[2:5] </a:t>
            </a:r>
            <a:r>
              <a:rPr lang="en-US" dirty="0" smtClean="0"/>
              <a:t>– from index 2(included) to index 5(excluded), word[:2]</a:t>
            </a:r>
          </a:p>
          <a:p>
            <a:pPr lvl="1"/>
            <a:r>
              <a:rPr lang="en-US" dirty="0" smtClean="0"/>
              <a:t>Strings are </a:t>
            </a:r>
            <a:r>
              <a:rPr lang="en-US" b="1" dirty="0" smtClean="0"/>
              <a:t>immutable</a:t>
            </a:r>
            <a:r>
              <a:rPr lang="en-US" dirty="0" smtClean="0"/>
              <a:t> i.e. trying to change the value of an indexed position gives an error e.g.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word[2] = ‘d’</a:t>
            </a:r>
          </a:p>
          <a:p>
            <a:pPr lvl="1"/>
            <a:r>
              <a:rPr lang="en-US" dirty="0" err="1" smtClean="0"/>
              <a:t>len</a:t>
            </a:r>
            <a:r>
              <a:rPr lang="en-US" dirty="0" smtClean="0"/>
              <a:t>() returns the length of a string</a:t>
            </a:r>
          </a:p>
          <a:p>
            <a:pPr lvl="1"/>
            <a:r>
              <a:rPr lang="en-US" dirty="0"/>
              <a:t>\ is the escape character </a:t>
            </a:r>
            <a:r>
              <a:rPr lang="en-US" dirty="0" smtClean="0"/>
              <a:t>e.g.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print(‘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Isn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\’t that wonderful’)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8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as a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symbols work just as in other languages:</a:t>
            </a:r>
          </a:p>
          <a:p>
            <a:r>
              <a:rPr lang="en-US" dirty="0" smtClean="0"/>
              <a:t>+, </a:t>
            </a:r>
            <a:r>
              <a:rPr lang="en-US" dirty="0"/>
              <a:t>-, * </a:t>
            </a:r>
            <a:r>
              <a:rPr lang="en-US" dirty="0" smtClean="0"/>
              <a:t>, </a:t>
            </a:r>
          </a:p>
          <a:p>
            <a:r>
              <a:rPr lang="en-US" dirty="0" smtClean="0"/>
              <a:t>/ division- always returns a floating point number</a:t>
            </a:r>
          </a:p>
          <a:p>
            <a:r>
              <a:rPr lang="en-US" dirty="0" smtClean="0"/>
              <a:t>() grouping</a:t>
            </a:r>
          </a:p>
          <a:p>
            <a:r>
              <a:rPr lang="en-US" dirty="0" smtClean="0"/>
              <a:t>//floor division</a:t>
            </a:r>
          </a:p>
          <a:p>
            <a:r>
              <a:rPr lang="en-US" dirty="0" smtClean="0"/>
              <a:t>** raising to power</a:t>
            </a:r>
          </a:p>
          <a:p>
            <a:r>
              <a:rPr lang="en-US" dirty="0"/>
              <a:t>% </a:t>
            </a:r>
            <a:r>
              <a:rPr lang="en-US" dirty="0" smtClean="0"/>
              <a:t>remainder of the division</a:t>
            </a:r>
          </a:p>
          <a:p>
            <a:r>
              <a:rPr lang="en-US" dirty="0" smtClean="0"/>
              <a:t>_ the </a:t>
            </a:r>
            <a:r>
              <a:rPr lang="en-US" dirty="0"/>
              <a:t>last printed </a:t>
            </a:r>
            <a:r>
              <a:rPr lang="en-US" dirty="0" smtClean="0"/>
              <a:t>expression</a:t>
            </a:r>
          </a:p>
          <a:p>
            <a:r>
              <a:rPr lang="en-US" dirty="0" smtClean="0"/>
              <a:t>r’ raw string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Exercise: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2200" dirty="0" smtClean="0"/>
              <a:t>Design a program that prints out a tic tac toe game like below. Try doing first without variables and then with variables.</a:t>
            </a:r>
          </a:p>
          <a:p>
            <a:pPr marL="457200" indent="-457200">
              <a:buAutoNum type="arabicPeriod"/>
            </a:pPr>
            <a:endParaRPr lang="en-US" sz="2200" dirty="0"/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Write a program that will </a:t>
            </a:r>
            <a:r>
              <a:rPr lang="en-US" sz="2400" dirty="0"/>
              <a:t>ask the user for </a:t>
            </a:r>
            <a:r>
              <a:rPr lang="en-US" sz="2400" dirty="0" smtClean="0"/>
              <a:t>their first and </a:t>
            </a:r>
            <a:r>
              <a:rPr lang="en-US" sz="2400" dirty="0"/>
              <a:t>last name, </a:t>
            </a:r>
            <a:r>
              <a:rPr lang="en-US" sz="2400" dirty="0" smtClean="0"/>
              <a:t>and date </a:t>
            </a:r>
            <a:r>
              <a:rPr lang="en-US" sz="2400" dirty="0"/>
              <a:t>of birth, and print them out formatted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457200" indent="-457200">
              <a:buAutoNum type="arabicPeriod"/>
            </a:pPr>
            <a:endParaRPr lang="en-US" sz="2200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929" y="6484938"/>
            <a:ext cx="395941" cy="381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57"/>
          <a:stretch/>
        </p:blipFill>
        <p:spPr>
          <a:xfrm>
            <a:off x="2971800" y="2186221"/>
            <a:ext cx="1295400" cy="10949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047035"/>
            <a:ext cx="42100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3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 </a:t>
            </a:r>
          </a:p>
          <a:p>
            <a:pPr lvl="1"/>
            <a:r>
              <a:rPr lang="en-US" dirty="0"/>
              <a:t>Boolean. Don’t need to be enclosed in quotes e.g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. sunny, rainy = True, False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A list is defined as  a comma separated list of values enclosed by square brackets e.g.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siblings = [3,5,6,3]</a:t>
            </a:r>
          </a:p>
          <a:p>
            <a:pPr lvl="1"/>
            <a:r>
              <a:rPr lang="en-US" dirty="0"/>
              <a:t>Concatenation of lists can be done using the + </a:t>
            </a:r>
            <a:r>
              <a:rPr lang="en-US" dirty="0" smtClean="0"/>
              <a:t>sign</a:t>
            </a:r>
          </a:p>
          <a:p>
            <a:pPr lvl="1"/>
            <a:r>
              <a:rPr lang="en-US" dirty="0" smtClean="0"/>
              <a:t>Just like Strings, lists can be </a:t>
            </a:r>
            <a:r>
              <a:rPr lang="en-US" dirty="0"/>
              <a:t>indexed and </a:t>
            </a:r>
            <a:r>
              <a:rPr lang="en-US" dirty="0" smtClean="0"/>
              <a:t>sliced.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siblings[0] = 3; siblings[1:3] = [5,6</a:t>
            </a:r>
            <a:r>
              <a:rPr lang="en-US" dirty="0" smtClean="0"/>
              <a:t>] Slicing returns lists</a:t>
            </a:r>
          </a:p>
          <a:p>
            <a:pPr lvl="1"/>
            <a:r>
              <a:rPr lang="en-US" dirty="0" smtClean="0"/>
              <a:t>Unlike strings, lists  are mutable i.e. you can change the value of an indexed position e.g.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siblings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[2] = 8</a:t>
            </a:r>
          </a:p>
          <a:p>
            <a:pPr lvl="1"/>
            <a:r>
              <a:rPr lang="en-US" dirty="0" err="1" smtClean="0"/>
              <a:t>len</a:t>
            </a:r>
            <a:r>
              <a:rPr lang="en-US" dirty="0" smtClean="0"/>
              <a:t>() returns the length of a string</a:t>
            </a:r>
          </a:p>
          <a:p>
            <a:pPr lvl="1"/>
            <a:r>
              <a:rPr lang="en-US" dirty="0"/>
              <a:t>append</a:t>
            </a:r>
            <a:r>
              <a:rPr lang="en-US" dirty="0" smtClean="0"/>
              <a:t>() is used to add an item to the end of the list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80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</a:p>
          <a:p>
            <a:pPr lvl="1"/>
            <a:r>
              <a:rPr lang="en-US" dirty="0" smtClean="0"/>
              <a:t>A tuple is as  a comma separated list of values enclosed by () e.g.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siblings =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3,5,6,3)</a:t>
            </a:r>
          </a:p>
          <a:p>
            <a:pPr lvl="1"/>
            <a:r>
              <a:rPr lang="en-US" dirty="0"/>
              <a:t>Concatenation </a:t>
            </a:r>
            <a:r>
              <a:rPr lang="en-US" dirty="0" smtClean="0"/>
              <a:t>can </a:t>
            </a:r>
            <a:r>
              <a:rPr lang="en-US" dirty="0"/>
              <a:t>be done using the + </a:t>
            </a:r>
            <a:r>
              <a:rPr lang="en-US" dirty="0" smtClean="0"/>
              <a:t>sign</a:t>
            </a:r>
          </a:p>
          <a:p>
            <a:pPr lvl="1"/>
            <a:r>
              <a:rPr lang="en-US" dirty="0" smtClean="0"/>
              <a:t>Just like strings and lists can be </a:t>
            </a:r>
            <a:r>
              <a:rPr lang="en-US" dirty="0"/>
              <a:t>indexed and </a:t>
            </a:r>
            <a:r>
              <a:rPr lang="en-US" dirty="0" smtClean="0"/>
              <a:t>sliced.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siblings[0] = 3; siblings[1:3] = [5,6]</a:t>
            </a:r>
            <a:r>
              <a:rPr lang="en-US" dirty="0" smtClean="0"/>
              <a:t> Slicing returns tuples</a:t>
            </a:r>
          </a:p>
          <a:p>
            <a:pPr lvl="1"/>
            <a:r>
              <a:rPr lang="en-US" dirty="0" smtClean="0"/>
              <a:t>Immutable i.e. you cannot change the value of an indexed</a:t>
            </a:r>
          </a:p>
          <a:p>
            <a:pPr lvl="1"/>
            <a:r>
              <a:rPr lang="en-US" dirty="0" err="1" smtClean="0"/>
              <a:t>len</a:t>
            </a:r>
            <a:r>
              <a:rPr lang="en-US" dirty="0" smtClean="0"/>
              <a:t>() returns the length of a string</a:t>
            </a:r>
          </a:p>
          <a:p>
            <a:pPr lvl="2">
              <a:spcBef>
                <a:spcPts val="0"/>
              </a:spcBef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&gt;&gt;&gt; t = ()  # </a:t>
            </a:r>
            <a:r>
              <a:rPr lang="en-US" sz="1400" dirty="0" smtClean="0">
                <a:latin typeface="Courier New"/>
                <a:ea typeface="Courier New"/>
                <a:cs typeface="Courier New"/>
                <a:sym typeface="Courier New"/>
              </a:rPr>
              <a:t>initializing  </a:t>
            </a:r>
            <a:r>
              <a:rPr lang="en" sz="1400" dirty="0" smtClean="0">
                <a:latin typeface="Courier New"/>
                <a:ea typeface="Courier New"/>
                <a:cs typeface="Courier New"/>
                <a:sym typeface="Courier New"/>
              </a:rPr>
              <a:t>an 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empty tuple</a:t>
            </a:r>
          </a:p>
          <a:p>
            <a:pPr lvl="2">
              <a:spcBef>
                <a:spcPts val="0"/>
              </a:spcBef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&gt;&gt;&gt; t1 = 1,  # a tuple of </a:t>
            </a:r>
            <a:r>
              <a:rPr lang="en" sz="1400" dirty="0" err="1"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lvl="2">
              <a:spcBef>
                <a:spcPts val="0"/>
              </a:spcBef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&gt;&gt;&gt; t = </a:t>
            </a:r>
            <a:r>
              <a:rPr lang="en-US" sz="1400" dirty="0" smtClean="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400" dirty="0" smtClean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400" dirty="0" smtClean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dirty="0" smtClean="0"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400" dirty="0" smtClean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# tuple packing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dict</a:t>
            </a:r>
            <a:endParaRPr lang="en-US" dirty="0" smtClean="0"/>
          </a:p>
          <a:p>
            <a:pPr lvl="1">
              <a:spcBef>
                <a:spcPts val="0"/>
              </a:spcBef>
              <a:buClr>
                <a:schemeClr val="dk1"/>
              </a:buClr>
              <a:buSzPct val="45833"/>
            </a:pPr>
            <a:r>
              <a:rPr lang="en-US" dirty="0" smtClean="0"/>
              <a:t>A dictionary is a comma separated list of key-value pairs enclosed by curly brackets {}. </a:t>
            </a:r>
            <a:r>
              <a:rPr lang="en-US" dirty="0"/>
              <a:t>K</a:t>
            </a:r>
            <a:r>
              <a:rPr lang="en" dirty="0" err="1" smtClean="0"/>
              <a:t>eys</a:t>
            </a:r>
            <a:r>
              <a:rPr lang="en" dirty="0" smtClean="0"/>
              <a:t> can be strings, </a:t>
            </a:r>
            <a:r>
              <a:rPr lang="en" dirty="0" err="1" smtClean="0"/>
              <a:t>ints</a:t>
            </a:r>
            <a:r>
              <a:rPr lang="en" dirty="0" smtClean="0"/>
              <a:t>, floats, tuple</a:t>
            </a:r>
            <a:r>
              <a:rPr lang="en-US" dirty="0" smtClean="0"/>
              <a:t>s </a:t>
            </a:r>
            <a:r>
              <a:rPr lang="en" dirty="0" smtClean="0">
                <a:solidFill>
                  <a:srgbClr val="000000"/>
                </a:solidFill>
              </a:rPr>
              <a:t>but </a:t>
            </a:r>
            <a:r>
              <a:rPr lang="en" b="1" dirty="0" smtClean="0">
                <a:solidFill>
                  <a:srgbClr val="000000"/>
                </a:solidFill>
              </a:rPr>
              <a:t>not </a:t>
            </a:r>
            <a:r>
              <a:rPr lang="en" dirty="0" smtClean="0">
                <a:solidFill>
                  <a:srgbClr val="000000"/>
                </a:solidFill>
              </a:rPr>
              <a:t>lists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chemeClr val="dk1"/>
              </a:buClr>
              <a:buSzPct val="45833"/>
            </a:pPr>
            <a:endParaRPr lang="en" dirty="0" smtClean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chemeClr val="dk1"/>
              </a:buClr>
              <a:buSzPct val="45833"/>
            </a:pPr>
            <a:r>
              <a:rPr lang="en" dirty="0" smtClean="0"/>
              <a:t>A</a:t>
            </a:r>
            <a:r>
              <a:rPr lang="en-US" dirty="0" smtClean="0"/>
              <a:t>  dictionary can be initialized by using </a:t>
            </a:r>
            <a:r>
              <a:rPr lang="en-US" dirty="0" err="1" smtClean="0"/>
              <a:t>dict</a:t>
            </a:r>
            <a:r>
              <a:rPr lang="en-US" dirty="0" smtClean="0"/>
              <a:t>() or using {}</a:t>
            </a:r>
            <a:endParaRPr lang="en" dirty="0"/>
          </a:p>
          <a:p>
            <a:pPr marL="1028700" lvl="1">
              <a:spcBef>
                <a:spcPts val="0"/>
              </a:spcBef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d = </a:t>
            </a:r>
            <a:r>
              <a:rPr lang="en" sz="1600" dirty="0" err="1"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1028700" lvl="1">
              <a:spcBef>
                <a:spcPts val="0"/>
              </a:spcBef>
              <a:buClr>
                <a:schemeClr val="dk1"/>
              </a:buClr>
              <a:buSzPct val="61111"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d2 = </a:t>
            </a:r>
            <a:r>
              <a:rPr lang="en" sz="1600" dirty="0" smtClean="0"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lang="en-US" sz="16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1028700" lvl="1">
              <a:spcBef>
                <a:spcPts val="0"/>
              </a:spcBef>
              <a:buClr>
                <a:schemeClr val="dk1"/>
              </a:buClr>
              <a:buSzPct val="61111"/>
            </a:pPr>
            <a:endParaRPr lang="en"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0"/>
              </a:spcBef>
              <a:buClr>
                <a:schemeClr val="dk1"/>
              </a:buClr>
              <a:buSzPct val="45833"/>
            </a:pPr>
            <a:r>
              <a:rPr lang="en-US" dirty="0" smtClean="0"/>
              <a:t>A dictionary can be populated: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SzPct val="45833"/>
            </a:pPr>
            <a:r>
              <a:rPr lang="en-US" dirty="0" smtClean="0"/>
              <a:t>With </a:t>
            </a:r>
            <a:r>
              <a:rPr lang="en-US" dirty="0" err="1" smtClean="0"/>
              <a:t>dict</a:t>
            </a:r>
            <a:r>
              <a:rPr lang="en-US" dirty="0" smtClean="0"/>
              <a:t>()</a:t>
            </a:r>
          </a:p>
          <a:p>
            <a:pPr lvl="3">
              <a:spcBef>
                <a:spcPts val="0"/>
              </a:spcBef>
              <a:buClr>
                <a:schemeClr val="dk1"/>
              </a:buClr>
              <a:buSzPct val="45833"/>
            </a:pPr>
            <a:r>
              <a:rPr lang="en-US" dirty="0" smtClean="0">
                <a:solidFill>
                  <a:srgbClr val="377BA2"/>
                </a:solidFill>
                <a:latin typeface="Courier New" charset="0"/>
                <a:ea typeface="Courier New" charset="0"/>
                <a:cs typeface="Courier New" charset="0"/>
              </a:rPr>
              <a:t>Giving </a:t>
            </a:r>
            <a:r>
              <a:rPr lang="en-US" dirty="0" err="1" smtClean="0">
                <a:solidFill>
                  <a:srgbClr val="377BA2"/>
                </a:solidFill>
                <a:latin typeface="Courier New" charset="0"/>
                <a:ea typeface="Courier New" charset="0"/>
                <a:cs typeface="Courier New" charset="0"/>
              </a:rPr>
              <a:t>dict</a:t>
            </a:r>
            <a:r>
              <a:rPr lang="en-US" dirty="0" smtClean="0">
                <a:solidFill>
                  <a:srgbClr val="377BA2"/>
                </a:solidFill>
                <a:latin typeface="Courier New" charset="0"/>
                <a:ea typeface="Courier New" charset="0"/>
                <a:cs typeface="Courier New" charset="0"/>
              </a:rPr>
              <a:t>() a list of key-value tuple pairs</a:t>
            </a:r>
          </a:p>
          <a:p>
            <a:pPr lvl="4">
              <a:spcBef>
                <a:spcPts val="0"/>
              </a:spcBef>
              <a:buClr>
                <a:schemeClr val="dk1"/>
              </a:buClr>
              <a:buSzPct val="45833"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Courier New"/>
              </a:rPr>
              <a:t>Example_dictionary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/>
              </a:rPr>
              <a:t> = </a:t>
            </a:r>
            <a:r>
              <a:rPr lang="en" dirty="0" err="1" smtClean="0">
                <a:solidFill>
                  <a:srgbClr val="377BA2"/>
                </a:solidFill>
                <a:latin typeface="Courier New" charset="0"/>
                <a:ea typeface="Courier New" charset="0"/>
                <a:cs typeface="Courier New" charset="0"/>
                <a:sym typeface="Courier New"/>
              </a:rPr>
              <a:t>dict</a:t>
            </a:r>
            <a:r>
              <a:rPr lang="en" dirty="0">
                <a:solidFill>
                  <a:srgbClr val="377BA2"/>
                </a:solidFill>
                <a:latin typeface="Courier New" charset="0"/>
                <a:ea typeface="Courier New" charset="0"/>
                <a:cs typeface="Courier New" charset="0"/>
                <a:sym typeface="Courier New"/>
              </a:rPr>
              <a:t>([('</a:t>
            </a:r>
            <a:r>
              <a:rPr lang="en" dirty="0" err="1">
                <a:solidFill>
                  <a:srgbClr val="377BA2"/>
                </a:solidFill>
                <a:latin typeface="Courier New" charset="0"/>
                <a:ea typeface="Courier New" charset="0"/>
                <a:cs typeface="Courier New" charset="0"/>
                <a:sym typeface="Courier New"/>
              </a:rPr>
              <a:t>sape</a:t>
            </a:r>
            <a:r>
              <a:rPr lang="en" dirty="0">
                <a:solidFill>
                  <a:srgbClr val="377BA2"/>
                </a:solidFill>
                <a:latin typeface="Courier New" charset="0"/>
                <a:ea typeface="Courier New" charset="0"/>
                <a:cs typeface="Courier New" charset="0"/>
                <a:sym typeface="Courier New"/>
              </a:rPr>
              <a:t>', 4139), ('</a:t>
            </a:r>
            <a:r>
              <a:rPr lang="en" dirty="0" err="1">
                <a:solidFill>
                  <a:srgbClr val="377BA2"/>
                </a:solidFill>
                <a:latin typeface="Courier New" charset="0"/>
                <a:ea typeface="Courier New" charset="0"/>
                <a:cs typeface="Courier New" charset="0"/>
                <a:sym typeface="Courier New"/>
              </a:rPr>
              <a:t>guido</a:t>
            </a:r>
            <a:r>
              <a:rPr lang="en" dirty="0">
                <a:solidFill>
                  <a:srgbClr val="377BA2"/>
                </a:solidFill>
                <a:latin typeface="Courier New" charset="0"/>
                <a:ea typeface="Courier New" charset="0"/>
                <a:cs typeface="Courier New" charset="0"/>
                <a:sym typeface="Courier New"/>
              </a:rPr>
              <a:t>', 4127), ('jack', 4098</a:t>
            </a:r>
            <a:r>
              <a:rPr lang="en" dirty="0" smtClean="0">
                <a:solidFill>
                  <a:srgbClr val="377BA2"/>
                </a:solidFill>
                <a:latin typeface="Courier New" charset="0"/>
                <a:ea typeface="Courier New" charset="0"/>
                <a:cs typeface="Courier New" charset="0"/>
                <a:sym typeface="Courier New"/>
              </a:rPr>
              <a:t>)])</a:t>
            </a:r>
            <a:endParaRPr lang="en-US" dirty="0" smtClean="0">
              <a:solidFill>
                <a:srgbClr val="377BA2"/>
              </a:solidFill>
              <a:latin typeface="Courier New" charset="0"/>
              <a:ea typeface="Courier New" charset="0"/>
              <a:cs typeface="Courier New" charset="0"/>
              <a:sym typeface="Courier New"/>
            </a:endParaRPr>
          </a:p>
          <a:p>
            <a:pPr lvl="4">
              <a:spcBef>
                <a:spcPts val="0"/>
              </a:spcBef>
              <a:buClr>
                <a:schemeClr val="dk1"/>
              </a:buClr>
              <a:buSzPct val="45833"/>
            </a:pPr>
            <a:endParaRPr lang="en-US" dirty="0" smtClean="0">
              <a:solidFill>
                <a:srgbClr val="377BA2"/>
              </a:solidFill>
              <a:latin typeface="Courier New" charset="0"/>
              <a:ea typeface="Courier New" charset="0"/>
              <a:cs typeface="Courier New" charset="0"/>
              <a:sym typeface="Courier New"/>
            </a:endParaRPr>
          </a:p>
          <a:p>
            <a:pPr lvl="3">
              <a:spcBef>
                <a:spcPts val="0"/>
              </a:spcBef>
              <a:buClr>
                <a:schemeClr val="dk1"/>
              </a:buClr>
              <a:buSzPct val="45833"/>
            </a:pPr>
            <a:r>
              <a:rPr lang="en-US" dirty="0" smtClean="0">
                <a:solidFill>
                  <a:srgbClr val="377BA2"/>
                </a:solidFill>
                <a:latin typeface="Courier New" charset="0"/>
                <a:ea typeface="Courier New" charset="0"/>
                <a:cs typeface="Courier New" charset="0"/>
                <a:sym typeface="Courier New"/>
              </a:rPr>
              <a:t>Giving </a:t>
            </a:r>
            <a:r>
              <a:rPr lang="en-US" dirty="0" err="1" smtClean="0">
                <a:solidFill>
                  <a:srgbClr val="377BA2"/>
                </a:solidFill>
                <a:latin typeface="Courier New" charset="0"/>
                <a:ea typeface="Courier New" charset="0"/>
                <a:cs typeface="Courier New" charset="0"/>
                <a:sym typeface="Courier New"/>
              </a:rPr>
              <a:t>dict</a:t>
            </a:r>
            <a:r>
              <a:rPr lang="en-US" dirty="0" smtClean="0">
                <a:solidFill>
                  <a:srgbClr val="377BA2"/>
                </a:solidFill>
                <a:latin typeface="Courier New" charset="0"/>
                <a:ea typeface="Courier New" charset="0"/>
                <a:cs typeface="Courier New" charset="0"/>
                <a:sym typeface="Courier New"/>
              </a:rPr>
              <a:t>()’raw’ key-value pairs</a:t>
            </a:r>
          </a:p>
          <a:p>
            <a:pPr lvl="4">
              <a:spcBef>
                <a:spcPts val="0"/>
              </a:spcBef>
              <a:buClr>
                <a:schemeClr val="dk1"/>
              </a:buClr>
              <a:buSzPct val="45833"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Courier New"/>
              </a:rPr>
              <a:t>Example_dictionary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/>
              </a:rPr>
              <a:t> = </a:t>
            </a:r>
            <a:r>
              <a:rPr lang="en" dirty="0" err="1" smtClean="0">
                <a:solidFill>
                  <a:srgbClr val="377BA2"/>
                </a:solidFill>
                <a:latin typeface="Courier New" charset="0"/>
                <a:ea typeface="Courier New" charset="0"/>
                <a:cs typeface="Courier New" charset="0"/>
                <a:sym typeface="Courier New"/>
              </a:rPr>
              <a:t>dict</a:t>
            </a:r>
            <a:r>
              <a:rPr lang="en" dirty="0" smtClean="0">
                <a:solidFill>
                  <a:srgbClr val="377BA2"/>
                </a:solidFill>
                <a:latin typeface="Courier New" charset="0"/>
                <a:ea typeface="Courier New" charset="0"/>
                <a:cs typeface="Courier New" charset="0"/>
                <a:sym typeface="Courier New"/>
              </a:rPr>
              <a:t>(</a:t>
            </a:r>
            <a:r>
              <a:rPr lang="en" dirty="0" err="1" smtClean="0">
                <a:solidFill>
                  <a:srgbClr val="377BA2"/>
                </a:solidFill>
                <a:latin typeface="Courier New" charset="0"/>
                <a:ea typeface="Courier New" charset="0"/>
                <a:cs typeface="Courier New" charset="0"/>
                <a:sym typeface="Courier New"/>
              </a:rPr>
              <a:t>sape</a:t>
            </a:r>
            <a:r>
              <a:rPr lang="en" dirty="0" smtClean="0">
                <a:solidFill>
                  <a:srgbClr val="377BA2"/>
                </a:solidFill>
                <a:latin typeface="Courier New" charset="0"/>
                <a:ea typeface="Courier New" charset="0"/>
                <a:cs typeface="Courier New" charset="0"/>
                <a:sym typeface="Courier New"/>
              </a:rPr>
              <a:t>=4139</a:t>
            </a:r>
            <a:r>
              <a:rPr lang="en" dirty="0">
                <a:solidFill>
                  <a:srgbClr val="377BA2"/>
                </a:solidFill>
                <a:latin typeface="Courier New" charset="0"/>
                <a:ea typeface="Courier New" charset="0"/>
                <a:cs typeface="Courier New" charset="0"/>
                <a:sym typeface="Courier New"/>
              </a:rPr>
              <a:t>, </a:t>
            </a:r>
            <a:r>
              <a:rPr lang="en" dirty="0" err="1">
                <a:solidFill>
                  <a:srgbClr val="377BA2"/>
                </a:solidFill>
                <a:latin typeface="Courier New" charset="0"/>
                <a:ea typeface="Courier New" charset="0"/>
                <a:cs typeface="Courier New" charset="0"/>
                <a:sym typeface="Courier New"/>
              </a:rPr>
              <a:t>guido</a:t>
            </a:r>
            <a:r>
              <a:rPr lang="en" dirty="0">
                <a:solidFill>
                  <a:srgbClr val="377BA2"/>
                </a:solidFill>
                <a:latin typeface="Courier New" charset="0"/>
                <a:ea typeface="Courier New" charset="0"/>
                <a:cs typeface="Courier New" charset="0"/>
                <a:sym typeface="Courier New"/>
              </a:rPr>
              <a:t>=4127, jack=4098</a:t>
            </a:r>
            <a:r>
              <a:rPr lang="en" dirty="0" smtClean="0">
                <a:solidFill>
                  <a:srgbClr val="377BA2"/>
                </a:solidFill>
                <a:latin typeface="Courier New" charset="0"/>
                <a:ea typeface="Courier New" charset="0"/>
                <a:cs typeface="Courier New" charset="0"/>
                <a:sym typeface="Courier New"/>
              </a:rPr>
              <a:t>)</a:t>
            </a:r>
            <a:endParaRPr lang="en-US" dirty="0" smtClean="0">
              <a:solidFill>
                <a:srgbClr val="377BA2"/>
              </a:solidFill>
              <a:latin typeface="Courier New" charset="0"/>
              <a:ea typeface="Courier New" charset="0"/>
              <a:cs typeface="Courier New" charset="0"/>
              <a:sym typeface="Courier New"/>
            </a:endParaRPr>
          </a:p>
          <a:p>
            <a:pPr lvl="4">
              <a:spcBef>
                <a:spcPts val="0"/>
              </a:spcBef>
              <a:buClr>
                <a:schemeClr val="dk1"/>
              </a:buClr>
              <a:buSzPct val="45833"/>
            </a:pPr>
            <a:endParaRPr lang="en-US" dirty="0">
              <a:solidFill>
                <a:srgbClr val="377BA2"/>
              </a:solidFill>
              <a:latin typeface="Courier New" charset="0"/>
              <a:ea typeface="Courier New" charset="0"/>
              <a:cs typeface="Courier New" charset="0"/>
              <a:sym typeface="Courier New"/>
            </a:endParaRPr>
          </a:p>
          <a:p>
            <a:pPr lvl="2">
              <a:spcBef>
                <a:spcPts val="0"/>
              </a:spcBef>
              <a:buClr>
                <a:schemeClr val="dk1"/>
              </a:buClr>
              <a:buSzPct val="45833"/>
            </a:pPr>
            <a:r>
              <a:rPr lang="en-US" dirty="0" smtClean="0"/>
              <a:t>Without </a:t>
            </a:r>
            <a:r>
              <a:rPr lang="en-US" dirty="0" err="1"/>
              <a:t>dict</a:t>
            </a:r>
            <a:r>
              <a:rPr lang="en-US" dirty="0" smtClean="0"/>
              <a:t>()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3">
              <a:spcBef>
                <a:spcPts val="0"/>
              </a:spcBef>
              <a:buClr>
                <a:schemeClr val="dk1"/>
              </a:buClr>
              <a:buSzPct val="45833"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  <a:sym typeface="Courier New"/>
              </a:rPr>
              <a:t>Example_dictionary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Courier New"/>
              </a:rPr>
              <a:t> = </a:t>
            </a:r>
            <a:r>
              <a:rPr lang="es-ES_tradnl" dirty="0" smtClean="0">
                <a:latin typeface="Courier New" charset="0"/>
                <a:ea typeface="Courier New" charset="0"/>
                <a:cs typeface="Courier New" charset="0"/>
              </a:rPr>
              <a:t>{ </a:t>
            </a:r>
            <a:r>
              <a:rPr lang="es-ES_tradnl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s-ES_tradnl" dirty="0" err="1">
                <a:latin typeface="Courier New" charset="0"/>
                <a:ea typeface="Courier New" charset="0"/>
                <a:cs typeface="Courier New" charset="0"/>
              </a:rPr>
              <a:t>sape</a:t>
            </a:r>
            <a:r>
              <a:rPr lang="es-ES_tradnl" dirty="0">
                <a:latin typeface="Courier New" charset="0"/>
                <a:ea typeface="Courier New" charset="0"/>
                <a:cs typeface="Courier New" charset="0"/>
              </a:rPr>
              <a:t>': 4139 </a:t>
            </a:r>
            <a:r>
              <a:rPr lang="es-ES_tradnl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s-ES_tradnl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s-ES_tradnl" dirty="0" err="1">
                <a:latin typeface="Courier New" charset="0"/>
                <a:ea typeface="Courier New" charset="0"/>
                <a:cs typeface="Courier New" charset="0"/>
              </a:rPr>
              <a:t>guido</a:t>
            </a:r>
            <a:r>
              <a:rPr lang="es-ES_tradnl" dirty="0">
                <a:latin typeface="Courier New" charset="0"/>
                <a:ea typeface="Courier New" charset="0"/>
                <a:cs typeface="Courier New" charset="0"/>
              </a:rPr>
              <a:t>': 4127 </a:t>
            </a:r>
            <a:r>
              <a:rPr lang="es-ES_tradnl" dirty="0" smtClean="0">
                <a:latin typeface="Courier New" charset="0"/>
                <a:ea typeface="Courier New" charset="0"/>
                <a:cs typeface="Courier New" charset="0"/>
              </a:rPr>
              <a:t>,'</a:t>
            </a:r>
            <a:r>
              <a:rPr lang="es-ES_tradnl" dirty="0" err="1" smtClean="0">
                <a:latin typeface="Courier New" charset="0"/>
                <a:ea typeface="Courier New" charset="0"/>
                <a:cs typeface="Courier New" charset="0"/>
              </a:rPr>
              <a:t>jack</a:t>
            </a:r>
            <a:r>
              <a:rPr lang="es-ES_tradnl" dirty="0">
                <a:latin typeface="Courier New" charset="0"/>
                <a:ea typeface="Courier New" charset="0"/>
                <a:cs typeface="Courier New" charset="0"/>
              </a:rPr>
              <a:t>': </a:t>
            </a:r>
            <a:r>
              <a:rPr lang="es-ES_tradnl" dirty="0" smtClean="0">
                <a:latin typeface="Courier New" charset="0"/>
                <a:ea typeface="Courier New" charset="0"/>
                <a:cs typeface="Courier New" charset="0"/>
              </a:rPr>
              <a:t>4098}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1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dict</a:t>
            </a:r>
            <a:endParaRPr lang="en-US" dirty="0" smtClean="0"/>
          </a:p>
          <a:p>
            <a:pPr lvl="1">
              <a:spcBef>
                <a:spcPts val="0"/>
              </a:spcBef>
              <a:buClr>
                <a:schemeClr val="dk1"/>
              </a:buClr>
              <a:buSzPct val="45833"/>
            </a:pPr>
            <a:r>
              <a:rPr lang="en-US" dirty="0" smtClean="0"/>
              <a:t>Dictionary keys are unordered but they must be unique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45833"/>
            </a:pPr>
            <a:r>
              <a:rPr lang="en-US" dirty="0" smtClean="0"/>
              <a:t>You can </a:t>
            </a:r>
            <a:r>
              <a:rPr lang="en-US" b="1" dirty="0" smtClean="0"/>
              <a:t>look-up</a:t>
            </a:r>
            <a:r>
              <a:rPr lang="en-US" dirty="0" smtClean="0"/>
              <a:t> the value of a key by:</a:t>
            </a:r>
          </a:p>
          <a:p>
            <a:pPr lvl="2"/>
            <a:r>
              <a:rPr lang="en-US" dirty="0"/>
              <a:t>&gt;&gt;&gt; </a:t>
            </a:r>
            <a:r>
              <a:rPr lang="en-US" dirty="0" err="1"/>
              <a:t>Example_dictionary</a:t>
            </a:r>
            <a:r>
              <a:rPr lang="en-US" dirty="0"/>
              <a:t>['</a:t>
            </a:r>
            <a:r>
              <a:rPr lang="en-US" dirty="0" err="1"/>
              <a:t>sape</a:t>
            </a:r>
            <a:r>
              <a:rPr lang="en-US" dirty="0"/>
              <a:t>']</a:t>
            </a:r>
          </a:p>
          <a:p>
            <a:pPr lvl="2"/>
            <a:r>
              <a:rPr lang="uk-UA" dirty="0"/>
              <a:t>4139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45833"/>
            </a:pPr>
            <a:r>
              <a:rPr lang="en-US" dirty="0" err="1" smtClean="0"/>
              <a:t>dict.keys</a:t>
            </a:r>
            <a:r>
              <a:rPr lang="en-US" dirty="0" smtClean="0"/>
              <a:t>() returns all the keys e.g. </a:t>
            </a:r>
            <a:r>
              <a:rPr lang="en-US" dirty="0" err="1" smtClean="0"/>
              <a:t>Example_dictionary.keys</a:t>
            </a:r>
            <a:r>
              <a:rPr lang="en-US" dirty="0" smtClean="0"/>
              <a:t>()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45833"/>
            </a:pPr>
            <a:r>
              <a:rPr lang="en-US" dirty="0" err="1" smtClean="0"/>
              <a:t>dict.values</a:t>
            </a:r>
            <a:r>
              <a:rPr lang="en-US" dirty="0" smtClean="0"/>
              <a:t>() </a:t>
            </a:r>
            <a:r>
              <a:rPr lang="en-US" dirty="0"/>
              <a:t>returns all the keys e.g. </a:t>
            </a:r>
            <a:r>
              <a:rPr lang="en-US" dirty="0" err="1" smtClean="0"/>
              <a:t>Example_dictionary.values</a:t>
            </a:r>
            <a:r>
              <a:rPr lang="en-US" dirty="0" smtClean="0"/>
              <a:t>()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45833"/>
            </a:pPr>
            <a:endParaRPr lang="en-US" dirty="0" smtClean="0"/>
          </a:p>
          <a:p>
            <a:pPr lvl="1">
              <a:spcBef>
                <a:spcPts val="0"/>
              </a:spcBef>
              <a:buClr>
                <a:schemeClr val="dk1"/>
              </a:buClr>
              <a:buSzPct val="45833"/>
            </a:pPr>
            <a:endParaRPr lang="en-US" dirty="0"/>
          </a:p>
          <a:p>
            <a:pPr>
              <a:spcBef>
                <a:spcPts val="0"/>
              </a:spcBef>
              <a:buClr>
                <a:schemeClr val="dk1"/>
              </a:buClr>
              <a:buSzPct val="45833"/>
            </a:pPr>
            <a:r>
              <a:rPr lang="en-US" i="1" u="sng" dirty="0" smtClean="0"/>
              <a:t>Simple Exercise</a:t>
            </a:r>
          </a:p>
          <a:p>
            <a:pPr marL="857250" lvl="1" indent="-457200">
              <a:buAutoNum type="arabicPeriod"/>
            </a:pPr>
            <a:r>
              <a:rPr lang="en-US" dirty="0"/>
              <a:t>Create a dictionary with the following city postal codes: </a:t>
            </a:r>
            <a:r>
              <a:rPr lang="en-US" dirty="0" err="1"/>
              <a:t>rusinga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40327, </a:t>
            </a:r>
            <a:r>
              <a:rPr lang="en-US" dirty="0" err="1"/>
              <a:t>taveta</a:t>
            </a:r>
            <a:r>
              <a:rPr lang="en-US" dirty="0">
                <a:sym typeface="Wingdings"/>
              </a:rPr>
              <a:t> </a:t>
            </a:r>
            <a:r>
              <a:rPr lang="en-US" dirty="0"/>
              <a:t> 80302, </a:t>
            </a:r>
            <a:r>
              <a:rPr lang="en-US" dirty="0" err="1"/>
              <a:t>oyugis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40222 .</a:t>
            </a:r>
          </a:p>
          <a:p>
            <a:pPr marL="857250" lvl="1" indent="-457200">
              <a:buAutoNum type="arabicPeriod"/>
            </a:pPr>
            <a:r>
              <a:rPr lang="en-US" dirty="0"/>
              <a:t>Add an extra city ‘</a:t>
            </a:r>
            <a:r>
              <a:rPr lang="en-US" dirty="0" err="1"/>
              <a:t>siaya</a:t>
            </a:r>
            <a:r>
              <a:rPr lang="en-US" dirty="0"/>
              <a:t>’ with postal code 40600</a:t>
            </a:r>
          </a:p>
          <a:p>
            <a:pPr marL="857250" lvl="1" indent="-457200">
              <a:buAutoNum type="arabicPeriod"/>
            </a:pPr>
            <a:r>
              <a:rPr lang="en-US" dirty="0"/>
              <a:t>Look up the name of the city with postal code 80302</a:t>
            </a:r>
          </a:p>
          <a:p>
            <a:pPr marL="857250" lvl="1" indent="-457200">
              <a:buAutoNum type="arabicPeriod"/>
            </a:pPr>
            <a:r>
              <a:rPr lang="en-US" dirty="0"/>
              <a:t>Print out all the postal codes</a:t>
            </a:r>
          </a:p>
          <a:p>
            <a:pPr marL="857250" lvl="1" indent="-457200">
              <a:buAutoNum type="arabicPeriod"/>
            </a:pPr>
            <a:r>
              <a:rPr lang="en-US" dirty="0"/>
              <a:t>Print out all the city names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45833"/>
            </a:pPr>
            <a:endParaRPr lang="en-US" dirty="0"/>
          </a:p>
          <a:p>
            <a:pPr lvl="1">
              <a:spcBef>
                <a:spcPts val="0"/>
              </a:spcBef>
              <a:buClr>
                <a:schemeClr val="dk1"/>
              </a:buClr>
              <a:buSzPct val="45833"/>
            </a:pPr>
            <a:endParaRPr lang="en-US" dirty="0"/>
          </a:p>
          <a:p>
            <a:pPr lvl="1">
              <a:spcBef>
                <a:spcPts val="0"/>
              </a:spcBef>
              <a:buClr>
                <a:schemeClr val="dk1"/>
              </a:buClr>
              <a:buSzPct val="45833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0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62000" y="1371600"/>
            <a:ext cx="6858000" cy="419100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Create a Python program the prints out the </a:t>
            </a:r>
            <a:r>
              <a:rPr lang="en-US" dirty="0" smtClean="0"/>
              <a:t>Fibonacci </a:t>
            </a:r>
            <a:r>
              <a:rPr lang="en-US" dirty="0"/>
              <a:t>sequence</a:t>
            </a:r>
            <a:r>
              <a:rPr lang="en-US" dirty="0" smtClean="0"/>
              <a:t>. In the Fibonacci sequence, every number except the first two numbers, is the sum of the two preceding ones.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1 ,1 ,2 ,3 ,5 ,8 ,13  </a:t>
            </a:r>
            <a:r>
              <a:rPr lang="is-IS" dirty="0" smtClean="0"/>
              <a:t>…..</a:t>
            </a:r>
          </a:p>
          <a:p>
            <a:pPr marL="342900" indent="-342900">
              <a:buFontTx/>
              <a:buChar char="-"/>
            </a:pPr>
            <a:endParaRPr lang="is-IS" dirty="0"/>
          </a:p>
          <a:p>
            <a:pPr marL="342900" indent="-342900">
              <a:buFontTx/>
              <a:buChar char="-"/>
            </a:pPr>
            <a:r>
              <a:rPr lang="is-IS" sz="1400" dirty="0" smtClean="0"/>
              <a:t>Hints:</a:t>
            </a:r>
            <a:endParaRPr lang="en-US" sz="1400" dirty="0" smtClean="0"/>
          </a:p>
          <a:p>
            <a:pPr marL="342900" indent="-342900">
              <a:buFontTx/>
              <a:buChar char="-"/>
            </a:pPr>
            <a:r>
              <a:rPr lang="en-US" sz="1400" dirty="0" smtClean="0"/>
              <a:t>Start by creating an empty list with 1,1 e.g. </a:t>
            </a:r>
            <a:r>
              <a:rPr lang="en-US" sz="1400" dirty="0" err="1" smtClean="0"/>
              <a:t>fibonacci_list</a:t>
            </a:r>
            <a:r>
              <a:rPr lang="en-US" sz="1400" dirty="0" smtClean="0"/>
              <a:t> = [1,1]</a:t>
            </a:r>
          </a:p>
          <a:p>
            <a:pPr marL="342900" indent="-342900">
              <a:buFontTx/>
              <a:buChar char="-"/>
            </a:pPr>
            <a:endParaRPr lang="is-IS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8163" y="304800"/>
            <a:ext cx="8135937" cy="762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9pPr>
          </a:lstStyle>
          <a:p>
            <a:r>
              <a:rPr lang="en-US" dirty="0" smtClean="0"/>
              <a:t>Try: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0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156913"/>
              </p:ext>
            </p:extLst>
          </p:nvPr>
        </p:nvGraphicFramePr>
        <p:xfrm>
          <a:off x="538163" y="2162981"/>
          <a:ext cx="8123237" cy="466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own Arrow 5"/>
          <p:cNvSpPr/>
          <p:nvPr/>
        </p:nvSpPr>
        <p:spPr>
          <a:xfrm>
            <a:off x="4191000" y="2162981"/>
            <a:ext cx="609600" cy="1752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81400" y="1600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we are</a:t>
            </a:r>
            <a:r>
              <a:rPr lang="is-IS" dirty="0" smtClean="0"/>
              <a:t>…..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Workshop 1 happens everyday Monday to Friday 8.30am to 10.30am. </a:t>
            </a:r>
          </a:p>
          <a:p>
            <a:r>
              <a:rPr lang="en-US" dirty="0" smtClean="0"/>
              <a:t>Bathroom and Tea break at 10.30am-11.00 am</a:t>
            </a:r>
          </a:p>
          <a:p>
            <a:r>
              <a:rPr lang="en-US" dirty="0" smtClean="0"/>
              <a:t>Workshop 2 happens </a:t>
            </a:r>
            <a:r>
              <a:rPr lang="en-US" dirty="0"/>
              <a:t>everyday Monday to Friday </a:t>
            </a:r>
            <a:r>
              <a:rPr lang="en-US" dirty="0" smtClean="0"/>
              <a:t>11.00am </a:t>
            </a:r>
            <a:r>
              <a:rPr lang="en-US" dirty="0"/>
              <a:t>to </a:t>
            </a:r>
            <a:r>
              <a:rPr lang="en-US" dirty="0" smtClean="0"/>
              <a:t>12.30pm</a:t>
            </a:r>
          </a:p>
          <a:p>
            <a:endParaRPr lang="en-US" dirty="0"/>
          </a:p>
          <a:p>
            <a:r>
              <a:rPr lang="en-US" dirty="0" smtClean="0"/>
              <a:t>Slides are posted on GitHub </a:t>
            </a:r>
            <a:r>
              <a:rPr lang="en-US" dirty="0"/>
              <a:t>at </a:t>
            </a:r>
            <a:r>
              <a:rPr lang="en-US" dirty="0">
                <a:hlinkClick r:id="rId3"/>
              </a:rPr>
              <a:t>https://github.com/msoma2017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3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62000" y="1828800"/>
            <a:ext cx="7162800" cy="2971800"/>
          </a:xfrm>
          <a:solidFill>
            <a:schemeClr val="accent6">
              <a:lumMod val="50000"/>
            </a:schemeClr>
          </a:solidFill>
        </p:spPr>
        <p:txBody>
          <a:bodyPr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dirty="0" smtClean="0">
                <a:solidFill>
                  <a:schemeClr val="bg1"/>
                </a:solidFill>
              </a:rPr>
              <a:t>Questions?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8163" y="304800"/>
            <a:ext cx="8135937" cy="762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8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Breaker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200" dirty="0" smtClean="0">
              <a:solidFill>
                <a:srgbClr val="144D8E"/>
              </a:solidFill>
            </a:endParaRPr>
          </a:p>
          <a:p>
            <a:r>
              <a:rPr lang="en-US" sz="2200" dirty="0" smtClean="0">
                <a:solidFill>
                  <a:srgbClr val="144D8E"/>
                </a:solidFill>
              </a:rPr>
              <a:t>Please tell us your name preceded by an adjective that describes you (should have the same first letter as your name). Please include what you would like to learn.</a:t>
            </a:r>
          </a:p>
          <a:p>
            <a:r>
              <a:rPr lang="en-US" sz="2200" dirty="0" smtClean="0">
                <a:solidFill>
                  <a:srgbClr val="144D8E"/>
                </a:solidFill>
              </a:rPr>
              <a:t>For example: I am </a:t>
            </a:r>
            <a:r>
              <a:rPr lang="en-US" sz="2200" u="sng" dirty="0" smtClean="0">
                <a:solidFill>
                  <a:srgbClr val="144D8E"/>
                </a:solidFill>
              </a:rPr>
              <a:t>m</a:t>
            </a:r>
            <a:r>
              <a:rPr lang="en-US" sz="2200" dirty="0" smtClean="0">
                <a:solidFill>
                  <a:srgbClr val="144D8E"/>
                </a:solidFill>
              </a:rPr>
              <a:t>agnificent </a:t>
            </a:r>
            <a:r>
              <a:rPr lang="en-US" sz="2200" u="sng" dirty="0" smtClean="0">
                <a:solidFill>
                  <a:srgbClr val="144D8E"/>
                </a:solidFill>
              </a:rPr>
              <a:t>M</a:t>
            </a:r>
            <a:r>
              <a:rPr lang="en-US" sz="2200" dirty="0" smtClean="0">
                <a:solidFill>
                  <a:srgbClr val="144D8E"/>
                </a:solidFill>
              </a:rPr>
              <a:t>onicah and I’m hoping to learn XYZ</a:t>
            </a:r>
            <a:r>
              <a:rPr lang="is-IS" sz="2200" dirty="0" smtClean="0">
                <a:solidFill>
                  <a:srgbClr val="144D8E"/>
                </a:solidFill>
              </a:rPr>
              <a:t>….</a:t>
            </a:r>
            <a:endParaRPr lang="en-US" sz="2200" dirty="0" smtClean="0">
              <a:solidFill>
                <a:srgbClr val="144D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5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BootCamp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Installations:</a:t>
            </a:r>
          </a:p>
          <a:p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50929079"/>
              </p:ext>
            </p:extLst>
          </p:nvPr>
        </p:nvGraphicFramePr>
        <p:xfrm>
          <a:off x="1066800" y="1905000"/>
          <a:ext cx="4191000" cy="472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11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163" y="1524000"/>
            <a:ext cx="8123237" cy="4660900"/>
          </a:xfrm>
        </p:spPr>
        <p:txBody>
          <a:bodyPr/>
          <a:lstStyle/>
          <a:p>
            <a:r>
              <a:rPr lang="en-US" sz="2200" dirty="0" smtClean="0">
                <a:solidFill>
                  <a:srgbClr val="144D8E"/>
                </a:solidFill>
              </a:rPr>
              <a:t>Python is a popular programming language that emphasizes readability by enforcing indentation</a:t>
            </a:r>
          </a:p>
          <a:p>
            <a:endParaRPr lang="en-US" sz="2200" dirty="0">
              <a:solidFill>
                <a:srgbClr val="144D8E"/>
              </a:solidFill>
            </a:endParaRPr>
          </a:p>
          <a:p>
            <a:endParaRPr lang="en-US" dirty="0">
              <a:solidFill>
                <a:srgbClr val="A19589"/>
              </a:solidFill>
            </a:endParaRPr>
          </a:p>
          <a:p>
            <a:endParaRPr lang="en-US" sz="2000" dirty="0" smtClean="0">
              <a:solidFill>
                <a:srgbClr val="A19589"/>
              </a:solidFill>
            </a:endParaRPr>
          </a:p>
          <a:p>
            <a:endParaRPr lang="en-US" dirty="0">
              <a:solidFill>
                <a:srgbClr val="A19589"/>
              </a:solidFill>
            </a:endParaRPr>
          </a:p>
          <a:p>
            <a:endParaRPr lang="en-US" sz="2000" dirty="0" smtClean="0">
              <a:solidFill>
                <a:srgbClr val="A19589"/>
              </a:solidFill>
            </a:endParaRPr>
          </a:p>
          <a:p>
            <a:endParaRPr lang="en-US" dirty="0">
              <a:solidFill>
                <a:srgbClr val="A19589"/>
              </a:solidFill>
            </a:endParaRPr>
          </a:p>
          <a:p>
            <a:endParaRPr lang="en-US" sz="2000" dirty="0" smtClean="0">
              <a:solidFill>
                <a:srgbClr val="A19589"/>
              </a:solidFill>
            </a:endParaRPr>
          </a:p>
          <a:p>
            <a:endParaRPr lang="en-US" dirty="0">
              <a:solidFill>
                <a:srgbClr val="A19589"/>
              </a:solidFill>
            </a:endParaRPr>
          </a:p>
          <a:p>
            <a:endParaRPr lang="en-US" dirty="0">
              <a:solidFill>
                <a:srgbClr val="A19589"/>
              </a:solidFill>
            </a:endParaRPr>
          </a:p>
          <a:p>
            <a:endParaRPr lang="en-US" sz="2000" dirty="0" smtClean="0">
              <a:solidFill>
                <a:srgbClr val="A19589"/>
              </a:solidFill>
            </a:endParaRPr>
          </a:p>
          <a:p>
            <a:pPr marL="0" indent="0" algn="ctr">
              <a:buNone/>
            </a:pPr>
            <a:r>
              <a:rPr lang="en-US" sz="1600" dirty="0">
                <a:solidFill>
                  <a:srgbClr val="A19589"/>
                </a:solidFill>
              </a:rPr>
              <a:t>Source: https://</a:t>
            </a:r>
            <a:r>
              <a:rPr lang="en-US" sz="1600" dirty="0" err="1">
                <a:solidFill>
                  <a:srgbClr val="A19589"/>
                </a:solidFill>
              </a:rPr>
              <a:t>www.tiobe.com</a:t>
            </a:r>
            <a:r>
              <a:rPr lang="en-US" sz="1600" dirty="0">
                <a:solidFill>
                  <a:srgbClr val="A19589"/>
                </a:solidFill>
              </a:rPr>
              <a:t>/</a:t>
            </a:r>
            <a:r>
              <a:rPr lang="en-US" sz="1600" dirty="0" err="1">
                <a:solidFill>
                  <a:srgbClr val="A19589"/>
                </a:solidFill>
              </a:rPr>
              <a:t>tiobe</a:t>
            </a:r>
            <a:r>
              <a:rPr lang="en-US" sz="1600" dirty="0">
                <a:solidFill>
                  <a:srgbClr val="A19589"/>
                </a:solidFill>
              </a:rPr>
              <a:t>-index/</a:t>
            </a:r>
            <a:endParaRPr lang="en-US" sz="1600" dirty="0" smtClean="0">
              <a:solidFill>
                <a:srgbClr val="A19589"/>
              </a:solidFill>
            </a:endParaRPr>
          </a:p>
          <a:p>
            <a:endParaRPr lang="en-US" dirty="0">
              <a:solidFill>
                <a:srgbClr val="A19589"/>
              </a:solidFill>
            </a:endParaRPr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080960"/>
              </p:ext>
            </p:extLst>
          </p:nvPr>
        </p:nvGraphicFramePr>
        <p:xfrm>
          <a:off x="538163" y="2423961"/>
          <a:ext cx="8301037" cy="2743200"/>
        </p:xfrm>
        <a:graphic>
          <a:graphicData uri="http://schemas.openxmlformats.org/drawingml/2006/table">
            <a:tbl>
              <a:tblPr/>
              <a:tblGrid>
                <a:gridCol w="1353873"/>
                <a:gridCol w="1353873"/>
                <a:gridCol w="1249891"/>
                <a:gridCol w="1600200"/>
                <a:gridCol w="1211528"/>
                <a:gridCol w="1531672"/>
              </a:tblGrid>
              <a:tr h="914400">
                <a:tc>
                  <a:txBody>
                    <a:bodyPr/>
                    <a:lstStyle/>
                    <a:p>
                      <a:r>
                        <a:rPr lang="is-IS" sz="1800"/>
                        <a:t>Jun 2017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800"/>
                        <a:t>Jun 2016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Programming Language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Ratings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Change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Java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sz="1800"/>
                        <a:t>14.493%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/>
                        <a:t>-6.30%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is-IS" sz="180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sz="1800"/>
                        <a:t>6.848%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sz="1800"/>
                        <a:t>-5.53%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C++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sz="1800"/>
                        <a:t>5.723%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/>
                        <a:t>-0.48%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Python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sz="1800" dirty="0"/>
                        <a:t>4.333%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/>
                        <a:t>+0.43%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/>
                        <a:t>C#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3.530%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-0.26%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733800" y="3505200"/>
            <a:ext cx="0" cy="1600200"/>
            <a:chOff x="3733800" y="3429000"/>
            <a:chExt cx="0" cy="16002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733800" y="3429000"/>
              <a:ext cx="0" cy="228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733800" y="3733800"/>
              <a:ext cx="0" cy="228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733800" y="4114800"/>
              <a:ext cx="0" cy="228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733800" y="4800600"/>
              <a:ext cx="0" cy="228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733800" y="4419600"/>
              <a:ext cx="0" cy="22860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342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62000" y="1828800"/>
            <a:ext cx="7162800" cy="2971800"/>
          </a:xfrm>
          <a:solidFill>
            <a:schemeClr val="accent6">
              <a:lumMod val="50000"/>
            </a:schemeClr>
          </a:solidFill>
        </p:spPr>
        <p:txBody>
          <a:bodyPr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dirty="0" smtClean="0">
                <a:solidFill>
                  <a:schemeClr val="bg1"/>
                </a:solidFill>
              </a:rPr>
              <a:t>Hello World!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8163" y="304800"/>
            <a:ext cx="8135937" cy="762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9pPr>
          </a:lstStyle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8163" y="152400"/>
            <a:ext cx="8135937" cy="9144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eorgia" pitchFamily="-111" charset="0"/>
                <a:ea typeface="Gulim" pitchFamily="34" charset="-127"/>
                <a:cs typeface="Gulim" pitchFamily="34" charset="-127"/>
              </a:defRPr>
            </a:lvl9pPr>
          </a:lstStyle>
          <a:p>
            <a:r>
              <a:rPr lang="en-US" kern="0" dirty="0" smtClean="0"/>
              <a:t>Write your first Python program!!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2302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solidFill>
                  <a:srgbClr val="144D8E"/>
                </a:solidFill>
              </a:rPr>
              <a:t>Some common functions/things to know</a:t>
            </a:r>
            <a:endParaRPr lang="en-US" dirty="0">
              <a:solidFill>
                <a:srgbClr val="A19589"/>
              </a:solidFill>
            </a:endParaRPr>
          </a:p>
          <a:p>
            <a:pPr lvl="1"/>
            <a:r>
              <a:rPr lang="en-US" sz="2000" b="1" dirty="0">
                <a:solidFill>
                  <a:srgbClr val="A19589"/>
                </a:solidFill>
              </a:rPr>
              <a:t>print() </a:t>
            </a:r>
            <a:r>
              <a:rPr lang="en-US" sz="2000" dirty="0">
                <a:solidFill>
                  <a:srgbClr val="A19589"/>
                </a:solidFill>
              </a:rPr>
              <a:t>is used to display the values of whatever is enclosed within it’s brackets</a:t>
            </a:r>
          </a:p>
          <a:p>
            <a:pPr lvl="1"/>
            <a:r>
              <a:rPr lang="en-US" sz="2000" b="1" dirty="0">
                <a:solidFill>
                  <a:srgbClr val="A19589"/>
                </a:solidFill>
              </a:rPr>
              <a:t>input() </a:t>
            </a:r>
            <a:r>
              <a:rPr lang="en-US" sz="2000" dirty="0">
                <a:solidFill>
                  <a:srgbClr val="A19589"/>
                </a:solidFill>
              </a:rPr>
              <a:t>gets user input</a:t>
            </a:r>
          </a:p>
          <a:p>
            <a:pPr lvl="1"/>
            <a:r>
              <a:rPr lang="en-US" sz="2000" dirty="0">
                <a:solidFill>
                  <a:srgbClr val="A19589"/>
                </a:solidFill>
              </a:rPr>
              <a:t>Comments in Python begin with a hash sign </a:t>
            </a:r>
            <a:r>
              <a:rPr lang="en-US" sz="2000" b="1" dirty="0">
                <a:solidFill>
                  <a:srgbClr val="A19589"/>
                </a:solidFill>
              </a:rPr>
              <a:t>#</a:t>
            </a:r>
            <a:r>
              <a:rPr lang="en-US" sz="2000" dirty="0">
                <a:solidFill>
                  <a:srgbClr val="A19589"/>
                </a:solidFill>
              </a:rPr>
              <a:t> for single line commenting</a:t>
            </a:r>
          </a:p>
          <a:p>
            <a:pPr lvl="1"/>
            <a:r>
              <a:rPr lang="en-US" sz="2000" dirty="0">
                <a:solidFill>
                  <a:srgbClr val="A19589"/>
                </a:solidFill>
              </a:rPr>
              <a:t>Multiline comments are enclosed within </a:t>
            </a:r>
            <a:r>
              <a:rPr lang="en-US" sz="2000" b="1" dirty="0">
                <a:solidFill>
                  <a:srgbClr val="A19589"/>
                </a:solidFill>
              </a:rPr>
              <a:t>triple double/single quotes</a:t>
            </a:r>
          </a:p>
          <a:p>
            <a:pPr lvl="1"/>
            <a:r>
              <a:rPr lang="en-US" sz="2000" b="1" dirty="0">
                <a:solidFill>
                  <a:srgbClr val="A19589"/>
                </a:solidFill>
              </a:rPr>
              <a:t>\n</a:t>
            </a:r>
            <a:r>
              <a:rPr lang="en-US" sz="2000" dirty="0">
                <a:solidFill>
                  <a:srgbClr val="A19589"/>
                </a:solidFill>
              </a:rPr>
              <a:t> new line (similar to ‘enter’)</a:t>
            </a:r>
          </a:p>
          <a:p>
            <a:pPr lvl="1"/>
            <a:r>
              <a:rPr lang="en-US" sz="2000" b="1" dirty="0">
                <a:solidFill>
                  <a:srgbClr val="A19589"/>
                </a:solidFill>
              </a:rPr>
              <a:t>\t </a:t>
            </a:r>
            <a:r>
              <a:rPr lang="en-US" sz="2000" dirty="0">
                <a:solidFill>
                  <a:srgbClr val="A19589"/>
                </a:solidFill>
              </a:rPr>
              <a:t>tab (equal to spaces)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 Slides">
  <a:themeElements>
    <a:clrScheme name="YSM New Brand">
      <a:dk1>
        <a:srgbClr val="000000"/>
      </a:dk1>
      <a:lt1>
        <a:srgbClr val="FFFFFF"/>
      </a:lt1>
      <a:dk2>
        <a:srgbClr val="585858"/>
      </a:dk2>
      <a:lt2>
        <a:srgbClr val="C2C0C0"/>
      </a:lt2>
      <a:accent1>
        <a:srgbClr val="467FCC"/>
      </a:accent1>
      <a:accent2>
        <a:srgbClr val="55A51C"/>
      </a:accent2>
      <a:accent3>
        <a:srgbClr val="80CDE9"/>
      </a:accent3>
      <a:accent4>
        <a:srgbClr val="A098E4"/>
      </a:accent4>
      <a:accent5>
        <a:srgbClr val="F7941D"/>
      </a:accent5>
      <a:accent6>
        <a:srgbClr val="004DA4"/>
      </a:accent6>
      <a:hlink>
        <a:srgbClr val="467FCC"/>
      </a:hlink>
      <a:folHlink>
        <a:srgbClr val="C4DF9B"/>
      </a:folHlink>
    </a:clrScheme>
    <a:fontScheme name="2_New_Blue_YSM_2">
      <a:majorFont>
        <a:latin typeface="Georgia"/>
        <a:ea typeface="Gulim"/>
        <a:cs typeface="Gulim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New_Blue_YSM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w_Blue_YSM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w_Blue_YSM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w_Blue_YSM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w_Blue_YSM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w_Blue_YSM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w_Blue_YSM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w_Blue_YSM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w_Blue_YSM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w_Blue_YSM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w_Blue_YSM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w_Blue_YSM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2913</TotalTime>
  <Words>1276</Words>
  <Application>Microsoft Macintosh PowerPoint</Application>
  <PresentationFormat>On-screen Show (4:3)</PresentationFormat>
  <Paragraphs>201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Courier New</vt:lpstr>
      <vt:lpstr>Georgia</vt:lpstr>
      <vt:lpstr>Gulim</vt:lpstr>
      <vt:lpstr>MS PGothic</vt:lpstr>
      <vt:lpstr>ＭＳ Ｐゴシック</vt:lpstr>
      <vt:lpstr>Source Sans Pro</vt:lpstr>
      <vt:lpstr>Wingdings</vt:lpstr>
      <vt:lpstr>Content Slides</vt:lpstr>
      <vt:lpstr>Week 3 : Introduction to Programming</vt:lpstr>
      <vt:lpstr>REVIEW</vt:lpstr>
      <vt:lpstr>Logistics</vt:lpstr>
      <vt:lpstr>PowerPoint Presentation</vt:lpstr>
      <vt:lpstr>Ice Breaker</vt:lpstr>
      <vt:lpstr>Pre-BootCamp </vt:lpstr>
      <vt:lpstr>Python </vt:lpstr>
      <vt:lpstr>PowerPoint Presentation</vt:lpstr>
      <vt:lpstr>Python</vt:lpstr>
      <vt:lpstr>Variables</vt:lpstr>
      <vt:lpstr>Basic Types</vt:lpstr>
      <vt:lpstr>Python as a calculator</vt:lpstr>
      <vt:lpstr>In class Exercise:</vt:lpstr>
      <vt:lpstr>Other Types</vt:lpstr>
      <vt:lpstr>Types</vt:lpstr>
      <vt:lpstr>Types</vt:lpstr>
      <vt:lpstr>Types</vt:lpstr>
      <vt:lpstr>PowerPoint Presentation</vt:lpstr>
    </vt:vector>
  </TitlesOfParts>
  <Company>Yale University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Fansler, Justin</dc:creator>
  <cp:lastModifiedBy>Monicah Wambugu</cp:lastModifiedBy>
  <cp:revision>84</cp:revision>
  <dcterms:created xsi:type="dcterms:W3CDTF">2010-06-16T21:30:36Z</dcterms:created>
  <dcterms:modified xsi:type="dcterms:W3CDTF">2017-06-19T09:01:35Z</dcterms:modified>
</cp:coreProperties>
</file>