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64" r:id="rId2"/>
    <p:sldId id="269" r:id="rId3"/>
    <p:sldId id="349" r:id="rId4"/>
    <p:sldId id="375" r:id="rId5"/>
    <p:sldId id="376" r:id="rId6"/>
    <p:sldId id="377" r:id="rId7"/>
    <p:sldId id="350" r:id="rId8"/>
    <p:sldId id="378" r:id="rId9"/>
    <p:sldId id="379" r:id="rId10"/>
    <p:sldId id="271" r:id="rId11"/>
    <p:sldId id="330" r:id="rId12"/>
    <p:sldId id="331" r:id="rId13"/>
    <p:sldId id="380" r:id="rId14"/>
    <p:sldId id="351" r:id="rId15"/>
    <p:sldId id="332" r:id="rId16"/>
    <p:sldId id="352" r:id="rId17"/>
    <p:sldId id="353" r:id="rId18"/>
    <p:sldId id="381" r:id="rId19"/>
    <p:sldId id="382" r:id="rId20"/>
    <p:sldId id="383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712D"/>
    <a:srgbClr val="E9F1F5"/>
    <a:srgbClr val="DDDDDD"/>
    <a:srgbClr val="222222"/>
    <a:srgbClr val="286DC0"/>
    <a:srgbClr val="BD5319"/>
    <a:srgbClr val="00356B"/>
    <a:srgbClr val="C28220"/>
    <a:srgbClr val="2D637F"/>
    <a:srgbClr val="E09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4" autoAdjust="0"/>
    <p:restoredTop sz="94669" autoAdjust="0"/>
  </p:normalViewPr>
  <p:slideViewPr>
    <p:cSldViewPr snapToGrid="0" snapToObjects="1">
      <p:cViewPr>
        <p:scale>
          <a:sx n="75" d="100"/>
          <a:sy n="75" d="100"/>
        </p:scale>
        <p:origin x="-1512" y="-80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03099"/>
            <a:ext cx="776605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>
                <a:solidFill>
                  <a:srgbClr val="BD5319"/>
                </a:solidFill>
              </a:rPr>
              <a:t>WEEK 1</a:t>
            </a:r>
            <a:r>
              <a:rPr lang="en-US" sz="4200" dirty="0" smtClean="0">
                <a:solidFill>
                  <a:srgbClr val="BD5319"/>
                </a:solidFill>
              </a:rPr>
              <a:t>: Introduction to JavaScript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4" name="Picture 3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TODAY’S OUTLINE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Intro to JavaScript</a:t>
            </a:r>
            <a:endParaRPr lang="en-US" dirty="0" smtClean="0">
              <a:solidFill>
                <a:srgbClr val="00356B"/>
              </a:solidFill>
            </a:endParaRP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Basic Syntax</a:t>
            </a:r>
            <a:endParaRPr lang="en-US" dirty="0" smtClean="0">
              <a:solidFill>
                <a:srgbClr val="00356B"/>
              </a:solidFill>
            </a:endParaRP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Conditional Statements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Loops</a:t>
            </a:r>
            <a:endParaRPr lang="en-US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5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533" y="860280"/>
            <a:ext cx="6570143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BD5319"/>
                </a:solidFill>
              </a:rPr>
              <a:t>Goal Today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356B"/>
                </a:solidFill>
              </a:rPr>
              <a:t>Learning JavaScript</a:t>
            </a: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8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Intro to JavaScript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48014"/>
            <a:ext cx="7740650" cy="259492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356B"/>
                </a:solidFill>
              </a:rPr>
              <a:t>JavaScript is the scripting language of the </a:t>
            </a:r>
            <a:r>
              <a:rPr lang="en-US" dirty="0" smtClean="0">
                <a:solidFill>
                  <a:srgbClr val="00356B"/>
                </a:solidFill>
              </a:rPr>
              <a:t>web</a:t>
            </a:r>
          </a:p>
          <a:p>
            <a:endParaRPr lang="en-US" dirty="0" smtClean="0">
              <a:solidFill>
                <a:srgbClr val="00356B"/>
              </a:solidFill>
            </a:endParaRPr>
          </a:p>
          <a:p>
            <a:endParaRPr lang="en-US" dirty="0">
              <a:solidFill>
                <a:srgbClr val="00356B"/>
              </a:solidFill>
            </a:endParaRPr>
          </a:p>
          <a:p>
            <a:r>
              <a:rPr lang="en-US" b="1" u="sng" dirty="0">
                <a:solidFill>
                  <a:srgbClr val="00356B"/>
                </a:solidFill>
              </a:rPr>
              <a:t>Not</a:t>
            </a:r>
            <a:r>
              <a:rPr lang="en-US" dirty="0">
                <a:solidFill>
                  <a:srgbClr val="00356B"/>
                </a:solidFill>
              </a:rPr>
              <a:t> the same as Java</a:t>
            </a:r>
            <a:r>
              <a:rPr lang="en-US" dirty="0" smtClean="0">
                <a:solidFill>
                  <a:srgbClr val="00356B"/>
                </a:solidFill>
              </a:rPr>
              <a:t>!</a:t>
            </a:r>
          </a:p>
          <a:p>
            <a:endParaRPr lang="en-US" dirty="0">
              <a:solidFill>
                <a:srgbClr val="00356B"/>
              </a:solidFill>
            </a:endParaRPr>
          </a:p>
          <a:p>
            <a:endParaRPr lang="en-US" dirty="0" smtClean="0">
              <a:solidFill>
                <a:srgbClr val="00356B"/>
              </a:solidFill>
            </a:endParaRPr>
          </a:p>
          <a:p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5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Intro to JavaScript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48014"/>
            <a:ext cx="7740650" cy="2594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56B"/>
                </a:solidFill>
              </a:rPr>
              <a:t>Like CSS, you can select elements and </a:t>
            </a:r>
            <a:r>
              <a:rPr lang="en-US" i="1" dirty="0">
                <a:solidFill>
                  <a:srgbClr val="00356B"/>
                </a:solidFill>
              </a:rPr>
              <a:t>manipulate</a:t>
            </a:r>
            <a:r>
              <a:rPr lang="zh-CN" altLang="en-US" dirty="0">
                <a:solidFill>
                  <a:srgbClr val="00356B"/>
                </a:solidFill>
              </a:rPr>
              <a:t> </a:t>
            </a:r>
            <a:r>
              <a:rPr lang="en-US" altLang="zh-CN" dirty="0">
                <a:solidFill>
                  <a:srgbClr val="00356B"/>
                </a:solidFill>
              </a:rPr>
              <a:t>their actions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Hide/Unhide menus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Photo Slider (</a:t>
            </a:r>
            <a:r>
              <a:rPr lang="en-US" sz="2200" b="1" dirty="0">
                <a:solidFill>
                  <a:srgbClr val="00356B"/>
                </a:solidFill>
              </a:rPr>
              <a:t>carousel</a:t>
            </a:r>
            <a:r>
              <a:rPr lang="en-US" sz="2200" dirty="0">
                <a:solidFill>
                  <a:srgbClr val="00356B"/>
                </a:solidFill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Popup modals (like Facebook’s Photo Viewer)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Form Validation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One-Scroll Homepage</a:t>
            </a:r>
          </a:p>
          <a:p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4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Intro to JavaScript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48014"/>
            <a:ext cx="7740650" cy="4443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Sample JavaScript</a:t>
            </a:r>
            <a:endParaRPr lang="en-US" dirty="0" smtClean="0">
              <a:solidFill>
                <a:srgbClr val="00356B"/>
              </a:solidFill>
            </a:endParaRPr>
          </a:p>
        </p:txBody>
      </p:sp>
      <p:pic>
        <p:nvPicPr>
          <p:cNvPr id="6" name="Picture 4" descr="http://f6design.com/journal/wp-content/uploads/2011/04/monokai_theme_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49031"/>
            <a:ext cx="42862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pixafy.com/wp-content/uploads/2013/06/theming-sublime-text-2-image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76" y="2845722"/>
            <a:ext cx="4172224" cy="24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53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6" y="2248813"/>
            <a:ext cx="6570143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BD5319"/>
                </a:solidFill>
              </a:rPr>
              <a:t>How do you use JavaScript?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8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Intro to JavaScript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48014"/>
            <a:ext cx="7740650" cy="2933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56B"/>
                </a:solidFill>
              </a:rPr>
              <a:t>Like CSS, you link to a separate </a:t>
            </a:r>
            <a:r>
              <a:rPr lang="en-US" i="1" dirty="0">
                <a:solidFill>
                  <a:srgbClr val="00356B"/>
                </a:solidFill>
              </a:rPr>
              <a:t>.</a:t>
            </a:r>
            <a:r>
              <a:rPr lang="en-US" i="1" dirty="0" err="1">
                <a:solidFill>
                  <a:srgbClr val="00356B"/>
                </a:solidFill>
              </a:rPr>
              <a:t>js</a:t>
            </a:r>
            <a:r>
              <a:rPr lang="en-US" dirty="0">
                <a:solidFill>
                  <a:srgbClr val="00356B"/>
                </a:solidFill>
              </a:rPr>
              <a:t> file that contains your file</a:t>
            </a:r>
          </a:p>
          <a:p>
            <a:pPr marL="457200" lvl="1" indent="0">
              <a:buNone/>
            </a:pPr>
            <a:r>
              <a:rPr lang="en-US" sz="2200" i="1" dirty="0">
                <a:solidFill>
                  <a:srgbClr val="5F712D"/>
                </a:solidFill>
              </a:rPr>
              <a:t>&lt;script type=“text/</a:t>
            </a:r>
            <a:r>
              <a:rPr lang="en-US" sz="2200" i="1" dirty="0" err="1">
                <a:solidFill>
                  <a:srgbClr val="5F712D"/>
                </a:solidFill>
              </a:rPr>
              <a:t>javascript</a:t>
            </a:r>
            <a:r>
              <a:rPr lang="en-US" sz="2200" i="1" dirty="0">
                <a:solidFill>
                  <a:srgbClr val="5F712D"/>
                </a:solidFill>
              </a:rPr>
              <a:t>” </a:t>
            </a:r>
            <a:r>
              <a:rPr lang="en-US" sz="2200" i="1" dirty="0" err="1">
                <a:solidFill>
                  <a:srgbClr val="5F712D"/>
                </a:solidFill>
              </a:rPr>
              <a:t>src</a:t>
            </a:r>
            <a:r>
              <a:rPr lang="en-US" sz="2200" i="1" dirty="0">
                <a:solidFill>
                  <a:srgbClr val="5F712D"/>
                </a:solidFill>
              </a:rPr>
              <a:t>=“</a:t>
            </a:r>
            <a:r>
              <a:rPr lang="en-US" sz="2200" i="1" dirty="0" err="1">
                <a:solidFill>
                  <a:srgbClr val="5F712D"/>
                </a:solidFill>
              </a:rPr>
              <a:t>home.js</a:t>
            </a:r>
            <a:r>
              <a:rPr lang="en-US" sz="2200" i="1" dirty="0">
                <a:solidFill>
                  <a:srgbClr val="5F712D"/>
                </a:solidFill>
              </a:rPr>
              <a:t>”&gt;&lt;/script</a:t>
            </a:r>
            <a:r>
              <a:rPr lang="en-US" sz="2200" i="1" dirty="0" smtClean="0">
                <a:solidFill>
                  <a:srgbClr val="5F712D"/>
                </a:solidFill>
              </a:rPr>
              <a:t>&gt;</a:t>
            </a:r>
          </a:p>
          <a:p>
            <a:pPr marL="57150" indent="0">
              <a:buNone/>
            </a:pPr>
            <a:endParaRPr lang="en-US" sz="2400" dirty="0">
              <a:solidFill>
                <a:srgbClr val="00356B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8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Basic Syntax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48014"/>
            <a:ext cx="7740650" cy="12402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356B"/>
                </a:solidFill>
              </a:rPr>
              <a:t>Variables</a:t>
            </a:r>
            <a:endParaRPr lang="en-US" b="1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00356B"/>
                </a:solidFill>
              </a:rPr>
              <a:t>They take in numbers, text, </a:t>
            </a:r>
            <a:r>
              <a:rPr lang="en-US" sz="2200" dirty="0" err="1" smtClean="0">
                <a:solidFill>
                  <a:srgbClr val="00356B"/>
                </a:solidFill>
              </a:rPr>
              <a:t>booleans</a:t>
            </a:r>
            <a:r>
              <a:rPr lang="en-US" sz="2200" dirty="0" smtClean="0">
                <a:solidFill>
                  <a:srgbClr val="00356B"/>
                </a:solidFill>
              </a:rPr>
              <a:t> (true/false) and functions</a:t>
            </a:r>
            <a:endParaRPr lang="en-US" sz="2200" dirty="0" smtClean="0">
              <a:solidFill>
                <a:srgbClr val="00356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358" y="3908495"/>
            <a:ext cx="251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var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x = 8;</a:t>
            </a:r>
          </a:p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var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y = “John” </a:t>
            </a:r>
          </a:p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var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z =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‘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Ochieng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’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var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a = true;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8558" y="3908495"/>
            <a:ext cx="440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Text (in computer science, we call them “strings”) can be surrounded by single or double quotes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62224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Basic Syntax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48014"/>
            <a:ext cx="7740650" cy="12402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356B"/>
                </a:solidFill>
              </a:rPr>
              <a:t>Concatenation</a:t>
            </a:r>
            <a:endParaRPr lang="en-US" b="1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00356B"/>
                </a:solidFill>
              </a:rPr>
              <a:t>You can add numbers or combine “strings”</a:t>
            </a:r>
            <a:endParaRPr lang="en-US" sz="2200" dirty="0" smtClean="0">
              <a:solidFill>
                <a:srgbClr val="00356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600" y="3795477"/>
            <a:ext cx="2512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var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a = x + x;</a:t>
            </a:r>
          </a:p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var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b = y +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“ ”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+ z;</a:t>
            </a:r>
          </a:p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var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c = 5 + “ five”;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399" y="3641589"/>
            <a:ext cx="4792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“a” now stores 16. “b” stores John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Ochieng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.</a:t>
            </a:r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Lucida Grande"/>
              <a:cs typeface="Lucida Grande"/>
            </a:endParaRP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Lucida Grande"/>
              <a:cs typeface="Lucida Grande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Note: only use “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var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” to initialize (if the variable name has never been used before)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80651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Basic Syntax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48014"/>
            <a:ext cx="7740650" cy="579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356B"/>
                </a:solidFill>
              </a:rPr>
              <a:t>Shorthand increment/decrement</a:t>
            </a:r>
            <a:endParaRPr lang="en-US" sz="2200" dirty="0" smtClean="0">
              <a:solidFill>
                <a:srgbClr val="00356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0692" y="2837696"/>
            <a:ext cx="2512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var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x = 1;</a:t>
            </a: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x = x + 1;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Lucida Grande"/>
              <a:cs typeface="Lucida Grande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// x is now 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x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+= 1;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Grande"/>
              <a:cs typeface="Lucida Grande"/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// x is now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x++;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Grande"/>
              <a:cs typeface="Lucida Grande"/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// x is now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x--;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Grande"/>
              <a:cs typeface="Lucida Grande"/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// x is now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3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Grande"/>
              <a:cs typeface="Lucida Grande"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6291" y="3120272"/>
            <a:ext cx="4404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To increment by 1, there are 3 ways: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1) x = x+1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2) x += 1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3) x++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Lucida Grande"/>
              <a:cs typeface="Lucida Grande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Same goes for decrementing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43801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500" y="2830602"/>
            <a:ext cx="3124200" cy="1841500"/>
          </a:xfrm>
          <a:prstGeom prst="rect">
            <a:avLst/>
          </a:prstGeom>
          <a:solidFill>
            <a:srgbClr val="286DC0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5700" y="2551201"/>
            <a:ext cx="4000500" cy="2381251"/>
          </a:xfrm>
          <a:prstGeom prst="rect">
            <a:avLst/>
          </a:prstGeom>
          <a:noFill/>
          <a:ln w="6350">
            <a:solidFill>
              <a:srgbClr val="00356B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92500" y="3522753"/>
            <a:ext cx="1917700" cy="37147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10200" y="2142996"/>
            <a:ext cx="304800" cy="998757"/>
          </a:xfrm>
          <a:prstGeom prst="straightConnector1">
            <a:avLst/>
          </a:prstGeom>
          <a:ln>
            <a:solidFill>
              <a:srgbClr val="00356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86862" y="2895469"/>
            <a:ext cx="1305638" cy="628354"/>
          </a:xfrm>
          <a:prstGeom prst="straightConnector1">
            <a:avLst/>
          </a:prstGeom>
          <a:ln>
            <a:solidFill>
              <a:srgbClr val="00356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20162" y="3741826"/>
            <a:ext cx="652819" cy="314177"/>
          </a:xfrm>
          <a:prstGeom prst="straightConnector1">
            <a:avLst/>
          </a:prstGeom>
          <a:ln>
            <a:solidFill>
              <a:srgbClr val="00356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981701" y="2956055"/>
            <a:ext cx="685799" cy="446452"/>
          </a:xfrm>
          <a:prstGeom prst="straightConnector1">
            <a:avLst/>
          </a:prstGeom>
          <a:ln>
            <a:solidFill>
              <a:srgbClr val="00356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17643" y="1818614"/>
            <a:ext cx="2247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356B"/>
                </a:solidFill>
                <a:latin typeface="Lucida Grande"/>
                <a:cs typeface="Lucida Grande"/>
              </a:rPr>
              <a:t>Padding</a:t>
            </a:r>
            <a:endParaRPr lang="en-US" sz="2200" dirty="0">
              <a:solidFill>
                <a:srgbClr val="00356B"/>
              </a:solidFill>
              <a:latin typeface="Lucida Grande"/>
              <a:cs typeface="Lucida Grand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7500" y="2830602"/>
            <a:ext cx="2247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356B"/>
                </a:solidFill>
                <a:latin typeface="Lucida Grande"/>
                <a:cs typeface="Lucida Grande"/>
              </a:rPr>
              <a:t>Border</a:t>
            </a:r>
            <a:endParaRPr lang="en-US" sz="2200" dirty="0">
              <a:solidFill>
                <a:srgbClr val="00356B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526137"/>
            <a:ext cx="2247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rgbClr val="00356B"/>
                </a:solidFill>
                <a:latin typeface="Lucida Grande"/>
                <a:cs typeface="Lucida Grande"/>
              </a:rPr>
              <a:t>Content</a:t>
            </a:r>
            <a:endParaRPr lang="en-US" sz="2200" dirty="0">
              <a:solidFill>
                <a:srgbClr val="00356B"/>
              </a:solidFill>
              <a:latin typeface="Lucida Grande"/>
              <a:cs typeface="Lucida Grand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22076" y="3326779"/>
            <a:ext cx="2247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rgbClr val="00356B"/>
                </a:solidFill>
                <a:latin typeface="Lucida Grande"/>
                <a:cs typeface="Lucida Grande"/>
              </a:rPr>
              <a:t>Margin</a:t>
            </a:r>
            <a:endParaRPr lang="en-US" sz="2200" dirty="0">
              <a:solidFill>
                <a:srgbClr val="00356B"/>
              </a:solidFill>
              <a:latin typeface="Lucida Grande"/>
              <a:cs typeface="Lucida Grand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2500" y="3402507"/>
            <a:ext cx="292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Hello </a:t>
            </a:r>
            <a:r>
              <a:rPr lang="en-US" sz="2800" dirty="0" smtClean="0">
                <a:solidFill>
                  <a:schemeClr val="bg1"/>
                </a:solidFill>
              </a:rPr>
              <a:t>World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25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Conditionals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48014"/>
            <a:ext cx="7740650" cy="12402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356B"/>
                </a:solidFill>
              </a:rPr>
              <a:t>If </a:t>
            </a:r>
            <a:r>
              <a:rPr lang="mr-IN" b="1" dirty="0" smtClean="0">
                <a:solidFill>
                  <a:srgbClr val="00356B"/>
                </a:solidFill>
              </a:rPr>
              <a:t>…</a:t>
            </a:r>
            <a:r>
              <a:rPr lang="en-US" b="1" dirty="0" smtClean="0">
                <a:solidFill>
                  <a:srgbClr val="00356B"/>
                </a:solidFill>
              </a:rPr>
              <a:t> Else</a:t>
            </a:r>
            <a:endParaRPr lang="en-US" b="1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00356B"/>
                </a:solidFill>
              </a:rPr>
              <a:t>If something do this, else do that</a:t>
            </a:r>
            <a:endParaRPr lang="en-US" sz="2200" dirty="0" smtClean="0">
              <a:solidFill>
                <a:srgbClr val="00356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357" y="3369886"/>
            <a:ext cx="334197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If(x &gt; 9000) {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   alert(“Over 9000!”)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;</a:t>
            </a: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} else {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   console.log(“Weak”);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47358" y="3369886"/>
            <a:ext cx="4404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alert(…) is a JavaScript function that creates a popup.</a:t>
            </a: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console.log(…) outputs whatever is inside onto the console (e.g. Chrome’s console).</a:t>
            </a:r>
          </a:p>
          <a:p>
            <a:r>
              <a:rPr lang="en-US" sz="1600" b="1" u="sng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Both useful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 for debugging. 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12405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Summary</a:t>
            </a:r>
            <a:endParaRPr lang="en-US" dirty="0">
              <a:solidFill>
                <a:srgbClr val="BD53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0" y="1531651"/>
            <a:ext cx="5111750" cy="4305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Next workshop is a </a:t>
            </a:r>
            <a:r>
              <a:rPr lang="en-US" sz="1600" dirty="0" err="1" smtClean="0"/>
              <a:t>handson</a:t>
            </a:r>
            <a:r>
              <a:rPr lang="en-US" sz="1600" dirty="0" smtClean="0"/>
              <a:t> lab: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1651"/>
            <a:ext cx="3162300" cy="316734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JavaScript Basic Syntax</a:t>
            </a:r>
            <a:endParaRPr lang="en-US" sz="1600" dirty="0" smtClean="0"/>
          </a:p>
          <a:p>
            <a:r>
              <a:rPr lang="en-US" sz="1600" dirty="0" smtClean="0"/>
              <a:t>Conditionals</a:t>
            </a:r>
            <a:endParaRPr lang="en-US" sz="1600" dirty="0" smtClean="0"/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81880"/>
            <a:ext cx="7740650" cy="2064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Color is represented in three ways:</a:t>
            </a: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6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81880"/>
            <a:ext cx="7740650" cy="2064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Color is represented in three ways: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Default value</a:t>
            </a:r>
          </a:p>
          <a:p>
            <a:pPr marL="457200" indent="-457200">
              <a:buAutoNum type="arabicPeriod"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33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81880"/>
            <a:ext cx="7740650" cy="2064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Color is represented in three ways: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Default value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HEX value</a:t>
            </a:r>
          </a:p>
          <a:p>
            <a:pPr marL="457200" indent="-457200">
              <a:buAutoNum type="arabicPeriod"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51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81880"/>
            <a:ext cx="7740650" cy="2064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Color is represented in three ways: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Default value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HEX value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RGB value</a:t>
            </a:r>
          </a:p>
          <a:p>
            <a:pPr marL="457200" indent="-457200">
              <a:buAutoNum type="arabicPeriod"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72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81880"/>
            <a:ext cx="7740650" cy="2064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Two main types of Fonts:</a:t>
            </a: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4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81880"/>
            <a:ext cx="7740650" cy="2064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Two main types of Fonts: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1. Serif fonts</a:t>
            </a: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2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81880"/>
            <a:ext cx="7740650" cy="2064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Two main types of Fonts: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Serif fonts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Sans-serif fonts</a:t>
            </a: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8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490</Words>
  <Application>Microsoft Macintosh PowerPoint</Application>
  <PresentationFormat>On-screen Show (4:3)</PresentationFormat>
  <Paragraphs>107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 Design</vt:lpstr>
      <vt:lpstr>WEEK 1: Introduction to JavaScript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TODAY’S OUTLINE</vt:lpstr>
      <vt:lpstr>Goal Today</vt:lpstr>
      <vt:lpstr>Intro to JavaScript</vt:lpstr>
      <vt:lpstr>Intro to JavaScript</vt:lpstr>
      <vt:lpstr>Intro to JavaScript</vt:lpstr>
      <vt:lpstr>How do you use JavaScript?</vt:lpstr>
      <vt:lpstr>Intro to JavaScript</vt:lpstr>
      <vt:lpstr>Basic Syntax</vt:lpstr>
      <vt:lpstr>Basic Syntax</vt:lpstr>
      <vt:lpstr>Basic Syntax</vt:lpstr>
      <vt:lpstr>Conditionals</vt:lpstr>
      <vt:lpstr>Summary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Moses Surumen</cp:lastModifiedBy>
  <cp:revision>92</cp:revision>
  <dcterms:created xsi:type="dcterms:W3CDTF">2013-01-15T19:08:57Z</dcterms:created>
  <dcterms:modified xsi:type="dcterms:W3CDTF">2017-06-06T22:15:31Z</dcterms:modified>
</cp:coreProperties>
</file>