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60" r:id="rId4"/>
    <p:sldId id="261" r:id="rId5"/>
    <p:sldId id="259" r:id="rId6"/>
    <p:sldId id="264" r:id="rId7"/>
    <p:sldId id="262" r:id="rId8"/>
    <p:sldId id="263" r:id="rId9"/>
    <p:sldId id="265" r:id="rId10"/>
    <p:sldId id="268" r:id="rId11"/>
    <p:sldId id="270" r:id="rId12"/>
    <p:sldId id="271" r:id="rId13"/>
    <p:sldId id="272" r:id="rId14"/>
    <p:sldId id="269" r:id="rId15"/>
    <p:sldId id="273" r:id="rId16"/>
    <p:sldId id="274" r:id="rId17"/>
    <p:sldId id="275" r:id="rId18"/>
    <p:sldId id="276" r:id="rId19"/>
    <p:sldId id="279" r:id="rId20"/>
    <p:sldId id="280" r:id="rId21"/>
    <p:sldId id="277" r:id="rId22"/>
    <p:sldId id="278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043"/>
    <a:srgbClr val="517DAA"/>
    <a:srgbClr val="144D8E"/>
    <a:srgbClr val="307EA6"/>
    <a:srgbClr val="377BA2"/>
    <a:srgbClr val="585858"/>
    <a:srgbClr val="231F20"/>
    <a:srgbClr val="002B5C"/>
    <a:srgbClr val="A195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84" autoAdjust="0"/>
  </p:normalViewPr>
  <p:slideViewPr>
    <p:cSldViewPr>
      <p:cViewPr>
        <p:scale>
          <a:sx n="94" d="100"/>
          <a:sy n="94" d="100"/>
        </p:scale>
        <p:origin x="-87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B1F6E6-918D-6246-A6DD-81AA3F921DE0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040F8D-EA50-844D-A50A-AB9B2DF63728}">
      <dgm:prSet/>
      <dgm:spPr/>
      <dgm:t>
        <a:bodyPr/>
        <a:lstStyle/>
        <a:p>
          <a:pPr rtl="0"/>
          <a:r>
            <a:rPr lang="en-US" smtClean="0"/>
            <a:t>CSS</a:t>
          </a:r>
          <a:endParaRPr lang="en-US"/>
        </a:p>
      </dgm:t>
    </dgm:pt>
    <dgm:pt modelId="{D8E0D9EA-DA64-2B4E-9B52-D65A7417682F}" type="parTrans" cxnId="{7E205B24-54F6-D141-AA35-FD0E24D3088A}">
      <dgm:prSet/>
      <dgm:spPr/>
      <dgm:t>
        <a:bodyPr/>
        <a:lstStyle/>
        <a:p>
          <a:endParaRPr lang="en-US"/>
        </a:p>
      </dgm:t>
    </dgm:pt>
    <dgm:pt modelId="{3BC2DFC1-FB14-CC47-9670-EE3471C2E779}" type="sibTrans" cxnId="{7E205B24-54F6-D141-AA35-FD0E24D3088A}">
      <dgm:prSet/>
      <dgm:spPr/>
      <dgm:t>
        <a:bodyPr/>
        <a:lstStyle/>
        <a:p>
          <a:endParaRPr lang="en-US"/>
        </a:p>
      </dgm:t>
    </dgm:pt>
    <dgm:pt modelId="{8B99B5BD-D8BC-384E-84FF-22B6B445AA82}">
      <dgm:prSet/>
      <dgm:spPr/>
      <dgm:t>
        <a:bodyPr/>
        <a:lstStyle/>
        <a:p>
          <a:pPr rtl="0"/>
          <a:r>
            <a:rPr lang="en-US" smtClean="0"/>
            <a:t>HTML</a:t>
          </a:r>
          <a:endParaRPr lang="en-US"/>
        </a:p>
      </dgm:t>
    </dgm:pt>
    <dgm:pt modelId="{62D7DB05-D677-AA49-9BEC-2DEE9B0A2766}" type="parTrans" cxnId="{6638C86B-CD98-874E-B2B6-34AD5617F4EE}">
      <dgm:prSet/>
      <dgm:spPr/>
      <dgm:t>
        <a:bodyPr/>
        <a:lstStyle/>
        <a:p>
          <a:endParaRPr lang="en-US"/>
        </a:p>
      </dgm:t>
    </dgm:pt>
    <dgm:pt modelId="{B355BD3B-E49E-A14D-ADE6-D1D81B4C0806}" type="sibTrans" cxnId="{6638C86B-CD98-874E-B2B6-34AD5617F4EE}">
      <dgm:prSet/>
      <dgm:spPr/>
      <dgm:t>
        <a:bodyPr/>
        <a:lstStyle/>
        <a:p>
          <a:endParaRPr lang="en-US"/>
        </a:p>
      </dgm:t>
    </dgm:pt>
    <dgm:pt modelId="{5A38D06B-7CEB-3548-A231-481A25089E5A}">
      <dgm:prSet/>
      <dgm:spPr/>
      <dgm:t>
        <a:bodyPr/>
        <a:lstStyle/>
        <a:p>
          <a:pPr rtl="0"/>
          <a:r>
            <a:rPr lang="en-US" smtClean="0"/>
            <a:t>JavaScript</a:t>
          </a:r>
          <a:endParaRPr lang="en-US"/>
        </a:p>
      </dgm:t>
    </dgm:pt>
    <dgm:pt modelId="{73422456-7E17-1047-A2D3-BACA3F258670}" type="parTrans" cxnId="{747D3F46-88AC-3448-9003-11684ED30449}">
      <dgm:prSet/>
      <dgm:spPr/>
      <dgm:t>
        <a:bodyPr/>
        <a:lstStyle/>
        <a:p>
          <a:endParaRPr lang="en-US"/>
        </a:p>
      </dgm:t>
    </dgm:pt>
    <dgm:pt modelId="{8335EB51-E41B-9F43-B551-F9101B215C9F}" type="sibTrans" cxnId="{747D3F46-88AC-3448-9003-11684ED30449}">
      <dgm:prSet/>
      <dgm:spPr/>
      <dgm:t>
        <a:bodyPr/>
        <a:lstStyle/>
        <a:p>
          <a:endParaRPr lang="en-US"/>
        </a:p>
      </dgm:t>
    </dgm:pt>
    <dgm:pt modelId="{94BA579A-BD4F-B14D-B6C6-C0478B21A6E3}">
      <dgm:prSet/>
      <dgm:spPr/>
      <dgm:t>
        <a:bodyPr/>
        <a:lstStyle/>
        <a:p>
          <a:pPr rtl="0"/>
          <a:r>
            <a:rPr lang="en-US" dirty="0" smtClean="0">
              <a:solidFill>
                <a:srgbClr val="144D8E"/>
              </a:solidFill>
            </a:rPr>
            <a:t>Webpage</a:t>
          </a:r>
          <a:endParaRPr lang="en-US" dirty="0">
            <a:solidFill>
              <a:srgbClr val="144D8E"/>
            </a:solidFill>
          </a:endParaRPr>
        </a:p>
      </dgm:t>
    </dgm:pt>
    <dgm:pt modelId="{FA74EAEC-0DEE-6943-930B-480825A86E43}" type="parTrans" cxnId="{69A57482-AA53-214B-B558-F1BE4C4FF16C}">
      <dgm:prSet/>
      <dgm:spPr/>
      <dgm:t>
        <a:bodyPr/>
        <a:lstStyle/>
        <a:p>
          <a:endParaRPr lang="en-US"/>
        </a:p>
      </dgm:t>
    </dgm:pt>
    <dgm:pt modelId="{9EAAAEA2-499F-9845-ABC6-559901F50FFD}" type="sibTrans" cxnId="{69A57482-AA53-214B-B558-F1BE4C4FF16C}">
      <dgm:prSet/>
      <dgm:spPr/>
      <dgm:t>
        <a:bodyPr/>
        <a:lstStyle/>
        <a:p>
          <a:endParaRPr lang="en-US"/>
        </a:p>
      </dgm:t>
    </dgm:pt>
    <dgm:pt modelId="{306090A7-80B5-5048-9AC5-FBC69344CF8F}" type="pres">
      <dgm:prSet presAssocID="{EEB1F6E6-918D-6246-A6DD-81AA3F921DE0}" presName="Name0" presStyleCnt="0">
        <dgm:presLayoutVars>
          <dgm:chMax val="4"/>
          <dgm:resizeHandles val="exact"/>
        </dgm:presLayoutVars>
      </dgm:prSet>
      <dgm:spPr/>
    </dgm:pt>
    <dgm:pt modelId="{DEC6928E-C1EF-9F47-A780-E739F7EC89BF}" type="pres">
      <dgm:prSet presAssocID="{EEB1F6E6-918D-6246-A6DD-81AA3F921DE0}" presName="ellipse" presStyleLbl="trBgShp" presStyleIdx="0" presStyleCnt="1"/>
      <dgm:spPr/>
    </dgm:pt>
    <dgm:pt modelId="{831BE677-4F2B-D846-98C4-0EA1757C62DA}" type="pres">
      <dgm:prSet presAssocID="{EEB1F6E6-918D-6246-A6DD-81AA3F921DE0}" presName="arrow1" presStyleLbl="fgShp" presStyleIdx="0" presStyleCnt="1"/>
      <dgm:spPr/>
    </dgm:pt>
    <dgm:pt modelId="{6D0D31F7-890C-6F45-B4ED-2919BC8BE9DE}" type="pres">
      <dgm:prSet presAssocID="{EEB1F6E6-918D-6246-A6DD-81AA3F921DE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6205E-AFB8-794D-AFCF-3C2981FA8B41}" type="pres">
      <dgm:prSet presAssocID="{8B99B5BD-D8BC-384E-84FF-22B6B445AA82}" presName="item1" presStyleLbl="node1" presStyleIdx="0" presStyleCnt="3">
        <dgm:presLayoutVars>
          <dgm:bulletEnabled val="1"/>
        </dgm:presLayoutVars>
      </dgm:prSet>
      <dgm:spPr/>
    </dgm:pt>
    <dgm:pt modelId="{D3DA2138-ACD1-084E-857E-52EC5893A665}" type="pres">
      <dgm:prSet presAssocID="{5A38D06B-7CEB-3548-A231-481A25089E5A}" presName="item2" presStyleLbl="node1" presStyleIdx="1" presStyleCnt="3">
        <dgm:presLayoutVars>
          <dgm:bulletEnabled val="1"/>
        </dgm:presLayoutVars>
      </dgm:prSet>
      <dgm:spPr/>
    </dgm:pt>
    <dgm:pt modelId="{18AD271F-04A1-C142-92E4-390221AAE46B}" type="pres">
      <dgm:prSet presAssocID="{94BA579A-BD4F-B14D-B6C6-C0478B21A6E3}" presName="item3" presStyleLbl="node1" presStyleIdx="2" presStyleCnt="3">
        <dgm:presLayoutVars>
          <dgm:bulletEnabled val="1"/>
        </dgm:presLayoutVars>
      </dgm:prSet>
      <dgm:spPr/>
    </dgm:pt>
    <dgm:pt modelId="{8BF5474D-23AA-E146-A367-676C0A9340E8}" type="pres">
      <dgm:prSet presAssocID="{EEB1F6E6-918D-6246-A6DD-81AA3F921DE0}" presName="funnel" presStyleLbl="trAlignAcc1" presStyleIdx="0" presStyleCnt="1"/>
      <dgm:spPr/>
    </dgm:pt>
  </dgm:ptLst>
  <dgm:cxnLst>
    <dgm:cxn modelId="{7E205B24-54F6-D141-AA35-FD0E24D3088A}" srcId="{EEB1F6E6-918D-6246-A6DD-81AA3F921DE0}" destId="{06040F8D-EA50-844D-A50A-AB9B2DF63728}" srcOrd="0" destOrd="0" parTransId="{D8E0D9EA-DA64-2B4E-9B52-D65A7417682F}" sibTransId="{3BC2DFC1-FB14-CC47-9670-EE3471C2E779}"/>
    <dgm:cxn modelId="{83875C62-CED2-B647-9443-1F86A7FD9E11}" type="presOf" srcId="{5A38D06B-7CEB-3548-A231-481A25089E5A}" destId="{50D6205E-AFB8-794D-AFCF-3C2981FA8B41}" srcOrd="0" destOrd="0" presId="urn:microsoft.com/office/officeart/2005/8/layout/funnel1"/>
    <dgm:cxn modelId="{9011A2AB-4F86-EE4B-8144-238314085E05}" type="presOf" srcId="{8B99B5BD-D8BC-384E-84FF-22B6B445AA82}" destId="{D3DA2138-ACD1-084E-857E-52EC5893A665}" srcOrd="0" destOrd="0" presId="urn:microsoft.com/office/officeart/2005/8/layout/funnel1"/>
    <dgm:cxn modelId="{6638C86B-CD98-874E-B2B6-34AD5617F4EE}" srcId="{EEB1F6E6-918D-6246-A6DD-81AA3F921DE0}" destId="{8B99B5BD-D8BC-384E-84FF-22B6B445AA82}" srcOrd="1" destOrd="0" parTransId="{62D7DB05-D677-AA49-9BEC-2DEE9B0A2766}" sibTransId="{B355BD3B-E49E-A14D-ADE6-D1D81B4C0806}"/>
    <dgm:cxn modelId="{69A57482-AA53-214B-B558-F1BE4C4FF16C}" srcId="{EEB1F6E6-918D-6246-A6DD-81AA3F921DE0}" destId="{94BA579A-BD4F-B14D-B6C6-C0478B21A6E3}" srcOrd="3" destOrd="0" parTransId="{FA74EAEC-0DEE-6943-930B-480825A86E43}" sibTransId="{9EAAAEA2-499F-9845-ABC6-559901F50FFD}"/>
    <dgm:cxn modelId="{747D3F46-88AC-3448-9003-11684ED30449}" srcId="{EEB1F6E6-918D-6246-A6DD-81AA3F921DE0}" destId="{5A38D06B-7CEB-3548-A231-481A25089E5A}" srcOrd="2" destOrd="0" parTransId="{73422456-7E17-1047-A2D3-BACA3F258670}" sibTransId="{8335EB51-E41B-9F43-B551-F9101B215C9F}"/>
    <dgm:cxn modelId="{F8842F23-63BF-CB48-9D5E-5C8902E76C24}" type="presOf" srcId="{06040F8D-EA50-844D-A50A-AB9B2DF63728}" destId="{18AD271F-04A1-C142-92E4-390221AAE46B}" srcOrd="0" destOrd="0" presId="urn:microsoft.com/office/officeart/2005/8/layout/funnel1"/>
    <dgm:cxn modelId="{2DBE1311-8056-2E42-BFC5-830F25A5108D}" type="presOf" srcId="{EEB1F6E6-918D-6246-A6DD-81AA3F921DE0}" destId="{306090A7-80B5-5048-9AC5-FBC69344CF8F}" srcOrd="0" destOrd="0" presId="urn:microsoft.com/office/officeart/2005/8/layout/funnel1"/>
    <dgm:cxn modelId="{2C7938E9-10F7-2945-817D-190ECA2D4394}" type="presOf" srcId="{94BA579A-BD4F-B14D-B6C6-C0478B21A6E3}" destId="{6D0D31F7-890C-6F45-B4ED-2919BC8BE9DE}" srcOrd="0" destOrd="0" presId="urn:microsoft.com/office/officeart/2005/8/layout/funnel1"/>
    <dgm:cxn modelId="{785988D3-4F8E-A342-B8C4-05EA5A68C262}" type="presParOf" srcId="{306090A7-80B5-5048-9AC5-FBC69344CF8F}" destId="{DEC6928E-C1EF-9F47-A780-E739F7EC89BF}" srcOrd="0" destOrd="0" presId="urn:microsoft.com/office/officeart/2005/8/layout/funnel1"/>
    <dgm:cxn modelId="{F19A2A7B-55A7-4744-983C-E58ADBE7A999}" type="presParOf" srcId="{306090A7-80B5-5048-9AC5-FBC69344CF8F}" destId="{831BE677-4F2B-D846-98C4-0EA1757C62DA}" srcOrd="1" destOrd="0" presId="urn:microsoft.com/office/officeart/2005/8/layout/funnel1"/>
    <dgm:cxn modelId="{3E0E1C91-833C-7643-B6B0-355EE745CB3B}" type="presParOf" srcId="{306090A7-80B5-5048-9AC5-FBC69344CF8F}" destId="{6D0D31F7-890C-6F45-B4ED-2919BC8BE9DE}" srcOrd="2" destOrd="0" presId="urn:microsoft.com/office/officeart/2005/8/layout/funnel1"/>
    <dgm:cxn modelId="{1F0C1A80-BCBD-4C45-B26E-C9387B642780}" type="presParOf" srcId="{306090A7-80B5-5048-9AC5-FBC69344CF8F}" destId="{50D6205E-AFB8-794D-AFCF-3C2981FA8B41}" srcOrd="3" destOrd="0" presId="urn:microsoft.com/office/officeart/2005/8/layout/funnel1"/>
    <dgm:cxn modelId="{68EA0171-FE15-D14E-9103-B7B4AD48FC27}" type="presParOf" srcId="{306090A7-80B5-5048-9AC5-FBC69344CF8F}" destId="{D3DA2138-ACD1-084E-857E-52EC5893A665}" srcOrd="4" destOrd="0" presId="urn:microsoft.com/office/officeart/2005/8/layout/funnel1"/>
    <dgm:cxn modelId="{1CA10544-862F-8244-874B-846914E952F6}" type="presParOf" srcId="{306090A7-80B5-5048-9AC5-FBC69344CF8F}" destId="{18AD271F-04A1-C142-92E4-390221AAE46B}" srcOrd="5" destOrd="0" presId="urn:microsoft.com/office/officeart/2005/8/layout/funnel1"/>
    <dgm:cxn modelId="{CB9141AF-2F7A-8841-B3BB-9928438398D2}" type="presParOf" srcId="{306090A7-80B5-5048-9AC5-FBC69344CF8F}" destId="{8BF5474D-23AA-E146-A367-676C0A9340E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6928E-C1EF-9F47-A780-E739F7EC89BF}">
      <dsp:nvSpPr>
        <dsp:cNvPr id="0" name=""/>
        <dsp:cNvSpPr/>
      </dsp:nvSpPr>
      <dsp:spPr>
        <a:xfrm>
          <a:off x="2176867" y="189349"/>
          <a:ext cx="3757850" cy="130505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BE677-4F2B-D846-98C4-0EA1757C62DA}">
      <dsp:nvSpPr>
        <dsp:cNvPr id="0" name=""/>
        <dsp:cNvSpPr/>
      </dsp:nvSpPr>
      <dsp:spPr>
        <a:xfrm>
          <a:off x="3697485" y="3384978"/>
          <a:ext cx="728265" cy="466090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D0D31F7-890C-6F45-B4ED-2919BC8BE9DE}">
      <dsp:nvSpPr>
        <dsp:cNvPr id="0" name=""/>
        <dsp:cNvSpPr/>
      </dsp:nvSpPr>
      <dsp:spPr>
        <a:xfrm>
          <a:off x="2313781" y="3757850"/>
          <a:ext cx="3495675" cy="873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144D8E"/>
              </a:solidFill>
            </a:rPr>
            <a:t>Webpage</a:t>
          </a:r>
          <a:endParaRPr lang="en-US" sz="3000" kern="1200" dirty="0">
            <a:solidFill>
              <a:srgbClr val="144D8E"/>
            </a:solidFill>
          </a:endParaRPr>
        </a:p>
      </dsp:txBody>
      <dsp:txXfrm>
        <a:off x="2313781" y="3757850"/>
        <a:ext cx="3495675" cy="873918"/>
      </dsp:txXfrm>
    </dsp:sp>
    <dsp:sp modelId="{50D6205E-AFB8-794D-AFCF-3C2981FA8B41}">
      <dsp:nvSpPr>
        <dsp:cNvPr id="0" name=""/>
        <dsp:cNvSpPr/>
      </dsp:nvSpPr>
      <dsp:spPr>
        <a:xfrm>
          <a:off x="3543093" y="1595193"/>
          <a:ext cx="1310878" cy="1310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JavaScript</a:t>
          </a:r>
          <a:endParaRPr lang="en-US" sz="1500" kern="1200"/>
        </a:p>
      </dsp:txBody>
      <dsp:txXfrm>
        <a:off x="3735067" y="1787167"/>
        <a:ext cx="926930" cy="926930"/>
      </dsp:txXfrm>
    </dsp:sp>
    <dsp:sp modelId="{D3DA2138-ACD1-084E-857E-52EC5893A665}">
      <dsp:nvSpPr>
        <dsp:cNvPr id="0" name=""/>
        <dsp:cNvSpPr/>
      </dsp:nvSpPr>
      <dsp:spPr>
        <a:xfrm>
          <a:off x="2605087" y="611743"/>
          <a:ext cx="1310878" cy="1310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HTML</a:t>
          </a:r>
          <a:endParaRPr lang="en-US" sz="1500" kern="1200"/>
        </a:p>
      </dsp:txBody>
      <dsp:txXfrm>
        <a:off x="2797061" y="803717"/>
        <a:ext cx="926930" cy="926930"/>
      </dsp:txXfrm>
    </dsp:sp>
    <dsp:sp modelId="{18AD271F-04A1-C142-92E4-390221AAE46B}">
      <dsp:nvSpPr>
        <dsp:cNvPr id="0" name=""/>
        <dsp:cNvSpPr/>
      </dsp:nvSpPr>
      <dsp:spPr>
        <a:xfrm>
          <a:off x="3945096" y="294801"/>
          <a:ext cx="1310878" cy="1310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CSS</a:t>
          </a:r>
          <a:endParaRPr lang="en-US" sz="1500" kern="1200"/>
        </a:p>
      </dsp:txBody>
      <dsp:txXfrm>
        <a:off x="4137070" y="486775"/>
        <a:ext cx="926930" cy="926930"/>
      </dsp:txXfrm>
    </dsp:sp>
    <dsp:sp modelId="{8BF5474D-23AA-E146-A367-676C0A9340E8}">
      <dsp:nvSpPr>
        <dsp:cNvPr id="0" name=""/>
        <dsp:cNvSpPr/>
      </dsp:nvSpPr>
      <dsp:spPr>
        <a:xfrm>
          <a:off x="2022474" y="29130"/>
          <a:ext cx="4078287" cy="326263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F78A5-3ECC-410B-9C52-A57AA21C435F}" type="datetimeFigureOut">
              <a:rPr lang="en-US" smtClean="0"/>
              <a:t>6/11/17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43B9B-87D0-4380-A962-F69BD125A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5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43B9B-87D0-4380-A962-F69BD125AC41}" type="slidenum">
              <a:rPr lang="en-US" smtClean="0"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43B9B-87D0-4380-A962-F69BD125AC4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43B9B-87D0-4380-A962-F69BD125AC4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43B9B-87D0-4380-A962-F69BD125AC4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76200"/>
            <a:ext cx="91440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011863"/>
            <a:ext cx="9144000" cy="9985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A19589"/>
              </a:solidFill>
              <a:latin typeface="+mn-lt"/>
              <a:ea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5748338"/>
            <a:ext cx="9144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9144000" cy="5664200"/>
          </a:xfrm>
          <a:prstGeom prst="rect">
            <a:avLst/>
          </a:prstGeom>
          <a:solidFill>
            <a:srgbClr val="0A204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itle Placeholder 14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229600" cy="1541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baseline="0" dirty="0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r>
              <a:rPr lang="en-US" dirty="0" smtClean="0"/>
              <a:t>Click to edit Presentation Title 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2514600"/>
            <a:ext cx="8229600" cy="9144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en-US" sz="2000" kern="1200" noProof="0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1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kern="1200" noProof="0" dirty="0" smtClean="0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  <a:cs typeface="+mn-cs"/>
              </a:rPr>
              <a:t>Click to add presentation subtitle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657600"/>
            <a:ext cx="8229600" cy="762000"/>
          </a:xfrm>
        </p:spPr>
        <p:txBody>
          <a:bodyPr/>
          <a:lstStyle>
            <a:lvl1pPr>
              <a:buNone/>
              <a:defRPr lang="en-US" sz="1800" i="1" kern="1200" baseline="0" dirty="0" smtClean="0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 marL="34290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presenter’s name and presentation’s date</a:t>
            </a:r>
          </a:p>
        </p:txBody>
      </p:sp>
      <p:pic>
        <p:nvPicPr>
          <p:cNvPr id="4" name="Picture 3" descr="logo-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172200"/>
            <a:ext cx="461749" cy="533399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381000" y="6248400"/>
            <a:ext cx="3733800" cy="381000"/>
          </a:xfrm>
        </p:spPr>
        <p:txBody>
          <a:bodyPr/>
          <a:lstStyle>
            <a:lvl1pPr marL="0" indent="0">
              <a:buNone/>
              <a:defRPr>
                <a:solidFill>
                  <a:srgbClr val="A19589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M-Soma 2017 </a:t>
            </a:r>
            <a:r>
              <a:rPr lang="en-US" dirty="0" err="1" smtClean="0"/>
              <a:t>Bootcamp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A2043"/>
                </a:solidFill>
              </a:defRPr>
            </a:lvl1pPr>
            <a:lvl2pPr>
              <a:defRPr>
                <a:solidFill>
                  <a:srgbClr val="377BA2"/>
                </a:solidFill>
              </a:defRPr>
            </a:lvl2pPr>
            <a:lvl3pPr>
              <a:defRPr>
                <a:solidFill>
                  <a:srgbClr val="307EA6"/>
                </a:solidFill>
              </a:defRPr>
            </a:lvl3pPr>
            <a:lvl4pPr>
              <a:defRPr>
                <a:solidFill>
                  <a:srgbClr val="144D8E"/>
                </a:solidFill>
              </a:defRPr>
            </a:lvl4pPr>
            <a:lvl5pPr>
              <a:defRPr>
                <a:solidFill>
                  <a:srgbClr val="517DAA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381000" y="6485655"/>
            <a:ext cx="3733800" cy="381000"/>
          </a:xfrm>
        </p:spPr>
        <p:txBody>
          <a:bodyPr/>
          <a:lstStyle>
            <a:lvl1pPr marL="0" indent="0">
              <a:buNone/>
              <a:defRPr sz="1500">
                <a:solidFill>
                  <a:srgbClr val="A19589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M-Soma 2017 </a:t>
            </a:r>
            <a:r>
              <a:rPr lang="en-US" dirty="0" err="1" smtClean="0"/>
              <a:t>Bootcamp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76200"/>
            <a:ext cx="9144000" cy="647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3" y="152400"/>
            <a:ext cx="8123237" cy="595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nbulleted Lis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643271" y="513367"/>
            <a:ext cx="4171047" cy="582542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01591" y="808324"/>
            <a:ext cx="3528067" cy="630942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01591" y="1509964"/>
            <a:ext cx="3528067" cy="4389120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Begin list items here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647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960438"/>
            <a:ext cx="9144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0" y="-7938"/>
            <a:ext cx="9144000" cy="1163638"/>
          </a:xfrm>
          <a:prstGeom prst="rect">
            <a:avLst/>
          </a:prstGeom>
          <a:solidFill>
            <a:srgbClr val="0A2043"/>
          </a:solidFill>
          <a:ln w="9525">
            <a:solidFill>
              <a:srgbClr val="002B5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MS PGothic" pitchFamily="34" charset="-128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152400"/>
            <a:ext cx="81359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Slide title goes here even if it goes longer than a line</a:t>
            </a:r>
            <a:endParaRPr lang="ko-KR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8163" y="1447800"/>
            <a:ext cx="8123237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altLang="ko-KR" dirty="0" smtClean="0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704138" y="6584950"/>
            <a:ext cx="12954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sz="800" b="1" dirty="0">
                <a:solidFill>
                  <a:schemeClr val="tx2"/>
                </a:solidFill>
                <a:latin typeface="Georgia" pitchFamily="18" charset="0"/>
                <a:ea typeface="Gulim" pitchFamily="34" charset="-127"/>
              </a:rPr>
              <a:t>S L I D E  </a:t>
            </a:r>
            <a:fld id="{B6E65EB1-8770-4D6F-9BAC-B5A9D136F4D3}" type="slidenum">
              <a:rPr lang="en-US" altLang="ko-KR" sz="800" b="1">
                <a:solidFill>
                  <a:schemeClr val="tx2"/>
                </a:solidFill>
                <a:latin typeface="Georgia" pitchFamily="18" charset="0"/>
                <a:ea typeface="Gulim" pitchFamily="34" charset="-127"/>
              </a:rPr>
              <a:pPr algn="r">
                <a:spcBef>
                  <a:spcPct val="50000"/>
                </a:spcBef>
              </a:pPr>
              <a:t>‹#›</a:t>
            </a:fld>
            <a:endParaRPr lang="en-US" altLang="ko-KR" sz="800" b="1" dirty="0">
              <a:solidFill>
                <a:schemeClr val="tx2"/>
              </a:solidFill>
              <a:latin typeface="Georgia" pitchFamily="18" charset="0"/>
              <a:ea typeface="Gulim" pitchFamily="34" charset="-127"/>
            </a:endParaRPr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0" y="6451600"/>
            <a:ext cx="9144000" cy="587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5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Georgia" pitchFamily="-111" charset="0"/>
          <a:ea typeface="Gulim" pitchFamily="34" charset="-127"/>
          <a:cs typeface="Gulim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Georgia" pitchFamily="-111" charset="0"/>
          <a:ea typeface="Gulim" pitchFamily="34" charset="-127"/>
          <a:cs typeface="Gulim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Georgia" pitchFamily="-111" charset="0"/>
          <a:ea typeface="Gulim" pitchFamily="34" charset="-127"/>
          <a:cs typeface="Gulim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Georgia" pitchFamily="-111" charset="0"/>
          <a:ea typeface="Gulim" pitchFamily="34" charset="-127"/>
          <a:cs typeface="Gulim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Georgia" pitchFamily="-111" charset="0"/>
          <a:ea typeface="Gulim" pitchFamily="34" charset="-127"/>
          <a:cs typeface="Gulim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Georgia" pitchFamily="-111" charset="0"/>
          <a:ea typeface="Gulim" pitchFamily="34" charset="-127"/>
          <a:cs typeface="Gulim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Georgia" pitchFamily="-111" charset="0"/>
          <a:ea typeface="Gulim" pitchFamily="34" charset="-127"/>
          <a:cs typeface="Gulim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Georgia" pitchFamily="-111" charset="0"/>
          <a:ea typeface="Gulim" pitchFamily="34" charset="-127"/>
          <a:cs typeface="Gulim" pitchFamily="34" charset="-127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-128"/>
          <a:cs typeface="ＭＳ Ｐゴシック"/>
        </a:defRPr>
      </a:lvl1pPr>
      <a:lvl2pPr marL="7429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–"/>
        <a:defRPr sz="1600">
          <a:solidFill>
            <a:schemeClr val="tx2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55555"/>
          </a:solidFill>
          <a:latin typeface="+mn-lt"/>
          <a:ea typeface="ＭＳ Ｐゴシック" pitchFamily="-111" charset="-128"/>
        </a:defRPr>
      </a:lvl6pPr>
      <a:lvl7pPr marL="29718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55555"/>
          </a:solidFill>
          <a:latin typeface="+mn-lt"/>
          <a:ea typeface="ＭＳ Ｐゴシック" pitchFamily="-111" charset="-128"/>
        </a:defRPr>
      </a:lvl7pPr>
      <a:lvl8pPr marL="34290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55555"/>
          </a:solidFill>
          <a:latin typeface="+mn-lt"/>
          <a:ea typeface="ＭＳ Ｐゴシック" pitchFamily="-111" charset="-128"/>
        </a:defRPr>
      </a:lvl8pPr>
      <a:lvl9pPr marL="3886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55555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2 : Web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  TO  BACK-END  PROGRAMMING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17DAA"/>
                </a:solidFill>
              </a:rPr>
              <a:t>Monday, June 12</a:t>
            </a:r>
            <a:r>
              <a:rPr lang="en-US" baseline="30000" dirty="0" smtClean="0">
                <a:solidFill>
                  <a:srgbClr val="517DAA"/>
                </a:solidFill>
              </a:rPr>
              <a:t>th</a:t>
            </a:r>
            <a:endParaRPr lang="en-US" dirty="0">
              <a:solidFill>
                <a:srgbClr val="517DAA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creen Shot 2017-06-11 at 10.15.08 PM.JPG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93" b="-7793"/>
          <a:stretch>
            <a:fillRect/>
          </a:stretch>
        </p:blipFill>
        <p:spPr>
          <a:xfrm>
            <a:off x="4648200" y="1295400"/>
            <a:ext cx="4170362" cy="5043488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62000" y="1828800"/>
            <a:ext cx="3528067" cy="419100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rgbClr val="144D8E"/>
                </a:solidFill>
              </a:rPr>
              <a:t>Open Sublime Text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rgbClr val="144D8E"/>
                </a:solidFill>
              </a:rPr>
              <a:t>Create a New File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rgbClr val="144D8E"/>
                </a:solidFill>
              </a:rPr>
              <a:t>Save As </a:t>
            </a:r>
            <a:r>
              <a:rPr lang="en-US" dirty="0" err="1" smtClean="0">
                <a:solidFill>
                  <a:srgbClr val="307EA6"/>
                </a:solidFill>
              </a:rPr>
              <a:t>index.html</a:t>
            </a:r>
            <a:endParaRPr lang="en-US" dirty="0" smtClean="0">
              <a:solidFill>
                <a:srgbClr val="307EA6"/>
              </a:solidFill>
            </a:endParaRPr>
          </a:p>
          <a:p>
            <a:pPr marL="342900" indent="-342900">
              <a:buFontTx/>
              <a:buChar char="-"/>
            </a:pPr>
            <a:endParaRPr lang="en-US" dirty="0">
              <a:solidFill>
                <a:srgbClr val="307EA6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rgbClr val="144D8E"/>
                </a:solidFill>
              </a:rPr>
              <a:t>Add these tags: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144D8E"/>
                </a:solidFill>
              </a:rPr>
              <a:t>&lt;html&gt; &lt;/html&gt;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144D8E"/>
                </a:solidFill>
              </a:rPr>
              <a:t>&lt;head&gt; &lt;/head&gt;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144D8E"/>
                </a:solidFill>
              </a:rPr>
              <a:t>&lt;body&gt; &lt;/head&gt;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144D8E"/>
                </a:solidFill>
              </a:rPr>
              <a:t>Inside head add title tags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144D8E"/>
                </a:solidFill>
              </a:rPr>
              <a:t>&lt;title&gt; &lt;/title&gt;</a:t>
            </a:r>
          </a:p>
          <a:p>
            <a:pPr marL="342900" indent="-342900">
              <a:buFontTx/>
              <a:buChar char="-"/>
            </a:pPr>
            <a:endParaRPr lang="en-US" dirty="0">
              <a:solidFill>
                <a:srgbClr val="144D8E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8163" y="304800"/>
            <a:ext cx="8135937" cy="762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9pPr>
          </a:lstStyle>
          <a:p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0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you tell your HTML document where the CSS file is?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22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solidFill>
              <a:srgbClr val="A19589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you tell your HTML document where the CSS file is?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307EA6"/>
                </a:solidFill>
              </a:rPr>
              <a:t>1. Relative Path</a:t>
            </a:r>
          </a:p>
          <a:p>
            <a:pPr marL="0" indent="0">
              <a:buNone/>
            </a:pPr>
            <a:r>
              <a:rPr lang="en-US" dirty="0">
                <a:solidFill>
                  <a:srgbClr val="517DAA"/>
                </a:solidFill>
              </a:rPr>
              <a:t>	</a:t>
            </a:r>
            <a:r>
              <a:rPr lang="en-US" dirty="0" smtClean="0">
                <a:solidFill>
                  <a:srgbClr val="517DAA"/>
                </a:solidFill>
              </a:rPr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0800" y="3048000"/>
            <a:ext cx="4114800" cy="2133600"/>
          </a:xfrm>
          <a:prstGeom prst="rect">
            <a:avLst/>
          </a:prstGeom>
          <a:noFill/>
          <a:ln>
            <a:solidFill>
              <a:srgbClr val="A195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3200" y="3200400"/>
            <a:ext cx="373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307EA6"/>
              </a:solidFill>
            </a:endParaRPr>
          </a:p>
          <a:p>
            <a:r>
              <a:rPr lang="en-US" dirty="0" smtClean="0">
                <a:solidFill>
                  <a:srgbClr val="307EA6"/>
                </a:solidFill>
              </a:rPr>
              <a:t>Desktop/</a:t>
            </a:r>
          </a:p>
          <a:p>
            <a:pPr lvl="1"/>
            <a:r>
              <a:rPr lang="en-US" dirty="0" err="1" smtClean="0">
                <a:solidFill>
                  <a:srgbClr val="307EA6"/>
                </a:solidFill>
              </a:rPr>
              <a:t>msoma</a:t>
            </a:r>
            <a:r>
              <a:rPr lang="en-US" dirty="0" smtClean="0">
                <a:solidFill>
                  <a:srgbClr val="307EA6"/>
                </a:solidFill>
              </a:rPr>
              <a:t>/</a:t>
            </a:r>
          </a:p>
          <a:p>
            <a:pPr lvl="2"/>
            <a:r>
              <a:rPr lang="en-US" dirty="0" err="1" smtClean="0">
                <a:solidFill>
                  <a:srgbClr val="144D8E"/>
                </a:solidFill>
              </a:rPr>
              <a:t>index.html</a:t>
            </a:r>
            <a:endParaRPr lang="en-US" dirty="0" smtClean="0">
              <a:solidFill>
                <a:srgbClr val="144D8E"/>
              </a:solidFill>
            </a:endParaRPr>
          </a:p>
          <a:p>
            <a:pPr lvl="2"/>
            <a:r>
              <a:rPr lang="en-US" dirty="0" err="1" smtClean="0">
                <a:solidFill>
                  <a:srgbClr val="307EA6"/>
                </a:solidFill>
              </a:rPr>
              <a:t>css</a:t>
            </a:r>
            <a:r>
              <a:rPr lang="en-US" dirty="0" smtClean="0">
                <a:solidFill>
                  <a:srgbClr val="307EA6"/>
                </a:solidFill>
              </a:rPr>
              <a:t>/</a:t>
            </a:r>
          </a:p>
          <a:p>
            <a:pPr lvl="3"/>
            <a:r>
              <a:rPr lang="en-US" dirty="0" err="1" smtClean="0">
                <a:solidFill>
                  <a:srgbClr val="144D8E"/>
                </a:solidFill>
              </a:rPr>
              <a:t>style.css</a:t>
            </a:r>
            <a:endParaRPr lang="en-US" dirty="0" smtClean="0">
              <a:solidFill>
                <a:srgbClr val="144D8E"/>
              </a:solidFill>
            </a:endParaRPr>
          </a:p>
          <a:p>
            <a:pPr lvl="3"/>
            <a:endParaRPr lang="en-US" dirty="0" smtClean="0">
              <a:solidFill>
                <a:srgbClr val="144D8E"/>
              </a:solidFill>
            </a:endParaRPr>
          </a:p>
        </p:txBody>
      </p:sp>
      <p:pic>
        <p:nvPicPr>
          <p:cNvPr id="8" name="Picture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298431"/>
            <a:ext cx="6553200" cy="6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61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solidFill>
              <a:srgbClr val="A19589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you tell your HTML document where the CSS file is?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07EA6"/>
                </a:solidFill>
              </a:rPr>
              <a:t>2</a:t>
            </a:r>
            <a:r>
              <a:rPr lang="en-US" dirty="0" smtClean="0">
                <a:solidFill>
                  <a:srgbClr val="307EA6"/>
                </a:solidFill>
              </a:rPr>
              <a:t>. Absolute Path</a:t>
            </a:r>
          </a:p>
          <a:p>
            <a:pPr marL="0" indent="0">
              <a:buNone/>
            </a:pPr>
            <a:r>
              <a:rPr lang="en-US" dirty="0">
                <a:solidFill>
                  <a:srgbClr val="517DAA"/>
                </a:solidFill>
              </a:rPr>
              <a:t>	</a:t>
            </a:r>
            <a:r>
              <a:rPr lang="en-US" dirty="0" smtClean="0">
                <a:solidFill>
                  <a:srgbClr val="517DAA"/>
                </a:solidFill>
              </a:rPr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0" y="3048000"/>
            <a:ext cx="4114800" cy="2133600"/>
          </a:xfrm>
          <a:prstGeom prst="rect">
            <a:avLst/>
          </a:prstGeom>
          <a:noFill/>
          <a:ln>
            <a:solidFill>
              <a:srgbClr val="A195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3200" y="3200400"/>
            <a:ext cx="373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307EA6"/>
              </a:solidFill>
            </a:endParaRPr>
          </a:p>
          <a:p>
            <a:r>
              <a:rPr lang="en-US" dirty="0" smtClean="0">
                <a:solidFill>
                  <a:srgbClr val="307EA6"/>
                </a:solidFill>
              </a:rPr>
              <a:t>Desktop/</a:t>
            </a:r>
          </a:p>
          <a:p>
            <a:pPr lvl="1"/>
            <a:r>
              <a:rPr lang="en-US" dirty="0" err="1" smtClean="0">
                <a:solidFill>
                  <a:srgbClr val="307EA6"/>
                </a:solidFill>
              </a:rPr>
              <a:t>msoma</a:t>
            </a:r>
            <a:r>
              <a:rPr lang="en-US" dirty="0" smtClean="0">
                <a:solidFill>
                  <a:srgbClr val="307EA6"/>
                </a:solidFill>
              </a:rPr>
              <a:t>/</a:t>
            </a:r>
          </a:p>
          <a:p>
            <a:pPr lvl="2"/>
            <a:r>
              <a:rPr lang="en-US" dirty="0" err="1" smtClean="0">
                <a:solidFill>
                  <a:srgbClr val="144D8E"/>
                </a:solidFill>
              </a:rPr>
              <a:t>index.html</a:t>
            </a:r>
            <a:endParaRPr lang="en-US" dirty="0" smtClean="0">
              <a:solidFill>
                <a:srgbClr val="144D8E"/>
              </a:solidFill>
            </a:endParaRPr>
          </a:p>
          <a:p>
            <a:pPr lvl="2"/>
            <a:r>
              <a:rPr lang="en-US" dirty="0" err="1" smtClean="0">
                <a:solidFill>
                  <a:srgbClr val="307EA6"/>
                </a:solidFill>
              </a:rPr>
              <a:t>css</a:t>
            </a:r>
            <a:r>
              <a:rPr lang="en-US" dirty="0" smtClean="0">
                <a:solidFill>
                  <a:srgbClr val="307EA6"/>
                </a:solidFill>
              </a:rPr>
              <a:t>/</a:t>
            </a:r>
          </a:p>
          <a:p>
            <a:pPr lvl="3"/>
            <a:r>
              <a:rPr lang="en-US" dirty="0" err="1" smtClean="0">
                <a:solidFill>
                  <a:srgbClr val="144D8E"/>
                </a:solidFill>
              </a:rPr>
              <a:t>style.css</a:t>
            </a:r>
            <a:endParaRPr lang="en-US" dirty="0" smtClean="0">
              <a:solidFill>
                <a:srgbClr val="144D8E"/>
              </a:solidFill>
            </a:endParaRPr>
          </a:p>
          <a:p>
            <a:pPr lvl="3"/>
            <a:endParaRPr lang="en-US" dirty="0" smtClean="0">
              <a:solidFill>
                <a:srgbClr val="144D8E"/>
              </a:solidFill>
            </a:endParaRPr>
          </a:p>
        </p:txBody>
      </p:sp>
      <p:pic>
        <p:nvPicPr>
          <p:cNvPr id="9" name="Picture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374102"/>
            <a:ext cx="7391400" cy="4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5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84276"/>
            <a:ext cx="4170362" cy="4665736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62000" y="1828800"/>
            <a:ext cx="3528067" cy="419100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rgbClr val="144D8E"/>
                </a:solidFill>
              </a:rPr>
              <a:t>Open Sublime Text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rgbClr val="144D8E"/>
                </a:solidFill>
              </a:rPr>
              <a:t>Create a New File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rgbClr val="144D8E"/>
                </a:solidFill>
              </a:rPr>
              <a:t>Save As </a:t>
            </a:r>
            <a:r>
              <a:rPr lang="en-US" dirty="0" err="1" smtClean="0">
                <a:solidFill>
                  <a:srgbClr val="307EA6"/>
                </a:solidFill>
              </a:rPr>
              <a:t>style.css</a:t>
            </a:r>
            <a:endParaRPr lang="en-US" dirty="0" smtClean="0">
              <a:solidFill>
                <a:srgbClr val="307EA6"/>
              </a:solidFill>
            </a:endParaRPr>
          </a:p>
          <a:p>
            <a:pPr marL="342900" indent="-342900">
              <a:buFontTx/>
              <a:buChar char="-"/>
            </a:pPr>
            <a:endParaRPr lang="en-US" dirty="0">
              <a:solidFill>
                <a:srgbClr val="307EA6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rgbClr val="144D8E"/>
                </a:solidFill>
              </a:rPr>
              <a:t>Add all your fancy styles</a:t>
            </a:r>
            <a:endParaRPr lang="en-US" dirty="0" smtClean="0">
              <a:solidFill>
                <a:srgbClr val="144D8E"/>
              </a:solidFill>
            </a:endParaRPr>
          </a:p>
          <a:p>
            <a:pPr marL="1085850" lvl="1" indent="-342900">
              <a:buFontTx/>
              <a:buChar char="-"/>
            </a:pPr>
            <a:endParaRPr lang="en-US" dirty="0">
              <a:solidFill>
                <a:srgbClr val="144D8E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8163" y="304800"/>
            <a:ext cx="8135937" cy="762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9pPr>
          </a:lstStyle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7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How do you change text color?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How do you the change background color?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How do you make text </a:t>
            </a:r>
            <a:r>
              <a:rPr lang="en-US" b="1" dirty="0" smtClean="0"/>
              <a:t>bold</a:t>
            </a:r>
            <a:r>
              <a:rPr lang="en-US" dirty="0" smtClean="0"/>
              <a:t>, </a:t>
            </a:r>
            <a:r>
              <a:rPr lang="en-US" i="1" dirty="0" smtClean="0"/>
              <a:t>italic</a:t>
            </a:r>
            <a:r>
              <a:rPr lang="en-US" dirty="0" smtClean="0"/>
              <a:t>?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How do you place text to the center of the page?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What types of fonts look good on a website?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How do you make the background an image?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5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123237" cy="46609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How do you change text color?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585858"/>
                </a:solidFill>
              </a:rPr>
              <a:t>	</a:t>
            </a:r>
            <a:r>
              <a:rPr lang="en-US" dirty="0" smtClean="0">
                <a:solidFill>
                  <a:srgbClr val="307EA6"/>
                </a:solidFill>
              </a:rPr>
              <a:t>color: #333;</a:t>
            </a:r>
            <a:endParaRPr lang="en-US" dirty="0">
              <a:solidFill>
                <a:srgbClr val="585858"/>
              </a:solidFill>
            </a:endParaRPr>
          </a:p>
          <a:p>
            <a:pPr marL="457200" indent="-457200">
              <a:buAutoNum type="arabicPeriod"/>
            </a:pPr>
            <a:r>
              <a:rPr lang="en-US" dirty="0" smtClean="0"/>
              <a:t>How do you the change background color?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307EA6"/>
                </a:solidFill>
              </a:rPr>
              <a:t>	background-color: #</a:t>
            </a:r>
            <a:r>
              <a:rPr lang="en-US" dirty="0" err="1" smtClean="0">
                <a:solidFill>
                  <a:srgbClr val="307EA6"/>
                </a:solidFill>
              </a:rPr>
              <a:t>fff</a:t>
            </a:r>
            <a:r>
              <a:rPr lang="en-US" dirty="0" smtClean="0">
                <a:solidFill>
                  <a:srgbClr val="307EA6"/>
                </a:solidFill>
              </a:rPr>
              <a:t>;</a:t>
            </a:r>
            <a:endParaRPr lang="en-US" dirty="0">
              <a:solidFill>
                <a:srgbClr val="307EA6"/>
              </a:solidFill>
            </a:endParaRPr>
          </a:p>
          <a:p>
            <a:pPr marL="457200" indent="-457200">
              <a:buAutoNum type="arabicPeriod"/>
            </a:pPr>
            <a:r>
              <a:rPr lang="en-US" dirty="0" smtClean="0"/>
              <a:t>How do you make text </a:t>
            </a:r>
            <a:r>
              <a:rPr lang="en-US" b="1" dirty="0" smtClean="0"/>
              <a:t>bold</a:t>
            </a:r>
            <a:r>
              <a:rPr lang="en-US" dirty="0" smtClean="0"/>
              <a:t>, </a:t>
            </a:r>
            <a:r>
              <a:rPr lang="en-US" i="1" dirty="0" smtClean="0"/>
              <a:t>italic</a:t>
            </a:r>
            <a:r>
              <a:rPr lang="en-US" dirty="0" smtClean="0"/>
              <a:t>?</a:t>
            </a:r>
          </a:p>
          <a:p>
            <a:pPr marL="800100" lvl="2" indent="0">
              <a:buNone/>
            </a:pPr>
            <a:r>
              <a:rPr lang="en-US" dirty="0" smtClean="0"/>
              <a:t>	</a:t>
            </a:r>
            <a:r>
              <a:rPr lang="en-US" sz="1800" dirty="0" smtClean="0"/>
              <a:t>font-weight: bold;</a:t>
            </a:r>
          </a:p>
          <a:p>
            <a:pPr marL="800100" lvl="2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font-style: italic;</a:t>
            </a:r>
            <a:endParaRPr lang="en-US" sz="1800" dirty="0"/>
          </a:p>
          <a:p>
            <a:pPr marL="457200" indent="-457200">
              <a:buAutoNum type="arabicPeriod"/>
            </a:pPr>
            <a:r>
              <a:rPr lang="en-US" dirty="0" smtClean="0"/>
              <a:t>How do you place text to the center of the page?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307EA6"/>
                </a:solidFill>
              </a:rPr>
              <a:t>text-align: center;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What types of fonts look good on a website?</a:t>
            </a:r>
          </a:p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A19589"/>
                </a:solidFill>
              </a:rPr>
              <a:t>Titles / headings -  </a:t>
            </a:r>
            <a:r>
              <a:rPr lang="en-US" dirty="0" smtClean="0">
                <a:solidFill>
                  <a:srgbClr val="307EA6"/>
                </a:solidFill>
              </a:rPr>
              <a:t>Serif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307EA6"/>
                </a:solidFill>
              </a:rPr>
              <a:t>	</a:t>
            </a:r>
            <a:r>
              <a:rPr lang="en-US" dirty="0" smtClean="0">
                <a:solidFill>
                  <a:srgbClr val="A19589"/>
                </a:solidFill>
              </a:rPr>
              <a:t>Paragraphs </a:t>
            </a:r>
            <a:r>
              <a:rPr lang="mr-IN" dirty="0" smtClean="0">
                <a:solidFill>
                  <a:srgbClr val="A19589"/>
                </a:solidFill>
              </a:rPr>
              <a:t>–</a:t>
            </a:r>
            <a:r>
              <a:rPr lang="en-US" dirty="0" smtClean="0">
                <a:solidFill>
                  <a:srgbClr val="A19589"/>
                </a:solidFill>
              </a:rPr>
              <a:t> </a:t>
            </a:r>
            <a:r>
              <a:rPr lang="en-US" dirty="0" smtClean="0">
                <a:solidFill>
                  <a:srgbClr val="307EA6"/>
                </a:solidFill>
              </a:rPr>
              <a:t>Sans-serif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How do you make the background an image?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307EA6"/>
                </a:solidFill>
              </a:rPr>
              <a:t>background-image: </a:t>
            </a:r>
            <a:r>
              <a:rPr lang="en-US" dirty="0" err="1" smtClean="0">
                <a:solidFill>
                  <a:srgbClr val="307EA6"/>
                </a:solidFill>
              </a:rPr>
              <a:t>url</a:t>
            </a:r>
            <a:r>
              <a:rPr lang="en-US" dirty="0" smtClean="0">
                <a:solidFill>
                  <a:srgbClr val="307EA6"/>
                </a:solidFill>
              </a:rPr>
              <a:t>(</a:t>
            </a:r>
            <a:r>
              <a:rPr lang="en-US" dirty="0" err="1" smtClean="0">
                <a:solidFill>
                  <a:srgbClr val="A19589"/>
                </a:solidFill>
              </a:rPr>
              <a:t>nairobi.png</a:t>
            </a:r>
            <a:r>
              <a:rPr lang="en-US" dirty="0" smtClean="0">
                <a:solidFill>
                  <a:srgbClr val="307EA6"/>
                </a:solidFill>
              </a:rPr>
              <a:t>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2797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0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743200"/>
            <a:ext cx="8123237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0A2043"/>
                </a:solidFill>
              </a:rPr>
              <a:t>INTRODUCTION TO BACK-END</a:t>
            </a:r>
          </a:p>
        </p:txBody>
      </p:sp>
    </p:spTree>
    <p:extLst>
      <p:ext uri="{BB962C8B-B14F-4D97-AF65-F5344CB8AC3E}">
        <p14:creationId xmlns:p14="http://schemas.microsoft.com/office/powerpoint/2010/main" val="3853961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The Back-End consists of three parts: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An Application </a:t>
            </a:r>
          </a:p>
        </p:txBody>
      </p:sp>
    </p:spTree>
    <p:extLst>
      <p:ext uri="{BB962C8B-B14F-4D97-AF65-F5344CB8AC3E}">
        <p14:creationId xmlns:p14="http://schemas.microsoft.com/office/powerpoint/2010/main" val="27827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The Back-End consists of three parts: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An Application 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517DAA"/>
                </a:solidFill>
              </a:rPr>
              <a:t>Can be a </a:t>
            </a:r>
            <a:r>
              <a:rPr lang="en-US" b="1" u="sng" dirty="0" smtClean="0">
                <a:solidFill>
                  <a:srgbClr val="517DAA"/>
                </a:solidFill>
              </a:rPr>
              <a:t>Website (web application)</a:t>
            </a:r>
            <a:r>
              <a:rPr lang="en-US" dirty="0"/>
              <a:t> </a:t>
            </a:r>
            <a:r>
              <a:rPr lang="en-US" dirty="0" smtClean="0"/>
              <a:t>   OR</a:t>
            </a:r>
            <a:r>
              <a:rPr lang="en-US" dirty="0">
                <a:solidFill>
                  <a:srgbClr val="517DAA"/>
                </a:solidFill>
              </a:rPr>
              <a:t> </a:t>
            </a:r>
            <a:r>
              <a:rPr lang="en-US" dirty="0" smtClean="0">
                <a:solidFill>
                  <a:srgbClr val="517DAA"/>
                </a:solidFill>
              </a:rPr>
              <a:t> a mobile app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517DAA"/>
                </a:solidFill>
              </a:rPr>
              <a:t>	</a:t>
            </a:r>
            <a:endParaRPr lang="en-US" dirty="0" smtClean="0">
              <a:solidFill>
                <a:srgbClr val="517D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9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4" name="Content Placeholder 3" descr="Pea-Plant1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7" b="15697"/>
          <a:stretch>
            <a:fillRect/>
          </a:stretch>
        </p:blipFill>
        <p:spPr>
          <a:xfrm>
            <a:off x="762000" y="1676400"/>
            <a:ext cx="7592017" cy="43561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The Back-End consists of three parts: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An Application 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517DAA"/>
                </a:solidFill>
              </a:rPr>
              <a:t>Can be a </a:t>
            </a:r>
            <a:r>
              <a:rPr lang="en-US" b="1" u="sng" dirty="0" smtClean="0">
                <a:solidFill>
                  <a:srgbClr val="517DAA"/>
                </a:solidFill>
              </a:rPr>
              <a:t>Website (web application)</a:t>
            </a:r>
            <a:r>
              <a:rPr lang="en-US" dirty="0"/>
              <a:t> </a:t>
            </a:r>
            <a:r>
              <a:rPr lang="en-US" dirty="0" smtClean="0"/>
              <a:t>   OR</a:t>
            </a:r>
            <a:r>
              <a:rPr lang="en-US" dirty="0">
                <a:solidFill>
                  <a:srgbClr val="517DAA"/>
                </a:solidFill>
              </a:rPr>
              <a:t> </a:t>
            </a:r>
            <a:r>
              <a:rPr lang="en-US" dirty="0" smtClean="0">
                <a:solidFill>
                  <a:srgbClr val="517DAA"/>
                </a:solidFill>
              </a:rPr>
              <a:t> a mobile app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517DAA"/>
                </a:solidFill>
              </a:rPr>
              <a:t>	</a:t>
            </a:r>
            <a:endParaRPr lang="en-US" dirty="0" smtClean="0">
              <a:solidFill>
                <a:srgbClr val="517DAA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517DAA"/>
                </a:solidFill>
              </a:rPr>
              <a:t>	</a:t>
            </a:r>
            <a:r>
              <a:rPr lang="en-US" dirty="0" smtClean="0">
                <a:solidFill>
                  <a:srgbClr val="517DAA"/>
                </a:solidFill>
              </a:rPr>
              <a:t>What is in an application?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517DAA"/>
                </a:solidFill>
              </a:rPr>
              <a:t>	</a:t>
            </a:r>
            <a:r>
              <a:rPr lang="en-US" dirty="0" smtClean="0">
                <a:solidFill>
                  <a:srgbClr val="517DAA"/>
                </a:solidFill>
              </a:rPr>
              <a:t>	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>
                <a:solidFill>
                  <a:srgbClr val="517DAA"/>
                </a:solidFill>
              </a:rPr>
              <a:t>		HTML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517DAA"/>
                </a:solidFill>
              </a:rPr>
              <a:t>	</a:t>
            </a:r>
            <a:r>
              <a:rPr lang="en-US" dirty="0" smtClean="0">
                <a:solidFill>
                  <a:srgbClr val="517DAA"/>
                </a:solidFill>
              </a:rPr>
              <a:t>	CSS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517DAA"/>
                </a:solidFill>
              </a:rPr>
              <a:t>	</a:t>
            </a:r>
            <a:r>
              <a:rPr lang="en-US" dirty="0" smtClean="0">
                <a:solidFill>
                  <a:srgbClr val="517DAA"/>
                </a:solidFill>
              </a:rPr>
              <a:t>	JS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886200" y="5105400"/>
            <a:ext cx="0" cy="914400"/>
          </a:xfrm>
          <a:prstGeom prst="line">
            <a:avLst/>
          </a:prstGeom>
          <a:ln>
            <a:solidFill>
              <a:srgbClr val="A195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86200" y="5562600"/>
            <a:ext cx="1219200" cy="0"/>
          </a:xfrm>
          <a:prstGeom prst="straightConnector1">
            <a:avLst/>
          </a:prstGeom>
          <a:ln>
            <a:solidFill>
              <a:srgbClr val="A195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5334000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A2043"/>
                </a:solidFill>
              </a:rPr>
              <a:t>Views</a:t>
            </a:r>
            <a:endParaRPr lang="en-US" sz="2200" dirty="0">
              <a:solidFill>
                <a:srgbClr val="0A2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5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The Back-End consists of three parts: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An Application 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3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The Back-End consists of three parts: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An Application 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 Server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 Database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37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Back-End technologies: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sz="2000" dirty="0" smtClean="0"/>
              <a:t>Ruby on Rails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PHP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 smtClean="0"/>
              <a:t>Django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smtClean="0"/>
              <a:t>Node JS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4" name="Content Placeholder 3" descr="Pea-Plant1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7" b="15697"/>
          <a:stretch>
            <a:fillRect/>
          </a:stretch>
        </p:blipFill>
        <p:spPr>
          <a:xfrm>
            <a:off x="1979379" y="1676400"/>
            <a:ext cx="6374638" cy="3657600"/>
          </a:xfrm>
        </p:spPr>
      </p:pic>
      <p:sp>
        <p:nvSpPr>
          <p:cNvPr id="3" name="TextBox 2"/>
          <p:cNvSpPr txBox="1"/>
          <p:nvPr/>
        </p:nvSpPr>
        <p:spPr>
          <a:xfrm>
            <a:off x="228600" y="3124200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Front-End</a:t>
            </a:r>
            <a:endParaRPr lang="en-US" sz="2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81200" y="1828800"/>
            <a:ext cx="0" cy="3352800"/>
          </a:xfrm>
          <a:prstGeom prst="line">
            <a:avLst/>
          </a:prstGeom>
          <a:ln>
            <a:solidFill>
              <a:srgbClr val="002B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81200" y="5181600"/>
            <a:ext cx="609600" cy="0"/>
          </a:xfrm>
          <a:prstGeom prst="line">
            <a:avLst/>
          </a:prstGeom>
          <a:ln>
            <a:solidFill>
              <a:srgbClr val="002B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81200" y="1828800"/>
            <a:ext cx="609600" cy="0"/>
          </a:xfrm>
          <a:prstGeom prst="line">
            <a:avLst/>
          </a:prstGeom>
          <a:ln>
            <a:solidFill>
              <a:srgbClr val="002B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9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4" name="Content Placeholder 3" descr="Pea-Plant1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7" b="15697"/>
          <a:stretch>
            <a:fillRect/>
          </a:stretch>
        </p:blipFill>
        <p:spPr>
          <a:xfrm>
            <a:off x="1979379" y="1676400"/>
            <a:ext cx="6374638" cy="3657600"/>
          </a:xfrm>
        </p:spPr>
      </p:pic>
      <p:sp>
        <p:nvSpPr>
          <p:cNvPr id="3" name="TextBox 2"/>
          <p:cNvSpPr txBox="1"/>
          <p:nvPr/>
        </p:nvSpPr>
        <p:spPr>
          <a:xfrm>
            <a:off x="228600" y="3124200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Front-End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5410200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Back-End</a:t>
            </a:r>
            <a:endParaRPr lang="en-US" sz="2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81200" y="1828800"/>
            <a:ext cx="0" cy="3352800"/>
          </a:xfrm>
          <a:prstGeom prst="line">
            <a:avLst/>
          </a:prstGeom>
          <a:ln>
            <a:solidFill>
              <a:srgbClr val="002B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81200" y="5181600"/>
            <a:ext cx="609600" cy="0"/>
          </a:xfrm>
          <a:prstGeom prst="line">
            <a:avLst/>
          </a:prstGeom>
          <a:ln>
            <a:solidFill>
              <a:srgbClr val="002B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81200" y="1828800"/>
            <a:ext cx="609600" cy="0"/>
          </a:xfrm>
          <a:prstGeom prst="line">
            <a:avLst/>
          </a:prstGeom>
          <a:ln>
            <a:solidFill>
              <a:srgbClr val="002B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81200" y="5334000"/>
            <a:ext cx="0" cy="914400"/>
          </a:xfrm>
          <a:prstGeom prst="line">
            <a:avLst/>
          </a:prstGeom>
          <a:ln>
            <a:solidFill>
              <a:srgbClr val="002B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81200" y="5334000"/>
            <a:ext cx="609600" cy="0"/>
          </a:xfrm>
          <a:prstGeom prst="line">
            <a:avLst/>
          </a:prstGeom>
          <a:ln>
            <a:solidFill>
              <a:srgbClr val="002B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81200" y="6248400"/>
            <a:ext cx="609600" cy="0"/>
          </a:xfrm>
          <a:prstGeom prst="line">
            <a:avLst/>
          </a:prstGeom>
          <a:ln>
            <a:solidFill>
              <a:srgbClr val="002B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53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200" dirty="0" smtClean="0">
              <a:solidFill>
                <a:srgbClr val="144D8E"/>
              </a:solidFill>
            </a:endParaRPr>
          </a:p>
          <a:p>
            <a:r>
              <a:rPr lang="en-US" sz="2200" dirty="0" smtClean="0">
                <a:solidFill>
                  <a:srgbClr val="144D8E"/>
                </a:solidFill>
              </a:rPr>
              <a:t>What is a Website?</a:t>
            </a:r>
            <a:endParaRPr lang="en-US" dirty="0" smtClean="0">
              <a:solidFill>
                <a:srgbClr val="A19589"/>
              </a:solidFill>
            </a:endParaRPr>
          </a:p>
          <a:p>
            <a:endParaRPr lang="en-US" dirty="0">
              <a:solidFill>
                <a:srgbClr val="A195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1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200" dirty="0" smtClean="0">
              <a:solidFill>
                <a:srgbClr val="144D8E"/>
              </a:solidFill>
            </a:endParaRPr>
          </a:p>
          <a:p>
            <a:r>
              <a:rPr lang="en-US" sz="2200" dirty="0" smtClean="0">
                <a:solidFill>
                  <a:srgbClr val="144D8E"/>
                </a:solidFill>
              </a:rPr>
              <a:t>What is a Website?</a:t>
            </a:r>
          </a:p>
          <a:p>
            <a:pPr lvl="1"/>
            <a:r>
              <a:rPr lang="en-US" sz="2000" dirty="0" smtClean="0">
                <a:solidFill>
                  <a:srgbClr val="A19589"/>
                </a:solidFill>
              </a:rPr>
              <a:t>Collection of Web Pages</a:t>
            </a:r>
          </a:p>
          <a:p>
            <a:pPr lvl="1"/>
            <a:endParaRPr lang="en-US" sz="2000" dirty="0" smtClean="0">
              <a:solidFill>
                <a:srgbClr val="A19589"/>
              </a:solidFill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rgbClr val="A19589"/>
              </a:solidFill>
            </a:endParaRPr>
          </a:p>
          <a:p>
            <a:pPr marL="457200" lvl="1" indent="0">
              <a:buNone/>
            </a:pPr>
            <a:endParaRPr lang="en-US" sz="400" dirty="0" smtClean="0">
              <a:solidFill>
                <a:srgbClr val="A19589"/>
              </a:solidFill>
            </a:endParaRPr>
          </a:p>
          <a:p>
            <a:pPr marL="457200" lvl="1" indent="0">
              <a:buNone/>
            </a:pPr>
            <a:endParaRPr lang="en-US" sz="400" dirty="0">
              <a:solidFill>
                <a:srgbClr val="A19589"/>
              </a:solidFill>
            </a:endParaRPr>
          </a:p>
          <a:p>
            <a:pPr marL="457200" lvl="1" indent="0">
              <a:buNone/>
            </a:pPr>
            <a:endParaRPr lang="en-US" sz="400" dirty="0" smtClean="0">
              <a:solidFill>
                <a:srgbClr val="A19589"/>
              </a:solidFill>
            </a:endParaRPr>
          </a:p>
          <a:p>
            <a:pPr marL="457200" lvl="1" indent="0">
              <a:buNone/>
            </a:pPr>
            <a:endParaRPr lang="en-US" sz="400" dirty="0">
              <a:solidFill>
                <a:srgbClr val="A19589"/>
              </a:solidFill>
            </a:endParaRP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A19589"/>
                </a:solidFill>
              </a:rPr>
              <a:t>index.html</a:t>
            </a:r>
            <a:endParaRPr lang="en-US" sz="2000" dirty="0" smtClean="0">
              <a:solidFill>
                <a:srgbClr val="A19589"/>
              </a:solidFill>
            </a:endParaRP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A19589"/>
                </a:solidFill>
              </a:rPr>
              <a:t>about.html</a:t>
            </a:r>
            <a:endParaRPr lang="en-US" sz="2000" dirty="0" smtClean="0">
              <a:solidFill>
                <a:srgbClr val="A19589"/>
              </a:solidFill>
            </a:endParaRP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A19589"/>
                </a:solidFill>
              </a:rPr>
              <a:t>contact.html</a:t>
            </a:r>
            <a:endParaRPr lang="en-US" sz="2000" dirty="0" smtClean="0">
              <a:solidFill>
                <a:srgbClr val="A19589"/>
              </a:solidFill>
            </a:endParaRPr>
          </a:p>
          <a:p>
            <a:pPr marL="457200" lvl="1" indent="0">
              <a:buNone/>
            </a:pPr>
            <a:r>
              <a:rPr lang="mr-IN" sz="2000" dirty="0" smtClean="0">
                <a:solidFill>
                  <a:srgbClr val="A19589"/>
                </a:solidFill>
              </a:rPr>
              <a:t>…</a:t>
            </a:r>
            <a:endParaRPr lang="en-US" sz="2000" dirty="0" smtClean="0">
              <a:solidFill>
                <a:srgbClr val="A19589"/>
              </a:solidFill>
            </a:endParaRPr>
          </a:p>
          <a:p>
            <a:endParaRPr lang="en-US" dirty="0" smtClean="0">
              <a:solidFill>
                <a:srgbClr val="A19589"/>
              </a:solidFill>
            </a:endParaRPr>
          </a:p>
          <a:p>
            <a:endParaRPr lang="en-US" dirty="0">
              <a:solidFill>
                <a:srgbClr val="A19589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0" y="3733800"/>
            <a:ext cx="0" cy="1066800"/>
          </a:xfrm>
          <a:prstGeom prst="line">
            <a:avLst/>
          </a:prstGeom>
          <a:ln>
            <a:solidFill>
              <a:srgbClr val="517D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505200" y="3733800"/>
            <a:ext cx="304800" cy="0"/>
          </a:xfrm>
          <a:prstGeom prst="line">
            <a:avLst/>
          </a:prstGeom>
          <a:ln>
            <a:solidFill>
              <a:srgbClr val="517D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505200" y="4800600"/>
            <a:ext cx="304800" cy="0"/>
          </a:xfrm>
          <a:prstGeom prst="line">
            <a:avLst/>
          </a:prstGeom>
          <a:ln>
            <a:solidFill>
              <a:srgbClr val="517D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10000" y="4267200"/>
            <a:ext cx="838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1600" y="4038600"/>
            <a:ext cx="2514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377BA2"/>
                </a:solidFill>
              </a:rPr>
              <a:t>www.msoma.org</a:t>
            </a:r>
            <a:endParaRPr lang="en-US" sz="2000" dirty="0">
              <a:solidFill>
                <a:srgbClr val="377B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8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REFRESHER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942816"/>
              </p:ext>
            </p:extLst>
          </p:nvPr>
        </p:nvGraphicFramePr>
        <p:xfrm>
          <a:off x="538163" y="1447800"/>
          <a:ext cx="8123237" cy="466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11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200" dirty="0" smtClean="0">
              <a:solidFill>
                <a:srgbClr val="144D8E"/>
              </a:solidFill>
            </a:endParaRPr>
          </a:p>
          <a:p>
            <a:r>
              <a:rPr lang="en-US" sz="2200" dirty="0" smtClean="0">
                <a:solidFill>
                  <a:srgbClr val="144D8E"/>
                </a:solidFill>
              </a:rPr>
              <a:t>What is a Website?</a:t>
            </a:r>
          </a:p>
          <a:p>
            <a:pPr lvl="1"/>
            <a:r>
              <a:rPr lang="en-US" sz="2000" dirty="0" smtClean="0">
                <a:solidFill>
                  <a:srgbClr val="A19589"/>
                </a:solidFill>
              </a:rPr>
              <a:t>Collection of Web Pages</a:t>
            </a:r>
          </a:p>
          <a:p>
            <a:endParaRPr lang="en-US" dirty="0" smtClean="0">
              <a:solidFill>
                <a:srgbClr val="A19589"/>
              </a:solidFill>
            </a:endParaRPr>
          </a:p>
          <a:p>
            <a:endParaRPr lang="en-US" dirty="0" smtClean="0">
              <a:solidFill>
                <a:srgbClr val="A19589"/>
              </a:solidFill>
            </a:endParaRPr>
          </a:p>
          <a:p>
            <a:r>
              <a:rPr lang="en-US" sz="2200" dirty="0">
                <a:solidFill>
                  <a:srgbClr val="144D8E"/>
                </a:solidFill>
              </a:rPr>
              <a:t>What makes a Website?</a:t>
            </a:r>
          </a:p>
          <a:p>
            <a:pPr lvl="1"/>
            <a:r>
              <a:rPr lang="en-US" dirty="0">
                <a:solidFill>
                  <a:srgbClr val="144D8E"/>
                </a:solidFill>
              </a:rPr>
              <a:t>HTML </a:t>
            </a:r>
            <a:r>
              <a:rPr lang="en-US" dirty="0">
                <a:solidFill>
                  <a:srgbClr val="A19589"/>
                </a:solidFill>
              </a:rPr>
              <a:t>(Skeleton)</a:t>
            </a:r>
          </a:p>
          <a:p>
            <a:pPr lvl="1"/>
            <a:r>
              <a:rPr lang="en-US" dirty="0">
                <a:solidFill>
                  <a:srgbClr val="144D8E"/>
                </a:solidFill>
              </a:rPr>
              <a:t>CSS </a:t>
            </a:r>
            <a:r>
              <a:rPr lang="en-US" dirty="0">
                <a:solidFill>
                  <a:srgbClr val="A19589"/>
                </a:solidFill>
              </a:rPr>
              <a:t>(Clothes)</a:t>
            </a:r>
          </a:p>
          <a:p>
            <a:pPr lvl="1"/>
            <a:r>
              <a:rPr lang="en-US" dirty="0">
                <a:solidFill>
                  <a:srgbClr val="144D8E"/>
                </a:solidFill>
              </a:rPr>
              <a:t>JavaScript </a:t>
            </a:r>
            <a:r>
              <a:rPr lang="en-US" dirty="0">
                <a:solidFill>
                  <a:srgbClr val="A19589"/>
                </a:solidFill>
              </a:rPr>
              <a:t>(Muscle)</a:t>
            </a:r>
          </a:p>
          <a:p>
            <a:endParaRPr lang="en-US" dirty="0">
              <a:solidFill>
                <a:srgbClr val="002B5C"/>
              </a:solidFill>
            </a:endParaRPr>
          </a:p>
          <a:p>
            <a:r>
              <a:rPr lang="en-US" dirty="0">
                <a:solidFill>
                  <a:srgbClr val="144D8E"/>
                </a:solidFill>
              </a:rPr>
              <a:t>Front-end is what everyone can see</a:t>
            </a:r>
          </a:p>
          <a:p>
            <a:endParaRPr lang="en-US" dirty="0">
              <a:solidFill>
                <a:srgbClr val="A195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42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How do you create a HTML document?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 Slides">
  <a:themeElements>
    <a:clrScheme name="YSM New Brand">
      <a:dk1>
        <a:srgbClr val="000000"/>
      </a:dk1>
      <a:lt1>
        <a:srgbClr val="FFFFFF"/>
      </a:lt1>
      <a:dk2>
        <a:srgbClr val="585858"/>
      </a:dk2>
      <a:lt2>
        <a:srgbClr val="C2C0C0"/>
      </a:lt2>
      <a:accent1>
        <a:srgbClr val="467FCC"/>
      </a:accent1>
      <a:accent2>
        <a:srgbClr val="55A51C"/>
      </a:accent2>
      <a:accent3>
        <a:srgbClr val="80CDE9"/>
      </a:accent3>
      <a:accent4>
        <a:srgbClr val="A098E4"/>
      </a:accent4>
      <a:accent5>
        <a:srgbClr val="F7941D"/>
      </a:accent5>
      <a:accent6>
        <a:srgbClr val="004DA4"/>
      </a:accent6>
      <a:hlink>
        <a:srgbClr val="467FCC"/>
      </a:hlink>
      <a:folHlink>
        <a:srgbClr val="C4DF9B"/>
      </a:folHlink>
    </a:clrScheme>
    <a:fontScheme name="2_New_Blue_YSM_2">
      <a:majorFont>
        <a:latin typeface="Georgia"/>
        <a:ea typeface="Gulim"/>
        <a:cs typeface="Gulim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New_Blue_YSM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w_Blue_YSM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w_Blue_YSM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w_Blue_YSM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w_Blue_YSM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w_Blue_YSM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w_Blue_YSM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w_Blue_YSM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w_Blue_YSM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w_Blue_YSM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w_Blue_YSM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w_Blue_YSM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392</Words>
  <Application>Microsoft Macintosh PowerPoint</Application>
  <PresentationFormat>On-screen Show (4:3)</PresentationFormat>
  <Paragraphs>182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Content Slides</vt:lpstr>
      <vt:lpstr>Week 2 : Web Development</vt:lpstr>
      <vt:lpstr>REVIEW</vt:lpstr>
      <vt:lpstr>REVIEW</vt:lpstr>
      <vt:lpstr>REVIEW</vt:lpstr>
      <vt:lpstr>FRONT-END REFRESHER</vt:lpstr>
      <vt:lpstr>FRONT-END REFRESHER</vt:lpstr>
      <vt:lpstr>FRONT-END REFRESHER</vt:lpstr>
      <vt:lpstr>FRONT-END REFRESHER</vt:lpstr>
      <vt:lpstr>HTML</vt:lpstr>
      <vt:lpstr>PowerPoint Presentation</vt:lpstr>
      <vt:lpstr>CSS</vt:lpstr>
      <vt:lpstr>CSS</vt:lpstr>
      <vt:lpstr>CSS</vt:lpstr>
      <vt:lpstr>PowerPoint Presentation</vt:lpstr>
      <vt:lpstr>CSS  Quiz</vt:lpstr>
      <vt:lpstr>CSS  Quiz</vt:lpstr>
      <vt:lpstr>PowerPoint Presentation</vt:lpstr>
      <vt:lpstr>BACK-END</vt:lpstr>
      <vt:lpstr>BACK-END</vt:lpstr>
      <vt:lpstr>BACK-END</vt:lpstr>
      <vt:lpstr>BACK-END</vt:lpstr>
      <vt:lpstr>BACK-END</vt:lpstr>
      <vt:lpstr>BACK-END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Fansler, Justin</dc:creator>
  <cp:lastModifiedBy>Moses Surumen</cp:lastModifiedBy>
  <cp:revision>44</cp:revision>
  <dcterms:created xsi:type="dcterms:W3CDTF">2010-06-16T21:30:36Z</dcterms:created>
  <dcterms:modified xsi:type="dcterms:W3CDTF">2017-06-11T20:03:00Z</dcterms:modified>
</cp:coreProperties>
</file>