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64" r:id="rId2"/>
    <p:sldId id="284" r:id="rId3"/>
    <p:sldId id="269" r:id="rId4"/>
    <p:sldId id="348" r:id="rId5"/>
    <p:sldId id="349" r:id="rId6"/>
    <p:sldId id="350" r:id="rId7"/>
    <p:sldId id="322" r:id="rId8"/>
    <p:sldId id="271" r:id="rId9"/>
    <p:sldId id="272" r:id="rId10"/>
    <p:sldId id="330" r:id="rId11"/>
    <p:sldId id="331" r:id="rId12"/>
    <p:sldId id="351" r:id="rId13"/>
    <p:sldId id="332" r:id="rId14"/>
    <p:sldId id="352" r:id="rId15"/>
    <p:sldId id="353" r:id="rId16"/>
    <p:sldId id="354" r:id="rId17"/>
    <p:sldId id="333" r:id="rId18"/>
    <p:sldId id="334" r:id="rId19"/>
    <p:sldId id="355" r:id="rId20"/>
    <p:sldId id="357" r:id="rId21"/>
    <p:sldId id="358" r:id="rId22"/>
    <p:sldId id="356" r:id="rId23"/>
    <p:sldId id="359" r:id="rId24"/>
    <p:sldId id="360" r:id="rId25"/>
    <p:sldId id="361" r:id="rId26"/>
    <p:sldId id="335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36" r:id="rId36"/>
    <p:sldId id="370" r:id="rId37"/>
    <p:sldId id="337" r:id="rId38"/>
    <p:sldId id="371" r:id="rId39"/>
    <p:sldId id="372" r:id="rId40"/>
    <p:sldId id="373" r:id="rId41"/>
    <p:sldId id="374" r:id="rId42"/>
    <p:sldId id="26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12D"/>
    <a:srgbClr val="E9F1F5"/>
    <a:srgbClr val="DDDDDD"/>
    <a:srgbClr val="222222"/>
    <a:srgbClr val="286DC0"/>
    <a:srgbClr val="BD5319"/>
    <a:srgbClr val="00356B"/>
    <a:srgbClr val="C28220"/>
    <a:srgbClr val="2D637F"/>
    <a:srgbClr val="E09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4669" autoAdjust="0"/>
  </p:normalViewPr>
  <p:slideViewPr>
    <p:cSldViewPr snapToGrid="0" snapToObjects="1">
      <p:cViewPr>
        <p:scale>
          <a:sx n="75" d="100"/>
          <a:sy n="75" d="100"/>
        </p:scale>
        <p:origin x="-960" y="-17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58C47-6F1F-D04E-8256-A1514ADFFBB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0ED67-C898-6348-9D35-EC478769282E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HTML</a:t>
          </a:r>
          <a:endParaRPr lang="en-US" dirty="0">
            <a:latin typeface="Lucida Grande"/>
            <a:cs typeface="Lucida Grande"/>
          </a:endParaRPr>
        </a:p>
      </dgm:t>
    </dgm:pt>
    <dgm:pt modelId="{64D98DDE-1552-8B43-91A8-5B824B6A5B8B}" type="parTrans" cxnId="{1E8BABA1-0CBA-1C42-AE8A-1BD90977B9ED}">
      <dgm:prSet/>
      <dgm:spPr/>
      <dgm:t>
        <a:bodyPr/>
        <a:lstStyle/>
        <a:p>
          <a:endParaRPr lang="en-US"/>
        </a:p>
      </dgm:t>
    </dgm:pt>
    <dgm:pt modelId="{88F4609C-C2D1-9347-9A54-E81B1C27DA78}" type="sibTrans" cxnId="{1E8BABA1-0CBA-1C42-AE8A-1BD90977B9ED}">
      <dgm:prSet/>
      <dgm:spPr/>
      <dgm:t>
        <a:bodyPr/>
        <a:lstStyle/>
        <a:p>
          <a:endParaRPr lang="en-US"/>
        </a:p>
      </dgm:t>
    </dgm:pt>
    <dgm:pt modelId="{65CB101B-4187-0A4A-A41D-C7465C7254A8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Structure</a:t>
          </a:r>
          <a:endParaRPr lang="en-US" sz="2400" dirty="0">
            <a:latin typeface="Lucida Grande"/>
            <a:cs typeface="Lucida Grande"/>
          </a:endParaRPr>
        </a:p>
      </dgm:t>
    </dgm:pt>
    <dgm:pt modelId="{5FBEAF7B-B3A1-7849-8DA0-3BB86C7DCB3A}" type="parTrans" cxnId="{DC9D037F-2974-F941-9509-0348093E7492}">
      <dgm:prSet/>
      <dgm:spPr/>
      <dgm:t>
        <a:bodyPr/>
        <a:lstStyle/>
        <a:p>
          <a:endParaRPr lang="en-US"/>
        </a:p>
      </dgm:t>
    </dgm:pt>
    <dgm:pt modelId="{720D9AFA-8CF2-2048-823E-C342627A003C}" type="sibTrans" cxnId="{DC9D037F-2974-F941-9509-0348093E7492}">
      <dgm:prSet/>
      <dgm:spPr/>
      <dgm:t>
        <a:bodyPr/>
        <a:lstStyle/>
        <a:p>
          <a:endParaRPr lang="en-US"/>
        </a:p>
      </dgm:t>
    </dgm:pt>
    <dgm:pt modelId="{01C0F4F7-E155-BB4E-A937-3C82734E79D7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= Skeleton</a:t>
          </a:r>
          <a:endParaRPr lang="en-US" sz="2400" dirty="0">
            <a:latin typeface="Lucida Grande"/>
            <a:cs typeface="Lucida Grande"/>
          </a:endParaRPr>
        </a:p>
      </dgm:t>
    </dgm:pt>
    <dgm:pt modelId="{2432B4C2-CF92-364B-AB6D-6F5D3D5355F8}" type="parTrans" cxnId="{23DFE0AD-5159-0E41-86C9-94E3D79B0241}">
      <dgm:prSet/>
      <dgm:spPr/>
      <dgm:t>
        <a:bodyPr/>
        <a:lstStyle/>
        <a:p>
          <a:endParaRPr lang="en-US"/>
        </a:p>
      </dgm:t>
    </dgm:pt>
    <dgm:pt modelId="{0145E706-F792-754C-B1C3-C0B1BD1955FF}" type="sibTrans" cxnId="{23DFE0AD-5159-0E41-86C9-94E3D79B0241}">
      <dgm:prSet/>
      <dgm:spPr/>
      <dgm:t>
        <a:bodyPr/>
        <a:lstStyle/>
        <a:p>
          <a:endParaRPr lang="en-US"/>
        </a:p>
      </dgm:t>
    </dgm:pt>
    <dgm:pt modelId="{C17F4FE1-85BC-7346-AF12-1E09857C0A87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CSS</a:t>
          </a:r>
          <a:endParaRPr lang="en-US" dirty="0">
            <a:latin typeface="Lucida Grande"/>
            <a:cs typeface="Lucida Grande"/>
          </a:endParaRPr>
        </a:p>
      </dgm:t>
    </dgm:pt>
    <dgm:pt modelId="{3CE3A356-56A0-2748-ADED-E2F1F0024707}" type="parTrans" cxnId="{2626EC58-8462-0946-9387-B33282EA03EF}">
      <dgm:prSet/>
      <dgm:spPr/>
      <dgm:t>
        <a:bodyPr/>
        <a:lstStyle/>
        <a:p>
          <a:endParaRPr lang="en-US"/>
        </a:p>
      </dgm:t>
    </dgm:pt>
    <dgm:pt modelId="{03211024-96C7-DB4E-872D-09590F32FF8A}" type="sibTrans" cxnId="{2626EC58-8462-0946-9387-B33282EA03EF}">
      <dgm:prSet/>
      <dgm:spPr/>
      <dgm:t>
        <a:bodyPr/>
        <a:lstStyle/>
        <a:p>
          <a:endParaRPr lang="en-US"/>
        </a:p>
      </dgm:t>
    </dgm:pt>
    <dgm:pt modelId="{1945AE70-8B48-A645-A30B-9578233855AB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Design</a:t>
          </a:r>
          <a:endParaRPr lang="en-US" sz="2400" dirty="0">
            <a:latin typeface="Lucida Grande"/>
            <a:cs typeface="Lucida Grande"/>
          </a:endParaRPr>
        </a:p>
      </dgm:t>
    </dgm:pt>
    <dgm:pt modelId="{60BA6632-DD94-AD4D-A19E-972F4615FBA7}" type="parTrans" cxnId="{A0CC3B6B-4FF1-F247-8F27-DE4E6A3C223E}">
      <dgm:prSet/>
      <dgm:spPr/>
      <dgm:t>
        <a:bodyPr/>
        <a:lstStyle/>
        <a:p>
          <a:endParaRPr lang="en-US"/>
        </a:p>
      </dgm:t>
    </dgm:pt>
    <dgm:pt modelId="{DFE36A33-E0A7-5D45-A91F-6D4F9B7B2D76}" type="sibTrans" cxnId="{A0CC3B6B-4FF1-F247-8F27-DE4E6A3C223E}">
      <dgm:prSet/>
      <dgm:spPr/>
      <dgm:t>
        <a:bodyPr/>
        <a:lstStyle/>
        <a:p>
          <a:endParaRPr lang="en-US"/>
        </a:p>
      </dgm:t>
    </dgm:pt>
    <dgm:pt modelId="{B719900E-547E-A748-A8CD-4E1FA02A3D7E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= Clothes</a:t>
          </a:r>
          <a:endParaRPr lang="en-US" sz="2400" dirty="0">
            <a:latin typeface="Lucida Grande"/>
            <a:cs typeface="Lucida Grande"/>
          </a:endParaRPr>
        </a:p>
      </dgm:t>
    </dgm:pt>
    <dgm:pt modelId="{036C8BFB-5EE2-5445-9FE1-3CDC4B452072}" type="parTrans" cxnId="{C6D6F515-77BC-374A-AA86-765D64DF88D2}">
      <dgm:prSet/>
      <dgm:spPr/>
      <dgm:t>
        <a:bodyPr/>
        <a:lstStyle/>
        <a:p>
          <a:endParaRPr lang="en-US"/>
        </a:p>
      </dgm:t>
    </dgm:pt>
    <dgm:pt modelId="{68A8E9DA-C0BF-AA41-87B4-5A23B6A47356}" type="sibTrans" cxnId="{C6D6F515-77BC-374A-AA86-765D64DF88D2}">
      <dgm:prSet/>
      <dgm:spPr/>
      <dgm:t>
        <a:bodyPr/>
        <a:lstStyle/>
        <a:p>
          <a:endParaRPr lang="en-US"/>
        </a:p>
      </dgm:t>
    </dgm:pt>
    <dgm:pt modelId="{1A86C4BE-BBBA-654A-AD67-47A837FCF8D8}">
      <dgm:prSet phldrT="[Text]"/>
      <dgm:spPr/>
      <dgm:t>
        <a:bodyPr/>
        <a:lstStyle/>
        <a:p>
          <a:r>
            <a:rPr lang="en-US" dirty="0" err="1" smtClean="0">
              <a:latin typeface="Lucida Grande"/>
              <a:cs typeface="Lucida Grande"/>
            </a:rPr>
            <a:t>Javascript</a:t>
          </a:r>
          <a:endParaRPr lang="en-US" dirty="0">
            <a:latin typeface="Lucida Grande"/>
            <a:cs typeface="Lucida Grande"/>
          </a:endParaRPr>
        </a:p>
      </dgm:t>
    </dgm:pt>
    <dgm:pt modelId="{5D80D490-3313-6B44-8D82-87726B2D2818}" type="parTrans" cxnId="{B8FC5651-C297-0847-8CE4-27D2A0EE180F}">
      <dgm:prSet/>
      <dgm:spPr/>
      <dgm:t>
        <a:bodyPr/>
        <a:lstStyle/>
        <a:p>
          <a:endParaRPr lang="en-US"/>
        </a:p>
      </dgm:t>
    </dgm:pt>
    <dgm:pt modelId="{755FF50D-C37F-8A4B-A868-E27723B85A09}" type="sibTrans" cxnId="{B8FC5651-C297-0847-8CE4-27D2A0EE180F}">
      <dgm:prSet/>
      <dgm:spPr/>
      <dgm:t>
        <a:bodyPr/>
        <a:lstStyle/>
        <a:p>
          <a:endParaRPr lang="en-US"/>
        </a:p>
      </dgm:t>
    </dgm:pt>
    <dgm:pt modelId="{66EFAA9B-F0A0-084D-B271-B67F221A0244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Function</a:t>
          </a:r>
          <a:endParaRPr lang="en-US" sz="2400" dirty="0">
            <a:latin typeface="Lucida Grande"/>
            <a:cs typeface="Lucida Grande"/>
          </a:endParaRPr>
        </a:p>
      </dgm:t>
    </dgm:pt>
    <dgm:pt modelId="{49DEC09F-979A-AE4D-87FE-4AFB5450F5AB}" type="parTrans" cxnId="{2553C383-6EB7-7E44-AB35-48A9865EE370}">
      <dgm:prSet/>
      <dgm:spPr/>
      <dgm:t>
        <a:bodyPr/>
        <a:lstStyle/>
        <a:p>
          <a:endParaRPr lang="en-US"/>
        </a:p>
      </dgm:t>
    </dgm:pt>
    <dgm:pt modelId="{216D65E2-86D2-CE42-B5A9-79714E8D9602}" type="sibTrans" cxnId="{2553C383-6EB7-7E44-AB35-48A9865EE370}">
      <dgm:prSet/>
      <dgm:spPr/>
      <dgm:t>
        <a:bodyPr/>
        <a:lstStyle/>
        <a:p>
          <a:endParaRPr lang="en-US"/>
        </a:p>
      </dgm:t>
    </dgm:pt>
    <dgm:pt modelId="{AA750F66-13F7-9041-9DBB-333C521656D6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= Muscle</a:t>
          </a:r>
          <a:endParaRPr lang="en-US" sz="2400" dirty="0">
            <a:latin typeface="Lucida Grande"/>
            <a:cs typeface="Lucida Grande"/>
          </a:endParaRPr>
        </a:p>
      </dgm:t>
    </dgm:pt>
    <dgm:pt modelId="{E8B7342E-9BE3-DE49-9D06-2256B20E254B}" type="parTrans" cxnId="{7BC8D885-114B-AC48-B77E-FB3DB5C3AB0E}">
      <dgm:prSet/>
      <dgm:spPr/>
      <dgm:t>
        <a:bodyPr/>
        <a:lstStyle/>
        <a:p>
          <a:endParaRPr lang="en-US"/>
        </a:p>
      </dgm:t>
    </dgm:pt>
    <dgm:pt modelId="{8BEC88CD-76F8-C047-A4FD-9F9AD70C6F98}" type="sibTrans" cxnId="{7BC8D885-114B-AC48-B77E-FB3DB5C3AB0E}">
      <dgm:prSet/>
      <dgm:spPr/>
      <dgm:t>
        <a:bodyPr/>
        <a:lstStyle/>
        <a:p>
          <a:endParaRPr lang="en-US"/>
        </a:p>
      </dgm:t>
    </dgm:pt>
    <dgm:pt modelId="{C0367F69-F075-024E-9E60-DB7940E034AA}" type="pres">
      <dgm:prSet presAssocID="{3BF58C47-6F1F-D04E-8256-A1514ADFFB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0DEA3-5B8B-3845-8E6A-EE3108E04E35}" type="pres">
      <dgm:prSet presAssocID="{E730ED67-C898-6348-9D35-EC478769282E}" presName="composite" presStyleCnt="0"/>
      <dgm:spPr/>
      <dgm:t>
        <a:bodyPr/>
        <a:lstStyle/>
        <a:p>
          <a:endParaRPr lang="en-US"/>
        </a:p>
      </dgm:t>
    </dgm:pt>
    <dgm:pt modelId="{75FA72ED-0441-A04A-9DCF-36FB4C47F3A8}" type="pres">
      <dgm:prSet presAssocID="{E730ED67-C898-6348-9D35-EC47876928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F8944-1D50-D64C-AE9E-C87730F03B87}" type="pres">
      <dgm:prSet presAssocID="{E730ED67-C898-6348-9D35-EC478769282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3B27E-5746-2D40-9EF2-E395A21FC162}" type="pres">
      <dgm:prSet presAssocID="{88F4609C-C2D1-9347-9A54-E81B1C27DA78}" presName="space" presStyleCnt="0"/>
      <dgm:spPr/>
      <dgm:t>
        <a:bodyPr/>
        <a:lstStyle/>
        <a:p>
          <a:endParaRPr lang="en-US"/>
        </a:p>
      </dgm:t>
    </dgm:pt>
    <dgm:pt modelId="{3F505218-8482-474D-A2C0-88E093662F18}" type="pres">
      <dgm:prSet presAssocID="{C17F4FE1-85BC-7346-AF12-1E09857C0A87}" presName="composite" presStyleCnt="0"/>
      <dgm:spPr/>
      <dgm:t>
        <a:bodyPr/>
        <a:lstStyle/>
        <a:p>
          <a:endParaRPr lang="en-US"/>
        </a:p>
      </dgm:t>
    </dgm:pt>
    <dgm:pt modelId="{7AE91413-AB9A-254C-9E8B-7D9552252CF7}" type="pres">
      <dgm:prSet presAssocID="{C17F4FE1-85BC-7346-AF12-1E09857C0A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2CCEF-E48F-7847-A6CC-B69B93598BAC}" type="pres">
      <dgm:prSet presAssocID="{C17F4FE1-85BC-7346-AF12-1E09857C0A8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D7CE9-876A-9E47-A22D-EA3EAF02C593}" type="pres">
      <dgm:prSet presAssocID="{03211024-96C7-DB4E-872D-09590F32FF8A}" presName="space" presStyleCnt="0"/>
      <dgm:spPr/>
      <dgm:t>
        <a:bodyPr/>
        <a:lstStyle/>
        <a:p>
          <a:endParaRPr lang="en-US"/>
        </a:p>
      </dgm:t>
    </dgm:pt>
    <dgm:pt modelId="{2870C7CC-0C1D-A44E-96B6-7D159F17E84A}" type="pres">
      <dgm:prSet presAssocID="{1A86C4BE-BBBA-654A-AD67-47A837FCF8D8}" presName="composite" presStyleCnt="0"/>
      <dgm:spPr/>
      <dgm:t>
        <a:bodyPr/>
        <a:lstStyle/>
        <a:p>
          <a:endParaRPr lang="en-US"/>
        </a:p>
      </dgm:t>
    </dgm:pt>
    <dgm:pt modelId="{1123E4F1-4B02-334E-A135-BA36098636EC}" type="pres">
      <dgm:prSet presAssocID="{1A86C4BE-BBBA-654A-AD67-47A837FCF8D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BCC0A-9297-CA4A-B076-EA7F63332B57}" type="pres">
      <dgm:prSet presAssocID="{1A86C4BE-BBBA-654A-AD67-47A837FCF8D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3354B6-901A-0142-B9D3-C69238B69241}" type="presOf" srcId="{65CB101B-4187-0A4A-A41D-C7465C7254A8}" destId="{4A7F8944-1D50-D64C-AE9E-C87730F03B87}" srcOrd="0" destOrd="0" presId="urn:microsoft.com/office/officeart/2005/8/layout/hList1"/>
    <dgm:cxn modelId="{B8FC5651-C297-0847-8CE4-27D2A0EE180F}" srcId="{3BF58C47-6F1F-D04E-8256-A1514ADFFBB5}" destId="{1A86C4BE-BBBA-654A-AD67-47A837FCF8D8}" srcOrd="2" destOrd="0" parTransId="{5D80D490-3313-6B44-8D82-87726B2D2818}" sibTransId="{755FF50D-C37F-8A4B-A868-E27723B85A09}"/>
    <dgm:cxn modelId="{1E8BABA1-0CBA-1C42-AE8A-1BD90977B9ED}" srcId="{3BF58C47-6F1F-D04E-8256-A1514ADFFBB5}" destId="{E730ED67-C898-6348-9D35-EC478769282E}" srcOrd="0" destOrd="0" parTransId="{64D98DDE-1552-8B43-91A8-5B824B6A5B8B}" sibTransId="{88F4609C-C2D1-9347-9A54-E81B1C27DA78}"/>
    <dgm:cxn modelId="{C6D6F515-77BC-374A-AA86-765D64DF88D2}" srcId="{C17F4FE1-85BC-7346-AF12-1E09857C0A87}" destId="{B719900E-547E-A748-A8CD-4E1FA02A3D7E}" srcOrd="1" destOrd="0" parTransId="{036C8BFB-5EE2-5445-9FE1-3CDC4B452072}" sibTransId="{68A8E9DA-C0BF-AA41-87B4-5A23B6A47356}"/>
    <dgm:cxn modelId="{3365ADB9-F215-0745-BB78-530DB4E375F7}" type="presOf" srcId="{66EFAA9B-F0A0-084D-B271-B67F221A0244}" destId="{4A3BCC0A-9297-CA4A-B076-EA7F63332B57}" srcOrd="0" destOrd="0" presId="urn:microsoft.com/office/officeart/2005/8/layout/hList1"/>
    <dgm:cxn modelId="{E55F35BE-C929-AD41-9D1C-0826FC0A3DAC}" type="presOf" srcId="{01C0F4F7-E155-BB4E-A937-3C82734E79D7}" destId="{4A7F8944-1D50-D64C-AE9E-C87730F03B87}" srcOrd="0" destOrd="1" presId="urn:microsoft.com/office/officeart/2005/8/layout/hList1"/>
    <dgm:cxn modelId="{5B21EF5F-AB1B-E34F-A401-8884380B7201}" type="presOf" srcId="{AA750F66-13F7-9041-9DBB-333C521656D6}" destId="{4A3BCC0A-9297-CA4A-B076-EA7F63332B57}" srcOrd="0" destOrd="1" presId="urn:microsoft.com/office/officeart/2005/8/layout/hList1"/>
    <dgm:cxn modelId="{EC9DF85E-5DE7-3B4A-B3A3-77D14D57267C}" type="presOf" srcId="{C17F4FE1-85BC-7346-AF12-1E09857C0A87}" destId="{7AE91413-AB9A-254C-9E8B-7D9552252CF7}" srcOrd="0" destOrd="0" presId="urn:microsoft.com/office/officeart/2005/8/layout/hList1"/>
    <dgm:cxn modelId="{B2E2FE8D-B7D2-AD41-9F96-BE8FDE500EE4}" type="presOf" srcId="{1A86C4BE-BBBA-654A-AD67-47A837FCF8D8}" destId="{1123E4F1-4B02-334E-A135-BA36098636EC}" srcOrd="0" destOrd="0" presId="urn:microsoft.com/office/officeart/2005/8/layout/hList1"/>
    <dgm:cxn modelId="{C5A10E23-5BCA-D74E-85EF-53BA275FFE11}" type="presOf" srcId="{E730ED67-C898-6348-9D35-EC478769282E}" destId="{75FA72ED-0441-A04A-9DCF-36FB4C47F3A8}" srcOrd="0" destOrd="0" presId="urn:microsoft.com/office/officeart/2005/8/layout/hList1"/>
    <dgm:cxn modelId="{DC9D037F-2974-F941-9509-0348093E7492}" srcId="{E730ED67-C898-6348-9D35-EC478769282E}" destId="{65CB101B-4187-0A4A-A41D-C7465C7254A8}" srcOrd="0" destOrd="0" parTransId="{5FBEAF7B-B3A1-7849-8DA0-3BB86C7DCB3A}" sibTransId="{720D9AFA-8CF2-2048-823E-C342627A003C}"/>
    <dgm:cxn modelId="{2626EC58-8462-0946-9387-B33282EA03EF}" srcId="{3BF58C47-6F1F-D04E-8256-A1514ADFFBB5}" destId="{C17F4FE1-85BC-7346-AF12-1E09857C0A87}" srcOrd="1" destOrd="0" parTransId="{3CE3A356-56A0-2748-ADED-E2F1F0024707}" sibTransId="{03211024-96C7-DB4E-872D-09590F32FF8A}"/>
    <dgm:cxn modelId="{7BC8D885-114B-AC48-B77E-FB3DB5C3AB0E}" srcId="{1A86C4BE-BBBA-654A-AD67-47A837FCF8D8}" destId="{AA750F66-13F7-9041-9DBB-333C521656D6}" srcOrd="1" destOrd="0" parTransId="{E8B7342E-9BE3-DE49-9D06-2256B20E254B}" sibTransId="{8BEC88CD-76F8-C047-A4FD-9F9AD70C6F98}"/>
    <dgm:cxn modelId="{2553C383-6EB7-7E44-AB35-48A9865EE370}" srcId="{1A86C4BE-BBBA-654A-AD67-47A837FCF8D8}" destId="{66EFAA9B-F0A0-084D-B271-B67F221A0244}" srcOrd="0" destOrd="0" parTransId="{49DEC09F-979A-AE4D-87FE-4AFB5450F5AB}" sibTransId="{216D65E2-86D2-CE42-B5A9-79714E8D9602}"/>
    <dgm:cxn modelId="{23DFE0AD-5159-0E41-86C9-94E3D79B0241}" srcId="{E730ED67-C898-6348-9D35-EC478769282E}" destId="{01C0F4F7-E155-BB4E-A937-3C82734E79D7}" srcOrd="1" destOrd="0" parTransId="{2432B4C2-CF92-364B-AB6D-6F5D3D5355F8}" sibTransId="{0145E706-F792-754C-B1C3-C0B1BD1955FF}"/>
    <dgm:cxn modelId="{453D746B-52DF-CE4A-B7A9-E63751139A07}" type="presOf" srcId="{B719900E-547E-A748-A8CD-4E1FA02A3D7E}" destId="{DFA2CCEF-E48F-7847-A6CC-B69B93598BAC}" srcOrd="0" destOrd="1" presId="urn:microsoft.com/office/officeart/2005/8/layout/hList1"/>
    <dgm:cxn modelId="{987CBC12-43A5-504B-A99A-B579463D4219}" type="presOf" srcId="{3BF58C47-6F1F-D04E-8256-A1514ADFFBB5}" destId="{C0367F69-F075-024E-9E60-DB7940E034AA}" srcOrd="0" destOrd="0" presId="urn:microsoft.com/office/officeart/2005/8/layout/hList1"/>
    <dgm:cxn modelId="{A0CC3B6B-4FF1-F247-8F27-DE4E6A3C223E}" srcId="{C17F4FE1-85BC-7346-AF12-1E09857C0A87}" destId="{1945AE70-8B48-A645-A30B-9578233855AB}" srcOrd="0" destOrd="0" parTransId="{60BA6632-DD94-AD4D-A19E-972F4615FBA7}" sibTransId="{DFE36A33-E0A7-5D45-A91F-6D4F9B7B2D76}"/>
    <dgm:cxn modelId="{0C847668-6369-EF4F-A78B-1BF136588EF5}" type="presOf" srcId="{1945AE70-8B48-A645-A30B-9578233855AB}" destId="{DFA2CCEF-E48F-7847-A6CC-B69B93598BAC}" srcOrd="0" destOrd="0" presId="urn:microsoft.com/office/officeart/2005/8/layout/hList1"/>
    <dgm:cxn modelId="{40B18834-A2A0-2642-8B6B-3D098A09C8F9}" type="presParOf" srcId="{C0367F69-F075-024E-9E60-DB7940E034AA}" destId="{2DF0DEA3-5B8B-3845-8E6A-EE3108E04E35}" srcOrd="0" destOrd="0" presId="urn:microsoft.com/office/officeart/2005/8/layout/hList1"/>
    <dgm:cxn modelId="{DAE55490-2513-324C-A604-4460F944EEB3}" type="presParOf" srcId="{2DF0DEA3-5B8B-3845-8E6A-EE3108E04E35}" destId="{75FA72ED-0441-A04A-9DCF-36FB4C47F3A8}" srcOrd="0" destOrd="0" presId="urn:microsoft.com/office/officeart/2005/8/layout/hList1"/>
    <dgm:cxn modelId="{C6ED5624-FDB8-3D45-8F51-7A9EE43A6D13}" type="presParOf" srcId="{2DF0DEA3-5B8B-3845-8E6A-EE3108E04E35}" destId="{4A7F8944-1D50-D64C-AE9E-C87730F03B87}" srcOrd="1" destOrd="0" presId="urn:microsoft.com/office/officeart/2005/8/layout/hList1"/>
    <dgm:cxn modelId="{3D92BF10-FC43-ED4C-A202-D149ADFABF64}" type="presParOf" srcId="{C0367F69-F075-024E-9E60-DB7940E034AA}" destId="{FDD3B27E-5746-2D40-9EF2-E395A21FC162}" srcOrd="1" destOrd="0" presId="urn:microsoft.com/office/officeart/2005/8/layout/hList1"/>
    <dgm:cxn modelId="{24AFCDE2-B432-1E48-A645-4264F1305268}" type="presParOf" srcId="{C0367F69-F075-024E-9E60-DB7940E034AA}" destId="{3F505218-8482-474D-A2C0-88E093662F18}" srcOrd="2" destOrd="0" presId="urn:microsoft.com/office/officeart/2005/8/layout/hList1"/>
    <dgm:cxn modelId="{F4A7A649-8BF9-A04C-BB4E-0B43F7A2E151}" type="presParOf" srcId="{3F505218-8482-474D-A2C0-88E093662F18}" destId="{7AE91413-AB9A-254C-9E8B-7D9552252CF7}" srcOrd="0" destOrd="0" presId="urn:microsoft.com/office/officeart/2005/8/layout/hList1"/>
    <dgm:cxn modelId="{883DF6F7-88A2-E34E-B9FA-9A4CBC8D889D}" type="presParOf" srcId="{3F505218-8482-474D-A2C0-88E093662F18}" destId="{DFA2CCEF-E48F-7847-A6CC-B69B93598BAC}" srcOrd="1" destOrd="0" presId="urn:microsoft.com/office/officeart/2005/8/layout/hList1"/>
    <dgm:cxn modelId="{813BA889-8B89-344C-B79C-62F1A35F2BF3}" type="presParOf" srcId="{C0367F69-F075-024E-9E60-DB7940E034AA}" destId="{D29D7CE9-876A-9E47-A22D-EA3EAF02C593}" srcOrd="3" destOrd="0" presId="urn:microsoft.com/office/officeart/2005/8/layout/hList1"/>
    <dgm:cxn modelId="{8C4C0A50-E76C-554C-9634-6CD37DE83913}" type="presParOf" srcId="{C0367F69-F075-024E-9E60-DB7940E034AA}" destId="{2870C7CC-0C1D-A44E-96B6-7D159F17E84A}" srcOrd="4" destOrd="0" presId="urn:microsoft.com/office/officeart/2005/8/layout/hList1"/>
    <dgm:cxn modelId="{E2285143-9496-334A-82B7-E7A7A3FC4A01}" type="presParOf" srcId="{2870C7CC-0C1D-A44E-96B6-7D159F17E84A}" destId="{1123E4F1-4B02-334E-A135-BA36098636EC}" srcOrd="0" destOrd="0" presId="urn:microsoft.com/office/officeart/2005/8/layout/hList1"/>
    <dgm:cxn modelId="{D7500B67-2FE8-8D40-84DD-4EBF6335E3D5}" type="presParOf" srcId="{2870C7CC-0C1D-A44E-96B6-7D159F17E84A}" destId="{4A3BCC0A-9297-CA4A-B076-EA7F63332B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A72ED-0441-A04A-9DCF-36FB4C47F3A8}">
      <dsp:nvSpPr>
        <dsp:cNvPr id="0" name=""/>
        <dsp:cNvSpPr/>
      </dsp:nvSpPr>
      <dsp:spPr>
        <a:xfrm>
          <a:off x="2418" y="13794"/>
          <a:ext cx="235847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Lucida Grande"/>
              <a:cs typeface="Lucida Grande"/>
            </a:rPr>
            <a:t>HTML</a:t>
          </a:r>
          <a:endParaRPr lang="en-US" sz="2800" kern="1200" dirty="0">
            <a:latin typeface="Lucida Grande"/>
            <a:cs typeface="Lucida Grande"/>
          </a:endParaRPr>
        </a:p>
      </dsp:txBody>
      <dsp:txXfrm>
        <a:off x="2418" y="13794"/>
        <a:ext cx="2358479" cy="806400"/>
      </dsp:txXfrm>
    </dsp:sp>
    <dsp:sp modelId="{4A7F8944-1D50-D64C-AE9E-C87730F03B87}">
      <dsp:nvSpPr>
        <dsp:cNvPr id="0" name=""/>
        <dsp:cNvSpPr/>
      </dsp:nvSpPr>
      <dsp:spPr>
        <a:xfrm>
          <a:off x="2418" y="820195"/>
          <a:ext cx="2358479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Structure</a:t>
          </a:r>
          <a:endParaRPr lang="en-US" sz="2400" kern="1200" dirty="0">
            <a:latin typeface="Lucida Grande"/>
            <a:cs typeface="Lucida Grande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= Skeleton</a:t>
          </a:r>
          <a:endParaRPr lang="en-US" sz="2400" kern="1200" dirty="0">
            <a:latin typeface="Lucida Grande"/>
            <a:cs typeface="Lucida Grande"/>
          </a:endParaRPr>
        </a:p>
      </dsp:txBody>
      <dsp:txXfrm>
        <a:off x="2418" y="820195"/>
        <a:ext cx="2358479" cy="1229759"/>
      </dsp:txXfrm>
    </dsp:sp>
    <dsp:sp modelId="{7AE91413-AB9A-254C-9E8B-7D9552252CF7}">
      <dsp:nvSpPr>
        <dsp:cNvPr id="0" name=""/>
        <dsp:cNvSpPr/>
      </dsp:nvSpPr>
      <dsp:spPr>
        <a:xfrm>
          <a:off x="2691085" y="13794"/>
          <a:ext cx="235847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Lucida Grande"/>
              <a:cs typeface="Lucida Grande"/>
            </a:rPr>
            <a:t>CSS</a:t>
          </a:r>
          <a:endParaRPr lang="en-US" sz="2800" kern="1200" dirty="0">
            <a:latin typeface="Lucida Grande"/>
            <a:cs typeface="Lucida Grande"/>
          </a:endParaRPr>
        </a:p>
      </dsp:txBody>
      <dsp:txXfrm>
        <a:off x="2691085" y="13794"/>
        <a:ext cx="2358479" cy="806400"/>
      </dsp:txXfrm>
    </dsp:sp>
    <dsp:sp modelId="{DFA2CCEF-E48F-7847-A6CC-B69B93598BAC}">
      <dsp:nvSpPr>
        <dsp:cNvPr id="0" name=""/>
        <dsp:cNvSpPr/>
      </dsp:nvSpPr>
      <dsp:spPr>
        <a:xfrm>
          <a:off x="2691085" y="820195"/>
          <a:ext cx="2358479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Design</a:t>
          </a:r>
          <a:endParaRPr lang="en-US" sz="2400" kern="1200" dirty="0">
            <a:latin typeface="Lucida Grande"/>
            <a:cs typeface="Lucida Grande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= Clothes</a:t>
          </a:r>
          <a:endParaRPr lang="en-US" sz="2400" kern="1200" dirty="0">
            <a:latin typeface="Lucida Grande"/>
            <a:cs typeface="Lucida Grande"/>
          </a:endParaRPr>
        </a:p>
      </dsp:txBody>
      <dsp:txXfrm>
        <a:off x="2691085" y="820195"/>
        <a:ext cx="2358479" cy="1229759"/>
      </dsp:txXfrm>
    </dsp:sp>
    <dsp:sp modelId="{1123E4F1-4B02-334E-A135-BA36098636EC}">
      <dsp:nvSpPr>
        <dsp:cNvPr id="0" name=""/>
        <dsp:cNvSpPr/>
      </dsp:nvSpPr>
      <dsp:spPr>
        <a:xfrm>
          <a:off x="5379751" y="13794"/>
          <a:ext cx="235847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Lucida Grande"/>
              <a:cs typeface="Lucida Grande"/>
            </a:rPr>
            <a:t>Javascript</a:t>
          </a:r>
          <a:endParaRPr lang="en-US" sz="2800" kern="1200" dirty="0">
            <a:latin typeface="Lucida Grande"/>
            <a:cs typeface="Lucida Grande"/>
          </a:endParaRPr>
        </a:p>
      </dsp:txBody>
      <dsp:txXfrm>
        <a:off x="5379751" y="13794"/>
        <a:ext cx="2358479" cy="806400"/>
      </dsp:txXfrm>
    </dsp:sp>
    <dsp:sp modelId="{4A3BCC0A-9297-CA4A-B076-EA7F63332B57}">
      <dsp:nvSpPr>
        <dsp:cNvPr id="0" name=""/>
        <dsp:cNvSpPr/>
      </dsp:nvSpPr>
      <dsp:spPr>
        <a:xfrm>
          <a:off x="5379751" y="820195"/>
          <a:ext cx="2358479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Function</a:t>
          </a:r>
          <a:endParaRPr lang="en-US" sz="2400" kern="1200" dirty="0">
            <a:latin typeface="Lucida Grande"/>
            <a:cs typeface="Lucida Grande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= Muscle</a:t>
          </a:r>
          <a:endParaRPr lang="en-US" sz="2400" kern="1200" dirty="0">
            <a:latin typeface="Lucida Grande"/>
            <a:cs typeface="Lucida Grande"/>
          </a:endParaRPr>
        </a:p>
      </dsp:txBody>
      <dsp:txXfrm>
        <a:off x="5379751" y="820195"/>
        <a:ext cx="2358479" cy="1229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03099"/>
            <a:ext cx="776605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>
                <a:solidFill>
                  <a:srgbClr val="BD5319"/>
                </a:solidFill>
              </a:rPr>
              <a:t>WEEK 1: FRONT-END</a:t>
            </a:r>
            <a:br>
              <a:rPr lang="en-US" sz="4200" dirty="0" smtClean="0">
                <a:solidFill>
                  <a:srgbClr val="BD5319"/>
                </a:solidFill>
              </a:rPr>
            </a:br>
            <a:r>
              <a:rPr lang="en-US" dirty="0" smtClean="0">
                <a:solidFill>
                  <a:srgbClr val="BD5319"/>
                </a:solidFill>
              </a:rPr>
              <a:t>INTRO TO CSS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4" name="Picture 3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533" y="860280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Goal Today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356B"/>
                </a:solidFill>
              </a:rPr>
              <a:t>Style websites and make beautiful pages</a:t>
            </a:r>
          </a:p>
        </p:txBody>
      </p:sp>
    </p:spTree>
    <p:extLst>
      <p:ext uri="{BB962C8B-B14F-4D97-AF65-F5344CB8AC3E}">
        <p14:creationId xmlns:p14="http://schemas.microsoft.com/office/powerpoint/2010/main" val="22638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BD5319"/>
                </a:solidFill>
              </a:rPr>
              <a:t>Divs</a:t>
            </a:r>
            <a:r>
              <a:rPr lang="en-US" dirty="0" smtClean="0">
                <a:solidFill>
                  <a:srgbClr val="BD5319"/>
                </a:solidFill>
              </a:rPr>
              <a:t> and Spans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2594920"/>
          </a:xfrm>
        </p:spPr>
        <p:txBody>
          <a:bodyPr>
            <a:noAutofit/>
          </a:bodyPr>
          <a:lstStyle/>
          <a:p>
            <a:r>
              <a:rPr lang="en-US" i="1" dirty="0">
                <a:solidFill>
                  <a:srgbClr val="5F712D"/>
                </a:solidFill>
              </a:rPr>
              <a:t>&lt;div&gt;&lt;/div&gt; </a:t>
            </a:r>
            <a:r>
              <a:rPr lang="en-US" dirty="0">
                <a:solidFill>
                  <a:srgbClr val="00356B"/>
                </a:solidFill>
              </a:rPr>
              <a:t>tags are the primary tags we will use from now on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They are essentially tags with no special properties (like </a:t>
            </a:r>
            <a:r>
              <a:rPr lang="en-US" sz="2200" i="1" dirty="0">
                <a:solidFill>
                  <a:srgbClr val="5F712D"/>
                </a:solidFill>
              </a:rPr>
              <a:t>&lt;strong&gt; </a:t>
            </a:r>
            <a:r>
              <a:rPr lang="en-US" sz="2200" i="1" dirty="0">
                <a:solidFill>
                  <a:srgbClr val="00356B"/>
                </a:solidFill>
              </a:rPr>
              <a:t>or </a:t>
            </a:r>
            <a:r>
              <a:rPr lang="en-US" sz="2200" i="1" dirty="0">
                <a:solidFill>
                  <a:srgbClr val="5F712D"/>
                </a:solidFill>
              </a:rPr>
              <a:t>&lt;h1&gt;</a:t>
            </a:r>
            <a:r>
              <a:rPr lang="en-US" sz="2200" dirty="0">
                <a:solidFill>
                  <a:srgbClr val="00356B"/>
                </a:solidFill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You customize them with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They are stacked </a:t>
            </a:r>
            <a:r>
              <a:rPr lang="en-US" sz="2200" b="1" dirty="0">
                <a:solidFill>
                  <a:srgbClr val="00356B"/>
                </a:solidFill>
              </a:rPr>
              <a:t>vertically</a:t>
            </a:r>
            <a:r>
              <a:rPr lang="en-US" sz="2200" dirty="0">
                <a:solidFill>
                  <a:srgbClr val="00356B"/>
                </a:solidFill>
              </a:rPr>
              <a:t>, meaning you cannot have two </a:t>
            </a:r>
            <a:r>
              <a:rPr lang="en-US" sz="2200" dirty="0" err="1">
                <a:solidFill>
                  <a:srgbClr val="00356B"/>
                </a:solidFill>
              </a:rPr>
              <a:t>divs</a:t>
            </a:r>
            <a:r>
              <a:rPr lang="en-US" sz="2200" dirty="0">
                <a:solidFill>
                  <a:srgbClr val="00356B"/>
                </a:solidFill>
              </a:rPr>
              <a:t> side by side unless you alter the CSS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BD5319"/>
                </a:solidFill>
              </a:rPr>
              <a:t>Divs</a:t>
            </a:r>
            <a:r>
              <a:rPr lang="en-US" dirty="0" smtClean="0">
                <a:solidFill>
                  <a:srgbClr val="BD5319"/>
                </a:solidFill>
              </a:rPr>
              <a:t> and Spans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2933586"/>
          </a:xfrm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5F712D"/>
                </a:solidFill>
              </a:rPr>
              <a:t>&lt;span&gt;&lt;/span&gt;</a:t>
            </a:r>
            <a:r>
              <a:rPr lang="en-US" b="1" dirty="0">
                <a:solidFill>
                  <a:srgbClr val="5F712D"/>
                </a:solidFill>
              </a:rPr>
              <a:t> </a:t>
            </a:r>
            <a:r>
              <a:rPr lang="en-US" dirty="0">
                <a:solidFill>
                  <a:srgbClr val="00356B"/>
                </a:solidFill>
              </a:rPr>
              <a:t>tags are used from time to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Like a div tag, they have no special properties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You customize them with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They are stacked </a:t>
            </a:r>
            <a:r>
              <a:rPr lang="en-US" sz="2200" b="1" dirty="0">
                <a:solidFill>
                  <a:srgbClr val="00356B"/>
                </a:solidFill>
              </a:rPr>
              <a:t>horizontally</a:t>
            </a:r>
            <a:r>
              <a:rPr lang="en-US" sz="2200" dirty="0">
                <a:solidFill>
                  <a:srgbClr val="00356B"/>
                </a:solidFill>
              </a:rPr>
              <a:t>, meaning you can have two spans side by side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3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6" y="2248813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IDs and Classes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8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IDs and Classes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29335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356B"/>
                </a:solidFill>
              </a:rPr>
              <a:t>IDs and Classes are both </a:t>
            </a:r>
            <a:r>
              <a:rPr lang="en-US" b="1" dirty="0">
                <a:solidFill>
                  <a:srgbClr val="00356B"/>
                </a:solidFill>
              </a:rPr>
              <a:t>attributes</a:t>
            </a:r>
            <a:r>
              <a:rPr lang="en-US" dirty="0">
                <a:solidFill>
                  <a:srgbClr val="00356B"/>
                </a:solidFill>
              </a:rPr>
              <a:t> to HTML elements</a:t>
            </a:r>
          </a:p>
          <a:p>
            <a:r>
              <a:rPr lang="en-US" dirty="0">
                <a:solidFill>
                  <a:srgbClr val="00356B"/>
                </a:solidFill>
              </a:rPr>
              <a:t>They look like this: </a:t>
            </a:r>
            <a:r>
              <a:rPr lang="en-US" b="1" i="1" dirty="0">
                <a:solidFill>
                  <a:srgbClr val="5F712D"/>
                </a:solidFill>
              </a:rPr>
              <a:t>&lt;div id=“main-content”&gt;</a:t>
            </a:r>
            <a:r>
              <a:rPr lang="en-US" dirty="0">
                <a:solidFill>
                  <a:srgbClr val="00356B"/>
                </a:solidFill>
              </a:rPr>
              <a:t> or </a:t>
            </a:r>
            <a:r>
              <a:rPr lang="en-US" b="1" i="1" dirty="0">
                <a:solidFill>
                  <a:srgbClr val="5F712D"/>
                </a:solidFill>
              </a:rPr>
              <a:t>&lt;p class=“intro”</a:t>
            </a:r>
            <a:r>
              <a:rPr lang="en-US" b="1" i="1" dirty="0" smtClean="0">
                <a:solidFill>
                  <a:srgbClr val="5F712D"/>
                </a:solidFill>
              </a:rPr>
              <a:t>&gt;</a:t>
            </a:r>
            <a:endParaRPr lang="en-US" b="1" dirty="0">
              <a:solidFill>
                <a:srgbClr val="5F71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IDs and Classes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293358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356B"/>
                </a:solidFill>
              </a:rPr>
              <a:t>IDs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i="1" dirty="0">
                <a:solidFill>
                  <a:srgbClr val="00356B"/>
                </a:solidFill>
              </a:rPr>
              <a:t>Unique</a:t>
            </a:r>
            <a:r>
              <a:rPr lang="en-US" sz="2200" dirty="0">
                <a:solidFill>
                  <a:srgbClr val="00356B"/>
                </a:solidFill>
              </a:rPr>
              <a:t> to a single HTML file (no other IDs on page can have the same ID</a:t>
            </a:r>
            <a:r>
              <a:rPr lang="en-US" sz="2200" dirty="0" smtClean="0">
                <a:solidFill>
                  <a:srgbClr val="00356B"/>
                </a:solidFill>
              </a:rPr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200" dirty="0" smtClean="0">
              <a:solidFill>
                <a:srgbClr val="00356B"/>
              </a:solidFill>
            </a:endParaRPr>
          </a:p>
          <a:p>
            <a:r>
              <a:rPr lang="en-US" b="1" dirty="0">
                <a:solidFill>
                  <a:srgbClr val="00356B"/>
                </a:solidFill>
              </a:rPr>
              <a:t>Classes</a:t>
            </a: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There can be one or more of the same class on a given </a:t>
            </a:r>
            <a:r>
              <a:rPr lang="en-US" sz="2200" dirty="0" smtClean="0">
                <a:solidFill>
                  <a:srgbClr val="00356B"/>
                </a:solidFill>
              </a:rPr>
              <a:t>page</a:t>
            </a:r>
            <a:endParaRPr lang="en-US" sz="2200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4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IDs and Classes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48014"/>
            <a:ext cx="7740650" cy="2933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56B"/>
                </a:solidFill>
              </a:rPr>
              <a:t>IDs and Classes </a:t>
            </a:r>
            <a:r>
              <a:rPr lang="en-US" sz="2400" dirty="0" smtClean="0">
                <a:solidFill>
                  <a:srgbClr val="00356B"/>
                </a:solidFill>
              </a:rPr>
              <a:t>are very </a:t>
            </a:r>
            <a:r>
              <a:rPr lang="en-US" sz="2400" dirty="0">
                <a:solidFill>
                  <a:srgbClr val="00356B"/>
                </a:solidFill>
              </a:rPr>
              <a:t>important concepts for CSS. </a:t>
            </a:r>
            <a:endParaRPr lang="en-US" sz="2400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356B"/>
                </a:solidFill>
              </a:rPr>
              <a:t>This </a:t>
            </a:r>
            <a:r>
              <a:rPr lang="en-US" sz="2400" dirty="0">
                <a:solidFill>
                  <a:srgbClr val="00356B"/>
                </a:solidFill>
              </a:rPr>
              <a:t>is how CSS will select certain elements and style them</a:t>
            </a:r>
          </a:p>
        </p:txBody>
      </p:sp>
    </p:spTree>
    <p:extLst>
      <p:ext uri="{BB962C8B-B14F-4D97-AF65-F5344CB8AC3E}">
        <p14:creationId xmlns:p14="http://schemas.microsoft.com/office/powerpoint/2010/main" val="27814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9" y="2316546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Intro to CSS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1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Intro to CSS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83480"/>
            <a:ext cx="7740650" cy="30126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356B"/>
                </a:solidFill>
              </a:rPr>
              <a:t>CSS stands for </a:t>
            </a:r>
            <a:r>
              <a:rPr lang="en-US" b="1" dirty="0">
                <a:solidFill>
                  <a:srgbClr val="00356B"/>
                </a:solidFill>
              </a:rPr>
              <a:t>Cascading Style </a:t>
            </a:r>
            <a:r>
              <a:rPr lang="en-US" b="1" dirty="0" smtClean="0">
                <a:solidFill>
                  <a:srgbClr val="00356B"/>
                </a:solidFill>
              </a:rPr>
              <a:t>Sheets</a:t>
            </a:r>
          </a:p>
          <a:p>
            <a:endParaRPr lang="en-US" dirty="0">
              <a:solidFill>
                <a:srgbClr val="00356B"/>
              </a:solidFill>
            </a:endParaRPr>
          </a:p>
          <a:p>
            <a:r>
              <a:rPr lang="en-US" dirty="0">
                <a:solidFill>
                  <a:srgbClr val="00356B"/>
                </a:solidFill>
              </a:rPr>
              <a:t>They go in another file with an extension of .</a:t>
            </a:r>
            <a:r>
              <a:rPr lang="en-US" dirty="0" err="1">
                <a:solidFill>
                  <a:srgbClr val="00356B"/>
                </a:solidFill>
              </a:rPr>
              <a:t>css</a:t>
            </a: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Link to the CSS file from your HTML file (in the </a:t>
            </a:r>
            <a:r>
              <a:rPr lang="en-US" sz="2200" i="1" dirty="0">
                <a:solidFill>
                  <a:srgbClr val="286DC0"/>
                </a:solidFill>
              </a:rPr>
              <a:t>&lt;head&gt;&lt;/head&gt;</a:t>
            </a:r>
            <a:r>
              <a:rPr lang="en-US" sz="2200" dirty="0">
                <a:solidFill>
                  <a:srgbClr val="286DC0"/>
                </a:solidFill>
              </a:rPr>
              <a:t> </a:t>
            </a:r>
            <a:r>
              <a:rPr lang="en-US" sz="2200" dirty="0">
                <a:solidFill>
                  <a:srgbClr val="00356B"/>
                </a:solidFill>
              </a:rPr>
              <a:t>tags</a:t>
            </a:r>
            <a:r>
              <a:rPr lang="en-US" sz="2200" dirty="0" smtClean="0">
                <a:solidFill>
                  <a:srgbClr val="00356B"/>
                </a:solidFill>
              </a:rPr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200" dirty="0" smtClean="0">
              <a:solidFill>
                <a:srgbClr val="00356B"/>
              </a:solidFill>
            </a:endParaRPr>
          </a:p>
          <a:p>
            <a:pPr marL="857250" lvl="2" indent="0">
              <a:buNone/>
            </a:pPr>
            <a:r>
              <a:rPr lang="en-US" sz="2200" dirty="0">
                <a:solidFill>
                  <a:srgbClr val="5F712D"/>
                </a:solidFill>
              </a:rPr>
              <a:t>&lt;link </a:t>
            </a:r>
            <a:r>
              <a:rPr lang="en-US" sz="2200" dirty="0" err="1">
                <a:solidFill>
                  <a:srgbClr val="286DC0"/>
                </a:solidFill>
              </a:rPr>
              <a:t>rel</a:t>
            </a:r>
            <a:r>
              <a:rPr lang="en-US" sz="2200" dirty="0">
                <a:solidFill>
                  <a:srgbClr val="286DC0"/>
                </a:solidFill>
              </a:rPr>
              <a:t>=</a:t>
            </a:r>
            <a:r>
              <a:rPr lang="en-US" sz="2200" dirty="0">
                <a:solidFill>
                  <a:srgbClr val="5F712D"/>
                </a:solidFill>
              </a:rPr>
              <a:t>“</a:t>
            </a:r>
            <a:r>
              <a:rPr lang="en-US" sz="2200" dirty="0" err="1">
                <a:solidFill>
                  <a:srgbClr val="5F712D"/>
                </a:solidFill>
              </a:rPr>
              <a:t>stylesheet</a:t>
            </a:r>
            <a:r>
              <a:rPr lang="en-US" sz="2200" dirty="0">
                <a:solidFill>
                  <a:srgbClr val="5F712D"/>
                </a:solidFill>
              </a:rPr>
              <a:t>” </a:t>
            </a:r>
            <a:r>
              <a:rPr lang="en-US" sz="2200" dirty="0">
                <a:solidFill>
                  <a:srgbClr val="286DC0"/>
                </a:solidFill>
              </a:rPr>
              <a:t>type=</a:t>
            </a:r>
            <a:r>
              <a:rPr lang="en-US" sz="2200" dirty="0">
                <a:solidFill>
                  <a:srgbClr val="5F712D"/>
                </a:solidFill>
              </a:rPr>
              <a:t>“text/</a:t>
            </a:r>
            <a:r>
              <a:rPr lang="en-US" sz="2200" dirty="0" err="1">
                <a:solidFill>
                  <a:srgbClr val="5F712D"/>
                </a:solidFill>
              </a:rPr>
              <a:t>css</a:t>
            </a:r>
            <a:r>
              <a:rPr lang="en-US" sz="2200" dirty="0">
                <a:solidFill>
                  <a:srgbClr val="5F712D"/>
                </a:solidFill>
              </a:rPr>
              <a:t>” </a:t>
            </a:r>
            <a:r>
              <a:rPr lang="en-US" sz="2200" dirty="0" err="1">
                <a:solidFill>
                  <a:srgbClr val="286DC0"/>
                </a:solidFill>
              </a:rPr>
              <a:t>href</a:t>
            </a:r>
            <a:r>
              <a:rPr lang="en-US" sz="2200" dirty="0">
                <a:solidFill>
                  <a:srgbClr val="286DC0"/>
                </a:solidFill>
              </a:rPr>
              <a:t>=</a:t>
            </a:r>
            <a:r>
              <a:rPr lang="en-US" sz="2200" dirty="0">
                <a:solidFill>
                  <a:srgbClr val="5F712D"/>
                </a:solidFill>
              </a:rPr>
              <a:t>“/path/to/</a:t>
            </a:r>
            <a:r>
              <a:rPr lang="en-US" sz="2200" dirty="0" err="1">
                <a:solidFill>
                  <a:srgbClr val="5F712D"/>
                </a:solidFill>
              </a:rPr>
              <a:t>style.css</a:t>
            </a:r>
            <a:r>
              <a:rPr lang="en-US" sz="2200" dirty="0">
                <a:solidFill>
                  <a:srgbClr val="5F712D"/>
                </a:solidFill>
              </a:rPr>
              <a:t>”&gt;</a:t>
            </a:r>
          </a:p>
          <a:p>
            <a:pPr marL="857250" lvl="2" indent="0">
              <a:buNone/>
            </a:pP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200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8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Intro to CSS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Basic structure of CSS:</a:t>
            </a:r>
          </a:p>
          <a:p>
            <a:endParaRPr lang="en-US" sz="2200" dirty="0">
              <a:solidFill>
                <a:srgbClr val="5F712D"/>
              </a:solidFill>
            </a:endParaRPr>
          </a:p>
          <a:p>
            <a:pPr marL="857250" lvl="2" indent="0">
              <a:buNone/>
            </a:pP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200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228" y="179462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8289" y="4311149"/>
            <a:ext cx="8474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Structure of CSS: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5056" y="3812244"/>
            <a:ext cx="707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 color: red; font-size: 16px; }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02467" y="3583644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18417" y="4274877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19550" y="4232128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19300" y="3202644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SELECTOR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120" y="4602413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PROPERTY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600" y="4589272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VALUE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6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975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249129"/>
              </p:ext>
            </p:extLst>
          </p:nvPr>
        </p:nvGraphicFramePr>
        <p:xfrm>
          <a:off x="482600" y="2519363"/>
          <a:ext cx="7740650" cy="206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496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Intro to CSS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A selector can be the HTML element name, ID or Class name</a:t>
            </a:r>
          </a:p>
          <a:p>
            <a:endParaRPr lang="en-US" sz="2200" dirty="0">
              <a:solidFill>
                <a:srgbClr val="5F712D"/>
              </a:solidFill>
            </a:endParaRPr>
          </a:p>
          <a:p>
            <a:pPr marL="857250" lvl="2" indent="0">
              <a:buNone/>
            </a:pP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200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228" y="179462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8289" y="4311149"/>
            <a:ext cx="8474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Structure of CSS: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5056" y="3812244"/>
            <a:ext cx="707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 color: red; font-size: 16px; }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02467" y="3583644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18417" y="4274877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19550" y="4232128"/>
            <a:ext cx="0" cy="2286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19300" y="3202644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SELECTOR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120" y="4602413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PROPERTY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600" y="4589272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VALUE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1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Intro to CSS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97213"/>
            <a:ext cx="7740650" cy="301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356B"/>
                </a:solidFill>
              </a:rPr>
              <a:t>Sample CSS document</a:t>
            </a:r>
            <a:endParaRPr lang="en-US" sz="2200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228" y="179462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18" name="Picture 2" descr="http://cdn.impressivewebs.com/2012-10/zenburn-c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18" y="2197213"/>
            <a:ext cx="3815889" cy="3153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9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CSS Properties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9960"/>
            <a:ext cx="7740650" cy="301260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356B"/>
                </a:solidFill>
              </a:rPr>
              <a:t>color</a:t>
            </a: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Changes the color of your text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Value is either a default color value (red, blue, etc.), RGB or </a:t>
            </a:r>
            <a:r>
              <a:rPr lang="en-US" sz="2200">
                <a:solidFill>
                  <a:srgbClr val="00356B"/>
                </a:solidFill>
              </a:rPr>
              <a:t>HEX </a:t>
            </a:r>
            <a:r>
              <a:rPr lang="en-US" sz="2200" smtClean="0">
                <a:solidFill>
                  <a:srgbClr val="00356B"/>
                </a:solidFill>
              </a:rPr>
              <a:t>value</a:t>
            </a:r>
            <a:endParaRPr lang="en-US" sz="2200" dirty="0" smtClean="0">
              <a:solidFill>
                <a:srgbClr val="00356B"/>
              </a:solidFill>
            </a:endParaRPr>
          </a:p>
          <a:p>
            <a:r>
              <a:rPr lang="en-US" b="1" dirty="0">
                <a:solidFill>
                  <a:srgbClr val="00356B"/>
                </a:solidFill>
              </a:rPr>
              <a:t>background-color</a:t>
            </a: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Changes the background color of your HTML </a:t>
            </a:r>
            <a:r>
              <a:rPr lang="en-US" sz="2200" dirty="0" smtClean="0">
                <a:solidFill>
                  <a:srgbClr val="00356B"/>
                </a:solidFill>
              </a:rPr>
              <a:t>element</a:t>
            </a:r>
            <a:endParaRPr lang="en-US" sz="2200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6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CSS Properties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9960"/>
            <a:ext cx="7740650" cy="301260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356B"/>
                </a:solidFill>
              </a:rPr>
              <a:t>text-align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Values: left, center, right, justify</a:t>
            </a:r>
            <a:r>
              <a:rPr lang="en-US" sz="2200" b="1" dirty="0">
                <a:solidFill>
                  <a:srgbClr val="00356B"/>
                </a:solidFill>
              </a:rPr>
              <a:t> </a:t>
            </a:r>
            <a:endParaRPr lang="en-US" sz="2200" b="1" dirty="0" smtClean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200" b="1" dirty="0">
              <a:solidFill>
                <a:srgbClr val="00356B"/>
              </a:solidFill>
            </a:endParaRPr>
          </a:p>
          <a:p>
            <a:r>
              <a:rPr lang="en-US" b="1" dirty="0">
                <a:solidFill>
                  <a:srgbClr val="00356B"/>
                </a:solidFill>
              </a:rPr>
              <a:t>text-decoration</a:t>
            </a: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Values: underline, </a:t>
            </a:r>
            <a:r>
              <a:rPr lang="en-US" sz="2200" dirty="0" err="1">
                <a:solidFill>
                  <a:srgbClr val="00356B"/>
                </a:solidFill>
              </a:rPr>
              <a:t>overline</a:t>
            </a:r>
            <a:r>
              <a:rPr lang="en-US" sz="2200" dirty="0">
                <a:solidFill>
                  <a:srgbClr val="00356B"/>
                </a:solidFill>
              </a:rPr>
              <a:t>, line-through</a:t>
            </a:r>
          </a:p>
          <a:p>
            <a:endParaRPr lang="en-US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0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CSS Properties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9960"/>
            <a:ext cx="7740650" cy="301260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356B"/>
                </a:solidFill>
              </a:rPr>
              <a:t>font-size</a:t>
            </a: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Value in </a:t>
            </a:r>
            <a:r>
              <a:rPr lang="en-US" sz="2200" dirty="0" err="1">
                <a:solidFill>
                  <a:srgbClr val="00356B"/>
                </a:solidFill>
              </a:rPr>
              <a:t>px</a:t>
            </a:r>
            <a:r>
              <a:rPr lang="en-US" sz="2200" dirty="0">
                <a:solidFill>
                  <a:srgbClr val="00356B"/>
                </a:solidFill>
              </a:rPr>
              <a:t> (ex: 16px or 24px)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Other ways to define font too (but we won’t go over them)</a:t>
            </a:r>
          </a:p>
          <a:p>
            <a:r>
              <a:rPr lang="en-US" b="1" dirty="0">
                <a:solidFill>
                  <a:srgbClr val="00356B"/>
                </a:solidFill>
              </a:rPr>
              <a:t>font-weight</a:t>
            </a: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Values: normal, bold, bolder, or lighter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Or use values from 100, 200, …, to 900 </a:t>
            </a:r>
          </a:p>
          <a:p>
            <a:pPr marL="1257300" lvl="2" indent="-342900"/>
            <a:r>
              <a:rPr lang="en-US" sz="2200" dirty="0">
                <a:solidFill>
                  <a:srgbClr val="00356B"/>
                </a:solidFill>
              </a:rPr>
              <a:t>400 = normal, 700 = bold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6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Fonts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9960"/>
            <a:ext cx="7740650" cy="3012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There are two types of fonts: </a:t>
            </a:r>
            <a:r>
              <a:rPr lang="en-US" b="1" dirty="0" smtClean="0">
                <a:solidFill>
                  <a:srgbClr val="00356B"/>
                </a:solidFill>
                <a:latin typeface="Georgia"/>
                <a:cs typeface="Georgia"/>
              </a:rPr>
              <a:t>Serif</a:t>
            </a:r>
            <a:r>
              <a:rPr lang="en-US" dirty="0" smtClean="0">
                <a:solidFill>
                  <a:srgbClr val="00356B"/>
                </a:solidFill>
              </a:rPr>
              <a:t> and </a:t>
            </a:r>
            <a:r>
              <a:rPr lang="en-US" b="1" dirty="0" smtClean="0">
                <a:solidFill>
                  <a:srgbClr val="00356B"/>
                </a:solidFill>
              </a:rPr>
              <a:t>Sans-serif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  <p:pic>
        <p:nvPicPr>
          <p:cNvPr id="6" name="Picture 2" descr="https://lh3.googleusercontent.com/esN2kURZR1eyFCugmwUklJ0KjEjc0CSWz-5zcBbUNjwSDG8uROpQ-Qn4B8LOoke44kYD1gaRmogeo_pS0QkicuAA0mCXnnTnUS7i_NOKZLfcQzDfoeaZdue5eAV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2766547"/>
            <a:ext cx="3438525" cy="25308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3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Common Web Fonts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Some fonts are considered “web-safe” meaning you can use them for your website without any trouble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Examples are</a:t>
            </a:r>
          </a:p>
        </p:txBody>
      </p:sp>
      <p:pic>
        <p:nvPicPr>
          <p:cNvPr id="6" name="Picture 2" descr="https://lh6.googleusercontent.com/3LarJYb6P0ShYpcGLFOeRrndivVFSQjsfGbPICv_09OyoWC_OLyvIV7-Dx6mY9dsJFWUNMru6bL5bDMv639fz0nYvcDxv-yfVHMGuQkA4L9orLA21MZYAovNrp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52" y="3590789"/>
            <a:ext cx="3671147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https://lh3.googleusercontent.com/SrFrGvKV0k33ZZRQb7tY_LO7YPYiA1Z1GBZorh9aktBf7uz3Fdn9lj-gQxJ_KbGytIqGOKgSss_jKCy0x-0Mk94rIvYYToPS-i2Ukwl8jE72l6sQteRc_q6gA4Q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52" y="4368800"/>
            <a:ext cx="36711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9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232" y="794873"/>
            <a:ext cx="6570143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CSS Properties </a:t>
            </a:r>
            <a:r>
              <a:rPr lang="mr-IN" dirty="0" smtClean="0">
                <a:solidFill>
                  <a:srgbClr val="BD5319"/>
                </a:solidFill>
              </a:rPr>
              <a:t>–</a:t>
            </a:r>
            <a:r>
              <a:rPr lang="en-US" dirty="0" smtClean="0">
                <a:solidFill>
                  <a:srgbClr val="BD5319"/>
                </a:solidFill>
              </a:rPr>
              <a:t> Font-Family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pic>
        <p:nvPicPr>
          <p:cNvPr id="10" name="Picture 2" descr="https://lh6.googleusercontent.com/Kn_DKvY_2UIaNp21jdu3Puazo1gG8E6EXorZBwlDTY9QPbVuoqJVDWLhHSh_-JSjbnnYO8cEjBvpqAIWClX9nBK3nEPYcY0q8yYFgTt_9oQvfVDmdLyRCDNtoqJ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52"/>
          <a:stretch/>
        </p:blipFill>
        <p:spPr bwMode="auto">
          <a:xfrm>
            <a:off x="1190625" y="1879103"/>
            <a:ext cx="6762750" cy="36524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2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CSS Properties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49613"/>
            <a:ext cx="7740650" cy="301825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356B"/>
                </a:solidFill>
              </a:rPr>
              <a:t>border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Takes in 3 values, space-separated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1</a:t>
            </a:r>
            <a:r>
              <a:rPr lang="en-US" sz="2200" baseline="30000" dirty="0">
                <a:solidFill>
                  <a:srgbClr val="00356B"/>
                </a:solidFill>
              </a:rPr>
              <a:t>st</a:t>
            </a:r>
            <a:r>
              <a:rPr lang="en-US" sz="2200" dirty="0">
                <a:solidFill>
                  <a:srgbClr val="00356B"/>
                </a:solidFill>
              </a:rPr>
              <a:t> value: border-width in </a:t>
            </a:r>
            <a:r>
              <a:rPr lang="en-US" sz="2200" dirty="0" err="1">
                <a:solidFill>
                  <a:srgbClr val="00356B"/>
                </a:solidFill>
              </a:rPr>
              <a:t>px</a:t>
            </a:r>
            <a:r>
              <a:rPr lang="en-US" sz="2200" dirty="0">
                <a:solidFill>
                  <a:srgbClr val="00356B"/>
                </a:solidFill>
              </a:rPr>
              <a:t> (pixels)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2</a:t>
            </a:r>
            <a:r>
              <a:rPr lang="en-US" sz="2200" baseline="30000" dirty="0">
                <a:solidFill>
                  <a:srgbClr val="00356B"/>
                </a:solidFill>
              </a:rPr>
              <a:t>nd</a:t>
            </a:r>
            <a:r>
              <a:rPr lang="en-US" sz="2200" dirty="0">
                <a:solidFill>
                  <a:srgbClr val="00356B"/>
                </a:solidFill>
              </a:rPr>
              <a:t> value: border-style 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3</a:t>
            </a:r>
            <a:r>
              <a:rPr lang="en-US" sz="2200" baseline="30000" dirty="0">
                <a:solidFill>
                  <a:srgbClr val="00356B"/>
                </a:solidFill>
              </a:rPr>
              <a:t>rd</a:t>
            </a:r>
            <a:r>
              <a:rPr lang="en-US" sz="2200" dirty="0">
                <a:solidFill>
                  <a:srgbClr val="00356B"/>
                </a:solidFill>
              </a:rPr>
              <a:t> value: color</a:t>
            </a:r>
          </a:p>
          <a:p>
            <a:r>
              <a:rPr lang="en-US" dirty="0">
                <a:solidFill>
                  <a:srgbClr val="00356B"/>
                </a:solidFill>
              </a:rPr>
              <a:t>Example: </a:t>
            </a:r>
            <a:r>
              <a:rPr lang="en-US" i="1" dirty="0">
                <a:solidFill>
                  <a:srgbClr val="00356B"/>
                </a:solidFill>
              </a:rPr>
              <a:t>border: 1px solid #999</a:t>
            </a:r>
            <a:r>
              <a:rPr lang="en-US" i="1" dirty="0" smtClean="0">
                <a:solidFill>
                  <a:srgbClr val="00356B"/>
                </a:solidFill>
              </a:rPr>
              <a:t>;</a:t>
            </a:r>
            <a:endParaRPr lang="en-US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356B"/>
                </a:solidFill>
              </a:rPr>
              <a:t>Thin </a:t>
            </a:r>
            <a:r>
              <a:rPr lang="en-US" sz="2200" dirty="0">
                <a:solidFill>
                  <a:srgbClr val="00356B"/>
                </a:solidFill>
              </a:rPr>
              <a:t>solid gray border around your element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  <p:pic>
        <p:nvPicPr>
          <p:cNvPr id="8" name="Picture 2" descr="https://lh3.googleusercontent.com/pSf5PAieL6neIMac7mgtl32enHHG-W5IAj8ljq64YG411vJlR4yPkHZYA_B2o7RwzvPsBIVua6_u-ihPEDcyscRViDNSwpMc-Lehr_JnEj3KHqYcs1nmUDnaY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43" y="1823508"/>
            <a:ext cx="1905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58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Centering a </a:t>
            </a:r>
            <a:r>
              <a:rPr lang="en-US" dirty="0" err="1" smtClean="0">
                <a:solidFill>
                  <a:srgbClr val="BD5319"/>
                </a:solidFill>
              </a:rPr>
              <a:t>Div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5733" y="2349613"/>
            <a:ext cx="7740650" cy="301825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356B"/>
                </a:solidFill>
              </a:rPr>
              <a:t>Text or </a:t>
            </a:r>
            <a:r>
              <a:rPr lang="en-US" b="1" dirty="0" err="1">
                <a:solidFill>
                  <a:srgbClr val="00356B"/>
                </a:solidFill>
              </a:rPr>
              <a:t>Div</a:t>
            </a:r>
            <a:r>
              <a:rPr lang="en-US" b="1" dirty="0">
                <a:solidFill>
                  <a:srgbClr val="00356B"/>
                </a:solidFill>
              </a:rPr>
              <a:t>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Centering text is easy, use </a:t>
            </a:r>
            <a:r>
              <a:rPr lang="en-US" sz="2200" b="1" i="1" dirty="0">
                <a:solidFill>
                  <a:srgbClr val="5F712D"/>
                </a:solidFill>
              </a:rPr>
              <a:t>text-align: </a:t>
            </a:r>
            <a:r>
              <a:rPr lang="en-US" sz="2200" b="1" i="1" dirty="0" smtClean="0">
                <a:solidFill>
                  <a:srgbClr val="5F712D"/>
                </a:solidFill>
              </a:rPr>
              <a:t>center</a:t>
            </a:r>
          </a:p>
          <a:p>
            <a:pPr marL="800100" lvl="1" indent="-342900">
              <a:buFont typeface="Arial"/>
              <a:buChar char="•"/>
            </a:pPr>
            <a:endParaRPr lang="en-US" sz="2200" i="1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What if you want to center a </a:t>
            </a:r>
            <a:r>
              <a:rPr lang="en-US" sz="2200" b="1" dirty="0">
                <a:solidFill>
                  <a:srgbClr val="286DC0"/>
                </a:solidFill>
              </a:rPr>
              <a:t>&lt;div&gt; </a:t>
            </a:r>
            <a:r>
              <a:rPr lang="en-US" sz="2200" dirty="0">
                <a:solidFill>
                  <a:srgbClr val="00356B"/>
                </a:solidFill>
              </a:rPr>
              <a:t>that has a certain width?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8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3 elements are essential in HTML?</a:t>
            </a:r>
          </a:p>
        </p:txBody>
      </p:sp>
    </p:spTree>
    <p:extLst>
      <p:ext uri="{BB962C8B-B14F-4D97-AF65-F5344CB8AC3E}">
        <p14:creationId xmlns:p14="http://schemas.microsoft.com/office/powerpoint/2010/main" val="84925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Centering a </a:t>
            </a:r>
            <a:r>
              <a:rPr lang="en-US" dirty="0" err="1" smtClean="0">
                <a:solidFill>
                  <a:srgbClr val="BD5319"/>
                </a:solidFill>
              </a:rPr>
              <a:t>Div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4400" y="25908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1500" y="2833416"/>
            <a:ext cx="2387600" cy="21068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2826" y="2913394"/>
            <a:ext cx="2210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356B"/>
                </a:solidFill>
                <a:latin typeface="Lucida Grande"/>
                <a:cs typeface="Lucida Grande"/>
              </a:rPr>
              <a:t>Center me! I want this box to be in the center! :)</a:t>
            </a:r>
            <a:endParaRPr lang="en-US" sz="2200" dirty="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82588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Centering a </a:t>
            </a:r>
            <a:r>
              <a:rPr lang="en-US" dirty="0" err="1" smtClean="0">
                <a:solidFill>
                  <a:srgbClr val="BD5319"/>
                </a:solidFill>
              </a:rPr>
              <a:t>Div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576263" y="2033588"/>
            <a:ext cx="77406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sz="2200" dirty="0" smtClean="0">
                <a:solidFill>
                  <a:srgbClr val="00356B"/>
                </a:solidFill>
              </a:rPr>
              <a:t>To center a &lt;div&gt;, add 2 CSS properties to the element: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rgbClr val="00356B"/>
                </a:solidFill>
              </a:rPr>
              <a:t>margin-left: auto;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rgbClr val="00356B"/>
                </a:solidFill>
              </a:rPr>
              <a:t>margin-right: auto;</a:t>
            </a:r>
            <a:endParaRPr lang="en-US" sz="2000" i="1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3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Centering an Image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4400" y="2590800"/>
            <a:ext cx="6883400" cy="26887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02" y="2749407"/>
            <a:ext cx="2387600" cy="21068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86D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7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Centering a Image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576263" y="2033588"/>
            <a:ext cx="7740650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sz="2200" dirty="0" smtClean="0">
                <a:solidFill>
                  <a:srgbClr val="00356B"/>
                </a:solidFill>
              </a:rPr>
              <a:t>To center an image, add:</a:t>
            </a:r>
          </a:p>
          <a:p>
            <a:pPr marL="1257300" lvl="2" indent="-342900"/>
            <a:r>
              <a:rPr lang="en-US" sz="2000" i="1" dirty="0">
                <a:solidFill>
                  <a:srgbClr val="00356B"/>
                </a:solidFill>
              </a:rPr>
              <a:t>margin-left: auto; </a:t>
            </a:r>
          </a:p>
          <a:p>
            <a:pPr marL="1257300" lvl="2" indent="-342900"/>
            <a:r>
              <a:rPr lang="en-US" sz="2000" i="1" dirty="0">
                <a:solidFill>
                  <a:srgbClr val="00356B"/>
                </a:solidFill>
              </a:rPr>
              <a:t>margin-right: auto</a:t>
            </a:r>
            <a:r>
              <a:rPr lang="en-US" sz="2000" i="1" dirty="0" smtClean="0">
                <a:solidFill>
                  <a:srgbClr val="00356B"/>
                </a:solidFill>
              </a:rPr>
              <a:t>;</a:t>
            </a:r>
          </a:p>
          <a:p>
            <a:pPr marL="1257300" lvl="2" indent="-342900"/>
            <a:r>
              <a:rPr lang="en-US" sz="2000" i="1" dirty="0" smtClean="0">
                <a:solidFill>
                  <a:srgbClr val="00356B"/>
                </a:solidFill>
              </a:rPr>
              <a:t>display: block</a:t>
            </a:r>
            <a:endParaRPr lang="en-US" sz="2000" i="1" dirty="0">
              <a:solidFill>
                <a:srgbClr val="00356B"/>
              </a:solidFill>
            </a:endParaRPr>
          </a:p>
          <a:p>
            <a:pPr marL="57150" indent="0">
              <a:buNone/>
            </a:pPr>
            <a:endParaRPr lang="en-US" sz="2200" dirty="0" smtClean="0">
              <a:solidFill>
                <a:srgbClr val="00356B"/>
              </a:solidFill>
            </a:endParaRPr>
          </a:p>
          <a:p>
            <a:pPr marL="57150" indent="0">
              <a:buNone/>
            </a:pPr>
            <a:endParaRPr lang="en-US" sz="2000" i="1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0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Centering an Image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4400" y="2590800"/>
            <a:ext cx="6883400" cy="26887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4735" y="2749407"/>
            <a:ext cx="2387600" cy="21068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86D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COLOR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810260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is a white color?</a:t>
            </a: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is a black color?</a:t>
            </a: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COLOR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810260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is a white color?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286DC0"/>
                </a:solidFill>
              </a:rPr>
              <a:t>ALL colors</a:t>
            </a:r>
            <a:endParaRPr lang="en-US" dirty="0">
              <a:solidFill>
                <a:srgbClr val="286D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is a black color?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286DC0"/>
                </a:solidFill>
              </a:rPr>
              <a:t>Means no color</a:t>
            </a:r>
            <a:endParaRPr lang="en-US" dirty="0">
              <a:solidFill>
                <a:srgbClr val="286D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7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Color on the Web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810260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Color on the Web Can be represented in three ways: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A default color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Hex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RGB Value</a:t>
            </a: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5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Color on the Web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8102600" cy="25949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56B"/>
                </a:solidFill>
              </a:rPr>
              <a:t>Default Color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16 pre-defined CSS colors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Example: </a:t>
            </a:r>
            <a:r>
              <a:rPr lang="en-US" sz="2200" i="1" dirty="0">
                <a:solidFill>
                  <a:srgbClr val="00356B"/>
                </a:solidFill>
              </a:rPr>
              <a:t>red, blue, black, white, maroon,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Too limited may not be what you want!</a:t>
            </a: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1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Color on the Web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8102600" cy="25949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56B"/>
                </a:solidFill>
              </a:rPr>
              <a:t>Hex Color </a:t>
            </a:r>
            <a:r>
              <a:rPr lang="en-US" dirty="0">
                <a:solidFill>
                  <a:srgbClr val="00356B"/>
                </a:solidFill>
              </a:rPr>
              <a:t>(Hexadecimal)</a:t>
            </a:r>
            <a:endParaRPr lang="en-US" b="1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i="1" dirty="0">
                <a:solidFill>
                  <a:srgbClr val="00356B"/>
                </a:solidFill>
              </a:rPr>
              <a:t>Millions</a:t>
            </a:r>
            <a:r>
              <a:rPr lang="en-US" sz="2200" dirty="0">
                <a:solidFill>
                  <a:srgbClr val="00356B"/>
                </a:solidFill>
              </a:rPr>
              <a:t> of ways to define a color!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Syntax: Pound sign </a:t>
            </a:r>
            <a:r>
              <a:rPr lang="en-US" sz="2200" b="1" dirty="0">
                <a:solidFill>
                  <a:srgbClr val="00356B"/>
                </a:solidFill>
              </a:rPr>
              <a:t>#</a:t>
            </a:r>
            <a:r>
              <a:rPr lang="en-US" sz="2200" dirty="0">
                <a:solidFill>
                  <a:srgbClr val="00356B"/>
                </a:solidFill>
              </a:rPr>
              <a:t> followed by 6 digits/characters from 0 to 9 and A to F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Example: </a:t>
            </a:r>
            <a:r>
              <a:rPr lang="en-US" sz="2200" i="1" dirty="0">
                <a:solidFill>
                  <a:srgbClr val="FF0000"/>
                </a:solidFill>
              </a:rPr>
              <a:t>#FF0000 </a:t>
            </a:r>
            <a:r>
              <a:rPr lang="en-US" sz="2200" dirty="0">
                <a:solidFill>
                  <a:srgbClr val="FF0000"/>
                </a:solidFill>
              </a:rPr>
              <a:t>(red)</a:t>
            </a:r>
            <a:r>
              <a:rPr lang="en-US" sz="2200" dirty="0">
                <a:solidFill>
                  <a:srgbClr val="00356B"/>
                </a:solidFill>
              </a:rPr>
              <a:t>, </a:t>
            </a:r>
            <a:r>
              <a:rPr lang="en-US" sz="2200" i="1" dirty="0">
                <a:solidFill>
                  <a:srgbClr val="3366FF"/>
                </a:solidFill>
              </a:rPr>
              <a:t>#339CCD (light blue)</a:t>
            </a:r>
            <a:r>
              <a:rPr lang="en-US" sz="2200" i="1" dirty="0">
                <a:solidFill>
                  <a:srgbClr val="00356B"/>
                </a:solidFill>
              </a:rPr>
              <a:t>, </a:t>
            </a:r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#888888 (gray)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200" i="1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200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</p:txBody>
      </p:sp>
      <p:pic>
        <p:nvPicPr>
          <p:cNvPr id="6" name="Picture 2" descr="https://lh6.googleusercontent.com/vghwNoWtXsg06tdmKDhqY9N3gMuzUJ5Yzrs_PrsW6irx-lgZUwqeZc9LnBfB57wNYvVWCD_sMBZrTRwS38yhJLpoj2lWxeyZELrIJTqWDVf88E4UlR_iBGHV2x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28" y="860280"/>
            <a:ext cx="2147772" cy="214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47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3 elements are essential in HTML?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HTML tags</a:t>
            </a:r>
          </a:p>
        </p:txBody>
      </p:sp>
    </p:spTree>
    <p:extLst>
      <p:ext uri="{BB962C8B-B14F-4D97-AF65-F5344CB8AC3E}">
        <p14:creationId xmlns:p14="http://schemas.microsoft.com/office/powerpoint/2010/main" val="244387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CSS Color - Hex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27707"/>
            <a:ext cx="8102600" cy="259492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356B"/>
                </a:solidFill>
              </a:rPr>
              <a:t>Hex values are 6 digits, or 3 </a:t>
            </a:r>
            <a:r>
              <a:rPr lang="en-US" dirty="0" err="1" smtClean="0">
                <a:solidFill>
                  <a:srgbClr val="00356B"/>
                </a:solidFill>
              </a:rPr>
              <a:t>bytes.Each</a:t>
            </a:r>
            <a:r>
              <a:rPr lang="en-US" dirty="0" smtClean="0">
                <a:solidFill>
                  <a:srgbClr val="00356B"/>
                </a:solidFill>
              </a:rPr>
              <a:t> </a:t>
            </a:r>
            <a:r>
              <a:rPr lang="en-US" dirty="0">
                <a:solidFill>
                  <a:srgbClr val="00356B"/>
                </a:solidFill>
              </a:rPr>
              <a:t>byte is 2 digits and represents a “color</a:t>
            </a:r>
            <a:r>
              <a:rPr lang="en-US" dirty="0" smtClean="0">
                <a:solidFill>
                  <a:srgbClr val="00356B"/>
                </a:solidFill>
              </a:rPr>
              <a:t>”</a:t>
            </a:r>
            <a:endParaRPr lang="en-US" sz="2200" dirty="0" smtClean="0">
              <a:solidFill>
                <a:srgbClr val="00356B"/>
              </a:solidFill>
            </a:endParaRPr>
          </a:p>
          <a:p>
            <a:r>
              <a:rPr lang="en-US" b="1" dirty="0">
                <a:solidFill>
                  <a:srgbClr val="00356B"/>
                </a:solidFill>
              </a:rPr>
              <a:t>Red</a:t>
            </a:r>
            <a:r>
              <a:rPr lang="en-US" dirty="0">
                <a:solidFill>
                  <a:srgbClr val="00356B"/>
                </a:solidFill>
              </a:rPr>
              <a:t> corresponds to the 1</a:t>
            </a:r>
            <a:r>
              <a:rPr lang="en-US" baseline="30000" dirty="0">
                <a:solidFill>
                  <a:srgbClr val="00356B"/>
                </a:solidFill>
              </a:rPr>
              <a:t>st</a:t>
            </a:r>
            <a:r>
              <a:rPr lang="en-US" dirty="0">
                <a:solidFill>
                  <a:srgbClr val="00356B"/>
                </a:solidFill>
              </a:rPr>
              <a:t> byte, </a:t>
            </a:r>
            <a:r>
              <a:rPr lang="en-US" b="1" dirty="0">
                <a:solidFill>
                  <a:srgbClr val="00356B"/>
                </a:solidFill>
              </a:rPr>
              <a:t>Green</a:t>
            </a:r>
            <a:r>
              <a:rPr lang="en-US" dirty="0">
                <a:solidFill>
                  <a:srgbClr val="00356B"/>
                </a:solidFill>
              </a:rPr>
              <a:t> to the 2</a:t>
            </a:r>
            <a:r>
              <a:rPr lang="en-US" baseline="30000" dirty="0">
                <a:solidFill>
                  <a:srgbClr val="00356B"/>
                </a:solidFill>
              </a:rPr>
              <a:t>nd</a:t>
            </a:r>
            <a:r>
              <a:rPr lang="en-US" dirty="0">
                <a:solidFill>
                  <a:srgbClr val="00356B"/>
                </a:solidFill>
              </a:rPr>
              <a:t>, </a:t>
            </a:r>
            <a:r>
              <a:rPr lang="en-US" b="1" dirty="0">
                <a:solidFill>
                  <a:srgbClr val="00356B"/>
                </a:solidFill>
              </a:rPr>
              <a:t>Blue </a:t>
            </a:r>
            <a:r>
              <a:rPr lang="en-US" dirty="0">
                <a:solidFill>
                  <a:srgbClr val="00356B"/>
                </a:solidFill>
              </a:rPr>
              <a:t>to the 3</a:t>
            </a:r>
            <a:r>
              <a:rPr lang="en-US" baseline="30000" dirty="0">
                <a:solidFill>
                  <a:srgbClr val="00356B"/>
                </a:solidFill>
              </a:rPr>
              <a:t>rd</a:t>
            </a:r>
            <a:endParaRPr lang="en-US" dirty="0">
              <a:solidFill>
                <a:srgbClr val="00356B"/>
              </a:solidFill>
            </a:endParaRPr>
          </a:p>
          <a:p>
            <a:r>
              <a:rPr lang="en-US" dirty="0">
                <a:solidFill>
                  <a:srgbClr val="00356B"/>
                </a:solidFill>
              </a:rPr>
              <a:t>A “0” indicates </a:t>
            </a:r>
            <a:r>
              <a:rPr lang="en-US" i="1" dirty="0">
                <a:solidFill>
                  <a:srgbClr val="00356B"/>
                </a:solidFill>
              </a:rPr>
              <a:t>no color</a:t>
            </a:r>
            <a:r>
              <a:rPr lang="en-US" dirty="0">
                <a:solidFill>
                  <a:srgbClr val="00356B"/>
                </a:solidFill>
              </a:rPr>
              <a:t>. Increasing the value to 1, 2, etc. increases the color. An “F” indicates </a:t>
            </a:r>
            <a:r>
              <a:rPr lang="en-US" i="1" dirty="0">
                <a:solidFill>
                  <a:srgbClr val="00356B"/>
                </a:solidFill>
              </a:rPr>
              <a:t>full color (lightest)</a:t>
            </a:r>
            <a:endParaRPr lang="en-US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Example: </a:t>
            </a:r>
            <a:r>
              <a:rPr lang="en-US" sz="2200" i="1" dirty="0">
                <a:solidFill>
                  <a:srgbClr val="0000FF"/>
                </a:solidFill>
              </a:rPr>
              <a:t>#</a:t>
            </a:r>
            <a:r>
              <a:rPr lang="en-US" sz="2200" i="1" dirty="0" smtClean="0">
                <a:solidFill>
                  <a:srgbClr val="0000FF"/>
                </a:solidFill>
              </a:rPr>
              <a:t>0000FF  </a:t>
            </a:r>
            <a:r>
              <a:rPr lang="en-US" sz="2200" i="1" dirty="0" smtClean="0">
                <a:solidFill>
                  <a:srgbClr val="00356B"/>
                </a:solidFill>
              </a:rPr>
              <a:t>- </a:t>
            </a:r>
            <a:r>
              <a:rPr lang="en-US" sz="2200" dirty="0" smtClean="0">
                <a:solidFill>
                  <a:srgbClr val="00356B"/>
                </a:solidFill>
              </a:rPr>
              <a:t>Equivalent </a:t>
            </a:r>
            <a:r>
              <a:rPr lang="en-US" sz="2200" dirty="0">
                <a:solidFill>
                  <a:srgbClr val="00356B"/>
                </a:solidFill>
              </a:rPr>
              <a:t>to “no reds”, “no greens”, “full blues” = Pure Blue </a:t>
            </a:r>
            <a:endParaRPr lang="en-US" sz="2200" b="1" dirty="0">
              <a:solidFill>
                <a:srgbClr val="00356B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</p:txBody>
      </p:sp>
      <p:pic>
        <p:nvPicPr>
          <p:cNvPr id="7" name="Picture 2" descr="https://lh6.googleusercontent.com/LY1s5iZSoBQImiX9VhOF5nLT6sXcjqCeYTifD7L0dPa28pp7VVPAfVCqsepNj3AHUUgqHZSZkEnw0VHAIIFbjnICKEN5FRbuyUfgEojiYISKvc7AoFTph5TRO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54" y="1016860"/>
            <a:ext cx="2916346" cy="118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8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CSS Color - RGB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27707"/>
            <a:ext cx="8102600" cy="259492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356B"/>
                </a:solidFill>
              </a:rPr>
              <a:t>RGB colors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Syntax: </a:t>
            </a:r>
            <a:r>
              <a:rPr lang="en-US" sz="2200" i="1" dirty="0" err="1">
                <a:solidFill>
                  <a:srgbClr val="00356B"/>
                </a:solidFill>
              </a:rPr>
              <a:t>rgb</a:t>
            </a:r>
            <a:r>
              <a:rPr lang="en-US" sz="2200" i="1" dirty="0">
                <a:solidFill>
                  <a:srgbClr val="00356B"/>
                </a:solidFill>
              </a:rPr>
              <a:t>(255, 0, 0)</a:t>
            </a:r>
            <a:endParaRPr lang="en-US" sz="2200" dirty="0">
              <a:solidFill>
                <a:srgbClr val="00356B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i="1" dirty="0" err="1">
                <a:solidFill>
                  <a:srgbClr val="00356B"/>
                </a:solidFill>
              </a:rPr>
              <a:t>rgb</a:t>
            </a:r>
            <a:r>
              <a:rPr lang="en-US" sz="2200" i="1" dirty="0">
                <a:solidFill>
                  <a:srgbClr val="00356B"/>
                </a:solidFill>
              </a:rPr>
              <a:t>(…)</a:t>
            </a:r>
            <a:r>
              <a:rPr lang="en-US" sz="2200" dirty="0">
                <a:solidFill>
                  <a:srgbClr val="00356B"/>
                </a:solidFill>
              </a:rPr>
              <a:t> takes in 3 values: red, green, blue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Similar to Hex. 0 in </a:t>
            </a:r>
            <a:r>
              <a:rPr lang="en-US" sz="2200" dirty="0" err="1">
                <a:solidFill>
                  <a:srgbClr val="00356B"/>
                </a:solidFill>
              </a:rPr>
              <a:t>rgb</a:t>
            </a:r>
            <a:r>
              <a:rPr lang="en-US" sz="2200" dirty="0">
                <a:solidFill>
                  <a:srgbClr val="00356B"/>
                </a:solidFill>
              </a:rPr>
              <a:t> is 00 in hex, 255 in </a:t>
            </a:r>
            <a:r>
              <a:rPr lang="en-US" sz="2200" dirty="0" err="1">
                <a:solidFill>
                  <a:srgbClr val="00356B"/>
                </a:solidFill>
              </a:rPr>
              <a:t>rgb</a:t>
            </a:r>
            <a:r>
              <a:rPr lang="en-US" sz="2200" dirty="0">
                <a:solidFill>
                  <a:srgbClr val="00356B"/>
                </a:solidFill>
              </a:rPr>
              <a:t> is FF in hex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356B"/>
                </a:solidFill>
              </a:rPr>
              <a:t>Examples:</a:t>
            </a:r>
          </a:p>
          <a:p>
            <a:pPr marL="1257300" lvl="2" indent="-342900"/>
            <a:r>
              <a:rPr lang="en-US" sz="2200" i="1" dirty="0" err="1">
                <a:solidFill>
                  <a:srgbClr val="00356B"/>
                </a:solidFill>
              </a:rPr>
              <a:t>rgb</a:t>
            </a:r>
            <a:r>
              <a:rPr lang="en-US" sz="2200" i="1" dirty="0">
                <a:solidFill>
                  <a:srgbClr val="00356B"/>
                </a:solidFill>
              </a:rPr>
              <a:t>(255, 0, 0) vs. #FF0000</a:t>
            </a:r>
          </a:p>
          <a:p>
            <a:pPr marL="1257300" lvl="2" indent="-342900"/>
            <a:r>
              <a:rPr lang="en-US" sz="2200" i="1" dirty="0" err="1">
                <a:solidFill>
                  <a:srgbClr val="00356B"/>
                </a:solidFill>
              </a:rPr>
              <a:t>rgb</a:t>
            </a:r>
            <a:r>
              <a:rPr lang="en-US" sz="2200" i="1" dirty="0">
                <a:solidFill>
                  <a:srgbClr val="00356B"/>
                </a:solidFill>
              </a:rPr>
              <a:t>(51, 156, 205) </a:t>
            </a:r>
            <a:r>
              <a:rPr lang="en-US" sz="2200" i="1" dirty="0" err="1">
                <a:solidFill>
                  <a:srgbClr val="00356B"/>
                </a:solidFill>
              </a:rPr>
              <a:t>vs</a:t>
            </a:r>
            <a:r>
              <a:rPr lang="en-US" sz="2200" i="1" dirty="0">
                <a:solidFill>
                  <a:srgbClr val="00356B"/>
                </a:solidFill>
              </a:rPr>
              <a:t> #339CCD</a:t>
            </a: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</p:txBody>
      </p:sp>
      <p:pic>
        <p:nvPicPr>
          <p:cNvPr id="7" name="Picture 2" descr="https://lh6.googleusercontent.com/LY1s5iZSoBQImiX9VhOF5nLT6sXcjqCeYTifD7L0dPa28pp7VVPAfVCqsepNj3AHUUgqHZSZkEnw0VHAIIFbjnICKEN5FRbuyUfgEojiYISKvc7AoFTph5TRO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54" y="1016860"/>
            <a:ext cx="2916346" cy="118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60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Summary</a:t>
            </a:r>
            <a:endParaRPr lang="en-US" dirty="0">
              <a:solidFill>
                <a:srgbClr val="BD53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0" y="1531651"/>
            <a:ext cx="5111750" cy="430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Next workshop is a </a:t>
            </a:r>
            <a:r>
              <a:rPr lang="en-US" sz="1600" dirty="0" err="1" smtClean="0"/>
              <a:t>handson</a:t>
            </a:r>
            <a:r>
              <a:rPr lang="en-US" sz="1600" dirty="0" smtClean="0"/>
              <a:t> lab: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1651"/>
            <a:ext cx="3162300" cy="3167349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Divs</a:t>
            </a:r>
            <a:r>
              <a:rPr lang="en-US" sz="1600" dirty="0" smtClean="0"/>
              <a:t> and Spans</a:t>
            </a:r>
          </a:p>
          <a:p>
            <a:r>
              <a:rPr lang="en-US" sz="1600" dirty="0" smtClean="0"/>
              <a:t>CSS Properties</a:t>
            </a:r>
          </a:p>
          <a:p>
            <a:endParaRPr lang="en-US" sz="1600" dirty="0" smtClean="0"/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3 elements are essential in HTML?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HTML tags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Head tags</a:t>
            </a:r>
          </a:p>
        </p:txBody>
      </p:sp>
    </p:spTree>
    <p:extLst>
      <p:ext uri="{BB962C8B-B14F-4D97-AF65-F5344CB8AC3E}">
        <p14:creationId xmlns:p14="http://schemas.microsoft.com/office/powerpoint/2010/main" val="287996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281880"/>
            <a:ext cx="7740650" cy="2064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3 elements are essential in HTML?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HTML tags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Head tags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Body tags</a:t>
            </a:r>
          </a:p>
        </p:txBody>
      </p:sp>
    </p:spTree>
    <p:extLst>
      <p:ext uri="{BB962C8B-B14F-4D97-AF65-F5344CB8AC3E}">
        <p14:creationId xmlns:p14="http://schemas.microsoft.com/office/powerpoint/2010/main" val="237654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REVIEW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599" y="2383480"/>
            <a:ext cx="8475134" cy="3526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Images</a:t>
            </a:r>
          </a:p>
          <a:p>
            <a:r>
              <a:rPr lang="en-US" b="1" dirty="0" smtClean="0">
                <a:solidFill>
                  <a:srgbClr val="5F712D"/>
                </a:solidFill>
              </a:rPr>
              <a:t>&lt;</a:t>
            </a:r>
            <a:r>
              <a:rPr lang="en-US" b="1" dirty="0" err="1" smtClean="0">
                <a:solidFill>
                  <a:srgbClr val="5F712D"/>
                </a:solidFill>
              </a:rPr>
              <a:t>img</a:t>
            </a:r>
            <a:r>
              <a:rPr lang="en-US" b="1" dirty="0" smtClean="0">
                <a:solidFill>
                  <a:srgbClr val="5F712D"/>
                </a:solidFill>
              </a:rPr>
              <a:t>&gt; </a:t>
            </a:r>
            <a:r>
              <a:rPr lang="en-US" dirty="0" smtClean="0">
                <a:solidFill>
                  <a:srgbClr val="00356B"/>
                </a:solidFill>
              </a:rPr>
              <a:t>tag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Image tags rely a lot on HTML attribute (like </a:t>
            </a:r>
            <a:r>
              <a:rPr lang="en-US" dirty="0" err="1" smtClean="0">
                <a:solidFill>
                  <a:srgbClr val="00356B"/>
                </a:solidFill>
              </a:rPr>
              <a:t>href</a:t>
            </a:r>
            <a:r>
              <a:rPr lang="en-US" dirty="0" smtClean="0">
                <a:solidFill>
                  <a:srgbClr val="00356B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356B"/>
                </a:solidFill>
              </a:rPr>
              <a:t>src</a:t>
            </a:r>
            <a:r>
              <a:rPr lang="en-US" dirty="0" smtClean="0">
                <a:solidFill>
                  <a:srgbClr val="00356B"/>
                </a:solidFill>
              </a:rPr>
              <a:t> attribute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Defines the image source (relative or absolute path)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Example: &lt;</a:t>
            </a:r>
            <a:r>
              <a:rPr lang="en-US" dirty="0" err="1" smtClean="0">
                <a:solidFill>
                  <a:srgbClr val="00356B"/>
                </a:solidFill>
              </a:rPr>
              <a:t>img</a:t>
            </a:r>
            <a:r>
              <a:rPr lang="en-US" dirty="0" smtClean="0">
                <a:solidFill>
                  <a:srgbClr val="00356B"/>
                </a:solidFill>
              </a:rPr>
              <a:t> </a:t>
            </a:r>
            <a:r>
              <a:rPr lang="en-US" dirty="0" err="1" smtClean="0">
                <a:solidFill>
                  <a:srgbClr val="00356B"/>
                </a:solidFill>
              </a:rPr>
              <a:t>src</a:t>
            </a:r>
            <a:r>
              <a:rPr lang="en-US" dirty="0" smtClean="0">
                <a:solidFill>
                  <a:srgbClr val="00356B"/>
                </a:solidFill>
              </a:rPr>
              <a:t>=“/path/to/</a:t>
            </a:r>
            <a:r>
              <a:rPr lang="en-US" dirty="0" err="1" smtClean="0">
                <a:solidFill>
                  <a:srgbClr val="00356B"/>
                </a:solidFill>
              </a:rPr>
              <a:t>file.png</a:t>
            </a:r>
            <a:r>
              <a:rPr lang="en-US" dirty="0" smtClean="0">
                <a:solidFill>
                  <a:srgbClr val="00356B"/>
                </a:solidFill>
              </a:rPr>
              <a:t>”&gt;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Height and width attributes, </a:t>
            </a:r>
            <a:r>
              <a:rPr lang="en-US" dirty="0" err="1" smtClean="0">
                <a:solidFill>
                  <a:srgbClr val="00356B"/>
                </a:solidFill>
              </a:rPr>
              <a:t>e.g</a:t>
            </a:r>
            <a:endParaRPr lang="en-US" dirty="0" smtClean="0">
              <a:solidFill>
                <a:srgbClr val="00356B"/>
              </a:solidFill>
            </a:endParaRP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&lt;</a:t>
            </a:r>
            <a:r>
              <a:rPr lang="en-US" dirty="0" err="1" smtClean="0">
                <a:solidFill>
                  <a:srgbClr val="00356B"/>
                </a:solidFill>
              </a:rPr>
              <a:t>img</a:t>
            </a:r>
            <a:r>
              <a:rPr lang="en-US" dirty="0" smtClean="0">
                <a:solidFill>
                  <a:srgbClr val="00356B"/>
                </a:solidFill>
              </a:rPr>
              <a:t> </a:t>
            </a:r>
            <a:r>
              <a:rPr lang="en-US" dirty="0" err="1" smtClean="0">
                <a:solidFill>
                  <a:srgbClr val="00356B"/>
                </a:solidFill>
              </a:rPr>
              <a:t>src</a:t>
            </a:r>
            <a:r>
              <a:rPr lang="en-US" dirty="0" smtClean="0">
                <a:solidFill>
                  <a:srgbClr val="00356B"/>
                </a:solidFill>
              </a:rPr>
              <a:t>=“/path/to/</a:t>
            </a:r>
            <a:r>
              <a:rPr lang="en-US" dirty="0" err="1" smtClean="0">
                <a:solidFill>
                  <a:srgbClr val="00356B"/>
                </a:solidFill>
              </a:rPr>
              <a:t>file.png</a:t>
            </a:r>
            <a:r>
              <a:rPr lang="en-US" dirty="0" smtClean="0">
                <a:solidFill>
                  <a:srgbClr val="00356B"/>
                </a:solidFill>
              </a:rPr>
              <a:t>” height=“100” width=“100”&gt;</a:t>
            </a:r>
          </a:p>
        </p:txBody>
      </p:sp>
    </p:spTree>
    <p:extLst>
      <p:ext uri="{BB962C8B-B14F-4D97-AF65-F5344CB8AC3E}">
        <p14:creationId xmlns:p14="http://schemas.microsoft.com/office/powerpoint/2010/main" val="220453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TODAY’S OUTLINE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00356B"/>
                </a:solidFill>
              </a:rPr>
              <a:t>Divs</a:t>
            </a:r>
            <a:r>
              <a:rPr lang="en-US" dirty="0" smtClean="0">
                <a:solidFill>
                  <a:srgbClr val="00356B"/>
                </a:solidFill>
              </a:rPr>
              <a:t> and Spans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IDs and Classes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Intro to CSS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CSS Properties</a:t>
            </a: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5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HTML without CSS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1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1183</Words>
  <Application>Microsoft Macintosh PowerPoint</Application>
  <PresentationFormat>On-screen Show (4:3)</PresentationFormat>
  <Paragraphs>194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Custom Design</vt:lpstr>
      <vt:lpstr>WEEK 1: FRONT-END INTRO TO CSS</vt:lpstr>
      <vt:lpstr>REVIEW</vt:lpstr>
      <vt:lpstr>REVIEW</vt:lpstr>
      <vt:lpstr>REVIEW</vt:lpstr>
      <vt:lpstr>REVIEW</vt:lpstr>
      <vt:lpstr>REVIEW</vt:lpstr>
      <vt:lpstr>REVIEW</vt:lpstr>
      <vt:lpstr>TODAY’S OUTLINE</vt:lpstr>
      <vt:lpstr>HTML without CSS</vt:lpstr>
      <vt:lpstr>Goal Today</vt:lpstr>
      <vt:lpstr>Divs and Spans</vt:lpstr>
      <vt:lpstr>Divs and Spans</vt:lpstr>
      <vt:lpstr>IDs and Classes</vt:lpstr>
      <vt:lpstr>IDs and Classes</vt:lpstr>
      <vt:lpstr>IDs and Classes</vt:lpstr>
      <vt:lpstr>IDs and Classes</vt:lpstr>
      <vt:lpstr>Intro to CSS</vt:lpstr>
      <vt:lpstr>Intro to CSS</vt:lpstr>
      <vt:lpstr>Intro to CSS</vt:lpstr>
      <vt:lpstr>Intro to CSS</vt:lpstr>
      <vt:lpstr>Intro to CSS</vt:lpstr>
      <vt:lpstr>CSS Properties</vt:lpstr>
      <vt:lpstr>CSS Properties</vt:lpstr>
      <vt:lpstr>CSS Properties</vt:lpstr>
      <vt:lpstr>Fonts</vt:lpstr>
      <vt:lpstr>Common Web Fonts</vt:lpstr>
      <vt:lpstr>CSS Properties – Font-Family</vt:lpstr>
      <vt:lpstr>CSS Properties</vt:lpstr>
      <vt:lpstr>Centering a Div</vt:lpstr>
      <vt:lpstr>Centering a Div</vt:lpstr>
      <vt:lpstr>Centering a Div</vt:lpstr>
      <vt:lpstr>Centering an Image</vt:lpstr>
      <vt:lpstr>Centering a Image</vt:lpstr>
      <vt:lpstr>Centering an Image</vt:lpstr>
      <vt:lpstr>COLOR</vt:lpstr>
      <vt:lpstr>COLOR</vt:lpstr>
      <vt:lpstr>Color on the Web</vt:lpstr>
      <vt:lpstr>Color on the Web</vt:lpstr>
      <vt:lpstr>Color on the Web</vt:lpstr>
      <vt:lpstr>CSS Color - Hex</vt:lpstr>
      <vt:lpstr>CSS Color - RGB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Moses Surumen</cp:lastModifiedBy>
  <cp:revision>87</cp:revision>
  <dcterms:created xsi:type="dcterms:W3CDTF">2013-01-15T19:08:57Z</dcterms:created>
  <dcterms:modified xsi:type="dcterms:W3CDTF">2017-06-05T20:36:28Z</dcterms:modified>
</cp:coreProperties>
</file>