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58" r:id="rId5"/>
    <p:sldId id="265" r:id="rId6"/>
    <p:sldId id="264" r:id="rId7"/>
    <p:sldId id="259" r:id="rId8"/>
    <p:sldId id="260" r:id="rId9"/>
    <p:sldId id="261" r:id="rId10"/>
    <p:sldId id="262" r:id="rId11"/>
    <p:sldId id="269" r:id="rId12"/>
    <p:sldId id="271" r:id="rId13"/>
    <p:sldId id="270" r:id="rId14"/>
    <p:sldId id="273" r:id="rId15"/>
    <p:sldId id="272" r:id="rId16"/>
    <p:sldId id="266" r:id="rId17"/>
    <p:sldId id="274" r:id="rId18"/>
    <p:sldId id="277" r:id="rId19"/>
    <p:sldId id="276" r:id="rId20"/>
    <p:sldId id="275" r:id="rId21"/>
    <p:sldId id="278" r:id="rId22"/>
    <p:sldId id="279" r:id="rId23"/>
    <p:sldId id="268" r:id="rId24"/>
    <p:sldId id="280" r:id="rId25"/>
    <p:sldId id="26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98" d="100"/>
          <a:sy n="98" d="100"/>
        </p:scale>
        <p:origin x="51"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7/1/2020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7/1/2020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blog.cleancoder.com/uncle-bob/2014/05/08/SingleReponsibilityPrinciple.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computerworld.com/article/3427107/what-are-microservices-.html" TargetMode="External"/><Relationship Id="rId2" Type="http://schemas.openxmlformats.org/officeDocument/2006/relationships/hyperlink" Target="https://enterprisersproject.com/article/2017/8/how-explain-microservices-plain-english" TargetMode="External"/><Relationship Id="rId1" Type="http://schemas.openxmlformats.org/officeDocument/2006/relationships/slideLayout" Target="../slideLayouts/slideLayout2.xml"/><Relationship Id="rId6" Type="http://schemas.openxmlformats.org/officeDocument/2006/relationships/hyperlink" Target="https://medium.com/@k.wahome/maximizing-microservices-architecture-part-2-principles-5b8004b0ed09" TargetMode="External"/><Relationship Id="rId5" Type="http://schemas.openxmlformats.org/officeDocument/2006/relationships/hyperlink" Target="https://www.ibm.com/cloud/learn/microservices" TargetMode="External"/><Relationship Id="rId4" Type="http://schemas.openxmlformats.org/officeDocument/2006/relationships/hyperlink" Target="https://microservices.i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microservice </a:t>
            </a:r>
            <a:r>
              <a:rPr lang="en-US" dirty="0"/>
              <a:t>oriented architecture</a:t>
            </a:r>
          </a:p>
        </p:txBody>
      </p:sp>
      <p:sp>
        <p:nvSpPr>
          <p:cNvPr id="3" name="Subtitle 2"/>
          <p:cNvSpPr>
            <a:spLocks noGrp="1"/>
          </p:cNvSpPr>
          <p:nvPr>
            <p:ph type="subTitle" idx="1"/>
          </p:nvPr>
        </p:nvSpPr>
        <p:spPr/>
        <p:txBody>
          <a:bodyPr/>
          <a:lstStyle/>
          <a:p>
            <a:r>
              <a:rPr lang="en-US" dirty="0" smtClean="0"/>
              <a:t>The definitive guide: </a:t>
            </a:r>
            <a:r>
              <a:rPr lang="en-US" sz="800" dirty="0" smtClean="0"/>
              <a:t>by Peter Mwenda</a:t>
            </a:r>
            <a:endParaRPr lang="en-US" dirty="0"/>
          </a:p>
        </p:txBody>
      </p:sp>
    </p:spTree>
    <p:extLst>
      <p:ext uri="{BB962C8B-B14F-4D97-AF65-F5344CB8AC3E}">
        <p14:creationId xmlns:p14="http://schemas.microsoft.com/office/powerpoint/2010/main" val="2520022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a:t>
            </a:r>
            <a:r>
              <a:rPr lang="en-US" dirty="0" smtClean="0"/>
              <a:t>of </a:t>
            </a:r>
            <a:r>
              <a:rPr lang="en-US" dirty="0" smtClean="0"/>
              <a:t>microservice </a:t>
            </a:r>
            <a:r>
              <a:rPr lang="en-US" dirty="0"/>
              <a:t>oriented </a:t>
            </a:r>
            <a:r>
              <a:rPr lang="en-US" dirty="0" smtClean="0"/>
              <a:t>architecture</a:t>
            </a:r>
            <a:endParaRPr lang="en-US" dirty="0"/>
          </a:p>
        </p:txBody>
      </p:sp>
      <p:sp>
        <p:nvSpPr>
          <p:cNvPr id="3" name="Content Placeholder 2"/>
          <p:cNvSpPr>
            <a:spLocks noGrp="1"/>
          </p:cNvSpPr>
          <p:nvPr>
            <p:ph idx="1"/>
          </p:nvPr>
        </p:nvSpPr>
        <p:spPr/>
        <p:txBody>
          <a:bodyPr>
            <a:normAutofit/>
          </a:bodyPr>
          <a:lstStyle/>
          <a:p>
            <a:r>
              <a:rPr lang="en-US" dirty="0"/>
              <a:t>Architecture is </a:t>
            </a:r>
            <a:r>
              <a:rPr lang="en-US" dirty="0" smtClean="0"/>
              <a:t>the </a:t>
            </a:r>
            <a:r>
              <a:rPr lang="en-US" dirty="0"/>
              <a:t>decisions that you wish you could get right early in a </a:t>
            </a:r>
            <a:r>
              <a:rPr lang="en-US" dirty="0" smtClean="0"/>
              <a:t>project.</a:t>
            </a:r>
          </a:p>
          <a:p>
            <a:r>
              <a:rPr lang="en-US" dirty="0"/>
              <a:t>An architectural style is the combination of distinctive features in which architecture is performed or expressed</a:t>
            </a:r>
            <a:r>
              <a:rPr lang="en-US" dirty="0" smtClean="0"/>
              <a:t>.</a:t>
            </a:r>
          </a:p>
          <a:p>
            <a:r>
              <a:rPr lang="en-US" dirty="0" smtClean="0"/>
              <a:t>Recall that, microservice </a:t>
            </a:r>
            <a:r>
              <a:rPr lang="en-US" dirty="0" smtClean="0"/>
              <a:t>is </a:t>
            </a:r>
            <a:r>
              <a:rPr lang="en-US" dirty="0"/>
              <a:t>an architectural style that structures an application as a collection of </a:t>
            </a:r>
            <a:r>
              <a:rPr lang="en-US" dirty="0" smtClean="0"/>
              <a:t>services.  The resulting services should be: </a:t>
            </a:r>
            <a:r>
              <a:rPr lang="en-US" dirty="0"/>
              <a:t>Highly maintainable and </a:t>
            </a:r>
            <a:r>
              <a:rPr lang="en-US" dirty="0" smtClean="0"/>
              <a:t>testable, Loosely coupled, Independently deployable, Organized </a:t>
            </a:r>
            <a:r>
              <a:rPr lang="en-US" dirty="0"/>
              <a:t>around business </a:t>
            </a:r>
            <a:r>
              <a:rPr lang="en-US" dirty="0" smtClean="0"/>
              <a:t>capabilities and Owned </a:t>
            </a:r>
            <a:r>
              <a:rPr lang="en-US" dirty="0"/>
              <a:t>by a small </a:t>
            </a:r>
            <a:r>
              <a:rPr lang="en-US" dirty="0" smtClean="0"/>
              <a:t>team. </a:t>
            </a:r>
          </a:p>
          <a:p>
            <a:r>
              <a:rPr lang="en-US" dirty="0" smtClean="0"/>
              <a:t>We are going to discus the principles that governs this architecture.  </a:t>
            </a:r>
            <a:endParaRPr lang="en-US" dirty="0"/>
          </a:p>
          <a:p>
            <a:endParaRPr lang="en-US" dirty="0"/>
          </a:p>
        </p:txBody>
      </p:sp>
    </p:spTree>
    <p:extLst>
      <p:ext uri="{BB962C8B-B14F-4D97-AF65-F5344CB8AC3E}">
        <p14:creationId xmlns:p14="http://schemas.microsoft.com/office/powerpoint/2010/main" val="3182131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principles 1/13</a:t>
            </a:r>
            <a:endParaRPr lang="en-US" dirty="0"/>
          </a:p>
        </p:txBody>
      </p:sp>
      <p:sp>
        <p:nvSpPr>
          <p:cNvPr id="3" name="Content Placeholder 2"/>
          <p:cNvSpPr>
            <a:spLocks noGrp="1"/>
          </p:cNvSpPr>
          <p:nvPr>
            <p:ph idx="1"/>
          </p:nvPr>
        </p:nvSpPr>
        <p:spPr/>
        <p:txBody>
          <a:bodyPr>
            <a:normAutofit lnSpcReduction="10000"/>
          </a:bodyPr>
          <a:lstStyle/>
          <a:p>
            <a:r>
              <a:rPr lang="en-US" b="1" dirty="0"/>
              <a:t>Single </a:t>
            </a:r>
            <a:r>
              <a:rPr lang="en-US" b="1" dirty="0" smtClean="0"/>
              <a:t>Responsibility:</a:t>
            </a:r>
          </a:p>
          <a:p>
            <a:pPr marL="0" indent="0">
              <a:buNone/>
            </a:pPr>
            <a:r>
              <a:rPr lang="en-US" dirty="0"/>
              <a:t>Each microservice must cover and be responsible for a specific feature or functionality or an aggregation of cohesive functionality (single bounded context) encapsulating a functional domain. The rule of thumb in applying this principle is</a:t>
            </a:r>
            <a:r>
              <a:rPr lang="en-US" dirty="0" smtClean="0"/>
              <a:t>:  “</a:t>
            </a:r>
            <a:r>
              <a:rPr lang="en-US" dirty="0"/>
              <a:t>Gather together those things that change for the same reason, and separate those things that change for different reasons.” — Robert C. </a:t>
            </a:r>
            <a:r>
              <a:rPr lang="en-US" dirty="0" smtClean="0"/>
              <a:t>Martin. </a:t>
            </a:r>
            <a:endParaRPr lang="en-US" dirty="0"/>
          </a:p>
          <a:p>
            <a:pPr marL="0" indent="0">
              <a:buNone/>
            </a:pPr>
            <a:r>
              <a:rPr lang="en-US" dirty="0" smtClean="0"/>
              <a:t>The </a:t>
            </a:r>
            <a:r>
              <a:rPr lang="en-US" dirty="0">
                <a:hlinkClick r:id="rId2"/>
              </a:rPr>
              <a:t>Single Responsibility Principle</a:t>
            </a:r>
            <a:r>
              <a:rPr lang="en-US" dirty="0"/>
              <a:t> (SRP) is the most foundational principle of good design and states that each software subsystem, module, class, or even function should have </a:t>
            </a:r>
            <a:r>
              <a:rPr lang="en-US" u="sng" dirty="0"/>
              <a:t>one and only one reason to </a:t>
            </a:r>
            <a:r>
              <a:rPr lang="en-US" u="sng" dirty="0" smtClean="0"/>
              <a:t>change. </a:t>
            </a:r>
            <a:endParaRPr lang="en-US" b="1" dirty="0"/>
          </a:p>
          <a:p>
            <a:endParaRPr lang="en-US" dirty="0"/>
          </a:p>
          <a:p>
            <a:endParaRPr lang="en-US" dirty="0"/>
          </a:p>
        </p:txBody>
      </p:sp>
    </p:spTree>
    <p:extLst>
      <p:ext uri="{BB962C8B-B14F-4D97-AF65-F5344CB8AC3E}">
        <p14:creationId xmlns:p14="http://schemas.microsoft.com/office/powerpoint/2010/main" val="697632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principles 2/13</a:t>
            </a:r>
            <a:endParaRPr lang="en-US" dirty="0"/>
          </a:p>
        </p:txBody>
      </p:sp>
      <p:sp>
        <p:nvSpPr>
          <p:cNvPr id="3" name="Content Placeholder 2"/>
          <p:cNvSpPr>
            <a:spLocks noGrp="1"/>
          </p:cNvSpPr>
          <p:nvPr>
            <p:ph idx="1"/>
          </p:nvPr>
        </p:nvSpPr>
        <p:spPr/>
        <p:txBody>
          <a:bodyPr/>
          <a:lstStyle/>
          <a:p>
            <a:r>
              <a:rPr lang="en-US" b="1" dirty="0"/>
              <a:t>Domain </a:t>
            </a:r>
            <a:r>
              <a:rPr lang="en-US" b="1" dirty="0" smtClean="0"/>
              <a:t>Driven Design</a:t>
            </a:r>
          </a:p>
          <a:p>
            <a:pPr marL="0" indent="0">
              <a:buNone/>
            </a:pPr>
            <a:r>
              <a:rPr lang="en-US" dirty="0" smtClean="0"/>
              <a:t>Microservices </a:t>
            </a:r>
            <a:r>
              <a:rPr lang="en-US" dirty="0"/>
              <a:t>are organized and built around encapsulated business capabilities.</a:t>
            </a:r>
            <a:r>
              <a:rPr lang="en-US" b="1" dirty="0"/>
              <a:t> </a:t>
            </a:r>
            <a:r>
              <a:rPr lang="en-US" dirty="0"/>
              <a:t>A business capability represents what a business does in a </a:t>
            </a:r>
            <a:r>
              <a:rPr lang="en-US" u="sng" dirty="0"/>
              <a:t>particular domain </a:t>
            </a:r>
            <a:r>
              <a:rPr lang="en-US" dirty="0"/>
              <a:t>to fulfill its objectives and responsibilities. Incorporating Domain Driven Design allows the architecture to </a:t>
            </a:r>
            <a:r>
              <a:rPr lang="en-US" u="sng" dirty="0"/>
              <a:t>isolate system ability</a:t>
            </a:r>
            <a:r>
              <a:rPr lang="en-US" dirty="0"/>
              <a:t> into </a:t>
            </a:r>
            <a:r>
              <a:rPr lang="en-US" u="sng" dirty="0"/>
              <a:t>various domains</a:t>
            </a:r>
            <a:r>
              <a:rPr lang="en-US" dirty="0"/>
              <a:t>. Designing around real-world domains translates to software that represents the real-world problem you are trying to solve.</a:t>
            </a:r>
            <a:endParaRPr lang="en-US" b="1" dirty="0"/>
          </a:p>
        </p:txBody>
      </p:sp>
    </p:spTree>
    <p:extLst>
      <p:ext uri="{BB962C8B-B14F-4D97-AF65-F5344CB8AC3E}">
        <p14:creationId xmlns:p14="http://schemas.microsoft.com/office/powerpoint/2010/main" val="660438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principles 3/13</a:t>
            </a:r>
            <a:endParaRPr lang="en-US" dirty="0"/>
          </a:p>
        </p:txBody>
      </p:sp>
      <p:sp>
        <p:nvSpPr>
          <p:cNvPr id="3" name="Content Placeholder 2"/>
          <p:cNvSpPr>
            <a:spLocks noGrp="1"/>
          </p:cNvSpPr>
          <p:nvPr>
            <p:ph idx="1"/>
          </p:nvPr>
        </p:nvSpPr>
        <p:spPr/>
        <p:txBody>
          <a:bodyPr/>
          <a:lstStyle/>
          <a:p>
            <a:r>
              <a:rPr lang="en-US" b="1" dirty="0"/>
              <a:t>Encapsulation (Black Box)</a:t>
            </a:r>
          </a:p>
          <a:p>
            <a:pPr marL="0" indent="0">
              <a:buNone/>
            </a:pPr>
            <a:r>
              <a:rPr lang="en-US" dirty="0"/>
              <a:t>A service should only be consumed through a standardized API and should not expose its internal implementation details (composition, business logic, persistence mechanisms </a:t>
            </a:r>
            <a:r>
              <a:rPr lang="en-US" dirty="0" err="1"/>
              <a:t>e.t.c</a:t>
            </a:r>
            <a:r>
              <a:rPr lang="en-US" dirty="0"/>
              <a:t>) to its consumers. </a:t>
            </a:r>
            <a:r>
              <a:rPr lang="en-US" dirty="0" smtClean="0"/>
              <a:t>Common </a:t>
            </a:r>
            <a:r>
              <a:rPr lang="en-US" dirty="0"/>
              <a:t>examples that break the hidden implementation principle </a:t>
            </a:r>
            <a:r>
              <a:rPr lang="en-US" dirty="0" smtClean="0"/>
              <a:t>include. Team </a:t>
            </a:r>
            <a:r>
              <a:rPr lang="en-US" dirty="0"/>
              <a:t>A builds a service that requires its consumers to know its entities database primary key, Services sharing database </a:t>
            </a:r>
            <a:r>
              <a:rPr lang="en-US" dirty="0" smtClean="0"/>
              <a:t>access </a:t>
            </a:r>
            <a:r>
              <a:rPr lang="en-US" dirty="0" err="1" smtClean="0"/>
              <a:t>e.t.c</a:t>
            </a:r>
            <a:r>
              <a:rPr lang="en-US" dirty="0" smtClean="0"/>
              <a:t> </a:t>
            </a:r>
            <a:endParaRPr lang="en-US" dirty="0"/>
          </a:p>
        </p:txBody>
      </p:sp>
    </p:spTree>
    <p:extLst>
      <p:ext uri="{BB962C8B-B14F-4D97-AF65-F5344CB8AC3E}">
        <p14:creationId xmlns:p14="http://schemas.microsoft.com/office/powerpoint/2010/main" val="1284195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principles 4/13</a:t>
            </a:r>
            <a:endParaRPr lang="en-US" dirty="0"/>
          </a:p>
        </p:txBody>
      </p:sp>
      <p:sp>
        <p:nvSpPr>
          <p:cNvPr id="3" name="Content Placeholder 2"/>
          <p:cNvSpPr>
            <a:spLocks noGrp="1"/>
          </p:cNvSpPr>
          <p:nvPr>
            <p:ph idx="1"/>
          </p:nvPr>
        </p:nvSpPr>
        <p:spPr/>
        <p:txBody>
          <a:bodyPr/>
          <a:lstStyle/>
          <a:p>
            <a:r>
              <a:rPr lang="en-US" b="1" dirty="0"/>
              <a:t>Location Transparency (Service Discovery)</a:t>
            </a:r>
          </a:p>
          <a:p>
            <a:pPr marL="0" indent="0">
              <a:buNone/>
            </a:pPr>
            <a:r>
              <a:rPr lang="en-US" dirty="0"/>
              <a:t>Services should never be exposed directly to consumers. Service consumers should never be made aware or dependent on the exact address of the </a:t>
            </a:r>
            <a:r>
              <a:rPr lang="en-US" dirty="0" smtClean="0"/>
              <a:t>service. </a:t>
            </a:r>
            <a:r>
              <a:rPr lang="en-US" dirty="0"/>
              <a:t>The implication of this principle is</a:t>
            </a:r>
            <a:r>
              <a:rPr lang="en-US" dirty="0" smtClean="0"/>
              <a:t>:   A </a:t>
            </a:r>
            <a:r>
              <a:rPr lang="en-US" dirty="0"/>
              <a:t>service may change its own </a:t>
            </a:r>
            <a:r>
              <a:rPr lang="en-US" dirty="0" err="1"/>
              <a:t>url</a:t>
            </a:r>
            <a:r>
              <a:rPr lang="en-US" dirty="0"/>
              <a:t> without affecting the Consumer. Services can be deployed to new infrastructure without affecting their consumers</a:t>
            </a:r>
            <a:r>
              <a:rPr lang="en-US" dirty="0" smtClean="0"/>
              <a:t>. For </a:t>
            </a:r>
            <a:r>
              <a:rPr lang="en-US" dirty="0"/>
              <a:t>scaling purposes, services can be deployed multiple times without requiring any reaction from their consumers.</a:t>
            </a:r>
            <a:endParaRPr lang="en-US" dirty="0"/>
          </a:p>
        </p:txBody>
      </p:sp>
    </p:spTree>
    <p:extLst>
      <p:ext uri="{BB962C8B-B14F-4D97-AF65-F5344CB8AC3E}">
        <p14:creationId xmlns:p14="http://schemas.microsoft.com/office/powerpoint/2010/main" val="71075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principles 5/13</a:t>
            </a:r>
            <a:endParaRPr lang="en-US" dirty="0"/>
          </a:p>
        </p:txBody>
      </p:sp>
      <p:sp>
        <p:nvSpPr>
          <p:cNvPr id="3" name="Content Placeholder 2"/>
          <p:cNvSpPr>
            <a:spLocks noGrp="1"/>
          </p:cNvSpPr>
          <p:nvPr>
            <p:ph idx="1"/>
          </p:nvPr>
        </p:nvSpPr>
        <p:spPr/>
        <p:txBody>
          <a:bodyPr/>
          <a:lstStyle/>
          <a:p>
            <a:r>
              <a:rPr lang="en-US" b="1" dirty="0" smtClean="0"/>
              <a:t>Decentralization</a:t>
            </a:r>
            <a:endParaRPr lang="en-US" b="1" dirty="0"/>
          </a:p>
          <a:p>
            <a:pPr marL="0" indent="0">
              <a:buNone/>
            </a:pPr>
            <a:r>
              <a:rPr lang="en-US" dirty="0"/>
              <a:t>Microservices embrace loosely coupled resources. To achieve autonomy, an organization should strive to push power out of the center, organizationally and architecturally. Each service handling its own responsibility should be </a:t>
            </a:r>
            <a:r>
              <a:rPr lang="en-US" dirty="0" smtClean="0"/>
              <a:t>favored </a:t>
            </a:r>
            <a:r>
              <a:rPr lang="en-US" dirty="0"/>
              <a:t>over having a single orchestrator that holds all business logic in one place. Within a microservices environment there should be no resource </a:t>
            </a:r>
            <a:r>
              <a:rPr lang="en-US" dirty="0" smtClean="0"/>
              <a:t>centralization. </a:t>
            </a:r>
            <a:endParaRPr lang="en-US" dirty="0"/>
          </a:p>
        </p:txBody>
      </p:sp>
    </p:spTree>
    <p:extLst>
      <p:ext uri="{BB962C8B-B14F-4D97-AF65-F5344CB8AC3E}">
        <p14:creationId xmlns:p14="http://schemas.microsoft.com/office/powerpoint/2010/main" val="4106375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t>principles 6/13</a:t>
            </a:r>
            <a:endParaRPr lang="en-US" dirty="0"/>
          </a:p>
        </p:txBody>
      </p:sp>
      <p:sp>
        <p:nvSpPr>
          <p:cNvPr id="3" name="Content Placeholder 2"/>
          <p:cNvSpPr>
            <a:spLocks noGrp="1"/>
          </p:cNvSpPr>
          <p:nvPr>
            <p:ph idx="1"/>
          </p:nvPr>
        </p:nvSpPr>
        <p:spPr/>
        <p:txBody>
          <a:bodyPr/>
          <a:lstStyle/>
          <a:p>
            <a:r>
              <a:rPr lang="en-US" b="1" dirty="0" smtClean="0"/>
              <a:t>Independently Deployable</a:t>
            </a:r>
          </a:p>
          <a:p>
            <a:pPr marL="0" indent="0">
              <a:buNone/>
            </a:pPr>
            <a:r>
              <a:rPr lang="en-US" dirty="0"/>
              <a:t>Microservices should be independently deployable as components of the application’s ecosystem. This principle enables a change in one service to be deployed without requiring any other services to be </a:t>
            </a:r>
            <a:r>
              <a:rPr lang="en-US" dirty="0" smtClean="0"/>
              <a:t>deployed. </a:t>
            </a:r>
            <a:endParaRPr lang="en-US" b="1" dirty="0"/>
          </a:p>
        </p:txBody>
      </p:sp>
    </p:spTree>
    <p:extLst>
      <p:ext uri="{BB962C8B-B14F-4D97-AF65-F5344CB8AC3E}">
        <p14:creationId xmlns:p14="http://schemas.microsoft.com/office/powerpoint/2010/main" val="2994820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principles 7/13</a:t>
            </a:r>
            <a:endParaRPr lang="en-US" dirty="0"/>
          </a:p>
        </p:txBody>
      </p:sp>
      <p:sp>
        <p:nvSpPr>
          <p:cNvPr id="3" name="Content Placeholder 2"/>
          <p:cNvSpPr>
            <a:spLocks noGrp="1"/>
          </p:cNvSpPr>
          <p:nvPr>
            <p:ph idx="1"/>
          </p:nvPr>
        </p:nvSpPr>
        <p:spPr/>
        <p:txBody>
          <a:bodyPr/>
          <a:lstStyle/>
          <a:p>
            <a:r>
              <a:rPr lang="en-US" b="1" dirty="0"/>
              <a:t>Culture of Automation</a:t>
            </a:r>
          </a:p>
          <a:p>
            <a:pPr marL="0" indent="0">
              <a:buNone/>
            </a:pPr>
            <a:r>
              <a:rPr lang="en-US" dirty="0"/>
              <a:t>Slicing up a monolithic application into a suite of component services in a highly decomposed ecosystem is bound to result in a noticeable increase in independent deployable units. Embedding automation into the culture of an organization and investing in tooling to support it yields high returns in a microservices environment by dealing with the maintenance overheads an increase in deployable units brings </a:t>
            </a:r>
            <a:r>
              <a:rPr lang="en-US" dirty="0" smtClean="0"/>
              <a:t>along. </a:t>
            </a:r>
            <a:endParaRPr lang="en-US" dirty="0"/>
          </a:p>
        </p:txBody>
      </p:sp>
    </p:spTree>
    <p:extLst>
      <p:ext uri="{BB962C8B-B14F-4D97-AF65-F5344CB8AC3E}">
        <p14:creationId xmlns:p14="http://schemas.microsoft.com/office/powerpoint/2010/main" val="2685220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principles 8/13</a:t>
            </a:r>
            <a:endParaRPr lang="en-US" dirty="0"/>
          </a:p>
        </p:txBody>
      </p:sp>
      <p:sp>
        <p:nvSpPr>
          <p:cNvPr id="3" name="Content Placeholder 2"/>
          <p:cNvSpPr>
            <a:spLocks noGrp="1"/>
          </p:cNvSpPr>
          <p:nvPr>
            <p:ph idx="1"/>
          </p:nvPr>
        </p:nvSpPr>
        <p:spPr/>
        <p:txBody>
          <a:bodyPr/>
          <a:lstStyle/>
          <a:p>
            <a:r>
              <a:rPr lang="en-US" b="1" dirty="0"/>
              <a:t>Standardized API Mechanism with a Published Contract</a:t>
            </a:r>
          </a:p>
          <a:p>
            <a:pPr marL="0" indent="0">
              <a:buNone/>
            </a:pPr>
            <a:r>
              <a:rPr lang="en-US" dirty="0" smtClean="0"/>
              <a:t>Interfaces </a:t>
            </a:r>
            <a:r>
              <a:rPr lang="en-US" dirty="0"/>
              <a:t>should be a well-defined, standardized and widely adopted mechanism that is published and available to its consumers. This API is consistent across other microservices, to encourage re-use and avoid breakages (point-to-point integration). Using a standardized and widely adopted interface mechanism allows the service to be more easily consumed across different systems and languages and by far more consumers in a shorter period of </a:t>
            </a:r>
            <a:r>
              <a:rPr lang="en-US" dirty="0" smtClean="0"/>
              <a:t>time. </a:t>
            </a:r>
            <a:endParaRPr lang="en-US" dirty="0"/>
          </a:p>
        </p:txBody>
      </p:sp>
    </p:spTree>
    <p:extLst>
      <p:ext uri="{BB962C8B-B14F-4D97-AF65-F5344CB8AC3E}">
        <p14:creationId xmlns:p14="http://schemas.microsoft.com/office/powerpoint/2010/main" val="3530669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principles 9/13</a:t>
            </a:r>
            <a:endParaRPr lang="en-US" dirty="0"/>
          </a:p>
        </p:txBody>
      </p:sp>
      <p:sp>
        <p:nvSpPr>
          <p:cNvPr id="3" name="Content Placeholder 2"/>
          <p:cNvSpPr>
            <a:spLocks noGrp="1"/>
          </p:cNvSpPr>
          <p:nvPr>
            <p:ph idx="1"/>
          </p:nvPr>
        </p:nvSpPr>
        <p:spPr/>
        <p:txBody>
          <a:bodyPr/>
          <a:lstStyle/>
          <a:p>
            <a:r>
              <a:rPr lang="en-US" b="1" dirty="0"/>
              <a:t>Interface Backwards Compatibility</a:t>
            </a:r>
          </a:p>
          <a:p>
            <a:pPr marL="0" indent="0">
              <a:buNone/>
            </a:pPr>
            <a:r>
              <a:rPr lang="en-US" dirty="0"/>
              <a:t>Interfaces should always remain backwards compatible. Breaking changes to an interface that will force commensurate reactions from a service’s consumers should not be permitted</a:t>
            </a:r>
            <a:r>
              <a:rPr lang="en-US" dirty="0" smtClean="0"/>
              <a:t>. </a:t>
            </a:r>
            <a:endParaRPr lang="en-US" dirty="0"/>
          </a:p>
        </p:txBody>
      </p:sp>
    </p:spTree>
    <p:extLst>
      <p:ext uri="{BB962C8B-B14F-4D97-AF65-F5344CB8AC3E}">
        <p14:creationId xmlns:p14="http://schemas.microsoft.com/office/powerpoint/2010/main" val="1311919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Explained </a:t>
            </a:r>
            <a:endParaRPr lang="en-US" dirty="0"/>
          </a:p>
        </p:txBody>
      </p:sp>
      <p:sp>
        <p:nvSpPr>
          <p:cNvPr id="3" name="Content Placeholder 2"/>
          <p:cNvSpPr>
            <a:spLocks noGrp="1"/>
          </p:cNvSpPr>
          <p:nvPr>
            <p:ph idx="1"/>
          </p:nvPr>
        </p:nvSpPr>
        <p:spPr/>
        <p:txBody>
          <a:bodyPr>
            <a:normAutofit/>
          </a:bodyPr>
          <a:lstStyle/>
          <a:p>
            <a:r>
              <a:rPr lang="en-US" dirty="0"/>
              <a:t>First, a quick bit of background on how we got here and </a:t>
            </a:r>
            <a:r>
              <a:rPr lang="en-US" i="1" dirty="0"/>
              <a:t>why</a:t>
            </a:r>
            <a:r>
              <a:rPr lang="en-US" dirty="0"/>
              <a:t> microservices </a:t>
            </a:r>
            <a:r>
              <a:rPr lang="en-US" dirty="0" smtClean="0"/>
              <a:t>matters.</a:t>
            </a:r>
          </a:p>
          <a:p>
            <a:r>
              <a:rPr lang="en-US" dirty="0" smtClean="0"/>
              <a:t>Previously</a:t>
            </a:r>
            <a:r>
              <a:rPr lang="en-US" dirty="0"/>
              <a:t>, </a:t>
            </a:r>
            <a:r>
              <a:rPr lang="en-US" dirty="0" smtClean="0"/>
              <a:t>developers </a:t>
            </a:r>
            <a:r>
              <a:rPr lang="en-US" dirty="0"/>
              <a:t>built applications in a way that is now known as the </a:t>
            </a:r>
            <a:r>
              <a:rPr lang="en-US" dirty="0" smtClean="0"/>
              <a:t>monolith.</a:t>
            </a:r>
          </a:p>
          <a:p>
            <a:r>
              <a:rPr lang="en-US" dirty="0" smtClean="0"/>
              <a:t>The </a:t>
            </a:r>
            <a:r>
              <a:rPr lang="en-US" dirty="0"/>
              <a:t>project starts off small, </a:t>
            </a:r>
            <a:r>
              <a:rPr lang="en-US" dirty="0" smtClean="0"/>
              <a:t>then something small is added here</a:t>
            </a:r>
            <a:r>
              <a:rPr lang="en-US" dirty="0"/>
              <a:t>, </a:t>
            </a:r>
            <a:r>
              <a:rPr lang="en-US" dirty="0" smtClean="0"/>
              <a:t>a new feature added there and so on. </a:t>
            </a:r>
          </a:p>
          <a:p>
            <a:r>
              <a:rPr lang="en-US" dirty="0" smtClean="0"/>
              <a:t>In a year </a:t>
            </a:r>
            <a:r>
              <a:rPr lang="en-US" dirty="0"/>
              <a:t>or </a:t>
            </a:r>
            <a:r>
              <a:rPr lang="en-US" dirty="0" smtClean="0"/>
              <a:t>two, you </a:t>
            </a:r>
            <a:r>
              <a:rPr lang="en-US" dirty="0"/>
              <a:t>suddenly have this monster of a project where you change one thing </a:t>
            </a:r>
            <a:r>
              <a:rPr lang="en-US" dirty="0" smtClean="0"/>
              <a:t>and </a:t>
            </a:r>
            <a:r>
              <a:rPr lang="en-US" dirty="0"/>
              <a:t>the whole system can break. </a:t>
            </a:r>
            <a:endParaRPr lang="en-US" dirty="0" smtClean="0"/>
          </a:p>
        </p:txBody>
      </p:sp>
    </p:spTree>
    <p:extLst>
      <p:ext uri="{BB962C8B-B14F-4D97-AF65-F5344CB8AC3E}">
        <p14:creationId xmlns:p14="http://schemas.microsoft.com/office/powerpoint/2010/main" val="1519453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principles 10/13</a:t>
            </a:r>
            <a:endParaRPr lang="en-US" dirty="0"/>
          </a:p>
        </p:txBody>
      </p:sp>
      <p:sp>
        <p:nvSpPr>
          <p:cNvPr id="3" name="Content Placeholder 2"/>
          <p:cNvSpPr>
            <a:spLocks noGrp="1"/>
          </p:cNvSpPr>
          <p:nvPr>
            <p:ph idx="1"/>
          </p:nvPr>
        </p:nvSpPr>
        <p:spPr/>
        <p:txBody>
          <a:bodyPr/>
          <a:lstStyle/>
          <a:p>
            <a:r>
              <a:rPr lang="en-US" b="1" dirty="0"/>
              <a:t>Interface Version Dependency</a:t>
            </a:r>
          </a:p>
          <a:p>
            <a:pPr marL="0" indent="0">
              <a:buNone/>
            </a:pPr>
            <a:r>
              <a:rPr lang="en-US" dirty="0"/>
              <a:t>Dependency on services should be based on the </a:t>
            </a:r>
            <a:r>
              <a:rPr lang="en-US" i="1" dirty="0"/>
              <a:t>interface version</a:t>
            </a:r>
            <a:r>
              <a:rPr lang="en-US" dirty="0"/>
              <a:t> and not on the </a:t>
            </a:r>
            <a:r>
              <a:rPr lang="en-US" i="1" dirty="0"/>
              <a:t>version of the application</a:t>
            </a:r>
            <a:r>
              <a:rPr lang="en-US" dirty="0"/>
              <a:t> exposing the interface. Systems should be dependent on the version of the interface they are consuming and completely unaware of the version of the application that exposes it.</a:t>
            </a:r>
          </a:p>
        </p:txBody>
      </p:sp>
    </p:spTree>
    <p:extLst>
      <p:ext uri="{BB962C8B-B14F-4D97-AF65-F5344CB8AC3E}">
        <p14:creationId xmlns:p14="http://schemas.microsoft.com/office/powerpoint/2010/main" val="847926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principles 11/13</a:t>
            </a:r>
            <a:endParaRPr lang="en-US" dirty="0"/>
          </a:p>
        </p:txBody>
      </p:sp>
      <p:sp>
        <p:nvSpPr>
          <p:cNvPr id="3" name="Content Placeholder 2"/>
          <p:cNvSpPr>
            <a:spLocks noGrp="1"/>
          </p:cNvSpPr>
          <p:nvPr>
            <p:ph idx="1"/>
          </p:nvPr>
        </p:nvSpPr>
        <p:spPr/>
        <p:txBody>
          <a:bodyPr>
            <a:normAutofit lnSpcReduction="10000"/>
          </a:bodyPr>
          <a:lstStyle/>
          <a:p>
            <a:r>
              <a:rPr lang="en-US" b="1" dirty="0" smtClean="0"/>
              <a:t>Resiliency </a:t>
            </a:r>
            <a:r>
              <a:rPr lang="en-US" b="1" dirty="0"/>
              <a:t>and Failure Isolation</a:t>
            </a:r>
          </a:p>
          <a:p>
            <a:pPr marL="0" indent="0">
              <a:buNone/>
            </a:pPr>
            <a:r>
              <a:rPr lang="en-US" dirty="0"/>
              <a:t>Microservices architecture is not a silver bullet. It does not automatically make your systems more stable. Considerable effort is required to isolate system failures within the services they occur in to avoid burdening consumers of a service with handling its failures</a:t>
            </a:r>
            <a:r>
              <a:rPr lang="en-US" dirty="0" smtClean="0"/>
              <a:t>. </a:t>
            </a:r>
          </a:p>
          <a:p>
            <a:pPr marL="0" indent="0">
              <a:buNone/>
            </a:pPr>
            <a:r>
              <a:rPr lang="en-US" dirty="0"/>
              <a:t>Failures should not propagate to more components within a microservice as well as to other services and the entire system should stay responsive in the face of individual service failures. Components should be isolated from each other with each component containing its own failures thereby ensuring that parts of the system can fail and recover without impairing the system as a whole.</a:t>
            </a:r>
          </a:p>
        </p:txBody>
      </p:sp>
    </p:spTree>
    <p:extLst>
      <p:ext uri="{BB962C8B-B14F-4D97-AF65-F5344CB8AC3E}">
        <p14:creationId xmlns:p14="http://schemas.microsoft.com/office/powerpoint/2010/main" val="3655687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principles 12/13</a:t>
            </a:r>
            <a:endParaRPr lang="en-US" dirty="0"/>
          </a:p>
        </p:txBody>
      </p:sp>
      <p:sp>
        <p:nvSpPr>
          <p:cNvPr id="3" name="Content Placeholder 2"/>
          <p:cNvSpPr>
            <a:spLocks noGrp="1"/>
          </p:cNvSpPr>
          <p:nvPr>
            <p:ph idx="1"/>
          </p:nvPr>
        </p:nvSpPr>
        <p:spPr/>
        <p:txBody>
          <a:bodyPr/>
          <a:lstStyle/>
          <a:p>
            <a:r>
              <a:rPr lang="en-US" b="1" dirty="0"/>
              <a:t>Highly observable</a:t>
            </a:r>
          </a:p>
          <a:p>
            <a:pPr marL="0" indent="0">
              <a:buNone/>
            </a:pPr>
            <a:r>
              <a:rPr lang="en-US" dirty="0"/>
              <a:t>Maintaining a healthy production environment where a fleet of microservices forms an application’s ecosystem, requires that the component services are highly observable. The environment must be discoverable. It should provide enough information to ascertain the state of the system</a:t>
            </a:r>
            <a:r>
              <a:rPr lang="en-US" dirty="0" smtClean="0"/>
              <a:t>.</a:t>
            </a:r>
          </a:p>
          <a:p>
            <a:pPr marL="0" indent="0">
              <a:buNone/>
            </a:pPr>
            <a:r>
              <a:rPr lang="en-US" dirty="0"/>
              <a:t>“Monitor. In fact, monitor everything.”</a:t>
            </a:r>
          </a:p>
        </p:txBody>
      </p:sp>
    </p:spTree>
    <p:extLst>
      <p:ext uri="{BB962C8B-B14F-4D97-AF65-F5344CB8AC3E}">
        <p14:creationId xmlns:p14="http://schemas.microsoft.com/office/powerpoint/2010/main" val="1749807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principles 13/13</a:t>
            </a:r>
            <a:endParaRPr lang="en-US" dirty="0"/>
          </a:p>
        </p:txBody>
      </p:sp>
      <p:sp>
        <p:nvSpPr>
          <p:cNvPr id="3" name="Content Placeholder 2"/>
          <p:cNvSpPr>
            <a:spLocks noGrp="1"/>
          </p:cNvSpPr>
          <p:nvPr>
            <p:ph idx="1"/>
          </p:nvPr>
        </p:nvSpPr>
        <p:spPr/>
        <p:txBody>
          <a:bodyPr/>
          <a:lstStyle/>
          <a:p>
            <a:r>
              <a:rPr lang="en-US" b="1" dirty="0" smtClean="0"/>
              <a:t>Appropriate Security</a:t>
            </a:r>
          </a:p>
          <a:p>
            <a:pPr marL="0" indent="0">
              <a:buNone/>
            </a:pPr>
            <a:r>
              <a:rPr lang="en-US" dirty="0"/>
              <a:t>A service should implement the appropriate level of security based on the domain it encapsulates. The implication of this principle is that different services may implement different security mechanisms as the level of security applied is dependent on the functionality the service exposes.</a:t>
            </a:r>
            <a:endParaRPr lang="en-US" b="1" dirty="0"/>
          </a:p>
        </p:txBody>
      </p:sp>
    </p:spTree>
    <p:extLst>
      <p:ext uri="{BB962C8B-B14F-4D97-AF65-F5344CB8AC3E}">
        <p14:creationId xmlns:p14="http://schemas.microsoft.com/office/powerpoint/2010/main" val="1441559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Summary</a:t>
            </a:r>
            <a:br>
              <a:rPr lang="en-US" b="1" dirty="0"/>
            </a:br>
            <a:endParaRPr lang="en-US" dirty="0"/>
          </a:p>
        </p:txBody>
      </p:sp>
      <p:sp>
        <p:nvSpPr>
          <p:cNvPr id="3" name="Content Placeholder 2"/>
          <p:cNvSpPr>
            <a:spLocks noGrp="1"/>
          </p:cNvSpPr>
          <p:nvPr>
            <p:ph idx="1"/>
          </p:nvPr>
        </p:nvSpPr>
        <p:spPr/>
        <p:txBody>
          <a:bodyPr/>
          <a:lstStyle/>
          <a:p>
            <a:r>
              <a:rPr lang="en-US" dirty="0"/>
              <a:t>Principles are an integral part in realizing the efficacy of microservices architecture.</a:t>
            </a:r>
          </a:p>
          <a:p>
            <a:r>
              <a:rPr lang="en-US" dirty="0"/>
              <a:t>They reflect a level of consensus across an organization, and embody the spirit and thinking of the architecture while acting as guidelines to assist with decision making. They ought to be high level and not written in stone.</a:t>
            </a:r>
          </a:p>
          <a:p>
            <a:r>
              <a:rPr lang="en-US" dirty="0"/>
              <a:t>While principles address the ‘</a:t>
            </a:r>
            <a:r>
              <a:rPr lang="en-US" i="1" dirty="0"/>
              <a:t>why</a:t>
            </a:r>
            <a:r>
              <a:rPr lang="en-US" dirty="0"/>
              <a:t>’, standards mandate what ought to be done. There is however a natural relationship between principles and standards that takes the form of </a:t>
            </a:r>
            <a:r>
              <a:rPr lang="en-US" i="1" dirty="0"/>
              <a:t>standards</a:t>
            </a:r>
            <a:r>
              <a:rPr lang="en-US" dirty="0"/>
              <a:t> arising from </a:t>
            </a:r>
            <a:r>
              <a:rPr lang="en-US" i="1" dirty="0"/>
              <a:t>principles</a:t>
            </a:r>
            <a:r>
              <a:rPr lang="en-US" dirty="0"/>
              <a:t>. </a:t>
            </a:r>
          </a:p>
        </p:txBody>
      </p:sp>
    </p:spTree>
    <p:extLst>
      <p:ext uri="{BB962C8B-B14F-4D97-AF65-F5344CB8AC3E}">
        <p14:creationId xmlns:p14="http://schemas.microsoft.com/office/powerpoint/2010/main" val="2454533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enterprisersproject.com/article/2017/8/how-explain-microservices-plain-english</a:t>
            </a:r>
            <a:endParaRPr lang="en-US" dirty="0" smtClean="0"/>
          </a:p>
          <a:p>
            <a:r>
              <a:rPr lang="en-US" dirty="0">
                <a:hlinkClick r:id="rId3"/>
              </a:rPr>
              <a:t>https://www.computerworld.com/article/3427107/what-are-microservices-.</a:t>
            </a:r>
            <a:r>
              <a:rPr lang="en-US" dirty="0" smtClean="0">
                <a:hlinkClick r:id="rId3"/>
              </a:rPr>
              <a:t>html</a:t>
            </a:r>
            <a:endParaRPr lang="en-US" dirty="0" smtClean="0"/>
          </a:p>
          <a:p>
            <a:r>
              <a:rPr lang="en-US" dirty="0">
                <a:hlinkClick r:id="rId4"/>
              </a:rPr>
              <a:t>https://</a:t>
            </a:r>
            <a:r>
              <a:rPr lang="en-US" dirty="0" smtClean="0">
                <a:hlinkClick r:id="rId4"/>
              </a:rPr>
              <a:t>microservices.io</a:t>
            </a:r>
            <a:r>
              <a:rPr lang="en-US" dirty="0"/>
              <a:t> </a:t>
            </a:r>
            <a:endParaRPr lang="en-US" dirty="0" smtClean="0"/>
          </a:p>
          <a:p>
            <a:r>
              <a:rPr lang="en-US" dirty="0">
                <a:hlinkClick r:id="rId5"/>
              </a:rPr>
              <a:t>https://</a:t>
            </a:r>
            <a:r>
              <a:rPr lang="en-US" dirty="0" smtClean="0">
                <a:hlinkClick r:id="rId5"/>
              </a:rPr>
              <a:t>www.ibm.com/cloud/learn/microservices</a:t>
            </a:r>
            <a:endParaRPr lang="en-US" dirty="0" smtClean="0"/>
          </a:p>
          <a:p>
            <a:r>
              <a:rPr lang="en-US" dirty="0">
                <a:hlinkClick r:id="rId6"/>
              </a:rPr>
              <a:t>https://medium.com/@</a:t>
            </a:r>
            <a:r>
              <a:rPr lang="en-US" dirty="0" smtClean="0">
                <a:hlinkClick r:id="rId6"/>
              </a:rPr>
              <a:t>k.wahome/maximizing-microservices-architecture-part-2-principles-5b8004b0ed09</a:t>
            </a:r>
            <a:r>
              <a:rPr lang="en-US" dirty="0" smtClean="0"/>
              <a:t> </a:t>
            </a:r>
            <a:endParaRPr lang="en-US" dirty="0"/>
          </a:p>
        </p:txBody>
      </p:sp>
    </p:spTree>
    <p:extLst>
      <p:ext uri="{BB962C8B-B14F-4D97-AF65-F5344CB8AC3E}">
        <p14:creationId xmlns:p14="http://schemas.microsoft.com/office/powerpoint/2010/main" val="4185162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MicroserviceS Explained </a:t>
            </a:r>
            <a:r>
              <a:rPr lang="en-US" dirty="0" smtClean="0"/>
              <a:t>…</a:t>
            </a:r>
            <a:endParaRPr lang="en-US" dirty="0"/>
          </a:p>
        </p:txBody>
      </p:sp>
      <p:sp>
        <p:nvSpPr>
          <p:cNvPr id="3" name="Content Placeholder 2"/>
          <p:cNvSpPr>
            <a:spLocks noGrp="1"/>
          </p:cNvSpPr>
          <p:nvPr>
            <p:ph idx="1"/>
          </p:nvPr>
        </p:nvSpPr>
        <p:spPr/>
        <p:txBody>
          <a:bodyPr/>
          <a:lstStyle/>
          <a:p>
            <a:r>
              <a:rPr lang="en-US" dirty="0"/>
              <a:t>Microservice is an architectural design. </a:t>
            </a:r>
            <a:endParaRPr lang="en-US" dirty="0" smtClean="0"/>
          </a:p>
          <a:p>
            <a:r>
              <a:rPr lang="en-US" dirty="0" smtClean="0"/>
              <a:t>The </a:t>
            </a:r>
            <a:r>
              <a:rPr lang="en-US" dirty="0" smtClean="0"/>
              <a:t>design </a:t>
            </a:r>
            <a:r>
              <a:rPr lang="en-US" dirty="0"/>
              <a:t>structures an application as a collection of </a:t>
            </a:r>
            <a:r>
              <a:rPr lang="en-US" dirty="0" smtClean="0"/>
              <a:t>services “</a:t>
            </a:r>
            <a:r>
              <a:rPr lang="en-US" dirty="0"/>
              <a:t>smaller, more specialized </a:t>
            </a:r>
            <a:r>
              <a:rPr lang="en-US" dirty="0" smtClean="0"/>
              <a:t>parts”.</a:t>
            </a:r>
          </a:p>
          <a:p>
            <a:r>
              <a:rPr lang="en-US" dirty="0" smtClean="0"/>
              <a:t>These small parts “microservices” </a:t>
            </a:r>
            <a:r>
              <a:rPr lang="en-US" dirty="0"/>
              <a:t>communicate with one another across common interfaces such as APIs and REST interfaces like </a:t>
            </a:r>
            <a:r>
              <a:rPr lang="en-US" dirty="0" smtClean="0"/>
              <a:t>HTTP. </a:t>
            </a:r>
            <a:endParaRPr lang="en-US" dirty="0"/>
          </a:p>
          <a:p>
            <a:endParaRPr lang="en-US" dirty="0"/>
          </a:p>
        </p:txBody>
      </p:sp>
    </p:spTree>
    <p:extLst>
      <p:ext uri="{BB962C8B-B14F-4D97-AF65-F5344CB8AC3E}">
        <p14:creationId xmlns:p14="http://schemas.microsoft.com/office/powerpoint/2010/main" val="2419990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Monolithic applications</a:t>
            </a:r>
            <a:endParaRPr lang="en-US" dirty="0"/>
          </a:p>
        </p:txBody>
      </p:sp>
      <p:sp>
        <p:nvSpPr>
          <p:cNvPr id="3" name="Content Placeholder 2"/>
          <p:cNvSpPr>
            <a:spLocks noGrp="1"/>
          </p:cNvSpPr>
          <p:nvPr>
            <p:ph idx="1"/>
          </p:nvPr>
        </p:nvSpPr>
        <p:spPr/>
        <p:txBody>
          <a:bodyPr>
            <a:normAutofit/>
          </a:bodyPr>
          <a:lstStyle/>
          <a:p>
            <a:r>
              <a:rPr lang="en-US" dirty="0" smtClean="0"/>
              <a:t>This is a single-tiered </a:t>
            </a:r>
            <a:r>
              <a:rPr lang="en-US" dirty="0"/>
              <a:t>software </a:t>
            </a:r>
            <a:r>
              <a:rPr lang="en-US" dirty="0" smtClean="0"/>
              <a:t>application.</a:t>
            </a:r>
          </a:p>
          <a:p>
            <a:r>
              <a:rPr lang="en-US" dirty="0"/>
              <a:t>I</a:t>
            </a:r>
            <a:r>
              <a:rPr lang="en-US" dirty="0" smtClean="0"/>
              <a:t>n most cases, the application comprises of </a:t>
            </a:r>
            <a:r>
              <a:rPr lang="en-US" dirty="0"/>
              <a:t>the user interface and data access </a:t>
            </a:r>
            <a:r>
              <a:rPr lang="en-US" dirty="0" smtClean="0"/>
              <a:t>code.  </a:t>
            </a:r>
            <a:r>
              <a:rPr lang="en-US" dirty="0" smtClean="0"/>
              <a:t>A</a:t>
            </a:r>
            <a:r>
              <a:rPr lang="en-US" dirty="0" smtClean="0"/>
              <a:t>ll </a:t>
            </a:r>
            <a:r>
              <a:rPr lang="en-US" dirty="0" smtClean="0"/>
              <a:t>combined </a:t>
            </a:r>
            <a:r>
              <a:rPr lang="en-US" dirty="0"/>
              <a:t>into a single </a:t>
            </a:r>
            <a:r>
              <a:rPr lang="en-US" dirty="0" smtClean="0"/>
              <a:t>program.</a:t>
            </a:r>
          </a:p>
          <a:p>
            <a:r>
              <a:rPr lang="en-US" dirty="0" smtClean="0"/>
              <a:t>The three parts of an enterprise application are: a database, </a:t>
            </a:r>
            <a:r>
              <a:rPr lang="en-US" dirty="0" smtClean="0"/>
              <a:t>client-side </a:t>
            </a:r>
            <a:r>
              <a:rPr lang="en-US" dirty="0"/>
              <a:t>user interface </a:t>
            </a:r>
            <a:r>
              <a:rPr lang="en-US" dirty="0" smtClean="0"/>
              <a:t>(mostly running </a:t>
            </a:r>
            <a:r>
              <a:rPr lang="en-US" dirty="0"/>
              <a:t>in a </a:t>
            </a:r>
            <a:r>
              <a:rPr lang="en-US" dirty="0" smtClean="0"/>
              <a:t>browser), </a:t>
            </a:r>
            <a:r>
              <a:rPr lang="en-US" dirty="0" smtClean="0"/>
              <a:t>and a server-side </a:t>
            </a:r>
            <a:r>
              <a:rPr lang="en-US" dirty="0"/>
              <a:t>application </a:t>
            </a:r>
            <a:r>
              <a:rPr lang="en-US" dirty="0" smtClean="0"/>
              <a:t>- handles </a:t>
            </a:r>
            <a:r>
              <a:rPr lang="en-US" dirty="0"/>
              <a:t>HTTP requests, execute some domain-specific logic, retrieve and update data from the database, and populate the HTML views to be sent to the browser</a:t>
            </a:r>
            <a:r>
              <a:rPr lang="en-US" dirty="0" smtClean="0"/>
              <a:t>.</a:t>
            </a:r>
          </a:p>
          <a:p>
            <a:r>
              <a:rPr lang="en-US" dirty="0" smtClean="0"/>
              <a:t>A monolithic application will have at least two of the above in a single executable unit. </a:t>
            </a:r>
            <a:endParaRPr lang="en-US" dirty="0"/>
          </a:p>
        </p:txBody>
      </p:sp>
    </p:spTree>
    <p:extLst>
      <p:ext uri="{BB962C8B-B14F-4D97-AF65-F5344CB8AC3E}">
        <p14:creationId xmlns:p14="http://schemas.microsoft.com/office/powerpoint/2010/main" val="2826131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Monolithic </a:t>
            </a:r>
            <a:r>
              <a:rPr lang="en-US" dirty="0" smtClean="0"/>
              <a:t>applications …</a:t>
            </a:r>
            <a:endParaRPr lang="en-US" dirty="0"/>
          </a:p>
        </p:txBody>
      </p:sp>
      <p:sp>
        <p:nvSpPr>
          <p:cNvPr id="3" name="Content Placeholder 2"/>
          <p:cNvSpPr>
            <a:spLocks noGrp="1"/>
          </p:cNvSpPr>
          <p:nvPr>
            <p:ph idx="1"/>
          </p:nvPr>
        </p:nvSpPr>
        <p:spPr/>
        <p:txBody>
          <a:bodyPr/>
          <a:lstStyle/>
          <a:p>
            <a:r>
              <a:rPr lang="en-US" dirty="0"/>
              <a:t>“It's </a:t>
            </a:r>
            <a:r>
              <a:rPr lang="en-US" dirty="0" smtClean="0"/>
              <a:t>much </a:t>
            </a:r>
            <a:r>
              <a:rPr lang="en-US" dirty="0"/>
              <a:t>harder to scale this type of system. It's just one monster project, so you end up having to scale by throwing more servers at it, which ends up being very expensive.”</a:t>
            </a:r>
          </a:p>
          <a:p>
            <a:endParaRPr lang="en-US" dirty="0"/>
          </a:p>
        </p:txBody>
      </p:sp>
    </p:spTree>
    <p:extLst>
      <p:ext uri="{BB962C8B-B14F-4D97-AF65-F5344CB8AC3E}">
        <p14:creationId xmlns:p14="http://schemas.microsoft.com/office/powerpoint/2010/main" val="3884629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a:t>
            </a:r>
            <a:endParaRPr lang="en-US" dirty="0"/>
          </a:p>
        </p:txBody>
      </p:sp>
      <p:sp>
        <p:nvSpPr>
          <p:cNvPr id="3" name="Content Placeholder 2"/>
          <p:cNvSpPr>
            <a:spLocks noGrp="1"/>
          </p:cNvSpPr>
          <p:nvPr>
            <p:ph idx="1"/>
          </p:nvPr>
        </p:nvSpPr>
        <p:spPr/>
        <p:txBody>
          <a:bodyPr/>
          <a:lstStyle/>
          <a:p>
            <a:r>
              <a:rPr lang="en-US" dirty="0" smtClean="0"/>
              <a:t>The </a:t>
            </a:r>
            <a:r>
              <a:rPr lang="en-US" dirty="0"/>
              <a:t>idea with microservices is to focus on building individual services that </a:t>
            </a:r>
            <a:r>
              <a:rPr lang="en-US" dirty="0" smtClean="0"/>
              <a:t>“does </a:t>
            </a:r>
            <a:r>
              <a:rPr lang="en-US" dirty="0"/>
              <a:t>one thing and one thing </a:t>
            </a:r>
            <a:r>
              <a:rPr lang="en-US" dirty="0" smtClean="0"/>
              <a:t>well”. </a:t>
            </a:r>
            <a:endParaRPr lang="en-US" dirty="0" smtClean="0"/>
          </a:p>
          <a:p>
            <a:r>
              <a:rPr lang="en-US" dirty="0"/>
              <a:t>Each microservice tends to manage its own database, generate its own logs and handle user authentication. This also usually means that containers are involved at the management and operations level</a:t>
            </a:r>
            <a:r>
              <a:rPr lang="en-US" dirty="0" smtClean="0"/>
              <a:t>.</a:t>
            </a:r>
          </a:p>
          <a:p>
            <a:r>
              <a:rPr lang="en-US" dirty="0"/>
              <a:t>This is a stark contrast to the old monolithic model of building applications as a single entity on a server underpinned by a single relational database.</a:t>
            </a:r>
          </a:p>
          <a:p>
            <a:endParaRPr lang="en-US" dirty="0"/>
          </a:p>
          <a:p>
            <a:endParaRPr lang="en-US" dirty="0"/>
          </a:p>
        </p:txBody>
      </p:sp>
    </p:spTree>
    <p:extLst>
      <p:ext uri="{BB962C8B-B14F-4D97-AF65-F5344CB8AC3E}">
        <p14:creationId xmlns:p14="http://schemas.microsoft.com/office/powerpoint/2010/main" val="419033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a:t>
            </a:r>
            <a:endParaRPr lang="en-US" dirty="0"/>
          </a:p>
        </p:txBody>
      </p:sp>
      <p:sp>
        <p:nvSpPr>
          <p:cNvPr id="3" name="Content Placeholder 2"/>
          <p:cNvSpPr>
            <a:spLocks noGrp="1"/>
          </p:cNvSpPr>
          <p:nvPr>
            <p:ph idx="1"/>
          </p:nvPr>
        </p:nvSpPr>
        <p:spPr/>
        <p:txBody>
          <a:bodyPr/>
          <a:lstStyle/>
          <a:p>
            <a:r>
              <a:rPr lang="en-US" dirty="0" smtClean="0"/>
              <a:t>Moving </a:t>
            </a:r>
            <a:r>
              <a:rPr lang="en-US" dirty="0"/>
              <a:t>to </a:t>
            </a:r>
            <a:r>
              <a:rPr lang="en-US" dirty="0" smtClean="0"/>
              <a:t>a </a:t>
            </a:r>
            <a:r>
              <a:rPr lang="en-US" dirty="0"/>
              <a:t>more modern approach also tends to bring with it a </a:t>
            </a:r>
            <a:r>
              <a:rPr lang="en-US" u="sng" dirty="0"/>
              <a:t>change in culture </a:t>
            </a:r>
            <a:r>
              <a:rPr lang="en-US" dirty="0"/>
              <a:t>for engineering teams, with highly </a:t>
            </a:r>
            <a:r>
              <a:rPr lang="en-US" dirty="0" smtClean="0"/>
              <a:t>specialized </a:t>
            </a:r>
            <a:r>
              <a:rPr lang="en-US" dirty="0"/>
              <a:t>teams giving way to mixed product teams, generally running some </a:t>
            </a:r>
            <a:r>
              <a:rPr lang="en-US" dirty="0" smtClean="0"/>
              <a:t>flavors </a:t>
            </a:r>
            <a:r>
              <a:rPr lang="en-US" dirty="0"/>
              <a:t>of </a:t>
            </a:r>
            <a:r>
              <a:rPr lang="en-US" dirty="0" err="1" smtClean="0"/>
              <a:t>devOps</a:t>
            </a:r>
            <a:r>
              <a:rPr lang="en-US" dirty="0"/>
              <a:t>/</a:t>
            </a:r>
            <a:r>
              <a:rPr lang="en-US" dirty="0" err="1" smtClean="0"/>
              <a:t>devSecOps</a:t>
            </a:r>
            <a:r>
              <a:rPr lang="en-US" dirty="0" smtClean="0"/>
              <a:t>/agile/continuous </a:t>
            </a:r>
            <a:r>
              <a:rPr lang="en-US" dirty="0"/>
              <a:t>delivery.</a:t>
            </a:r>
          </a:p>
        </p:txBody>
      </p:sp>
    </p:spTree>
    <p:extLst>
      <p:ext uri="{BB962C8B-B14F-4D97-AF65-F5344CB8AC3E}">
        <p14:creationId xmlns:p14="http://schemas.microsoft.com/office/powerpoint/2010/main" val="3611364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of Microservice</a:t>
            </a:r>
            <a:endParaRPr lang="en-US" dirty="0"/>
          </a:p>
        </p:txBody>
      </p:sp>
      <p:sp>
        <p:nvSpPr>
          <p:cNvPr id="3" name="Content Placeholder 2"/>
          <p:cNvSpPr>
            <a:spLocks noGrp="1"/>
          </p:cNvSpPr>
          <p:nvPr>
            <p:ph idx="1"/>
          </p:nvPr>
        </p:nvSpPr>
        <p:spPr/>
        <p:txBody>
          <a:bodyPr/>
          <a:lstStyle/>
          <a:p>
            <a:r>
              <a:rPr lang="en-US" dirty="0" smtClean="0"/>
              <a:t>The </a:t>
            </a:r>
            <a:r>
              <a:rPr lang="en-US" dirty="0"/>
              <a:t>complex web of dependencies created by a </a:t>
            </a:r>
            <a:r>
              <a:rPr lang="en-US" dirty="0" smtClean="0"/>
              <a:t>microservice </a:t>
            </a:r>
            <a:r>
              <a:rPr lang="en-US" dirty="0"/>
              <a:t>architecture can lead to some serious headaches</a:t>
            </a:r>
            <a:r>
              <a:rPr lang="en-US" dirty="0" smtClean="0"/>
              <a:t>.</a:t>
            </a:r>
          </a:p>
          <a:p>
            <a:r>
              <a:rPr lang="en-US" dirty="0" smtClean="0"/>
              <a:t>First, the </a:t>
            </a:r>
            <a:r>
              <a:rPr lang="en-US" dirty="0"/>
              <a:t>biggest issue in changing a monolith into microservices lies in changing the communication </a:t>
            </a:r>
            <a:r>
              <a:rPr lang="en-US" dirty="0" smtClean="0"/>
              <a:t>pattern. </a:t>
            </a:r>
          </a:p>
          <a:p>
            <a:r>
              <a:rPr lang="en-US" dirty="0"/>
              <a:t>Another issue is if the components do not compose cleanly, then all you are doing is shifting complexity from inside a component to the connections between </a:t>
            </a:r>
            <a:r>
              <a:rPr lang="en-US" dirty="0" smtClean="0"/>
              <a:t>components. This doesn’t just </a:t>
            </a:r>
            <a:r>
              <a:rPr lang="en-US" dirty="0"/>
              <a:t>move complexity around, </a:t>
            </a:r>
            <a:r>
              <a:rPr lang="en-US" dirty="0" smtClean="0"/>
              <a:t>but it </a:t>
            </a:r>
            <a:r>
              <a:rPr lang="en-US" dirty="0" smtClean="0"/>
              <a:t>also moves </a:t>
            </a:r>
            <a:r>
              <a:rPr lang="en-US" dirty="0"/>
              <a:t>it to a place that's less explicit and harder to control</a:t>
            </a:r>
            <a:r>
              <a:rPr lang="en-US" dirty="0" smtClean="0"/>
              <a:t>.</a:t>
            </a:r>
            <a:endParaRPr lang="en-US" dirty="0"/>
          </a:p>
        </p:txBody>
      </p:sp>
    </p:spTree>
    <p:extLst>
      <p:ext uri="{BB962C8B-B14F-4D97-AF65-F5344CB8AC3E}">
        <p14:creationId xmlns:p14="http://schemas.microsoft.com/office/powerpoint/2010/main" val="3306378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of Microservice </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More skillful design is required. </a:t>
            </a:r>
          </a:p>
          <a:p>
            <a:r>
              <a:rPr lang="en-US" dirty="0" smtClean="0"/>
              <a:t>Breaking a </a:t>
            </a:r>
            <a:r>
              <a:rPr lang="en-US" dirty="0"/>
              <a:t>monolith </a:t>
            </a:r>
            <a:r>
              <a:rPr lang="en-US" dirty="0" smtClean="0"/>
              <a:t>application into </a:t>
            </a:r>
            <a:r>
              <a:rPr lang="en-US" dirty="0"/>
              <a:t>microservices </a:t>
            </a:r>
            <a:r>
              <a:rPr lang="en-US" dirty="0" smtClean="0"/>
              <a:t>may not help if the code is tightly </a:t>
            </a:r>
            <a:r>
              <a:rPr lang="en-US" dirty="0"/>
              <a:t>coupled to start with, you will just end up with tightly coupled microservices, </a:t>
            </a:r>
            <a:r>
              <a:rPr lang="en-US" dirty="0" smtClean="0"/>
              <a:t>which </a:t>
            </a:r>
            <a:r>
              <a:rPr lang="en-US" dirty="0"/>
              <a:t>is the worst of all </a:t>
            </a:r>
            <a:r>
              <a:rPr lang="en-US" dirty="0" smtClean="0"/>
              <a:t>worlds. </a:t>
            </a:r>
          </a:p>
          <a:p>
            <a:r>
              <a:rPr lang="en-US" dirty="0" smtClean="0"/>
              <a:t>Maintenance can </a:t>
            </a:r>
            <a:r>
              <a:rPr lang="en-US" dirty="0"/>
              <a:t>become a pretty big </a:t>
            </a:r>
            <a:r>
              <a:rPr lang="en-US" dirty="0" smtClean="0"/>
              <a:t>headache to developers “due to poor design”. </a:t>
            </a:r>
            <a:endParaRPr lang="en-US" dirty="0"/>
          </a:p>
        </p:txBody>
      </p:sp>
    </p:spTree>
    <p:extLst>
      <p:ext uri="{BB962C8B-B14F-4D97-AF65-F5344CB8AC3E}">
        <p14:creationId xmlns:p14="http://schemas.microsoft.com/office/powerpoint/2010/main" val="6366058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654</TotalTime>
  <Words>1665</Words>
  <Application>Microsoft Office PowerPoint</Application>
  <PresentationFormat>Widescreen</PresentationFormat>
  <Paragraphs>89</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Gill Sans MT</vt:lpstr>
      <vt:lpstr>Gallery</vt:lpstr>
      <vt:lpstr>microservice oriented architecture</vt:lpstr>
      <vt:lpstr>MicroserviceS Explained </vt:lpstr>
      <vt:lpstr>MicroserviceS Explained …</vt:lpstr>
      <vt:lpstr>Monolithic applications</vt:lpstr>
      <vt:lpstr>Monolithic applications …</vt:lpstr>
      <vt:lpstr>microservices</vt:lpstr>
      <vt:lpstr>Microservices …</vt:lpstr>
      <vt:lpstr>Challenges of Microservice</vt:lpstr>
      <vt:lpstr>Challenges of Microservice …</vt:lpstr>
      <vt:lpstr>principles of microservice oriented architecture</vt:lpstr>
      <vt:lpstr>The principles 1/13</vt:lpstr>
      <vt:lpstr>The principles 2/13</vt:lpstr>
      <vt:lpstr>The principles 3/13</vt:lpstr>
      <vt:lpstr>The principles 4/13</vt:lpstr>
      <vt:lpstr>The principles 5/13</vt:lpstr>
      <vt:lpstr>The principles 6/13</vt:lpstr>
      <vt:lpstr>The principles 7/13</vt:lpstr>
      <vt:lpstr>The principles 8/13</vt:lpstr>
      <vt:lpstr>The principles 9/13</vt:lpstr>
      <vt:lpstr>The principles 10/13</vt:lpstr>
      <vt:lpstr>The principles 11/13</vt:lpstr>
      <vt:lpstr>The principles 12/13</vt:lpstr>
      <vt:lpstr>The principles 13/13</vt:lpstr>
      <vt:lpstr>Summary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services oriented architecture</dc:title>
  <dc:creator>Peter Mwenda Njeru</dc:creator>
  <cp:lastModifiedBy>Peter Mwenda Njeru</cp:lastModifiedBy>
  <cp:revision>23</cp:revision>
  <dcterms:created xsi:type="dcterms:W3CDTF">2020-07-01T05:56:06Z</dcterms:created>
  <dcterms:modified xsi:type="dcterms:W3CDTF">2020-07-01T17:00:51Z</dcterms:modified>
</cp:coreProperties>
</file>