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7.xml"/><Relationship Id="rId22" Type="http://schemas.openxmlformats.org/officeDocument/2006/relationships/font" Target="fonts/Oswald-bold.fntdata"/><Relationship Id="rId10" Type="http://schemas.openxmlformats.org/officeDocument/2006/relationships/slide" Target="slides/slide6.xml"/><Relationship Id="rId21" Type="http://schemas.openxmlformats.org/officeDocument/2006/relationships/font" Target="fonts/Oswal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582612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582612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5779757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5779757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have a histogram for random wins because basically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have a histogram for lStrat expert because when we ran it overnight it only got 1 win in 24 turns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58261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58261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2525 wins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axis is the frequency at which the computer won with a certain number of clicks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577975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577975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10^6 wins not runs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3f5a974a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3f5a974a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97907952_1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97907952_1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5e7ee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5e7ee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3f5a974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3f5a974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5e7ee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5e7ee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3f5a974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3f5a974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42766ff1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42766ff1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3f5a974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3f5a974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530900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530900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left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 right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577975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577975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414950" y="0"/>
            <a:ext cx="6314100" cy="16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Minesweeper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1634250" y="4006525"/>
            <a:ext cx="587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Michael Somkuti, </a:t>
            </a:r>
            <a:r>
              <a:rPr lang="en" sz="1800">
                <a:solidFill>
                  <a:schemeClr val="dk1"/>
                </a:solidFill>
              </a:rPr>
              <a:t>Luca Polgar,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Bryan Almonte, Catherine Crossin, Joshua Quijano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100" y="1610700"/>
            <a:ext cx="3961147" cy="2206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7096625" y="4730775"/>
            <a:ext cx="20472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FEFEF"/>
                </a:solidFill>
              </a:rPr>
              <a:t>Pictured: </a:t>
            </a:r>
            <a:r>
              <a:rPr lang="en" sz="800">
                <a:solidFill>
                  <a:srgbClr val="EFEFEF"/>
                </a:solidFill>
              </a:rPr>
              <a:t>Foghorn Leghorn laying mines in 1961 cartoon “Strangled Eggs”</a:t>
            </a:r>
            <a:endParaRPr sz="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300" y="294113"/>
            <a:ext cx="6097400" cy="45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19275" y="1857713"/>
            <a:ext cx="1288500" cy="3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Easy Mode, lStrat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3" y="629825"/>
            <a:ext cx="2153975" cy="12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268" y="2639570"/>
            <a:ext cx="2406775" cy="12678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type="title"/>
          </p:nvPr>
        </p:nvSpPr>
        <p:spPr>
          <a:xfrm>
            <a:off x="119275" y="3969225"/>
            <a:ext cx="1660200" cy="3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Easy Mode, randomStrat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3518" y="2693250"/>
            <a:ext cx="2761607" cy="1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6338777" y="3969225"/>
            <a:ext cx="1928700" cy="3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Expert Mode, randomStrat 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0450" y="2693250"/>
            <a:ext cx="2406782" cy="1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>
            <p:ph type="title"/>
          </p:nvPr>
        </p:nvSpPr>
        <p:spPr>
          <a:xfrm>
            <a:off x="3120450" y="3969225"/>
            <a:ext cx="1928700" cy="3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Medium </a:t>
            </a: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Mode, randomStrat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2616" y="636688"/>
            <a:ext cx="2222446" cy="12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>
            <p:ph type="title"/>
          </p:nvPr>
        </p:nvSpPr>
        <p:spPr>
          <a:xfrm>
            <a:off x="3212625" y="1857725"/>
            <a:ext cx="1491300" cy="3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Medium</a:t>
            </a: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 Mode, lStrat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4453" y="647601"/>
            <a:ext cx="2222425" cy="119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6374450" y="1857725"/>
            <a:ext cx="1491300" cy="3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Expert</a:t>
            </a:r>
            <a:r>
              <a:rPr lang="en" sz="1100">
                <a:latin typeface="Average"/>
                <a:ea typeface="Average"/>
                <a:cs typeface="Average"/>
                <a:sym typeface="Average"/>
              </a:rPr>
              <a:t> Mode, lStrat</a:t>
            </a:r>
            <a:endParaRPr sz="11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301"/>
            <a:ext cx="9144001" cy="479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6171"/>
            <a:ext cx="9144001" cy="4651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7109"/>
            <a:ext cx="9144000" cy="472928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5732100" y="289325"/>
            <a:ext cx="11346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highlight>
                  <a:srgbClr val="EFEFEF"/>
                </a:highlight>
              </a:rPr>
              <a:t>Wins   .</a:t>
            </a:r>
            <a:endParaRPr sz="700"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Hardships/Struggles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497925"/>
            <a:ext cx="5130600" cy="30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Takes a long time to run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Updating</a:t>
            </a:r>
            <a:r>
              <a:rPr lang="en">
                <a:solidFill>
                  <a:schemeClr val="dk1"/>
                </a:solidFill>
              </a:rPr>
              <a:t> the compBoard with correct revealed values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Recursion</a:t>
            </a:r>
            <a:r>
              <a:rPr lang="en">
                <a:solidFill>
                  <a:srgbClr val="FFFFFF"/>
                </a:solidFill>
              </a:rPr>
              <a:t> with zerosInSquares function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Creating the Flagging strategy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050" y="661263"/>
            <a:ext cx="305169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456325"/>
            <a:ext cx="4405200" cy="28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Add and improve strategies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Optimizing code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Increase number of runs to find more frequency distributions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Using </a:t>
            </a:r>
            <a:r>
              <a:rPr lang="en">
                <a:solidFill>
                  <a:srgbClr val="FFFFFF"/>
                </a:solidFill>
              </a:rPr>
              <a:t>parallel</a:t>
            </a:r>
            <a:r>
              <a:rPr lang="en">
                <a:solidFill>
                  <a:srgbClr val="FFFFFF"/>
                </a:solidFill>
              </a:rPr>
              <a:t> computing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AI learning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Make a playable version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350" y="1456275"/>
            <a:ext cx="4209275" cy="28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What is minesweeper?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395" y="445025"/>
            <a:ext cx="1828168" cy="207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8937" y="2680950"/>
            <a:ext cx="1789101" cy="207537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394775" y="1272350"/>
            <a:ext cx="6463200" cy="3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Single player game where the objective is to flag all the bombs in a grid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Each square is assigned a number based on how many bombs are in the 8 surrounding squares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Player loses if they click on a bomb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Player wins if they reveal every numbered square and flag every bomb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Different levels of </a:t>
            </a:r>
            <a:r>
              <a:rPr lang="en" sz="1800">
                <a:solidFill>
                  <a:srgbClr val="FFFFFF"/>
                </a:solidFill>
              </a:rPr>
              <a:t>difficulty</a:t>
            </a:r>
            <a:r>
              <a:rPr lang="en" sz="1800">
                <a:solidFill>
                  <a:srgbClr val="FFFFFF"/>
                </a:solidFill>
              </a:rPr>
              <a:t> based on size of board and amount of bombs 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505" y="1107350"/>
            <a:ext cx="295732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5933075" y="1949125"/>
            <a:ext cx="6654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933200" y="2800850"/>
            <a:ext cx="665400" cy="29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rot="2536841">
            <a:off x="7721224" y="1764675"/>
            <a:ext cx="661749" cy="29350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52950" y="1044800"/>
            <a:ext cx="4700700" cy="3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The player starts by </a:t>
            </a:r>
            <a:r>
              <a:rPr lang="en">
                <a:solidFill>
                  <a:srgbClr val="FFFFFF"/>
                </a:solidFill>
              </a:rPr>
              <a:t>clicking</a:t>
            </a:r>
            <a:r>
              <a:rPr lang="en">
                <a:solidFill>
                  <a:srgbClr val="FFFFFF"/>
                </a:solidFill>
              </a:rPr>
              <a:t> on a square in the grid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Once a square is </a:t>
            </a:r>
            <a:r>
              <a:rPr lang="en">
                <a:solidFill>
                  <a:srgbClr val="FFFFFF"/>
                </a:solidFill>
              </a:rPr>
              <a:t>clicked</a:t>
            </a:r>
            <a:r>
              <a:rPr lang="en">
                <a:solidFill>
                  <a:srgbClr val="FFFFFF"/>
                </a:solidFill>
              </a:rPr>
              <a:t> on, the game then reveals what is behind the square.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the square </a:t>
            </a:r>
            <a:r>
              <a:rPr lang="en">
                <a:solidFill>
                  <a:srgbClr val="FFFFFF"/>
                </a:solidFill>
              </a:rPr>
              <a:t>clicked</a:t>
            </a:r>
            <a:r>
              <a:rPr lang="en">
                <a:solidFill>
                  <a:srgbClr val="FFFFFF"/>
                </a:solidFill>
              </a:rPr>
              <a:t> on has a zero, the game reveals its </a:t>
            </a:r>
            <a:r>
              <a:rPr lang="en">
                <a:solidFill>
                  <a:srgbClr val="FFFFFF"/>
                </a:solidFill>
              </a:rPr>
              <a:t>surrounding</a:t>
            </a:r>
            <a:r>
              <a:rPr lang="en">
                <a:solidFill>
                  <a:srgbClr val="FFFFFF"/>
                </a:solidFill>
              </a:rPr>
              <a:t> squares. If another zero is revealed, then the game repeats this process until there are no more zeros around. As a result, a perimeter of numbers are revealed.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If a square is </a:t>
            </a:r>
            <a:r>
              <a:rPr lang="en">
                <a:solidFill>
                  <a:srgbClr val="FFFFFF"/>
                </a:solidFill>
              </a:rPr>
              <a:t>clicked</a:t>
            </a:r>
            <a:r>
              <a:rPr lang="en">
                <a:solidFill>
                  <a:srgbClr val="FFFFFF"/>
                </a:solidFill>
              </a:rPr>
              <a:t> on with a number greater than zero, the number is revealed.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Players can flag squares where they suspect a bomb is to avoid accidental clicking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the board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created two equal size matrices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9 x 9 matrix for easy, 16 x 16 matrix for medium, and 24 x 24 matrix for hard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 first matrix is the “key” which has the solution to the game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The second matrix is the board that the computer plays on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10 bombs for easy, 40 bombs for medium, and 99 bombs for hard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navigated through the matrix on the code by using indexing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0" y="2968625"/>
            <a:ext cx="3700076" cy="1600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25" y="2968625"/>
            <a:ext cx="3700075" cy="16002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1: Random Clicking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5" y="125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</a:t>
            </a:r>
            <a:r>
              <a:rPr lang="en">
                <a:solidFill>
                  <a:srgbClr val="FFFFFF"/>
                </a:solidFill>
              </a:rPr>
              <a:t>easiest</a:t>
            </a:r>
            <a:r>
              <a:rPr lang="en">
                <a:solidFill>
                  <a:srgbClr val="FFFFFF"/>
                </a:solidFill>
              </a:rPr>
              <a:t> but worst way to play is by random clicking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Our initial code reflects a strategy is random clicking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For a million trials, the </a:t>
            </a:r>
            <a:r>
              <a:rPr lang="en">
                <a:solidFill>
                  <a:srgbClr val="FFFFFF"/>
                </a:solidFill>
              </a:rPr>
              <a:t>probability</a:t>
            </a:r>
            <a:r>
              <a:rPr lang="en">
                <a:solidFill>
                  <a:srgbClr val="FFFFFF"/>
                </a:solidFill>
              </a:rPr>
              <a:t> on winning on MATLAB is 1.29*10</a:t>
            </a:r>
            <a:r>
              <a:rPr baseline="30000" lang="en">
                <a:solidFill>
                  <a:srgbClr val="FFFFFF"/>
                </a:solidFill>
              </a:rPr>
              <a:t>-4</a:t>
            </a:r>
            <a:r>
              <a:rPr lang="en">
                <a:solidFill>
                  <a:srgbClr val="FFFFFF"/>
                </a:solidFill>
              </a:rPr>
              <a:t>, so basically 0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used the function </a:t>
            </a:r>
            <a:r>
              <a:rPr b="1" lang="en" sz="1400">
                <a:solidFill>
                  <a:srgbClr val="FFFFFF"/>
                </a:solidFill>
              </a:rPr>
              <a:t>randomWins</a:t>
            </a:r>
            <a:r>
              <a:rPr lang="en" sz="1400">
                <a:solidFill>
                  <a:srgbClr val="FFFFFF"/>
                </a:solidFill>
              </a:rPr>
              <a:t> which randomly picks squares to click 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400" y="30718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2: Flagging 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71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Check the 1’s and if there is only one unrevealed square around it you can flag that square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Same with the 2’s if there are only two unrevealed square around it, so on.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there are not any more numbers found, then check the 1’s and the number of flagged squares around it.  If the square numbered 1 has one flag around it then you can click on the remaining surrounding squares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same can be done as above for any number, as long as there is the same number of flags around the square as number of the square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If none of the above steps are possible, then click randomly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 used the function </a:t>
            </a:r>
            <a:r>
              <a:rPr b="1" lang="en">
                <a:solidFill>
                  <a:srgbClr val="FFFFFF"/>
                </a:solidFill>
              </a:rPr>
              <a:t>lstrat </a:t>
            </a:r>
            <a:r>
              <a:rPr lang="en">
                <a:solidFill>
                  <a:srgbClr val="FFFFFF"/>
                </a:solidFill>
              </a:rPr>
              <a:t>to implement the </a:t>
            </a:r>
            <a:r>
              <a:rPr lang="en">
                <a:solidFill>
                  <a:srgbClr val="FFFFFF"/>
                </a:solidFill>
              </a:rPr>
              <a:t>strategy</a:t>
            </a:r>
            <a:r>
              <a:rPr lang="en">
                <a:solidFill>
                  <a:srgbClr val="FFFFFF"/>
                </a:solidFill>
              </a:rPr>
              <a:t> above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0150" y="231325"/>
            <a:ext cx="1000075" cy="10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Creating Code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9 functions we used: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randomWins:</a:t>
            </a:r>
            <a:r>
              <a:rPr lang="en">
                <a:solidFill>
                  <a:schemeClr val="dk1"/>
                </a:solidFill>
              </a:rPr>
              <a:t> function that implements the random strategy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Lstat:</a:t>
            </a:r>
            <a:r>
              <a:rPr lang="en">
                <a:solidFill>
                  <a:schemeClr val="dk1"/>
                </a:solidFill>
              </a:rPr>
              <a:t> function that implements the flagging strategy</a:t>
            </a:r>
            <a:endParaRPr b="1"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numAssign</a:t>
            </a:r>
            <a:r>
              <a:rPr lang="en">
                <a:solidFill>
                  <a:srgbClr val="FFFFFF"/>
                </a:solidFill>
              </a:rPr>
              <a:t>: assigns number to each square that correlates to number of bombs around square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checker</a:t>
            </a:r>
            <a:r>
              <a:rPr lang="en">
                <a:solidFill>
                  <a:srgbClr val="FFFFFF"/>
                </a:solidFill>
              </a:rPr>
              <a:t>: checks that all squares in the board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cascade1</a:t>
            </a:r>
            <a:r>
              <a:rPr lang="en">
                <a:solidFill>
                  <a:srgbClr val="FFFFFF"/>
                </a:solidFill>
              </a:rPr>
              <a:t>: reveals square when player clicks on a zero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revealSquares</a:t>
            </a:r>
            <a:r>
              <a:rPr lang="en">
                <a:solidFill>
                  <a:srgbClr val="FFFFFF"/>
                </a:solidFill>
              </a:rPr>
              <a:t>: what computer sees after each click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zerosInSquare</a:t>
            </a:r>
            <a:r>
              <a:rPr lang="en">
                <a:solidFill>
                  <a:srgbClr val="FFFFFF"/>
                </a:solidFill>
              </a:rPr>
              <a:t>: finds which squares are have zero </a:t>
            </a:r>
            <a:r>
              <a:rPr lang="en">
                <a:solidFill>
                  <a:srgbClr val="FFFFFF"/>
                </a:solidFill>
              </a:rPr>
              <a:t>assigned</a:t>
            </a:r>
            <a:r>
              <a:rPr lang="en">
                <a:solidFill>
                  <a:srgbClr val="FFFFFF"/>
                </a:solidFill>
              </a:rPr>
              <a:t> to them 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b="1" lang="en">
                <a:solidFill>
                  <a:srgbClr val="FFFFFF"/>
                </a:solidFill>
              </a:rPr>
              <a:t>flagger: </a:t>
            </a:r>
            <a:r>
              <a:rPr lang="en">
                <a:solidFill>
                  <a:srgbClr val="FFFFFF"/>
                </a:solidFill>
              </a:rPr>
              <a:t>flags and reveals the appropriate squares in the flagging strategy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revealFlagSquares: </a:t>
            </a:r>
            <a:r>
              <a:rPr lang="en">
                <a:solidFill>
                  <a:schemeClr val="dk1"/>
                </a:solidFill>
              </a:rPr>
              <a:t>opens all the non-flagged squares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0" y="0"/>
            <a:ext cx="294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</a:t>
            </a:r>
            <a:r>
              <a:rPr lang="en" sz="1400"/>
              <a:t>ode File Flowchart 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Now, let’s run for Monte Carlo applications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→ Probabilities ←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→ Random Sampling ←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→ Frequency Distributions ←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