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9" r:id="rId16"/>
    <p:sldId id="280" r:id="rId17"/>
    <p:sldId id="281" r:id="rId18"/>
    <p:sldId id="283" r:id="rId19"/>
    <p:sldId id="278" r:id="rId20"/>
    <p:sldId id="270" r:id="rId21"/>
    <p:sldId id="271" r:id="rId22"/>
    <p:sldId id="272" r:id="rId23"/>
    <p:sldId id="277" r:id="rId24"/>
    <p:sldId id="273" r:id="rId25"/>
    <p:sldId id="274" r:id="rId26"/>
    <p:sldId id="275" r:id="rId27"/>
    <p:sldId id="276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85D8F-9AD3-874D-8127-4B46D9E1D46E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8CA3-5B1F-A04E-80BD-208A36DD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8CA3-5B1F-A04E-80BD-208A36DD6B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business-functions" TargetMode="External"/><Relationship Id="rId4" Type="http://schemas.openxmlformats.org/officeDocument/2006/relationships/hyperlink" Target="https://www.glassdoor.com/Salaries" TargetMode="External"/><Relationship Id="rId5" Type="http://schemas.openxmlformats.org/officeDocument/2006/relationships/hyperlink" Target="https://www.youthrule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pavansubhasht/ibm-hr-analytics-attrition-datase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oc.gov/eeoc/newsroom/wysk/enforcement_protections_lgbt_workers.cfm" TargetMode="External"/><Relationship Id="rId4" Type="http://schemas.openxmlformats.org/officeDocument/2006/relationships/hyperlink" Target="https://smallbusiness.chron.com/employee-turnover-vs-attrition-1584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dford.aon.com/insights/infographics/2017/Technology/Q1-2017-Turnover-Rates-Hiring-Sentiment-by-Industry-at-US-Technology-Compan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MSBA</a:t>
            </a:r>
            <a:r>
              <a:rPr lang="zh-CN" altLang="en-US" dirty="0" smtClean="0"/>
              <a:t> </a:t>
            </a:r>
            <a:r>
              <a:rPr lang="en-US" altLang="zh-CN" dirty="0" smtClean="0"/>
              <a:t>304</a:t>
            </a:r>
            <a:r>
              <a:rPr lang="zh-CN" altLang="en-US" dirty="0" smtClean="0"/>
              <a:t> </a:t>
            </a:r>
            <a:r>
              <a:rPr lang="en-US" altLang="zh-CN" dirty="0" smtClean="0"/>
              <a:t>Gurui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Huang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Maoyi</a:t>
            </a:r>
            <a:r>
              <a:rPr lang="zh-CN" altLang="en-US" dirty="0" smtClean="0"/>
              <a:t> </a:t>
            </a:r>
            <a:r>
              <a:rPr lang="en-US" altLang="zh-CN" dirty="0" smtClean="0"/>
              <a:t>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/>
              <a:t>COMPANY</a:t>
            </a:r>
            <a:r>
              <a:rPr lang="zh-CN" altLang="en-US" sz="3000" dirty="0"/>
              <a:t> </a:t>
            </a:r>
            <a:r>
              <a:rPr lang="en-US" altLang="zh-CN" sz="3000" dirty="0"/>
              <a:t/>
            </a:r>
            <a:br>
              <a:rPr lang="en-US" altLang="zh-CN" sz="3000" dirty="0"/>
            </a:br>
            <a:r>
              <a:rPr lang="en-US" altLang="zh-CN" sz="3000" dirty="0"/>
              <a:t>ORGNIZATIONAL</a:t>
            </a:r>
            <a:br>
              <a:rPr lang="en-US" altLang="zh-CN" sz="3000" dirty="0"/>
            </a:br>
            <a:r>
              <a:rPr lang="en-US" altLang="zh-CN" sz="3000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-347241"/>
            <a:ext cx="7315200" cy="5120640"/>
          </a:xfrm>
        </p:spPr>
        <p:txBody>
          <a:bodyPr/>
          <a:lstStyle/>
          <a:p>
            <a:r>
              <a:rPr lang="en-US" altLang="zh-CN" dirty="0" smtClean="0"/>
              <a:t>Code: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45" y="2213079"/>
            <a:ext cx="7833006" cy="1558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45" y="4156437"/>
            <a:ext cx="6908318" cy="10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8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EMPLOYMENT SATISFACTION</a:t>
            </a:r>
            <a:endParaRPr lang="en-US" altLang="zh-C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Which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role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highest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satisfaction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level?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role</a:t>
            </a:r>
            <a:r>
              <a:rPr lang="zh-CN" altLang="en-US" b="1" dirty="0"/>
              <a:t> </a:t>
            </a:r>
            <a:r>
              <a:rPr lang="en-US" altLang="zh-CN" b="1" dirty="0"/>
              <a:t>has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lowest</a:t>
            </a:r>
            <a:r>
              <a:rPr lang="zh-CN" altLang="en-US" b="1" dirty="0"/>
              <a:t> </a:t>
            </a:r>
            <a:r>
              <a:rPr lang="en-US" altLang="zh-CN" b="1" dirty="0"/>
              <a:t>satisfaction</a:t>
            </a:r>
            <a:r>
              <a:rPr lang="zh-CN" altLang="en-US" b="1" dirty="0"/>
              <a:t> </a:t>
            </a:r>
            <a:r>
              <a:rPr lang="en-US" altLang="zh-CN" b="1" dirty="0"/>
              <a:t>level</a:t>
            </a:r>
            <a:r>
              <a:rPr lang="en-US" altLang="zh-CN" b="1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96" y="1362575"/>
            <a:ext cx="4009158" cy="2061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34" y="3922895"/>
            <a:ext cx="3950420" cy="1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EMPLOYMENT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Code: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select </a:t>
            </a:r>
            <a:r>
              <a:rPr lang="en-US" altLang="zh-CN" dirty="0" err="1"/>
              <a:t>JobRole</a:t>
            </a:r>
            <a:r>
              <a:rPr lang="en-US" altLang="zh-CN" dirty="0"/>
              <a:t>, count(</a:t>
            </a:r>
            <a:r>
              <a:rPr lang="en-US" altLang="zh-CN" dirty="0" err="1"/>
              <a:t>JobSatisfaction</a:t>
            </a:r>
            <a:r>
              <a:rPr lang="en-US" altLang="zh-CN" dirty="0"/>
              <a:t>) from HR where </a:t>
            </a:r>
            <a:r>
              <a:rPr lang="en-US" altLang="zh-CN" dirty="0" err="1"/>
              <a:t>JobSatisfaction</a:t>
            </a:r>
            <a:r>
              <a:rPr lang="en-US" altLang="zh-CN" dirty="0"/>
              <a:t>=4 group by </a:t>
            </a:r>
            <a:r>
              <a:rPr lang="en-US" altLang="zh-CN" dirty="0" err="1"/>
              <a:t>JobRole</a:t>
            </a:r>
            <a:endParaRPr lang="en-US" altLang="zh-CN" dirty="0"/>
          </a:p>
          <a:p>
            <a:r>
              <a:rPr lang="en-US" altLang="zh-CN" dirty="0"/>
              <a:t>2. select </a:t>
            </a:r>
            <a:r>
              <a:rPr lang="en-US" altLang="zh-CN" dirty="0" err="1"/>
              <a:t>JobRole</a:t>
            </a:r>
            <a:r>
              <a:rPr lang="en-US" altLang="zh-CN" dirty="0"/>
              <a:t>, count(</a:t>
            </a:r>
            <a:r>
              <a:rPr lang="en-US" altLang="zh-CN" dirty="0" err="1"/>
              <a:t>JobSatisfaction</a:t>
            </a:r>
            <a:r>
              <a:rPr lang="en-US" altLang="zh-CN" dirty="0"/>
              <a:t>) from HR where </a:t>
            </a:r>
            <a:r>
              <a:rPr lang="en-US" altLang="zh-CN" dirty="0" err="1"/>
              <a:t>JobSatisfaction</a:t>
            </a:r>
            <a:r>
              <a:rPr lang="en-US" altLang="zh-CN" dirty="0"/>
              <a:t>=1 group by </a:t>
            </a:r>
            <a:r>
              <a:rPr lang="en-US" altLang="zh-CN" dirty="0" err="1" smtClean="0"/>
              <a:t>JobRole</a:t>
            </a:r>
            <a:endParaRPr lang="en-US" dirty="0" smtClean="0"/>
          </a:p>
          <a:p>
            <a:r>
              <a:rPr lang="en-US" altLang="zh-CN" dirty="0"/>
              <a:t>3. select </a:t>
            </a:r>
            <a:r>
              <a:rPr lang="en-US" altLang="zh-CN" dirty="0" err="1"/>
              <a:t>JobRole</a:t>
            </a:r>
            <a:r>
              <a:rPr lang="en-US" altLang="zh-CN" dirty="0"/>
              <a:t>, sum (</a:t>
            </a:r>
            <a:r>
              <a:rPr lang="en-US" altLang="zh-CN" dirty="0" err="1"/>
              <a:t>EmployeeCount</a:t>
            </a:r>
            <a:r>
              <a:rPr lang="en-US" altLang="zh-CN" dirty="0"/>
              <a:t>) from HR group by </a:t>
            </a:r>
            <a:r>
              <a:rPr lang="en-US" altLang="zh-CN" dirty="0" err="1" smtClean="0"/>
              <a:t>JobRole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85" y="1238099"/>
            <a:ext cx="3987000" cy="20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EMPLOYMENT SATISFACTION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9" y="786841"/>
            <a:ext cx="6689755" cy="23468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9" y="3262667"/>
            <a:ext cx="6689755" cy="24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EMPLOYMENT </a:t>
            </a:r>
            <a:r>
              <a:rPr lang="en-US" altLang="zh-CN" sz="3200" dirty="0" smtClean="0"/>
              <a:t>SATISFACTION</a:t>
            </a:r>
            <a:br>
              <a:rPr lang="en-US" altLang="zh-CN" sz="3200" dirty="0" smtClean="0"/>
            </a:br>
            <a:r>
              <a:rPr lang="en-US" altLang="zh-CN" sz="32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the result, we can conclude that the role has highest satisfaction level is Sales Executive (34.36 %), and followed by Healthcare Representative (32.83 %) and Research Scientist (32.53 %). The role has the lowest satisfaction level is Laboratory Technician (21.62 %), and followed by Sales Executive (21.17%) and Manager (20.59 %). Overall, the total number of employees who have the highest satisfaction is more than the employees who have the lowest satisfaction.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781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</a:t>
            </a:r>
            <a:br>
              <a:rPr lang="en-US" altLang="zh-CN" dirty="0" smtClean="0"/>
            </a:br>
            <a:r>
              <a:rPr lang="en-US" altLang="zh-CN" dirty="0" smtClean="0"/>
              <a:t>LIFE</a:t>
            </a:r>
            <a:br>
              <a:rPr lang="en-US" altLang="zh-CN" dirty="0" smtClean="0"/>
            </a:br>
            <a:r>
              <a:rPr lang="en-US" altLang="zh-CN" dirty="0" smtClean="0"/>
              <a:t>BALANCE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843" y="215926"/>
            <a:ext cx="7315200" cy="5120640"/>
          </a:xfrm>
        </p:spPr>
        <p:txBody>
          <a:bodyPr/>
          <a:lstStyle/>
          <a:p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role</a:t>
            </a:r>
            <a:r>
              <a:rPr lang="zh-CN" altLang="en-US" b="1" dirty="0"/>
              <a:t> </a:t>
            </a:r>
            <a:r>
              <a:rPr lang="en-US" altLang="zh-CN" b="1" dirty="0"/>
              <a:t>has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 smtClean="0"/>
              <a:t>highest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level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WorkLifeBalance</a:t>
            </a:r>
            <a:r>
              <a:rPr lang="en-US" altLang="zh-CN" b="1" dirty="0" smtClean="0"/>
              <a:t>?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Which</a:t>
            </a:r>
            <a:r>
              <a:rPr lang="zh-CN" altLang="en-US" b="1" dirty="0" smtClean="0"/>
              <a:t> </a:t>
            </a:r>
            <a:r>
              <a:rPr lang="en-US" altLang="zh-CN" b="1" dirty="0"/>
              <a:t>role</a:t>
            </a:r>
            <a:r>
              <a:rPr lang="zh-CN" altLang="en-US" b="1" dirty="0"/>
              <a:t> </a:t>
            </a:r>
            <a:r>
              <a:rPr lang="en-US" altLang="zh-CN" b="1" dirty="0"/>
              <a:t>has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 smtClean="0"/>
              <a:t>lowest</a:t>
            </a:r>
            <a:r>
              <a:rPr lang="zh-CN" altLang="en-US" b="1" dirty="0" smtClean="0"/>
              <a:t> </a:t>
            </a:r>
            <a:r>
              <a:rPr lang="en-US" altLang="zh-CN" b="1" dirty="0"/>
              <a:t>level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err="1"/>
              <a:t>WorkLifeBalance</a:t>
            </a:r>
            <a:r>
              <a:rPr lang="en-US" altLang="zh-CN" b="1" dirty="0"/>
              <a:t>?</a:t>
            </a:r>
          </a:p>
          <a:p>
            <a:endParaRPr lang="en-US" altLang="zh-CN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50" y="1332793"/>
            <a:ext cx="4139236" cy="2091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50" y="3808233"/>
            <a:ext cx="4337183" cy="21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br>
              <a:rPr lang="en-US" altLang="zh-CN" dirty="0"/>
            </a:br>
            <a:r>
              <a:rPr lang="en-US" altLang="zh-CN" dirty="0"/>
              <a:t>LIFE</a:t>
            </a:r>
            <a:br>
              <a:rPr lang="en-US" altLang="zh-CN" dirty="0"/>
            </a:br>
            <a:r>
              <a:rPr lang="en-US" altLang="zh-CN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Employee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 smtClean="0"/>
              <a:t>(RECALL)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Code:</a:t>
            </a:r>
          </a:p>
          <a:p>
            <a:r>
              <a:rPr lang="en-US" altLang="zh-CN" dirty="0" smtClean="0"/>
              <a:t>1.</a:t>
            </a:r>
            <a:r>
              <a:rPr lang="en-US" dirty="0" smtClean="0"/>
              <a:t>select </a:t>
            </a:r>
            <a:r>
              <a:rPr lang="en-US" dirty="0" err="1"/>
              <a:t>JobRole</a:t>
            </a:r>
            <a:r>
              <a:rPr lang="en-US" dirty="0"/>
              <a:t>, count(</a:t>
            </a:r>
            <a:r>
              <a:rPr lang="en-US" dirty="0" err="1"/>
              <a:t>WorkLifeBalance</a:t>
            </a:r>
            <a:r>
              <a:rPr lang="en-US" dirty="0"/>
              <a:t>) from HR where </a:t>
            </a:r>
            <a:r>
              <a:rPr lang="en-US" dirty="0" err="1"/>
              <a:t>WorkLifeBalance</a:t>
            </a:r>
            <a:r>
              <a:rPr lang="en-US" dirty="0"/>
              <a:t>=4 group by </a:t>
            </a:r>
            <a:r>
              <a:rPr lang="en-US" dirty="0" err="1" smtClean="0"/>
              <a:t>JobRole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select </a:t>
            </a:r>
            <a:r>
              <a:rPr lang="en-US" dirty="0" err="1"/>
              <a:t>JobRole</a:t>
            </a:r>
            <a:r>
              <a:rPr lang="en-US" dirty="0"/>
              <a:t>, count(</a:t>
            </a:r>
            <a:r>
              <a:rPr lang="en-US" dirty="0" err="1"/>
              <a:t>WorkLifeBalance</a:t>
            </a:r>
            <a:r>
              <a:rPr lang="en-US" dirty="0"/>
              <a:t>) from HR where </a:t>
            </a:r>
            <a:r>
              <a:rPr lang="en-US" dirty="0" err="1"/>
              <a:t>WorkLifeBalance</a:t>
            </a:r>
            <a:r>
              <a:rPr lang="en-US" dirty="0"/>
              <a:t>=1 group by </a:t>
            </a:r>
            <a:r>
              <a:rPr lang="en-US" dirty="0" err="1" smtClean="0"/>
              <a:t>JobRole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67" y="1608489"/>
            <a:ext cx="3987000" cy="20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br>
              <a:rPr lang="en-US" altLang="zh-CN" dirty="0"/>
            </a:br>
            <a:r>
              <a:rPr lang="en-US" altLang="zh-CN" dirty="0"/>
              <a:t>LIFE</a:t>
            </a:r>
            <a:br>
              <a:rPr lang="en-US" altLang="zh-CN" dirty="0"/>
            </a:br>
            <a:r>
              <a:rPr lang="en-US" altLang="zh-CN" dirty="0"/>
              <a:t>BALANCE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8" y="3235073"/>
            <a:ext cx="7315200" cy="29811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87" y="736032"/>
            <a:ext cx="7099507" cy="27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br>
              <a:rPr lang="en-US" altLang="zh-CN" dirty="0"/>
            </a:br>
            <a:r>
              <a:rPr lang="en-US" altLang="zh-CN" dirty="0"/>
              <a:t>LIFE</a:t>
            </a:r>
            <a:br>
              <a:rPr lang="en-US" altLang="zh-CN" dirty="0"/>
            </a:br>
            <a:r>
              <a:rPr lang="en-US" altLang="zh-CN" dirty="0" smtClean="0"/>
              <a:t>BALANCE</a:t>
            </a:r>
            <a:br>
              <a:rPr lang="en-US" altLang="zh-CN" dirty="0" smtClean="0"/>
            </a:br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HR has the highest work-life balance level (19.23%), followed by research director (15%) and manager (11.76%). However, the role of HR also has the lowest work-life balance level (7.69%), compared with others. Based on the percentage, there is a big difference between 19.23% and 7.69%, so we can say most of the HR employees feel a work-life balance. Others roles, such as healthcare representative, there is a small difference between the percentage of highest work-life balance level and lowest work-life balance level. So, it indicates that we can communicate with these employees and make an improvement.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2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EMPLOYEE</a:t>
            </a:r>
            <a:br>
              <a:rPr lang="en-US" altLang="zh-CN" dirty="0" smtClean="0"/>
            </a:br>
            <a:r>
              <a:rPr lang="en-US" altLang="zh-CN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909" y="1005319"/>
            <a:ext cx="3943644" cy="4838218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YearsAtCompany</a:t>
            </a:r>
            <a:r>
              <a:rPr lang="en-US" dirty="0"/>
              <a:t>, </a:t>
            </a:r>
            <a:r>
              <a:rPr lang="en-US" dirty="0" err="1"/>
              <a:t>YearsInCurrentRole</a:t>
            </a:r>
            <a:r>
              <a:rPr lang="en-US" dirty="0"/>
              <a:t> from HR where </a:t>
            </a:r>
            <a:r>
              <a:rPr lang="en-US" dirty="0" err="1"/>
              <a:t>YearsSinceLastPromotion</a:t>
            </a:r>
            <a:r>
              <a:rPr lang="en-US" dirty="0"/>
              <a:t> &gt; 10 and </a:t>
            </a:r>
            <a:r>
              <a:rPr lang="en-US" dirty="0" err="1" smtClean="0"/>
              <a:t>YearsInCurrentRole</a:t>
            </a:r>
            <a:r>
              <a:rPr lang="en-US" dirty="0" smtClean="0"/>
              <a:t>&gt;10</a:t>
            </a:r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26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years.</a:t>
            </a:r>
            <a:r>
              <a:rPr lang="zh-CN" alt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1" y="1005319"/>
            <a:ext cx="2508383" cy="44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just"/>
            <a:r>
              <a:rPr lang="en-US" altLang="zh-CN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suggestions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interpretation,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GENERAL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INFORMATION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COMPANY’S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SALARY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85" y="1570404"/>
            <a:ext cx="7315200" cy="4008607"/>
          </a:xfrm>
        </p:spPr>
      </p:pic>
      <p:sp>
        <p:nvSpPr>
          <p:cNvPr id="5" name="TextBox 4"/>
          <p:cNvSpPr txBox="1"/>
          <p:nvPr/>
        </p:nvSpPr>
        <p:spPr>
          <a:xfrm>
            <a:off x="4551620" y="10417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istribution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02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HOURLY</a:t>
            </a:r>
            <a:br>
              <a:rPr lang="en-US" dirty="0" smtClean="0"/>
            </a:b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average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hourly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Department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b="1" dirty="0" smtClean="0"/>
              <a:t>Insight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appropriate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Glassdoor,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$39.59/</a:t>
            </a:r>
            <a:r>
              <a:rPr lang="en-US" altLang="zh-CN" dirty="0" err="1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$46.875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team.</a:t>
            </a:r>
            <a:r>
              <a:rPr lang="zh-CN" altLang="en-US" dirty="0" smtClean="0"/>
              <a:t> </a:t>
            </a:r>
            <a:r>
              <a:rPr lang="en-US" altLang="zh-CN" dirty="0" smtClean="0"/>
              <a:t>(estimated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13333"/>
            <a:ext cx="5368081" cy="14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br>
              <a:rPr lang="en-US" altLang="zh-CN" dirty="0" smtClean="0"/>
            </a:br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risk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department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has?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dirty="0" smtClean="0"/>
              <a:t>Violation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 </a:t>
            </a:r>
            <a:r>
              <a:rPr lang="en-US" altLang="zh-CN" dirty="0" smtClean="0"/>
              <a:t>Youth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</a:t>
            </a:r>
            <a:r>
              <a:rPr lang="zh-CN" altLang="en-US" dirty="0" smtClean="0"/>
              <a:t> </a:t>
            </a:r>
            <a:r>
              <a:rPr lang="en-US" altLang="zh-CN" dirty="0" smtClean="0"/>
              <a:t>Opportunity.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Y</a:t>
            </a:r>
            <a:r>
              <a:rPr lang="en-US" altLang="zh-CN" dirty="0" smtClean="0"/>
              <a:t>outh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Conclusion: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18;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63" y="2828080"/>
            <a:ext cx="6374757" cy="16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br>
              <a:rPr lang="en-US" altLang="zh-CN" dirty="0"/>
            </a:br>
            <a:r>
              <a:rPr lang="en-US" altLang="zh-CN" dirty="0"/>
              <a:t>HR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violation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Insight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male-female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imbalanced;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employment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r>
              <a:rPr lang="zh-CN" altLang="en-US" dirty="0"/>
              <a:t> </a:t>
            </a:r>
            <a:r>
              <a:rPr lang="en-US" altLang="zh-CN" dirty="0"/>
              <a:t>commission,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male-female</a:t>
            </a:r>
            <a:r>
              <a:rPr lang="zh-CN" altLang="en-US" dirty="0"/>
              <a:t> </a:t>
            </a:r>
            <a:r>
              <a:rPr lang="en-US" altLang="zh-CN" dirty="0"/>
              <a:t>employee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evidence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supporting</a:t>
            </a:r>
            <a:r>
              <a:rPr lang="zh-CN" altLang="en-US" dirty="0"/>
              <a:t> </a:t>
            </a:r>
            <a:r>
              <a:rPr lang="en-US" altLang="zh-CN" dirty="0"/>
              <a:t>evidence.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Suggestion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disputes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14" y="1468649"/>
            <a:ext cx="6663963" cy="16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EMPLOYEES’</a:t>
            </a:r>
            <a:br>
              <a:rPr lang="en-US" altLang="zh-CN" dirty="0" smtClean="0"/>
            </a:b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metric: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Attrition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Performance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Attrition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dirty="0"/>
              <a:t>Employees who move, retire, pass away or leave the company to raise a family or attend school represent the usual ebb and flow of staffers through a business</a:t>
            </a:r>
            <a:r>
              <a:rPr lang="en-US" dirty="0" smtClean="0"/>
              <a:t>.</a:t>
            </a:r>
            <a:r>
              <a:rPr lang="en-US" altLang="zh-CN" dirty="0"/>
              <a:t>(</a:t>
            </a:r>
            <a:r>
              <a:rPr lang="en-US" altLang="zh-CN" dirty="0" err="1"/>
              <a:t>McQuerrey</a:t>
            </a:r>
            <a:r>
              <a:rPr lang="en-US" altLang="zh-CN" dirty="0" smtClean="0"/>
              <a:t>)”</a:t>
            </a:r>
          </a:p>
          <a:p>
            <a:r>
              <a:rPr lang="en-US" altLang="zh-CN" dirty="0" smtClean="0"/>
              <a:t>Also,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talk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employee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turnover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/>
              <a:t> </a:t>
            </a:r>
            <a:r>
              <a:rPr lang="en-US" altLang="zh-CN" dirty="0" smtClean="0"/>
              <a:t>refers</a:t>
            </a:r>
            <a:r>
              <a:rPr lang="zh-CN" altLang="en-US" dirty="0" smtClean="0"/>
              <a:t> </a:t>
            </a:r>
            <a:r>
              <a:rPr lang="en-US" altLang="zh-CN" dirty="0"/>
              <a:t>employees who leave the company due to termination, taking a better job, or because they felt there was no room for growth, or worse, that they were dealing with a hostile or discriminatory work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/>
              <a:t>McQuerrey</a:t>
            </a:r>
            <a:r>
              <a:rPr lang="en-US" altLang="zh-CN" dirty="0" smtClean="0"/>
              <a:t>).</a:t>
            </a:r>
            <a:r>
              <a:rPr lang="en-US" altLang="zh-CN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ATTRITION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EMPLOYEE</a:t>
            </a:r>
            <a:br>
              <a:rPr lang="en-US" altLang="zh-CN" dirty="0" smtClean="0"/>
            </a:br>
            <a:r>
              <a:rPr lang="en-US" altLang="zh-CN" dirty="0" smtClean="0"/>
              <a:t>TURNOVER</a:t>
            </a:r>
            <a:br>
              <a:rPr lang="en-US" altLang="zh-CN" dirty="0" smtClean="0"/>
            </a:br>
            <a:r>
              <a:rPr lang="en-US" altLang="zh-CN" dirty="0" smtClean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dirty="0" smtClean="0"/>
              <a:t>A </a:t>
            </a:r>
            <a:r>
              <a:rPr lang="en-US" b="1" dirty="0"/>
              <a:t>high turnover rate </a:t>
            </a:r>
            <a:r>
              <a:rPr lang="en-US" dirty="0"/>
              <a:t>typically means working conditions are not optimal, pay is below market average, or staffers are not well trained. Concurrently, a </a:t>
            </a:r>
            <a:r>
              <a:rPr lang="en-US" b="1" dirty="0"/>
              <a:t>low turnover rate </a:t>
            </a:r>
            <a:r>
              <a:rPr lang="en-US" dirty="0"/>
              <a:t>is indicative of a work environment where staffers feel appreciated, work as a team, have room to move up the corporate ladder, and are satisfied with their </a:t>
            </a:r>
            <a:r>
              <a:rPr lang="en-US" dirty="0" smtClean="0"/>
              <a:t>jobs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/>
              <a:t>McQuerrey</a:t>
            </a:r>
            <a:r>
              <a:rPr lang="en-US" altLang="zh-CN" dirty="0" smtClean="0"/>
              <a:t>)</a:t>
            </a:r>
            <a:r>
              <a:rPr lang="en-US" dirty="0" smtClean="0"/>
              <a:t>.</a:t>
            </a:r>
            <a:r>
              <a:rPr lang="en-US" altLang="zh-CN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ATTRITION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altLang="zh-CN" dirty="0"/>
              <a:t>EMPLOYEE</a:t>
            </a:r>
            <a:br>
              <a:rPr lang="en-US" altLang="zh-CN" dirty="0"/>
            </a:br>
            <a:r>
              <a:rPr lang="en-US" altLang="zh-CN" dirty="0"/>
              <a:t>TURNOVER</a:t>
            </a:r>
            <a:br>
              <a:rPr lang="en-US" altLang="zh-CN" dirty="0"/>
            </a:br>
            <a:r>
              <a:rPr lang="en-US" altLang="zh-CN" dirty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119" y="1737360"/>
            <a:ext cx="7315200" cy="5120640"/>
          </a:xfrm>
        </p:spPr>
        <p:txBody>
          <a:bodyPr/>
          <a:lstStyle/>
          <a:p>
            <a:r>
              <a:rPr lang="en-US" altLang="zh-CN" b="1" dirty="0" smtClean="0"/>
              <a:t>Insight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AON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(2017),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22.4%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/>
              <a:t>it indicates that employees in the company feel appreciated about the work environment and satisfied with their job.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40" y="1123837"/>
            <a:ext cx="6617395" cy="1704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29" y="3529936"/>
            <a:ext cx="346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PERFORMANCE</a:t>
            </a:r>
            <a:br>
              <a:rPr lang="en-US" altLang="zh-CN" sz="3200" dirty="0" smtClean="0"/>
            </a:br>
            <a:r>
              <a:rPr lang="en-US" altLang="zh-CN" sz="3200" dirty="0" smtClean="0"/>
              <a:t>RATING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tracking,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reflects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quality.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 </a:t>
            </a:r>
            <a:r>
              <a:rPr lang="en-US" altLang="zh-CN" dirty="0"/>
              <a:t>select </a:t>
            </a:r>
            <a:r>
              <a:rPr lang="en-US" altLang="zh-CN" dirty="0" err="1"/>
              <a:t>PerformanceRating</a:t>
            </a:r>
            <a:r>
              <a:rPr lang="en-US" altLang="zh-CN" dirty="0"/>
              <a:t>, count(</a:t>
            </a:r>
            <a:r>
              <a:rPr lang="en-US" altLang="zh-CN" dirty="0" err="1"/>
              <a:t>EmployeeNumber</a:t>
            </a:r>
            <a:r>
              <a:rPr lang="en-US" altLang="zh-CN" dirty="0"/>
              <a:t>) from HR group by </a:t>
            </a:r>
            <a:r>
              <a:rPr lang="en-US" altLang="zh-CN" dirty="0" err="1" smtClean="0"/>
              <a:t>PerformanceRating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Conclusion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excellent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performance.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98" y="3328364"/>
            <a:ext cx="4038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HR </a:t>
            </a:r>
            <a:r>
              <a:rPr lang="en-US" dirty="0" smtClean="0"/>
              <a:t>data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Kaggle.com</a:t>
            </a:r>
            <a:r>
              <a:rPr lang="en-US" altLang="zh-CN" i="1" dirty="0" smtClean="0"/>
              <a:t>.</a:t>
            </a:r>
            <a:r>
              <a:rPr lang="en-US" i="1" dirty="0" smtClean="0"/>
              <a:t> IBM </a:t>
            </a:r>
            <a:r>
              <a:rPr lang="en-US" i="1" dirty="0"/>
              <a:t>HR Analytics Employee Attrition &amp; </a:t>
            </a:r>
            <a:r>
              <a:rPr lang="en-US" i="1" dirty="0" smtClean="0"/>
              <a:t>Performance</a:t>
            </a:r>
            <a:r>
              <a:rPr lang="en-US" altLang="zh-CN" dirty="0"/>
              <a:t>.</a:t>
            </a:r>
            <a:r>
              <a:rPr lang="en-US" dirty="0" smtClean="0"/>
              <a:t> </a:t>
            </a:r>
            <a:r>
              <a:rPr lang="en-US" altLang="zh-CN" dirty="0"/>
              <a:t>R</a:t>
            </a:r>
            <a:r>
              <a:rPr lang="en-US" dirty="0" smtClean="0"/>
              <a:t>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www.kaggle.com/pavansubhasht/ibm-hr-analytics-attrition-dataset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Santiago C.D</a:t>
            </a:r>
            <a:r>
              <a:rPr lang="en-US" altLang="zh-CN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Swati L., and Gerard S. (2016</a:t>
            </a:r>
            <a:r>
              <a:rPr lang="en-US" dirty="0" smtClean="0"/>
              <a:t>)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An </a:t>
            </a:r>
            <a:r>
              <a:rPr lang="en-US" i="1" dirty="0"/>
              <a:t>operating model for company-wide agile </a:t>
            </a:r>
            <a:r>
              <a:rPr lang="en-US" i="1" dirty="0" smtClean="0"/>
              <a:t>development</a:t>
            </a:r>
            <a:r>
              <a:rPr lang="en-US" altLang="zh-CN" dirty="0"/>
              <a:t>.</a:t>
            </a:r>
            <a:r>
              <a:rPr lang="en-US" dirty="0" smtClean="0"/>
              <a:t> </a:t>
            </a:r>
            <a:r>
              <a:rPr lang="en-US" altLang="zh-CN" dirty="0"/>
              <a:t>R</a:t>
            </a:r>
            <a:r>
              <a:rPr lang="en-US" dirty="0" smtClean="0"/>
              <a:t>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www.mckinsey.com/business-functions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Glassdoor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Glassdoor.com</a:t>
            </a:r>
            <a:r>
              <a:rPr lang="en-US" altLang="zh-CN" i="1" dirty="0" smtClean="0"/>
              <a:t>.</a:t>
            </a:r>
            <a:r>
              <a:rPr lang="en-US" i="1" dirty="0" smtClean="0"/>
              <a:t>  Salary</a:t>
            </a:r>
            <a:r>
              <a:rPr lang="en-US" altLang="zh-CN" dirty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dirty="0" smtClean="0"/>
              <a:t>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www.glassdoor.com/Salaries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Youth Rules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Government </a:t>
            </a:r>
            <a:r>
              <a:rPr lang="en-US" dirty="0" smtClean="0"/>
              <a:t>website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dirty="0" smtClean="0"/>
              <a:t>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://www.youthrules.gov</a:t>
            </a:r>
            <a:r>
              <a:rPr lang="en-US" dirty="0" smtClean="0">
                <a:hlinkClick r:id="rId5"/>
              </a:rPr>
              <a:t>/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Over </a:t>
            </a:r>
            <a:r>
              <a:rPr lang="en-US" dirty="0" smtClean="0"/>
              <a:t>Rate</a:t>
            </a:r>
            <a:r>
              <a:rPr lang="en-US" altLang="zh-CN" dirty="0" smtClean="0"/>
              <a:t>.</a:t>
            </a:r>
            <a:r>
              <a:rPr lang="en-US" dirty="0" smtClean="0"/>
              <a:t> AON</a:t>
            </a:r>
            <a:r>
              <a:rPr lang="en-US" altLang="zh-CN" dirty="0"/>
              <a:t>.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dirty="0" smtClean="0"/>
              <a:t>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radford.aon.com/insights/infographics/2017/Technology/Q1-2017-Turnover-Rates-Hiring-Sentiment-by-Industry-at-US-Technology-Companies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dirty="0"/>
              <a:t> Equal Job </a:t>
            </a:r>
            <a:r>
              <a:rPr lang="en-US" dirty="0" smtClean="0"/>
              <a:t>Opportunity</a:t>
            </a:r>
            <a:r>
              <a:rPr lang="en-US" altLang="zh-CN" dirty="0" smtClean="0"/>
              <a:t>.</a:t>
            </a:r>
            <a:r>
              <a:rPr lang="en-US" dirty="0" smtClean="0"/>
              <a:t>  </a:t>
            </a:r>
            <a:r>
              <a:rPr lang="en-US" dirty="0"/>
              <a:t>U.S Equal Employment Opportunity </a:t>
            </a:r>
            <a:r>
              <a:rPr lang="en-US" dirty="0" smtClean="0"/>
              <a:t>Commission</a:t>
            </a:r>
            <a:r>
              <a:rPr lang="en-US" altLang="zh-CN" dirty="0" smtClean="0"/>
              <a:t>.</a:t>
            </a:r>
            <a:r>
              <a:rPr lang="en-US" dirty="0" smtClean="0"/>
              <a:t> Retrieved from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www.eeoc.gov/eeoc/newsroom/wysk/enforcement_protections_lgbt_workers.cfm</a:t>
            </a:r>
            <a:r>
              <a:rPr lang="zh-CN" altLang="en-US" dirty="0" smtClean="0"/>
              <a:t> </a:t>
            </a:r>
            <a:endParaRPr lang="en-US" dirty="0"/>
          </a:p>
          <a:p>
            <a:r>
              <a:rPr lang="en-US" dirty="0" err="1"/>
              <a:t>McQuerrey</a:t>
            </a:r>
            <a:r>
              <a:rPr lang="en-US" dirty="0"/>
              <a:t>, L. (2018, June 29). </a:t>
            </a:r>
            <a:r>
              <a:rPr lang="en-US" i="1" dirty="0"/>
              <a:t>Employee Turnover Vs. Attrition</a:t>
            </a:r>
            <a:r>
              <a:rPr lang="en-US" dirty="0"/>
              <a:t>. Retrieved from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smallbusiness.chron.com/employee-turnover-vs-attrition-15846.html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altLang="zh-CN" dirty="0" smtClean="0"/>
              <a:t>mployment </a:t>
            </a:r>
            <a:r>
              <a:rPr lang="en-US" altLang="zh-CN" dirty="0" smtClean="0"/>
              <a:t>Satisfaction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Work-life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alance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altLang="zh-CN" dirty="0" smtClean="0"/>
              <a:t>mployee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romotion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Employees’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ehavior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racking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88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THANK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19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br>
              <a:rPr lang="en-US" altLang="zh-CN" dirty="0" smtClean="0"/>
            </a:b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HR.</a:t>
            </a:r>
            <a:r>
              <a:rPr lang="zh-CN" altLang="en-US" dirty="0" smtClean="0"/>
              <a:t> </a:t>
            </a:r>
            <a:r>
              <a:rPr lang="en-US" altLang="zh-CN" dirty="0" smtClean="0"/>
              <a:t>csv”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33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1470</a:t>
            </a:r>
            <a:r>
              <a:rPr lang="zh-CN" altLang="en-US" dirty="0" smtClean="0"/>
              <a:t>  </a:t>
            </a:r>
            <a:r>
              <a:rPr lang="en-US" altLang="zh-CN" dirty="0" smtClean="0"/>
              <a:t>observations: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54" y="2004647"/>
            <a:ext cx="6519332" cy="40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OVERALL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Noticed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</a:t>
            </a:r>
            <a:r>
              <a:rPr lang="en-US" altLang="zh-CN" dirty="0" smtClean="0"/>
              <a:t>l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level.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288295"/>
            <a:ext cx="7580923" cy="24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OVERALL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endParaRPr lang="en-US" altLang="zh-CN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37" y="2719755"/>
            <a:ext cx="7168662" cy="23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OVERALL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92" y="2659396"/>
            <a:ext cx="7315200" cy="2350302"/>
          </a:xfrm>
        </p:spPr>
      </p:pic>
      <p:sp>
        <p:nvSpPr>
          <p:cNvPr id="6" name="TextBox 5"/>
          <p:cNvSpPr txBox="1"/>
          <p:nvPr/>
        </p:nvSpPr>
        <p:spPr>
          <a:xfrm>
            <a:off x="3856892" y="2180492"/>
            <a:ext cx="133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buClr>
                <a:srgbClr val="40BAD2"/>
              </a:buClr>
              <a:buFont typeface="Wingdings 2" pitchFamily="18" charset="2"/>
              <a:buChar char=""/>
            </a:pPr>
            <a:r>
              <a:rPr lang="en-US" altLang="zh-CN" sz="2000">
                <a:solidFill>
                  <a:srgbClr val="000000">
                    <a:lumMod val="65000"/>
                    <a:lumOff val="35000"/>
                  </a:srgbClr>
                </a:solidFill>
              </a:rPr>
              <a:t>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58" y="1383565"/>
            <a:ext cx="2947482" cy="4601183"/>
          </a:xfrm>
        </p:spPr>
        <p:txBody>
          <a:bodyPr/>
          <a:lstStyle/>
          <a:p>
            <a:r>
              <a:rPr lang="en-US" altLang="zh-CN" sz="3000" dirty="0" smtClean="0"/>
              <a:t>COMPANY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 smtClean="0"/>
              <a:t>ORGNIZATIONAL</a:t>
            </a:r>
            <a:br>
              <a:rPr lang="en-US" altLang="zh-CN" sz="3000" dirty="0" smtClean="0"/>
            </a:br>
            <a:r>
              <a:rPr lang="en-US" altLang="zh-CN" sz="3000" dirty="0" smtClean="0"/>
              <a:t>STRUCTURE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employee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department?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839371"/>
            <a:ext cx="7229770" cy="44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/>
              <a:t>COMPANY</a:t>
            </a:r>
            <a:r>
              <a:rPr lang="zh-CN" altLang="en-US" sz="3000" dirty="0"/>
              <a:t> </a:t>
            </a:r>
            <a:r>
              <a:rPr lang="en-US" altLang="zh-CN" sz="3000" dirty="0"/>
              <a:t/>
            </a:r>
            <a:br>
              <a:rPr lang="en-US" altLang="zh-CN" sz="3000" dirty="0"/>
            </a:br>
            <a:r>
              <a:rPr lang="en-US" altLang="zh-CN" sz="3000" dirty="0"/>
              <a:t>ORGNIZATIONAL</a:t>
            </a:r>
            <a:br>
              <a:rPr lang="en-US" altLang="zh-CN" sz="3000" dirty="0"/>
            </a:br>
            <a:r>
              <a:rPr lang="en-US" altLang="zh-CN" sz="3000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/>
          </a:p>
          <a:p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(continued)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Santiago</a:t>
            </a:r>
            <a:r>
              <a:rPr lang="zh-CN" altLang="en-US" dirty="0" smtClean="0"/>
              <a:t> </a:t>
            </a:r>
            <a:r>
              <a:rPr lang="en-US" altLang="zh-CN" dirty="0" smtClean="0"/>
              <a:t>C.D,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swswati</a:t>
            </a:r>
            <a:r>
              <a:rPr lang="zh-CN" altLang="en-US" dirty="0" smtClean="0"/>
              <a:t> </a:t>
            </a:r>
            <a:r>
              <a:rPr lang="en-US" altLang="zh-CN" dirty="0" smtClean="0"/>
              <a:t>L.,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Gerard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s.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(2016),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en-US" altLang="zh-CN" dirty="0"/>
              <a:t>-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team.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owever,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departments.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7" y="2569542"/>
            <a:ext cx="5694485" cy="14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19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8738</TotalTime>
  <Words>1238</Words>
  <Application>Microsoft Macintosh PowerPoint</Application>
  <PresentationFormat>Widescreen</PresentationFormat>
  <Paragraphs>165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Corbel</vt:lpstr>
      <vt:lpstr>Wingdings 2</vt:lpstr>
      <vt:lpstr>幼圆</vt:lpstr>
      <vt:lpstr>Frame</vt:lpstr>
      <vt:lpstr>HR DATA ANALYSIS </vt:lpstr>
      <vt:lpstr>INTRODUCTION</vt:lpstr>
      <vt:lpstr>TABLE OF  CONTENT</vt:lpstr>
      <vt:lpstr>HR DATA OVERALL </vt:lpstr>
      <vt:lpstr>HR DATA OVERALL </vt:lpstr>
      <vt:lpstr>HR DATA OVERALL </vt:lpstr>
      <vt:lpstr>HR DATA OVERALL </vt:lpstr>
      <vt:lpstr>COMPANY  ORGNIZATIONAL STRUCTURE </vt:lpstr>
      <vt:lpstr>COMPANY  ORGNIZATIONAL STRUCTURE</vt:lpstr>
      <vt:lpstr>COMPANY  ORGNIZATIONAL STRUCTURE</vt:lpstr>
      <vt:lpstr>EMPLOYMENT SATISFACTION</vt:lpstr>
      <vt:lpstr>EMPLOYMENT SATISFACTION</vt:lpstr>
      <vt:lpstr>EMPLOYMENT SATISFACTION</vt:lpstr>
      <vt:lpstr>EMPLOYMENT SATISFACTION CONCLUSION</vt:lpstr>
      <vt:lpstr>WORK LIFE BALANCE </vt:lpstr>
      <vt:lpstr>WORK LIFE BALANCE</vt:lpstr>
      <vt:lpstr>WORK LIFE BALANCE </vt:lpstr>
      <vt:lpstr>WORK LIFE BALANCE CONCLUSION</vt:lpstr>
      <vt:lpstr>EMPLOYEE PROMOTION</vt:lpstr>
      <vt:lpstr>GENERAL INFORMATION OF COMPANY’S SALARY </vt:lpstr>
      <vt:lpstr>AVERAGE HOURLY RATE</vt:lpstr>
      <vt:lpstr>POTENTIAL  RISK  DETECTION FOR HR  DEPARTMENT</vt:lpstr>
      <vt:lpstr>POTENTIAL  RISK  DETECTION FOR HR  DEPARTMENT</vt:lpstr>
      <vt:lpstr>EMPLOYEES’ BEHAVIOR TRACKING </vt:lpstr>
      <vt:lpstr>ATTRITION  &amp; EMPLOYEE TURNOVER RATE</vt:lpstr>
      <vt:lpstr>ATTRITION  &amp; EMPLOYEE TURNOVER RATE</vt:lpstr>
      <vt:lpstr>PERFORMANCE RATING </vt:lpstr>
      <vt:lpstr>REFERENCES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 </dc:title>
  <dc:creator>Microsoft Office User</dc:creator>
  <cp:lastModifiedBy>Microsoft Office User</cp:lastModifiedBy>
  <cp:revision>48</cp:revision>
  <dcterms:created xsi:type="dcterms:W3CDTF">2018-08-01T02:05:40Z</dcterms:created>
  <dcterms:modified xsi:type="dcterms:W3CDTF">2018-08-09T22:34:45Z</dcterms:modified>
</cp:coreProperties>
</file>