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33"/>
  </p:handoutMasterIdLst>
  <p:sldIdLst>
    <p:sldId id="1376" r:id="rId3"/>
    <p:sldId id="1064" r:id="rId4"/>
    <p:sldId id="747" r:id="rId6"/>
    <p:sldId id="1442" r:id="rId7"/>
    <p:sldId id="1479" r:id="rId8"/>
    <p:sldId id="1481" r:id="rId9"/>
    <p:sldId id="1483" r:id="rId10"/>
    <p:sldId id="1484" r:id="rId11"/>
    <p:sldId id="1485" r:id="rId12"/>
    <p:sldId id="1487" r:id="rId13"/>
    <p:sldId id="1488" r:id="rId14"/>
    <p:sldId id="1489" r:id="rId15"/>
    <p:sldId id="1490" r:id="rId16"/>
    <p:sldId id="1491" r:id="rId17"/>
    <p:sldId id="1492" r:id="rId18"/>
    <p:sldId id="1493" r:id="rId19"/>
    <p:sldId id="1496" r:id="rId20"/>
    <p:sldId id="1497" r:id="rId21"/>
    <p:sldId id="1499" r:id="rId22"/>
    <p:sldId id="1500" r:id="rId23"/>
    <p:sldId id="1501" r:id="rId24"/>
    <p:sldId id="1502" r:id="rId25"/>
    <p:sldId id="1503" r:id="rId26"/>
    <p:sldId id="1504" r:id="rId27"/>
    <p:sldId id="1505" r:id="rId28"/>
    <p:sldId id="1506" r:id="rId29"/>
    <p:sldId id="1507" r:id="rId30"/>
    <p:sldId id="1508" r:id="rId31"/>
    <p:sldId id="1245" r:id="rId32"/>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uokun" initials="贺罗坤" lastIdx="5" clrIdx="0"/>
  <p:cmAuthor id="2" name="GS_00059" initials="G" lastIdx="2" clrIdx="1"/>
  <p:cmAuthor id="3" name="Administrat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00FFFF"/>
    <a:srgbClr val="6699FF"/>
    <a:srgbClr val="F45F3C"/>
    <a:srgbClr val="6449D9"/>
    <a:srgbClr val="0099FF"/>
    <a:srgbClr val="00B050"/>
    <a:srgbClr val="0D15AF"/>
    <a:srgbClr val="0000CC"/>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86605" autoAdjust="0"/>
  </p:normalViewPr>
  <p:slideViewPr>
    <p:cSldViewPr showGuides="1">
      <p:cViewPr varScale="1">
        <p:scale>
          <a:sx n="86" d="100"/>
          <a:sy n="86" d="100"/>
        </p:scale>
        <p:origin x="562" y="48"/>
      </p:cViewPr>
      <p:guideLst>
        <p:guide orient="horz" pos="3590"/>
        <p:guide pos="3706"/>
      </p:guideLst>
    </p:cSldViewPr>
  </p:slideViewPr>
  <p:outlineViewPr>
    <p:cViewPr>
      <p:scale>
        <a:sx n="33" d="100"/>
        <a:sy n="33" d="100"/>
      </p:scale>
      <p:origin x="106" y="10795"/>
    </p:cViewPr>
  </p:outlineViewPr>
  <p:notesTextViewPr>
    <p:cViewPr>
      <p:scale>
        <a:sx n="75" d="100"/>
        <a:sy n="75" d="100"/>
      </p:scale>
      <p:origin x="0" y="0"/>
    </p:cViewPr>
  </p:notesTextViewPr>
  <p:sorterViewPr>
    <p:cViewPr>
      <p:scale>
        <a:sx n="50" d="100"/>
        <a:sy n="50" d="100"/>
      </p:scale>
      <p:origin x="0" y="0"/>
    </p:cViewPr>
  </p:sorterViewPr>
  <p:notesViewPr>
    <p:cSldViewPr>
      <p:cViewPr varScale="1">
        <p:scale>
          <a:sx n="49" d="100"/>
          <a:sy n="49" d="100"/>
        </p:scale>
        <p:origin x="-2688" y="-64"/>
      </p:cViewPr>
      <p:guideLst>
        <p:guide orient="horz" pos="3191"/>
        <p:guide pos="206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0F5438A-A001-4002-96F4-1166B6F28AE6}"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AFE0AB32-EF1B-484A-8DD7-CC845D4C023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1C5D274-7E00-460F-9E0E-0BC16AAECDA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9D59C67E-391E-45E0-AA72-9E9C912A8E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59C67E-391E-45E0-AA72-9E9C912A8E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pic>
        <p:nvPicPr>
          <p:cNvPr id="4" name="Picture 2" descr="D:\工作\2016\vi\矢量智能对象.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213" y="254000"/>
            <a:ext cx="168116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工作\2016\vi\图层-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9725" y="166688"/>
            <a:ext cx="6492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4095750" y="3562350"/>
            <a:ext cx="7048500" cy="158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7" name="Picture 2" descr="E:\未标题-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85725"/>
            <a:ext cx="5453063" cy="694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3809987" y="1847852"/>
            <a:ext cx="7429552" cy="1800238"/>
          </a:xfrm>
        </p:spPr>
        <p:txBody>
          <a:bodyPr>
            <a:noAutofit/>
          </a:bodyPr>
          <a:lstStyle>
            <a:lvl1pPr algn="r">
              <a:defRPr sz="6600" b="0">
                <a:solidFill>
                  <a:srgbClr val="0072BC"/>
                </a:solidFill>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3809987" y="3733814"/>
            <a:ext cx="7429552" cy="1752600"/>
          </a:xfrm>
        </p:spPr>
        <p:txBody>
          <a:bodyPr/>
          <a:lstStyle>
            <a:lvl1pPr marL="0" indent="0" algn="r">
              <a:buNone/>
              <a:defRPr sz="3200">
                <a:solidFill>
                  <a:srgbClr val="0072B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8" name="日期占位符 3"/>
          <p:cNvSpPr>
            <a:spLocks noGrp="1"/>
          </p:cNvSpPr>
          <p:nvPr>
            <p:ph type="dt" sz="half" idx="10"/>
          </p:nvPr>
        </p:nvSpPr>
        <p:spPr/>
        <p:txBody>
          <a:bodyPr/>
          <a:lstStyle>
            <a:lvl1pPr>
              <a:defRPr/>
            </a:lvl1pPr>
          </a:lstStyle>
          <a:p>
            <a:pPr>
              <a:defRPr/>
            </a:pPr>
            <a:endParaRPr lang="zh-CN" altLang="zh-CN"/>
          </a:p>
        </p:txBody>
      </p:sp>
      <p:sp>
        <p:nvSpPr>
          <p:cNvPr id="9" name="页脚占位符 4"/>
          <p:cNvSpPr>
            <a:spLocks noGrp="1"/>
          </p:cNvSpPr>
          <p:nvPr>
            <p:ph type="ftr" sz="quarter" idx="11"/>
          </p:nvPr>
        </p:nvSpPr>
        <p:spPr/>
        <p:txBody>
          <a:bodyPr/>
          <a:lstStyle>
            <a:lvl1pPr>
              <a:defRPr/>
            </a:lvl1pPr>
          </a:lstStyle>
          <a:p>
            <a:pPr>
              <a:defRPr/>
            </a:pPr>
            <a:endParaRPr lang="zh-CN" altLang="zh-CN" dirty="0"/>
          </a:p>
        </p:txBody>
      </p:sp>
      <p:sp>
        <p:nvSpPr>
          <p:cNvPr id="10" name="灯片编号占位符 5"/>
          <p:cNvSpPr>
            <a:spLocks noGrp="1"/>
          </p:cNvSpPr>
          <p:nvPr>
            <p:ph type="sldNum" sz="quarter" idx="12"/>
          </p:nvPr>
        </p:nvSpPr>
        <p:spPr>
          <a:xfrm>
            <a:off x="4583832" y="6669360"/>
            <a:ext cx="2743200" cy="185946"/>
          </a:xfrm>
        </p:spPr>
        <p:txBody>
          <a:bodyPr/>
          <a:lstStyle>
            <a:lvl1pPr algn="ctr">
              <a:defRPr>
                <a:solidFill>
                  <a:schemeClr val="bg1"/>
                </a:solidFill>
              </a:defRPr>
            </a:lvl1pPr>
          </a:lstStyle>
          <a:p>
            <a:pPr>
              <a:defRPr/>
            </a:pPr>
            <a:fld id="{6B93F4AD-E41D-4898-98F6-951F1BB77F10}" type="slidenum">
              <a:rPr lang="zh-CN" altLang="zh-CN" smtClean="0"/>
            </a:fld>
            <a:endParaRPr lang="zh-CN"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6_标题和内容">
    <p:spTree>
      <p:nvGrpSpPr>
        <p:cNvPr id="1" name=""/>
        <p:cNvGrpSpPr/>
        <p:nvPr/>
      </p:nvGrpSpPr>
      <p:grpSpPr>
        <a:xfrm>
          <a:off x="0" y="0"/>
          <a:ext cx="0" cy="0"/>
          <a:chOff x="0" y="0"/>
          <a:chExt cx="0" cy="0"/>
        </a:xfrm>
      </p:grpSpPr>
      <p:sp>
        <p:nvSpPr>
          <p:cNvPr id="3" name="矩形 2"/>
          <p:cNvSpPr/>
          <p:nvPr/>
        </p:nvSpPr>
        <p:spPr>
          <a:xfrm>
            <a:off x="0" y="6686550"/>
            <a:ext cx="12192000" cy="171450"/>
          </a:xfrm>
          <a:prstGeom prst="rect">
            <a:avLst/>
          </a:prstGeom>
          <a:solidFill>
            <a:srgbClr val="00A2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prstClr val="white"/>
              </a:solidFill>
            </a:endParaRPr>
          </a:p>
        </p:txBody>
      </p:sp>
      <p:cxnSp>
        <p:nvCxnSpPr>
          <p:cNvPr id="4" name="直接连接符 3"/>
          <p:cNvCxnSpPr/>
          <p:nvPr/>
        </p:nvCxnSpPr>
        <p:spPr>
          <a:xfrm>
            <a:off x="1166813" y="920750"/>
            <a:ext cx="10477500" cy="1588"/>
          </a:xfrm>
          <a:prstGeom prst="line">
            <a:avLst/>
          </a:prstGeom>
          <a:ln w="12700">
            <a:solidFill>
              <a:srgbClr val="0070C0"/>
            </a:solidFill>
            <a:prstDash val="solid"/>
          </a:ln>
        </p:spPr>
        <p:style>
          <a:lnRef idx="1">
            <a:schemeClr val="accent1"/>
          </a:lnRef>
          <a:fillRef idx="0">
            <a:schemeClr val="accent1"/>
          </a:fillRef>
          <a:effectRef idx="0">
            <a:schemeClr val="accent1"/>
          </a:effectRef>
          <a:fontRef idx="minor">
            <a:schemeClr val="tx1"/>
          </a:fontRef>
        </p:style>
      </p:cxnSp>
      <p:pic>
        <p:nvPicPr>
          <p:cNvPr id="5" name="Picture 3" descr="D:\工作\2016\vi\图层-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404813"/>
            <a:ext cx="6492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标题 1"/>
          <p:cNvSpPr>
            <a:spLocks noGrp="1"/>
          </p:cNvSpPr>
          <p:nvPr>
            <p:ph type="title"/>
          </p:nvPr>
        </p:nvSpPr>
        <p:spPr>
          <a:xfrm>
            <a:off x="1142967" y="346647"/>
            <a:ext cx="10501346" cy="562073"/>
          </a:xfrm>
          <a:prstGeom prst="rect">
            <a:avLst/>
          </a:prstGeom>
        </p:spPr>
        <p:txBody>
          <a:bodyPr>
            <a:noAutofit/>
          </a:bodyPr>
          <a:lstStyle>
            <a:lvl1pPr algn="l">
              <a:defRPr sz="2400" b="1">
                <a:solidFill>
                  <a:srgbClr val="0070C0"/>
                </a:solidFill>
              </a:defRPr>
            </a:lvl1pPr>
          </a:lstStyle>
          <a:p>
            <a:r>
              <a:rPr lang="zh-CN" altLang="en-US" dirty="0"/>
              <a:t>单击此处编辑母版标题样式</a:t>
            </a:r>
            <a:endParaRPr lang="zh-CN" altLang="en-US" dirty="0"/>
          </a:p>
        </p:txBody>
      </p:sp>
      <p:sp>
        <p:nvSpPr>
          <p:cNvPr id="6" name="灯片编号占位符 2"/>
          <p:cNvSpPr>
            <a:spLocks noGrp="1"/>
          </p:cNvSpPr>
          <p:nvPr>
            <p:ph type="sldNum" sz="quarter" idx="4294967295"/>
          </p:nvPr>
        </p:nvSpPr>
        <p:spPr>
          <a:xfrm>
            <a:off x="0" y="6669360"/>
            <a:ext cx="12191999" cy="188640"/>
          </a:xfrm>
        </p:spPr>
        <p:txBody>
          <a:bodyPr/>
          <a:lstStyle>
            <a:lvl1pPr algn="ctr">
              <a:defRPr sz="1200">
                <a:solidFill>
                  <a:schemeClr val="bg1"/>
                </a:solidFill>
              </a:defRPr>
            </a:lvl1pPr>
          </a:lstStyle>
          <a:p>
            <a:fld id="{76A5C077-CD5E-4BED-A3AA-82686853085F}" type="slidenum">
              <a:rPr lang="en-US" altLang="zh-CN" smtClean="0">
                <a:latin typeface="微软雅黑" panose="020B0503020204020204" charset="-122"/>
              </a:rPr>
            </a:fld>
            <a:endParaRPr lang="en-US" dirty="0">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1E9B5A5-62B1-4077-AD2E-861F183643E2}" type="datetime1">
              <a:rPr lang="zh-CN" altLang="en-US"/>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A01575-F1AC-4EA8-9D9F-A799D5D900F1}"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511824" y="6658027"/>
            <a:ext cx="2743200" cy="227357"/>
          </a:xfrm>
          <a:prstGeom prst="rect">
            <a:avLst/>
          </a:prstGeom>
        </p:spPr>
        <p:txBody>
          <a:bodyPr vert="horz" lIns="91440" tIns="45720" rIns="91440" bIns="45720" rtlCol="0" anchor="ctr"/>
          <a:lstStyle>
            <a:lvl1pPr algn="ctr">
              <a:defRPr sz="1200">
                <a:solidFill>
                  <a:schemeClr val="bg1"/>
                </a:solidFill>
              </a:defRPr>
            </a:lvl1pPr>
          </a:lstStyle>
          <a:p>
            <a:fld id="{76A5C077-CD5E-4BED-A3AA-82686853085F}" type="slidenum">
              <a:rPr lang="en-US" altLang="zh-CN"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8.xml"/><Relationship Id="rId3" Type="http://schemas.openxmlformats.org/officeDocument/2006/relationships/image" Target="../media/image10.png"/><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25.xml"/><Relationship Id="rId7" Type="http://schemas.openxmlformats.org/officeDocument/2006/relationships/image" Target="../media/image11.png"/><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40.xml"/><Relationship Id="rId6" Type="http://schemas.openxmlformats.org/officeDocument/2006/relationships/image" Target="../media/image14.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47.xml"/><Relationship Id="rId4" Type="http://schemas.openxmlformats.org/officeDocument/2006/relationships/image" Target="../media/image15.png"/><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49.xml"/><Relationship Id="rId2" Type="http://schemas.openxmlformats.org/officeDocument/2006/relationships/image" Target="../media/image16.png"/><Relationship Id="rId1" Type="http://schemas.openxmlformats.org/officeDocument/2006/relationships/tags" Target="../tags/tag48.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tags" Target="../tags/tag5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3.xml"/><Relationship Id="rId1" Type="http://schemas.openxmlformats.org/officeDocument/2006/relationships/tags" Target="../tags/tag5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9.xml"/><Relationship Id="rId3" Type="http://schemas.openxmlformats.org/officeDocument/2006/relationships/image" Target="../media/image19.png"/><Relationship Id="rId2" Type="http://schemas.openxmlformats.org/officeDocument/2006/relationships/tags" Target="../tags/tag58.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4.xml"/><Relationship Id="rId2" Type="http://schemas.openxmlformats.org/officeDocument/2006/relationships/image" Target="../media/image20.png"/><Relationship Id="rId1" Type="http://schemas.openxmlformats.org/officeDocument/2006/relationships/tags" Target="../tags/tag63.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11.xml"/><Relationship Id="rId6" Type="http://schemas.openxmlformats.org/officeDocument/2006/relationships/image" Target="../media/image7.png"/><Relationship Id="rId5" Type="http://schemas.openxmlformats.org/officeDocument/2006/relationships/tags" Target="../tags/tag10.xml"/><Relationship Id="rId4" Type="http://schemas.openxmlformats.org/officeDocument/2006/relationships/image" Target="../media/image6.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12025" y="1112837"/>
            <a:ext cx="3786252" cy="4891839"/>
          </a:xfrm>
          <a:prstGeom prst="rect">
            <a:avLst/>
          </a:prstGeom>
          <a:noFill/>
          <a:ln w="9525">
            <a:solidFill>
              <a:srgbClr val="000000"/>
            </a:solidFill>
            <a:miter lim="800000"/>
            <a:headEnd/>
            <a:tailEnd/>
          </a:ln>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113" name="矩形 24"/>
          <p:cNvSpPr>
            <a:spLocks noChangeArrowheads="1"/>
          </p:cNvSpPr>
          <p:nvPr/>
        </p:nvSpPr>
        <p:spPr bwMode="auto">
          <a:xfrm>
            <a:off x="623392" y="1684134"/>
            <a:ext cx="4464495"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4000" b="1" dirty="0">
                <a:solidFill>
                  <a:schemeClr val="accent1">
                    <a:lumMod val="75000"/>
                  </a:schemeClr>
                </a:solidFill>
                <a:latin typeface="微软雅黑" panose="020B0503020204020204" charset="-122"/>
                <a:ea typeface="微软雅黑" panose="020B0503020204020204" charset="-122"/>
              </a:rPr>
              <a:t> K8S</a:t>
            </a:r>
            <a:r>
              <a:rPr lang="zh-CN" altLang="en-US" sz="4000" b="1" dirty="0">
                <a:solidFill>
                  <a:schemeClr val="accent1">
                    <a:lumMod val="75000"/>
                  </a:schemeClr>
                </a:solidFill>
                <a:latin typeface="微软雅黑" panose="020B0503020204020204" charset="-122"/>
                <a:ea typeface="微软雅黑" panose="020B0503020204020204" charset="-122"/>
              </a:rPr>
              <a:t> </a:t>
            </a:r>
            <a:endParaRPr lang="en-US" altLang="zh-CN" sz="4000" b="1" dirty="0">
              <a:solidFill>
                <a:schemeClr val="accent1">
                  <a:lumMod val="75000"/>
                </a:schemeClr>
              </a:solidFill>
              <a:latin typeface="微软雅黑" panose="020B0503020204020204" charset="-122"/>
              <a:ea typeface="微软雅黑" panose="020B0503020204020204" charset="-122"/>
            </a:endParaRPr>
          </a:p>
          <a:p>
            <a:pPr algn="ctr">
              <a:lnSpc>
                <a:spcPct val="150000"/>
              </a:lnSpc>
            </a:pPr>
            <a:r>
              <a:rPr lang="en-US" altLang="zh-CN" sz="4000" b="1" dirty="0">
                <a:solidFill>
                  <a:schemeClr val="accent1">
                    <a:lumMod val="75000"/>
                  </a:schemeClr>
                </a:solidFill>
                <a:latin typeface="微软雅黑" panose="020B0503020204020204" charset="-122"/>
                <a:ea typeface="微软雅黑" panose="020B0503020204020204" charset="-122"/>
              </a:rPr>
              <a:t> IN ACTION</a:t>
            </a:r>
            <a:endParaRPr lang="en-US" altLang="zh-CN" sz="4000" b="1" dirty="0">
              <a:solidFill>
                <a:schemeClr val="accent1">
                  <a:lumMod val="75000"/>
                </a:schemeClr>
              </a:solidFill>
              <a:latin typeface="微软雅黑" panose="020B0503020204020204" charset="-122"/>
              <a:ea typeface="微软雅黑" panose="020B0503020204020204" charset="-122"/>
            </a:endParaRPr>
          </a:p>
          <a:p>
            <a:pPr algn="ctr">
              <a:lnSpc>
                <a:spcPct val="150000"/>
              </a:lnSpc>
            </a:pPr>
            <a:r>
              <a:rPr lang="zh-CN" altLang="en-US" sz="4000" b="1" dirty="0">
                <a:solidFill>
                  <a:schemeClr val="accent1">
                    <a:lumMod val="75000"/>
                  </a:schemeClr>
                </a:solidFill>
                <a:latin typeface="微软雅黑" panose="020B0503020204020204" charset="-122"/>
                <a:ea typeface="微软雅黑" panose="020B0503020204020204" charset="-122"/>
              </a:rPr>
              <a:t>章节</a:t>
            </a:r>
            <a:r>
              <a:rPr lang="en-US" altLang="zh-CN" sz="4000" b="1" dirty="0">
                <a:solidFill>
                  <a:schemeClr val="accent1">
                    <a:lumMod val="75000"/>
                  </a:schemeClr>
                </a:solidFill>
                <a:latin typeface="微软雅黑" panose="020B0503020204020204" charset="-122"/>
                <a:ea typeface="微软雅黑" panose="020B0503020204020204" charset="-122"/>
              </a:rPr>
              <a:t>-8</a:t>
            </a:r>
            <a:endParaRPr lang="en-US" altLang="zh-CN" b="1" dirty="0">
              <a:solidFill>
                <a:schemeClr val="accent1">
                  <a:lumMod val="75000"/>
                </a:schemeClr>
              </a:solidFill>
              <a:latin typeface="微软雅黑" panose="020B0503020204020204" charset="-122"/>
              <a:ea typeface="微软雅黑" panose="020B0503020204020204" charset="-122"/>
            </a:endParaRPr>
          </a:p>
          <a:p>
            <a:pPr>
              <a:lnSpc>
                <a:spcPct val="150000"/>
              </a:lnSpc>
            </a:pPr>
            <a:endParaRPr lang="en-US" altLang="zh-CN" dirty="0">
              <a:solidFill>
                <a:srgbClr val="7F7F7F"/>
              </a:solidFill>
              <a:latin typeface="微软雅黑" panose="020B0503020204020204" charset="-122"/>
              <a:ea typeface="微软雅黑" panose="020B0503020204020204" charset="-122"/>
            </a:endParaRPr>
          </a:p>
          <a:p>
            <a:pPr>
              <a:lnSpc>
                <a:spcPct val="150000"/>
              </a:lnSpc>
            </a:pPr>
            <a:endParaRPr lang="zh-CN" altLang="en-US" sz="2400" dirty="0">
              <a:solidFill>
                <a:srgbClr val="7F7F7F"/>
              </a:solidFill>
              <a:latin typeface="微软雅黑" panose="020B0503020204020204" charset="-122"/>
              <a:ea typeface="微软雅黑" panose="020B0503020204020204" charset="-122"/>
            </a:endParaRPr>
          </a:p>
          <a:p>
            <a:pPr>
              <a:lnSpc>
                <a:spcPct val="150000"/>
              </a:lnSpc>
            </a:pPr>
            <a:r>
              <a:rPr lang="zh-CN" altLang="en-US" sz="2400" dirty="0">
                <a:solidFill>
                  <a:srgbClr val="7F7F7F"/>
                </a:solidFill>
                <a:latin typeface="微软雅黑" panose="020B0503020204020204" charset="-122"/>
                <a:ea typeface="微软雅黑" panose="020B0503020204020204" charset="-122"/>
              </a:rPr>
              <a:t>                 </a:t>
            </a:r>
            <a:r>
              <a:rPr lang="zh-CN" altLang="en-US" sz="2400" dirty="0">
                <a:solidFill>
                  <a:schemeClr val="accent1">
                    <a:lumMod val="75000"/>
                  </a:schemeClr>
                </a:solidFill>
                <a:latin typeface="微软雅黑" panose="020B0503020204020204" charset="-122"/>
                <a:ea typeface="微软雅黑" panose="020B0503020204020204" charset="-122"/>
              </a:rPr>
              <a:t>20</a:t>
            </a:r>
            <a:r>
              <a:rPr lang="en-US" altLang="zh-CN" sz="2400" dirty="0">
                <a:solidFill>
                  <a:schemeClr val="accent1">
                    <a:lumMod val="75000"/>
                  </a:schemeClr>
                </a:solidFill>
                <a:latin typeface="微软雅黑" panose="020B0503020204020204" charset="-122"/>
                <a:ea typeface="微软雅黑" panose="020B0503020204020204" charset="-122"/>
              </a:rPr>
              <a:t>20</a:t>
            </a:r>
            <a:r>
              <a:rPr lang="zh-CN" altLang="en-US" sz="2400" dirty="0">
                <a:solidFill>
                  <a:schemeClr val="accent1">
                    <a:lumMod val="75000"/>
                  </a:schemeClr>
                </a:solidFill>
                <a:latin typeface="微软雅黑" panose="020B0503020204020204" charset="-122"/>
                <a:ea typeface="微软雅黑" panose="020B0503020204020204" charset="-122"/>
              </a:rPr>
              <a:t>年</a:t>
            </a:r>
            <a:r>
              <a:rPr lang="en-US" altLang="zh-CN" sz="2400" dirty="0">
                <a:solidFill>
                  <a:schemeClr val="accent1">
                    <a:lumMod val="75000"/>
                  </a:schemeClr>
                </a:solidFill>
                <a:latin typeface="微软雅黑" panose="020B0503020204020204" charset="-122"/>
                <a:ea typeface="微软雅黑" panose="020B0503020204020204" charset="-122"/>
              </a:rPr>
              <a:t>5</a:t>
            </a:r>
            <a:r>
              <a:rPr lang="zh-CN" altLang="en-US" sz="2400" dirty="0">
                <a:solidFill>
                  <a:schemeClr val="accent1">
                    <a:lumMod val="75000"/>
                  </a:schemeClr>
                </a:solidFill>
                <a:latin typeface="微软雅黑" panose="020B0503020204020204" charset="-122"/>
                <a:ea typeface="微软雅黑" panose="020B0503020204020204" charset="-122"/>
              </a:rPr>
              <a:t>月</a:t>
            </a:r>
            <a:endParaRPr lang="en-US" altLang="zh-CN" sz="2400" dirty="0">
              <a:solidFill>
                <a:schemeClr val="accent1">
                  <a:lumMod val="75000"/>
                </a:schemeClr>
              </a:solidFill>
              <a:latin typeface="微软雅黑" panose="020B0503020204020204" charset="-122"/>
              <a:ea typeface="微软雅黑" panose="020B0503020204020204" charset="-122"/>
            </a:endParaRPr>
          </a:p>
        </p:txBody>
      </p:sp>
      <p:cxnSp>
        <p:nvCxnSpPr>
          <p:cNvPr id="3115" name="直接连接符 26"/>
          <p:cNvCxnSpPr>
            <a:cxnSpLocks noChangeShapeType="1"/>
          </p:cNvCxnSpPr>
          <p:nvPr/>
        </p:nvCxnSpPr>
        <p:spPr bwMode="auto">
          <a:xfrm>
            <a:off x="0" y="685800"/>
            <a:ext cx="12192000" cy="0"/>
          </a:xfrm>
          <a:prstGeom prst="line">
            <a:avLst/>
          </a:prstGeom>
          <a:noFill/>
          <a:ln w="6350" cmpd="sng">
            <a:solidFill>
              <a:srgbClr val="BFBFBF">
                <a:alpha val="50000"/>
              </a:srgbClr>
            </a:solidFill>
            <a:round/>
          </a:ln>
          <a:extLst>
            <a:ext uri="{909E8E84-426E-40DD-AFC4-6F175D3DCCD1}">
              <a14:hiddenFill xmlns:a14="http://schemas.microsoft.com/office/drawing/2010/main">
                <a:noFill/>
              </a14:hiddenFill>
            </a:ext>
          </a:extLst>
        </p:spPr>
      </p:cxn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72185" y="665480"/>
            <a:ext cx="10116820" cy="645160"/>
          </a:xfrm>
          <a:prstGeom prst="rect">
            <a:avLst/>
          </a:prstGeom>
          <a:noFill/>
        </p:spPr>
        <p:txBody>
          <a:bodyPr wrap="square" rtlCol="0" anchor="t">
            <a:spAutoFit/>
          </a:bodyPr>
          <a:p>
            <a:r>
              <a:rPr lang="zh-CN" altLang="en-US"/>
              <a:t>在完成创建pod后， 我们可以使用kubectl exec命令来查看容器中的所有</a:t>
            </a:r>
            <a:endParaRPr lang="zh-CN" altLang="en-US"/>
          </a:p>
          <a:p>
            <a:r>
              <a:rPr lang="zh-CN" altLang="en-US"/>
              <a:t>环境变量， 如下面的代码清单所示</a:t>
            </a:r>
            <a:endParaRPr lang="zh-CN" altLang="en-US"/>
          </a:p>
        </p:txBody>
      </p:sp>
      <p:pic>
        <p:nvPicPr>
          <p:cNvPr id="4" name="图片 3"/>
          <p:cNvPicPr>
            <a:picLocks noChangeAspect="1"/>
          </p:cNvPicPr>
          <p:nvPr/>
        </p:nvPicPr>
        <p:blipFill>
          <a:blip r:embed="rId1"/>
          <a:stretch>
            <a:fillRect/>
          </a:stretch>
        </p:blipFill>
        <p:spPr>
          <a:xfrm>
            <a:off x="778510" y="1310640"/>
            <a:ext cx="10504805" cy="469011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6"/>
          <p:cNvSpPr txBox="1"/>
          <p:nvPr>
            <p:custDataLst>
              <p:tags r:id="rId1"/>
            </p:custDataLst>
          </p:nvPr>
        </p:nvSpPr>
        <p:spPr>
          <a:xfrm>
            <a:off x="664210" y="2165350"/>
            <a:ext cx="5032375" cy="408241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如果更倾向于使用文件的方式而不是环境变量的方式暴露元数据，可以定义一个downwardAPI卷并挂载到容器中。</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由于不能通过环境变量暴露，所以必须使用</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downwardAPI卷来暴露pod标签或注解。我们之后将讨论原因。</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与环境变量一样，需要显示地指定元器据字段来暴露份进程。下面我们将把前面的示例从使用环境变量修改为使用存储卷，如下面的代码清单所示</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p:txBody>
      </p:sp>
      <p:sp>
        <p:nvSpPr>
          <p:cNvPr id="10" name="Title 6"/>
          <p:cNvSpPr txBox="1"/>
          <p:nvPr>
            <p:custDataLst>
              <p:tags r:id="rId2"/>
            </p:custDataLst>
          </p:nvPr>
        </p:nvSpPr>
        <p:spPr>
          <a:xfrm>
            <a:off x="664506" y="1007469"/>
            <a:ext cx="5032255" cy="68643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20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8.1.3 通过downwardAPI卷来传递元数据</a:t>
            </a:r>
            <a:endParaRPr kumimoji="0" lang="zh-CN" altLang="en-US" sz="20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4" name="图片 3"/>
          <p:cNvPicPr>
            <a:picLocks noChangeAspect="1"/>
          </p:cNvPicPr>
          <p:nvPr/>
        </p:nvPicPr>
        <p:blipFill>
          <a:blip r:embed="rId3"/>
          <a:stretch>
            <a:fillRect/>
          </a:stretch>
        </p:blipFill>
        <p:spPr>
          <a:xfrm>
            <a:off x="5696585" y="508000"/>
            <a:ext cx="6390640" cy="621538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a:spLocks noChangeAspect="1"/>
          </p:cNvSpPr>
          <p:nvPr>
            <p:custDataLst>
              <p:tags r:id="rId1"/>
            </p:custDataLst>
          </p:nvPr>
        </p:nvSpPr>
        <p:spPr>
          <a:xfrm>
            <a:off x="5871845" y="1836420"/>
            <a:ext cx="5850255" cy="4389755"/>
          </a:xfrm>
          <a:prstGeom prst="rect">
            <a:avLst/>
          </a:prstGeom>
          <a:solidFill>
            <a:srgbClr val="FFFFFF">
              <a:lumMod val="95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1" name="文本框 10"/>
          <p:cNvSpPr txBox="1"/>
          <p:nvPr>
            <p:custDataLst>
              <p:tags r:id="rId2"/>
            </p:custDataLst>
          </p:nvPr>
        </p:nvSpPr>
        <p:spPr>
          <a:xfrm>
            <a:off x="681675" y="505122"/>
            <a:ext cx="11040405" cy="681990"/>
          </a:xfrm>
          <a:prstGeom prst="rect">
            <a:avLst/>
          </a:prstGeom>
          <a:noFill/>
        </p:spPr>
        <p:txBody>
          <a:bodyPr wrap="square" rtlCol="0" anchor="ctr" anchorCtr="0">
            <a:spAutoFit/>
          </a:bodyPr>
          <a:lstStyle/>
          <a:p>
            <a:pPr>
              <a:lnSpc>
                <a:spcPct val="120000"/>
              </a:lnSpc>
            </a:pPr>
            <a:r>
              <a:rPr lang="zh-CN" altLang="en-US" sz="3200" b="1" spc="300" dirty="0">
                <a:solidFill>
                  <a:srgbClr val="000000">
                    <a:lumMod val="75000"/>
                    <a:lumOff val="25000"/>
                  </a:srgbClr>
                </a:solidFill>
                <a:latin typeface="微软雅黑" panose="020B0503020204020204" charset="-122"/>
                <a:ea typeface="微软雅黑" panose="020B0503020204020204" charset="-122"/>
              </a:rPr>
              <a:t>通过downwardAPI卷来传递元数据</a:t>
            </a:r>
            <a:endParaRPr lang="zh-CN" altLang="en-US" sz="3200" b="1" spc="300" dirty="0">
              <a:solidFill>
                <a:srgbClr val="000000">
                  <a:lumMod val="75000"/>
                  <a:lumOff val="25000"/>
                </a:srgbClr>
              </a:solidFill>
              <a:latin typeface="微软雅黑" panose="020B0503020204020204" charset="-122"/>
              <a:ea typeface="微软雅黑" panose="020B0503020204020204" charset="-122"/>
            </a:endParaRPr>
          </a:p>
        </p:txBody>
      </p:sp>
      <p:sp>
        <p:nvSpPr>
          <p:cNvPr id="12" name="矩形 11"/>
          <p:cNvSpPr/>
          <p:nvPr>
            <p:custDataLst>
              <p:tags r:id="rId3"/>
            </p:custDataLst>
          </p:nvPr>
        </p:nvSpPr>
        <p:spPr>
          <a:xfrm>
            <a:off x="469920" y="627041"/>
            <a:ext cx="115146" cy="476250"/>
          </a:xfrm>
          <a:prstGeom prst="rect">
            <a:avLst/>
          </a:prstGeom>
          <a:solidFill>
            <a:srgbClr val="00A5CC"/>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6" name="矩形 15"/>
          <p:cNvSpPr/>
          <p:nvPr>
            <p:custDataLst>
              <p:tags r:id="rId4"/>
            </p:custDataLst>
          </p:nvPr>
        </p:nvSpPr>
        <p:spPr>
          <a:xfrm>
            <a:off x="466334" y="1836670"/>
            <a:ext cx="5406146" cy="4389890"/>
          </a:xfrm>
          <a:prstGeom prst="rect">
            <a:avLst/>
          </a:prstGeom>
          <a:solidFill>
            <a:srgbClr val="FFFFFF"/>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8" name="Title 6"/>
          <p:cNvSpPr txBox="1"/>
          <p:nvPr>
            <p:custDataLst>
              <p:tags r:id="rId5"/>
            </p:custDataLst>
          </p:nvPr>
        </p:nvSpPr>
        <p:spPr>
          <a:xfrm>
            <a:off x="1047750" y="1991995"/>
            <a:ext cx="4243314" cy="4077970"/>
          </a:xfrm>
          <a:prstGeom prst="rect">
            <a:avLst/>
          </a:prstGeom>
          <a:noFill/>
          <a:ln w="3175">
            <a:noFill/>
            <a:prstDash val="dash"/>
          </a:ln>
        </p:spPr>
        <p:txBody>
          <a:bodyPr wrap="square" lIns="90000" tIns="46800" rIns="90000" bIns="46800" anchor="ctr"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20000"/>
              </a:lnSpc>
            </a:pPr>
            <a:r>
              <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现在我们没有通过环境变量来传递元数据， 而是定义了 一个叫作 downward 的卷， 并且通过 /etc/downward 目录挂载到我们的容器中。 卷所包含的文件会通过卷定</a:t>
            </a:r>
            <a:endPar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a:p>
            <a:pPr lvl="0">
              <a:lnSpc>
                <a:spcPct val="120000"/>
              </a:lnSpc>
            </a:pPr>
            <a:r>
              <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义中的 downwardAPI.it</a:t>
            </a:r>
            <a:r>
              <a:rPr altLang="zh-CN"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ems</a:t>
            </a:r>
            <a:r>
              <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 属性来定义。</a:t>
            </a:r>
            <a:endPar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a:p>
            <a:pPr lvl="0">
              <a:lnSpc>
                <a:spcPct val="120000"/>
              </a:lnSpc>
            </a:pPr>
            <a:r>
              <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对于我们想要在文件中保存的每一个 pod 级的字段或者容器资源字段， 都分别在downwardAPI. </a:t>
            </a:r>
            <a:r>
              <a:rPr altLang="zh-CN"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it</a:t>
            </a:r>
            <a:r>
              <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ems 中说明了元数据被保存和引用的 path(文件名），如图 8.3 所示。</a:t>
            </a:r>
            <a:endPar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5" name="矩形 14"/>
          <p:cNvSpPr/>
          <p:nvPr>
            <p:custDataLst>
              <p:tags r:id="rId6"/>
            </p:custDataLst>
          </p:nvPr>
        </p:nvSpPr>
        <p:spPr>
          <a:xfrm>
            <a:off x="1131813" y="5646682"/>
            <a:ext cx="316230" cy="118048"/>
          </a:xfrm>
          <a:prstGeom prst="rect">
            <a:avLst/>
          </a:prstGeom>
          <a:solidFill>
            <a:srgbClr val="FFFFFF">
              <a:lumMod val="95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5" name="图片 4"/>
          <p:cNvPicPr>
            <a:picLocks noChangeAspect="1"/>
          </p:cNvPicPr>
          <p:nvPr/>
        </p:nvPicPr>
        <p:blipFill>
          <a:blip r:embed="rId7"/>
          <a:stretch>
            <a:fillRect/>
          </a:stretch>
        </p:blipFill>
        <p:spPr>
          <a:xfrm>
            <a:off x="5619115" y="1448435"/>
            <a:ext cx="6355080" cy="477774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07A01575-F1AC-4EA8-9D9F-A799D5D900F1}" type="slidenum">
              <a:rPr lang="zh-CN" altLang="en-US"/>
            </a:fld>
            <a:endParaRPr lang="en-US" altLang="zh-CN"/>
          </a:p>
        </p:txBody>
      </p:sp>
      <p:sp>
        <p:nvSpPr>
          <p:cNvPr id="3" name="文本框 2"/>
          <p:cNvSpPr txBox="1"/>
          <p:nvPr/>
        </p:nvSpPr>
        <p:spPr>
          <a:xfrm>
            <a:off x="920750" y="838200"/>
            <a:ext cx="3422015" cy="2306955"/>
          </a:xfrm>
          <a:prstGeom prst="rect">
            <a:avLst/>
          </a:prstGeom>
          <a:noFill/>
        </p:spPr>
        <p:txBody>
          <a:bodyPr wrap="square" rtlCol="0" anchor="t">
            <a:spAutoFit/>
          </a:bodyPr>
          <a:p>
            <a:r>
              <a:rPr lang="zh-CN" altLang="en-US"/>
              <a:t>从之前列表的 manifest 中删除原来的 pod, 并且新建一个 pod。 然后查看已挂载到 downwardAP工卷目录的内容， 存储卷被挂载在 /etc/downward/ 目录下， 列出目录中的文件，如下面的代码清单所示</a:t>
            </a:r>
            <a:endParaRPr lang="zh-CN" altLang="en-US"/>
          </a:p>
        </p:txBody>
      </p:sp>
      <p:pic>
        <p:nvPicPr>
          <p:cNvPr id="4" name="图片 3"/>
          <p:cNvPicPr>
            <a:picLocks noChangeAspect="1"/>
          </p:cNvPicPr>
          <p:nvPr/>
        </p:nvPicPr>
        <p:blipFill>
          <a:blip r:embed="rId1"/>
          <a:stretch>
            <a:fillRect/>
          </a:stretch>
        </p:blipFill>
        <p:spPr>
          <a:xfrm>
            <a:off x="4659630" y="258445"/>
            <a:ext cx="7193280" cy="593598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07A01575-F1AC-4EA8-9D9F-A799D5D900F1}" type="slidenum">
              <a:rPr lang="zh-CN" altLang="en-US"/>
            </a:fld>
            <a:endParaRPr lang="en-US" altLang="zh-CN"/>
          </a:p>
        </p:txBody>
      </p:sp>
      <p:sp>
        <p:nvSpPr>
          <p:cNvPr id="3" name="文本框 2"/>
          <p:cNvSpPr txBox="1"/>
          <p:nvPr/>
        </p:nvSpPr>
        <p:spPr>
          <a:xfrm>
            <a:off x="1357630" y="778510"/>
            <a:ext cx="7691120" cy="1630045"/>
          </a:xfrm>
          <a:prstGeom prst="rect">
            <a:avLst/>
          </a:prstGeom>
          <a:noFill/>
        </p:spPr>
        <p:txBody>
          <a:bodyPr wrap="square" rtlCol="0" anchor="t">
            <a:spAutoFit/>
          </a:bodyPr>
          <a:p>
            <a:r>
              <a:rPr lang="zh-CN" altLang="en-US" sz="2800">
                <a:solidFill>
                  <a:schemeClr val="tx1"/>
                </a:solidFill>
                <a:effectLst>
                  <a:outerShdw blurRad="38100" dist="19050" dir="2700000" algn="tl" rotWithShape="0">
                    <a:schemeClr val="dk1">
                      <a:alpha val="40000"/>
                    </a:schemeClr>
                  </a:outerShdw>
                </a:effectLst>
              </a:rPr>
              <a:t>修改标签和注解</a:t>
            </a:r>
            <a:endParaRPr lang="zh-CN" altLang="en-US" sz="2800">
              <a:solidFill>
                <a:schemeClr val="tx1"/>
              </a:solidFill>
              <a:effectLst>
                <a:outerShdw blurRad="38100" dist="19050" dir="2700000" algn="tl" rotWithShape="0">
                  <a:schemeClr val="dk1">
                    <a:alpha val="40000"/>
                  </a:schemeClr>
                </a:outerShdw>
              </a:effectLst>
            </a:endParaRPr>
          </a:p>
          <a:p>
            <a:r>
              <a:rPr lang="zh-CN" altLang="en-US"/>
              <a:t>可以在pod运行时修改标签和注解。如我们所愿，当标签和注解被修改后，</a:t>
            </a:r>
            <a:endParaRPr lang="zh-CN" altLang="en-US"/>
          </a:p>
          <a:p>
            <a:r>
              <a:rPr lang="zh-CN" altLang="en-US"/>
              <a:t>Kubemetes会更新存有相关信息的文件，从而使pod可以获取最新的数据。这也解释了为什么不能通过环境变量的方式暴露标签和注解，在环境变量方式下，一旦标签和注解被修改，新的值将无法暴露。</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07A01575-F1AC-4EA8-9D9F-A799D5D900F1}" type="slidenum">
              <a:rPr lang="zh-CN" altLang="en-US"/>
            </a:fld>
            <a:endParaRPr lang="en-US" altLang="zh-CN"/>
          </a:p>
        </p:txBody>
      </p:sp>
      <p:sp>
        <p:nvSpPr>
          <p:cNvPr id="3" name="文本框 2"/>
          <p:cNvSpPr txBox="1"/>
          <p:nvPr/>
        </p:nvSpPr>
        <p:spPr>
          <a:xfrm>
            <a:off x="840105" y="554355"/>
            <a:ext cx="5380355" cy="1476375"/>
          </a:xfrm>
          <a:prstGeom prst="rect">
            <a:avLst/>
          </a:prstGeom>
          <a:noFill/>
        </p:spPr>
        <p:txBody>
          <a:bodyPr wrap="square" rtlCol="0" anchor="t">
            <a:spAutoFit/>
          </a:bodyPr>
          <a:p>
            <a:r>
              <a:rPr lang="zh-CN" altLang="en-US"/>
              <a:t>当暴露容器级的元数据时，如容</a:t>
            </a:r>
            <a:endParaRPr lang="zh-CN" altLang="en-US"/>
          </a:p>
          <a:p>
            <a:r>
              <a:rPr lang="zh-CN" altLang="en-US"/>
              <a:t>器可使用的资源限制或者资源请求（使用字段</a:t>
            </a:r>
            <a:r>
              <a:rPr lang="en-US" altLang="zh-CN"/>
              <a:t>resourceFieldRef</a:t>
            </a:r>
            <a:r>
              <a:rPr lang="zh-CN" altLang="en-US"/>
              <a:t>), 必须指定引</a:t>
            </a:r>
            <a:endParaRPr lang="zh-CN" altLang="en-US"/>
          </a:p>
          <a:p>
            <a:r>
              <a:rPr lang="zh-CN" altLang="en-US"/>
              <a:t>用资源字段对应的容器名称，如下面的代码清单所示</a:t>
            </a:r>
            <a:endParaRPr lang="zh-CN" altLang="en-US"/>
          </a:p>
        </p:txBody>
      </p:sp>
      <p:pic>
        <p:nvPicPr>
          <p:cNvPr id="4" name="图片 3"/>
          <p:cNvPicPr>
            <a:picLocks noChangeAspect="1"/>
          </p:cNvPicPr>
          <p:nvPr/>
        </p:nvPicPr>
        <p:blipFill>
          <a:blip r:embed="rId1"/>
          <a:stretch>
            <a:fillRect/>
          </a:stretch>
        </p:blipFill>
        <p:spPr>
          <a:xfrm>
            <a:off x="787400" y="2300605"/>
            <a:ext cx="5696585" cy="2124710"/>
          </a:xfrm>
          <a:prstGeom prst="rect">
            <a:avLst/>
          </a:prstGeom>
        </p:spPr>
      </p:pic>
      <p:sp>
        <p:nvSpPr>
          <p:cNvPr id="5" name="文本框 4"/>
          <p:cNvSpPr txBox="1"/>
          <p:nvPr/>
        </p:nvSpPr>
        <p:spPr>
          <a:xfrm>
            <a:off x="6423025" y="309245"/>
            <a:ext cx="5440680" cy="3138170"/>
          </a:xfrm>
          <a:prstGeom prst="rect">
            <a:avLst/>
          </a:prstGeom>
          <a:noFill/>
        </p:spPr>
        <p:txBody>
          <a:bodyPr wrap="square" rtlCol="0" anchor="t">
            <a:spAutoFit/>
          </a:bodyPr>
          <a:p>
            <a:r>
              <a:rPr lang="zh-CN" altLang="en-US"/>
              <a:t>这样做的理由很明显，因为我们对于卷的定义是基于 pod级的，而不是容器级的。</a:t>
            </a:r>
            <a:endParaRPr lang="zh-CN" altLang="en-US"/>
          </a:p>
          <a:p>
            <a:r>
              <a:rPr lang="zh-CN" altLang="en-US"/>
              <a:t>当我们引用卷定义某一个容器的资源字段时， 我们需要明确说明引用的容器的名称。</a:t>
            </a:r>
            <a:endParaRPr lang="zh-CN" altLang="en-US"/>
          </a:p>
          <a:p>
            <a:r>
              <a:rPr lang="zh-CN" altLang="en-US"/>
              <a:t>这个规则对于只包含单容器的 pod同样适用。</a:t>
            </a:r>
            <a:endParaRPr lang="zh-CN" altLang="en-US"/>
          </a:p>
          <a:p>
            <a:r>
              <a:rPr lang="zh-CN" altLang="en-US"/>
              <a:t>使用卷的方式来暴露容器的资源请求和使用限制比环境变量的方式稍显复杂，</a:t>
            </a:r>
            <a:endParaRPr lang="zh-CN" altLang="en-US"/>
          </a:p>
          <a:p>
            <a:r>
              <a:rPr lang="zh-CN" altLang="en-US"/>
              <a:t>但好处是如果有必要， 可以传递一个容器的资源字段到另一个容器（当然两个容器必须处于同一个 pod)。 使用环境变量的方式， 一个容器只能传递它自身资源申请求和限制的信息。</a:t>
            </a:r>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88070"/>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正如我们看到的，Downward API 方式并不复杂，它使得应用独立于Kubemetes。 这一点在处理部分 数据已在环境变量中的现有应用时特别有用。</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Downward API 方式使得我们不必通过修改应用， 或者使用 shell 脚本获取数据再传递给环境变量的方式来暴露数据。</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不过通过 Downward API 的方式获取的元数据是相当有限的， 如果需要获取更多的元数据， 需要使用直接访问 Kubemetes API 服务器的方式。 我们将在接下来的部分了解这种方式。</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何时使用 Dowanward API 方式</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88070"/>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我们已经知道， Downward API 提供了一种简单的方式， 将 pod和容器的元数据传递给在它们内部运行的进程。 但这种方式其实仅仅可以暴露一个 pod 自身的元数据， 而且只可以暴露部分元数据。 某些情况下， 我们的应用需要知道其他 pod 的信息， 甚至是集群中其他资源的信息。 这种情况下 DownwardAPI 方式将无能为力。</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与Kubernetes API服务器交互</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custDataLst>
              <p:tags r:id="rId1"/>
            </p:custDataLst>
          </p:nvPr>
        </p:nvSpPr>
        <p:spPr>
          <a:xfrm>
            <a:off x="681675" y="505122"/>
            <a:ext cx="11040405" cy="681990"/>
          </a:xfrm>
          <a:prstGeom prst="rect">
            <a:avLst/>
          </a:prstGeom>
          <a:noFill/>
        </p:spPr>
        <p:txBody>
          <a:bodyPr wrap="square" rtlCol="0" anchor="ctr" anchorCtr="0">
            <a:spAutoFit/>
          </a:bodyPr>
          <a:lstStyle/>
          <a:p>
            <a:pPr>
              <a:lnSpc>
                <a:spcPct val="120000"/>
              </a:lnSpc>
            </a:pPr>
            <a:r>
              <a:rPr lang="zh-CN" altLang="en-US" sz="3200" b="1" spc="30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sym typeface="+mn-ea"/>
              </a:rPr>
              <a:t>与Kubernetes API服务器交互</a:t>
            </a:r>
            <a:endParaRPr lang="zh-CN" altLang="en-US" sz="3200" b="1" spc="300" dirty="0">
              <a:solidFill>
                <a:srgbClr val="000000">
                  <a:lumMod val="75000"/>
                  <a:lumOff val="25000"/>
                </a:srgbClr>
              </a:solidFill>
              <a:latin typeface="微软雅黑" panose="020B0503020204020204" charset="-122"/>
              <a:ea typeface="微软雅黑" panose="020B0503020204020204" charset="-122"/>
            </a:endParaRPr>
          </a:p>
        </p:txBody>
      </p:sp>
      <p:sp>
        <p:nvSpPr>
          <p:cNvPr id="12" name="矩形 11"/>
          <p:cNvSpPr/>
          <p:nvPr>
            <p:custDataLst>
              <p:tags r:id="rId2"/>
            </p:custDataLst>
          </p:nvPr>
        </p:nvSpPr>
        <p:spPr>
          <a:xfrm>
            <a:off x="469920" y="627041"/>
            <a:ext cx="115146" cy="476250"/>
          </a:xfrm>
          <a:prstGeom prst="rect">
            <a:avLst/>
          </a:prstGeom>
          <a:solidFill>
            <a:srgbClr val="00A5CC"/>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16" name="矩形 15"/>
          <p:cNvSpPr/>
          <p:nvPr>
            <p:custDataLst>
              <p:tags r:id="rId3"/>
            </p:custDataLst>
          </p:nvPr>
        </p:nvSpPr>
        <p:spPr>
          <a:xfrm>
            <a:off x="466334" y="1836670"/>
            <a:ext cx="5406146" cy="4389890"/>
          </a:xfrm>
          <a:prstGeom prst="rect">
            <a:avLst/>
          </a:prstGeom>
          <a:solidFill>
            <a:srgbClr val="FFFFFF"/>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8" name="Title 6"/>
          <p:cNvSpPr txBox="1"/>
          <p:nvPr>
            <p:custDataLst>
              <p:tags r:id="rId4"/>
            </p:custDataLst>
          </p:nvPr>
        </p:nvSpPr>
        <p:spPr>
          <a:xfrm>
            <a:off x="1047750" y="3154998"/>
            <a:ext cx="4243314" cy="1753235"/>
          </a:xfrm>
          <a:prstGeom prst="rect">
            <a:avLst/>
          </a:prstGeom>
          <a:noFill/>
          <a:ln w="3175">
            <a:noFill/>
            <a:prstDash val="dash"/>
          </a:ln>
        </p:spPr>
        <p:txBody>
          <a:bodyPr wrap="square" lIns="90000" tIns="46800" rIns="90000" bIns="46800" anchor="ctr"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20000"/>
              </a:lnSpc>
            </a:pPr>
            <a:r>
              <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在了解 pod中的应用如何与KubemetesAPI 服务器交互之前， 先在自己的本机上研究一下服务器的 REST endpoit, 这样我们可以大致了解什么是 API 服务器。</a:t>
            </a:r>
            <a:endParaRPr lang="zh-CN" altLang="en-US" sz="1800" spc="150" dirty="0">
              <a:solidFill>
                <a:srgbClr val="000000">
                  <a:lumMod val="75000"/>
                  <a:lumOff val="25000"/>
                </a:srgbClr>
              </a:solidFill>
              <a:latin typeface="微软雅黑" panose="020B0503020204020204" charset="-122"/>
              <a:ea typeface="微软雅黑" panose="020B0503020204020204" charset="-122"/>
              <a:sym typeface="微软雅黑" panose="020B0503020204020204" charset="-122"/>
            </a:endParaRPr>
          </a:p>
        </p:txBody>
      </p:sp>
      <p:sp>
        <p:nvSpPr>
          <p:cNvPr id="15" name="矩形 14"/>
          <p:cNvSpPr/>
          <p:nvPr>
            <p:custDataLst>
              <p:tags r:id="rId5"/>
            </p:custDataLst>
          </p:nvPr>
        </p:nvSpPr>
        <p:spPr>
          <a:xfrm>
            <a:off x="1131813" y="5646682"/>
            <a:ext cx="316230" cy="118048"/>
          </a:xfrm>
          <a:prstGeom prst="rect">
            <a:avLst/>
          </a:prstGeom>
          <a:solidFill>
            <a:srgbClr val="FFFFFF">
              <a:lumMod val="95000"/>
            </a:srgbClr>
          </a:solidFill>
          <a:ln>
            <a:noFill/>
          </a:ln>
        </p:spPr>
        <p:style>
          <a:lnRef idx="2">
            <a:srgbClr val="00A5CC">
              <a:shade val="50000"/>
            </a:srgbClr>
          </a:lnRef>
          <a:fillRef idx="1">
            <a:srgbClr val="00A5CC"/>
          </a:fillRef>
          <a:effectRef idx="0">
            <a:srgbClr val="00A5CC"/>
          </a:effectRef>
          <a:fontRef idx="minor">
            <a:srgbClr val="FFFFFF"/>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4" name="图片 3"/>
          <p:cNvPicPr>
            <a:picLocks noChangeAspect="1"/>
          </p:cNvPicPr>
          <p:nvPr/>
        </p:nvPicPr>
        <p:blipFill>
          <a:blip r:embed="rId6"/>
          <a:stretch>
            <a:fillRect/>
          </a:stretch>
        </p:blipFill>
        <p:spPr>
          <a:xfrm>
            <a:off x="5681345" y="2191385"/>
            <a:ext cx="6355080" cy="307657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20125"/>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kubectl proxy命令启动了一个代理服务来接收来自你本机的 HTTP 连接并转发至 API 服务器， 同时处理身份认证， 所以不需要每次请求都上传认证凭证。 </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它也可以确保我们直接与真实的 API 服务器交互， 而不是一个中间入（通过每次验证服务器证书的方式）。</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我们也无须传递其他任何参数，因为kubec旦已经知晓所需的所有参数(API服务器URL、认证凭证等）。 一旦启动， 代理服务器就将在本地端口8001接收连接请求</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通过 Kubectl proxy 访问 API 服务器</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0370" y="346710"/>
            <a:ext cx="10501630" cy="561975"/>
          </a:xfrm>
        </p:spPr>
        <p:txBody>
          <a:bodyPr>
            <a:normAutofit fontScale="90000"/>
          </a:bodyPr>
          <a:lstStyle/>
          <a:p>
            <a:pPr lvl="0"/>
            <a:r>
              <a:rPr lang="zh-CN" altLang="en-US">
                <a:sym typeface="+mn-ea"/>
              </a:rPr>
              <a:t>目录</a:t>
            </a:r>
            <a:endParaRPr lang="zh-CN" altLang="en-US" dirty="0">
              <a:sym typeface="+mn-ea"/>
            </a:endParaRPr>
          </a:p>
        </p:txBody>
      </p:sp>
      <p:sp>
        <p:nvSpPr>
          <p:cNvPr id="3" name="灯片编号占位符 2"/>
          <p:cNvSpPr>
            <a:spLocks noGrp="1"/>
          </p:cNvSpPr>
          <p:nvPr>
            <p:ph type="sldNum" sz="quarter" idx="12"/>
          </p:nvPr>
        </p:nvSpPr>
        <p:spPr/>
        <p:txBody>
          <a:bodyPr/>
          <a:lstStyle/>
          <a:p>
            <a:fld id="{76A5C077-CD5E-4BED-A3AA-82686853085F}" type="slidenum">
              <a:rPr lang="en-US" altLang="zh-CN" smtClean="0">
                <a:latin typeface="微软雅黑" panose="020B0503020204020204" charset="-122"/>
              </a:rPr>
            </a:fld>
            <a:endParaRPr lang="en-US" dirty="0">
              <a:latin typeface="微软雅黑" panose="020B0503020204020204" charset="-122"/>
              <a:ea typeface="微软雅黑" panose="020B0503020204020204" charset="-122"/>
            </a:endParaRPr>
          </a:p>
        </p:txBody>
      </p:sp>
      <p:sp>
        <p:nvSpPr>
          <p:cNvPr id="99" name="矩形 98" hidden="1"/>
          <p:cNvSpPr/>
          <p:nvPr/>
        </p:nvSpPr>
        <p:spPr>
          <a:xfrm>
            <a:off x="1341105" y="1032105"/>
            <a:ext cx="942518" cy="2340154"/>
          </a:xfrm>
          <a:prstGeom prst="rect">
            <a:avLst/>
          </a:prstGeom>
          <a:solidFill>
            <a:schemeClr val="bg2">
              <a:lumMod val="1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anose="020B0503020204020204" charset="-122"/>
              <a:ea typeface="微软雅黑" panose="020B0503020204020204" charset="-122"/>
            </a:endParaRPr>
          </a:p>
        </p:txBody>
      </p:sp>
      <p:sp>
        <p:nvSpPr>
          <p:cNvPr id="100" name="矩形 99" hidden="1"/>
          <p:cNvSpPr/>
          <p:nvPr/>
        </p:nvSpPr>
        <p:spPr>
          <a:xfrm>
            <a:off x="8236370" y="1009635"/>
            <a:ext cx="3136083" cy="3095110"/>
          </a:xfrm>
          <a:prstGeom prst="rect">
            <a:avLst/>
          </a:prstGeom>
          <a:solidFill>
            <a:schemeClr val="bg2">
              <a:lumMod val="1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anose="020B0503020204020204" charset="-122"/>
              <a:ea typeface="微软雅黑" panose="020B0503020204020204" charset="-122"/>
            </a:endParaRPr>
          </a:p>
        </p:txBody>
      </p:sp>
      <p:sp>
        <p:nvSpPr>
          <p:cNvPr id="102" name="矩形 101" hidden="1"/>
          <p:cNvSpPr/>
          <p:nvPr/>
        </p:nvSpPr>
        <p:spPr>
          <a:xfrm>
            <a:off x="9219253" y="4365104"/>
            <a:ext cx="2005578" cy="936104"/>
          </a:xfrm>
          <a:prstGeom prst="rect">
            <a:avLst/>
          </a:prstGeom>
          <a:solidFill>
            <a:schemeClr val="bg2">
              <a:lumMod val="1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anose="020B0503020204020204" charset="-122"/>
              <a:ea typeface="微软雅黑" panose="020B0503020204020204" charset="-122"/>
            </a:endParaRPr>
          </a:p>
        </p:txBody>
      </p:sp>
      <p:sp>
        <p:nvSpPr>
          <p:cNvPr id="103" name="矩形 102" hidden="1"/>
          <p:cNvSpPr/>
          <p:nvPr/>
        </p:nvSpPr>
        <p:spPr>
          <a:xfrm>
            <a:off x="10009521" y="5535131"/>
            <a:ext cx="1215310" cy="395987"/>
          </a:xfrm>
          <a:prstGeom prst="rect">
            <a:avLst/>
          </a:prstGeom>
          <a:solidFill>
            <a:schemeClr val="bg2">
              <a:lumMod val="1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anose="020B0503020204020204" charset="-122"/>
              <a:ea typeface="微软雅黑" panose="020B0503020204020204" charset="-122"/>
            </a:endParaRPr>
          </a:p>
        </p:txBody>
      </p:sp>
      <p:sp>
        <p:nvSpPr>
          <p:cNvPr id="104" name="矩形 103" hidden="1"/>
          <p:cNvSpPr/>
          <p:nvPr/>
        </p:nvSpPr>
        <p:spPr>
          <a:xfrm>
            <a:off x="767408" y="4634496"/>
            <a:ext cx="942518" cy="1603078"/>
          </a:xfrm>
          <a:prstGeom prst="rect">
            <a:avLst/>
          </a:prstGeom>
          <a:solidFill>
            <a:schemeClr val="bg2">
              <a:lumMod val="1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anose="020B0503020204020204" charset="-122"/>
              <a:ea typeface="微软雅黑" panose="020B0503020204020204" charset="-122"/>
            </a:endParaRPr>
          </a:p>
        </p:txBody>
      </p:sp>
      <p:sp>
        <p:nvSpPr>
          <p:cNvPr id="98" name="矩形 97" hidden="1"/>
          <p:cNvSpPr/>
          <p:nvPr/>
        </p:nvSpPr>
        <p:spPr>
          <a:xfrm>
            <a:off x="3196290" y="1034145"/>
            <a:ext cx="4678921" cy="2308212"/>
          </a:xfrm>
          <a:prstGeom prst="rect">
            <a:avLst/>
          </a:prstGeom>
          <a:solidFill>
            <a:schemeClr val="bg2">
              <a:lumMod val="1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anose="020B0503020204020204" charset="-122"/>
              <a:ea typeface="微软雅黑" panose="020B0503020204020204" charset="-122"/>
            </a:endParaRPr>
          </a:p>
        </p:txBody>
      </p:sp>
      <p:sp>
        <p:nvSpPr>
          <p:cNvPr id="10" name="TextBox 59"/>
          <p:cNvSpPr txBox="1"/>
          <p:nvPr/>
        </p:nvSpPr>
        <p:spPr>
          <a:xfrm>
            <a:off x="2450783" y="1292757"/>
            <a:ext cx="3920490" cy="983615"/>
          </a:xfrm>
          <a:prstGeom prst="rect">
            <a:avLst/>
          </a:prstGeom>
          <a:noFill/>
        </p:spPr>
        <p:txBody>
          <a:bodyPr vert="horz" wrap="square" lIns="121920" tIns="60960" rIns="121920" bIns="6096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defTabSz="914400" eaLnBrk="0" fontAlgn="auto" latinLnBrk="0">
              <a:lnSpc>
                <a:spcPct val="100000"/>
              </a:lnSpc>
              <a:spcBef>
                <a:spcPts val="0"/>
              </a:spcBef>
              <a:spcAft>
                <a:spcPts val="0"/>
              </a:spcAft>
              <a:buFontTx/>
              <a:buNone/>
            </a:pPr>
            <a:r>
              <a:rPr lang="zh-CN" altLang="ko-KR" sz="2800" b="1" strike="noStrike" cap="none" dirty="0">
                <a:solidFill>
                  <a:srgbClr val="0070C0"/>
                </a:solidFill>
                <a:latin typeface="微软雅黑" panose="020B0503020204020204" charset="-122"/>
                <a:ea typeface="微软雅黑" panose="020B0503020204020204" charset="-122"/>
              </a:rPr>
              <a:t>通过DownwardAPI传递信息到容器</a:t>
            </a:r>
            <a:endParaRPr lang="zh-CN" altLang="ko-KR" sz="2800" b="1" strike="noStrike" cap="none" dirty="0">
              <a:solidFill>
                <a:srgbClr val="0070C0"/>
              </a:solidFill>
              <a:latin typeface="微软雅黑" panose="020B0503020204020204" charset="-122"/>
              <a:ea typeface="微软雅黑" panose="020B0503020204020204" charset="-122"/>
            </a:endParaRPr>
          </a:p>
        </p:txBody>
      </p:sp>
      <p:grpSp>
        <p:nvGrpSpPr>
          <p:cNvPr id="16" name="组合 15"/>
          <p:cNvGrpSpPr/>
          <p:nvPr/>
        </p:nvGrpSpPr>
        <p:grpSpPr>
          <a:xfrm>
            <a:off x="1048385" y="1157605"/>
            <a:ext cx="1128395" cy="1118870"/>
            <a:chOff x="5225415" y="1316990"/>
            <a:chExt cx="1128395" cy="1128395"/>
          </a:xfrm>
        </p:grpSpPr>
        <p:sp>
          <p:nvSpPr>
            <p:cNvPr id="30" name="椭圆 29"/>
            <p:cNvSpPr/>
            <p:nvPr/>
          </p:nvSpPr>
          <p:spPr>
            <a:xfrm>
              <a:off x="5225415" y="1316990"/>
              <a:ext cx="1128395" cy="1128395"/>
            </a:xfrm>
            <a:prstGeom prst="ellipse">
              <a:avLst/>
            </a:prstGeom>
            <a:gradFill flip="none" rotWithShape="1">
              <a:gsLst>
                <a:gs pos="0">
                  <a:schemeClr val="bg1"/>
                </a:gs>
                <a:gs pos="100000">
                  <a:schemeClr val="bg1">
                    <a:lumMod val="85000"/>
                  </a:schemeClr>
                </a:gs>
              </a:gsLst>
              <a:lin ang="18900000" scaled="1"/>
              <a:tileRect/>
            </a:gradFill>
            <a:ln w="28575">
              <a:gradFill>
                <a:gsLst>
                  <a:gs pos="0">
                    <a:schemeClr val="bg1"/>
                  </a:gs>
                  <a:gs pos="100000">
                    <a:schemeClr val="bg1">
                      <a:lumMod val="85000"/>
                    </a:schemeClr>
                  </a:gs>
                </a:gsLst>
                <a:lin ang="5400000" scaled="1"/>
              </a:gradFill>
            </a:ln>
            <a:effectLst>
              <a:outerShdw blurRad="4445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微软雅黑" panose="020B0503020204020204" charset="-122"/>
              </a:endParaRPr>
            </a:p>
          </p:txBody>
        </p:sp>
        <p:sp>
          <p:nvSpPr>
            <p:cNvPr id="31" name="TextBox 81"/>
            <p:cNvSpPr txBox="1"/>
            <p:nvPr/>
          </p:nvSpPr>
          <p:spPr>
            <a:xfrm>
              <a:off x="5539804" y="1427738"/>
              <a:ext cx="449162" cy="9298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dirty="0">
                  <a:solidFill>
                    <a:srgbClr val="0070C0"/>
                  </a:solidFill>
                  <a:latin typeface="Impact" panose="020B0806030902050204" pitchFamily="34" charset="0"/>
                </a:rPr>
                <a:t>8</a:t>
              </a:r>
              <a:endParaRPr lang="en-US" altLang="zh-CN" sz="5400" dirty="0">
                <a:solidFill>
                  <a:srgbClr val="0070C0"/>
                </a:solidFill>
                <a:latin typeface="Impact" panose="020B0806030902050204" pitchFamily="34" charset="0"/>
              </a:endParaRPr>
            </a:p>
          </p:txBody>
        </p:sp>
      </p:grpSp>
      <p:sp>
        <p:nvSpPr>
          <p:cNvPr id="4" name="TextBox 59"/>
          <p:cNvSpPr txBox="1"/>
          <p:nvPr/>
        </p:nvSpPr>
        <p:spPr>
          <a:xfrm>
            <a:off x="2557463" y="2560852"/>
            <a:ext cx="3920490" cy="983615"/>
          </a:xfrm>
          <a:prstGeom prst="rect">
            <a:avLst/>
          </a:prstGeom>
          <a:noFill/>
        </p:spPr>
        <p:txBody>
          <a:bodyPr vert="horz" wrap="square" lIns="121920" tIns="60960" rIns="121920" bIns="6096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defTabSz="914400" eaLnBrk="0" fontAlgn="auto" latinLnBrk="0">
              <a:lnSpc>
                <a:spcPct val="100000"/>
              </a:lnSpc>
              <a:spcBef>
                <a:spcPts val="0"/>
              </a:spcBef>
              <a:spcAft>
                <a:spcPts val="0"/>
              </a:spcAft>
              <a:buFontTx/>
              <a:buNone/>
            </a:pPr>
            <a:r>
              <a:rPr lang="zh-CN" altLang="ko-KR" sz="2800" b="1" strike="noStrike" cap="none" dirty="0">
                <a:solidFill>
                  <a:srgbClr val="0070C0"/>
                </a:solidFill>
                <a:latin typeface="微软雅黑" panose="020B0503020204020204" charset="-122"/>
                <a:ea typeface="微软雅黑" panose="020B0503020204020204" charset="-122"/>
              </a:rPr>
              <a:t>探索Kubernetes REST API</a:t>
            </a:r>
            <a:endParaRPr lang="zh-CN" altLang="ko-KR" sz="2800" b="1" strike="noStrike" cap="none" dirty="0">
              <a:solidFill>
                <a:srgbClr val="0070C0"/>
              </a:solidFill>
              <a:latin typeface="微软雅黑" panose="020B0503020204020204" charset="-122"/>
              <a:ea typeface="微软雅黑" panose="020B0503020204020204" charset="-122"/>
            </a:endParaRPr>
          </a:p>
        </p:txBody>
      </p:sp>
      <p:sp>
        <p:nvSpPr>
          <p:cNvPr id="5" name="TextBox 59"/>
          <p:cNvSpPr txBox="1"/>
          <p:nvPr/>
        </p:nvSpPr>
        <p:spPr>
          <a:xfrm>
            <a:off x="2557463" y="3974997"/>
            <a:ext cx="3920490" cy="983615"/>
          </a:xfrm>
          <a:prstGeom prst="rect">
            <a:avLst/>
          </a:prstGeom>
          <a:noFill/>
        </p:spPr>
        <p:txBody>
          <a:bodyPr vert="horz" wrap="square" lIns="121920" tIns="60960" rIns="121920" bIns="6096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defTabSz="914400" eaLnBrk="0" fontAlgn="auto" latinLnBrk="0">
              <a:lnSpc>
                <a:spcPct val="100000"/>
              </a:lnSpc>
              <a:spcBef>
                <a:spcPts val="0"/>
              </a:spcBef>
              <a:spcAft>
                <a:spcPts val="0"/>
              </a:spcAft>
              <a:buFontTx/>
              <a:buNone/>
            </a:pPr>
            <a:r>
              <a:rPr lang="zh-CN" altLang="ko-KR" sz="2800" b="1" strike="noStrike" cap="none" dirty="0">
                <a:solidFill>
                  <a:srgbClr val="0070C0"/>
                </a:solidFill>
                <a:latin typeface="微软雅黑" panose="020B0503020204020204" charset="-122"/>
                <a:ea typeface="微软雅黑" panose="020B0503020204020204" charset="-122"/>
              </a:rPr>
              <a:t>把授权和服务器验证交给kubectl proxy</a:t>
            </a:r>
            <a:endParaRPr lang="zh-CN" altLang="ko-KR" sz="2800" b="1" strike="noStrike" cap="none" dirty="0">
              <a:solidFill>
                <a:srgbClr val="0070C0"/>
              </a:solidFill>
              <a:latin typeface="微软雅黑" panose="020B0503020204020204" charset="-122"/>
              <a:ea typeface="微软雅黑" panose="020B0503020204020204" charset="-122"/>
            </a:endParaRPr>
          </a:p>
        </p:txBody>
      </p:sp>
      <p:sp>
        <p:nvSpPr>
          <p:cNvPr id="6" name="TextBox 59"/>
          <p:cNvSpPr txBox="1"/>
          <p:nvPr/>
        </p:nvSpPr>
        <p:spPr>
          <a:xfrm>
            <a:off x="7478713" y="1292757"/>
            <a:ext cx="3920490" cy="983615"/>
          </a:xfrm>
          <a:prstGeom prst="rect">
            <a:avLst/>
          </a:prstGeom>
          <a:noFill/>
        </p:spPr>
        <p:txBody>
          <a:bodyPr vert="horz" wrap="square" lIns="121920" tIns="60960" rIns="121920" bIns="6096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defTabSz="914400" eaLnBrk="0" fontAlgn="auto" latinLnBrk="0">
              <a:lnSpc>
                <a:spcPct val="100000"/>
              </a:lnSpc>
              <a:spcBef>
                <a:spcPts val="0"/>
              </a:spcBef>
              <a:spcAft>
                <a:spcPts val="0"/>
              </a:spcAft>
              <a:buFontTx/>
              <a:buNone/>
            </a:pPr>
            <a:r>
              <a:rPr lang="zh-CN" altLang="ko-KR" sz="2800" b="1" strike="noStrike" cap="none" dirty="0">
                <a:solidFill>
                  <a:srgbClr val="0070C0"/>
                </a:solidFill>
                <a:latin typeface="微软雅黑" panose="020B0503020204020204" charset="-122"/>
                <a:ea typeface="微软雅黑" panose="020B0503020204020204" charset="-122"/>
              </a:rPr>
              <a:t>从容器内部访问API服务器</a:t>
            </a:r>
            <a:endParaRPr lang="zh-CN" altLang="ko-KR" sz="2800" b="1" strike="noStrike" cap="none" dirty="0">
              <a:solidFill>
                <a:srgbClr val="0070C0"/>
              </a:solidFill>
              <a:latin typeface="微软雅黑" panose="020B0503020204020204" charset="-122"/>
              <a:ea typeface="微软雅黑" panose="020B0503020204020204" charset="-122"/>
            </a:endParaRPr>
          </a:p>
        </p:txBody>
      </p:sp>
      <p:sp>
        <p:nvSpPr>
          <p:cNvPr id="8" name="TextBox 59"/>
          <p:cNvSpPr txBox="1"/>
          <p:nvPr/>
        </p:nvSpPr>
        <p:spPr>
          <a:xfrm>
            <a:off x="7478713" y="2695472"/>
            <a:ext cx="3920490" cy="983615"/>
          </a:xfrm>
          <a:prstGeom prst="rect">
            <a:avLst/>
          </a:prstGeom>
          <a:noFill/>
        </p:spPr>
        <p:txBody>
          <a:bodyPr vert="horz" wrap="square" lIns="121920" tIns="60960" rIns="121920" bIns="6096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defTabSz="914400" eaLnBrk="0" fontAlgn="auto" latinLnBrk="0">
              <a:lnSpc>
                <a:spcPct val="100000"/>
              </a:lnSpc>
              <a:spcBef>
                <a:spcPts val="0"/>
              </a:spcBef>
              <a:spcAft>
                <a:spcPts val="0"/>
              </a:spcAft>
              <a:buFontTx/>
              <a:buNone/>
            </a:pPr>
            <a:r>
              <a:rPr lang="zh-CN" altLang="ko-KR" sz="2800" b="1" strike="noStrike" cap="none" dirty="0">
                <a:solidFill>
                  <a:srgbClr val="0070C0"/>
                </a:solidFill>
                <a:latin typeface="微软雅黑" panose="020B0503020204020204" charset="-122"/>
                <a:ea typeface="微软雅黑" panose="020B0503020204020204" charset="-122"/>
              </a:rPr>
              <a:t>使用Kubernetes客户端库</a:t>
            </a:r>
            <a:endParaRPr lang="zh-CN" altLang="ko-KR" sz="2800" b="1" strike="noStrike" cap="none" dirty="0">
              <a:solidFill>
                <a:srgbClr val="0070C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fade">
                                      <p:cBhvr>
                                        <p:cTn id="13" dur="500"/>
                                        <p:tgtEl>
                                          <p:spTgt spid="10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500"/>
                                        <p:tgtEl>
                                          <p:spTgt spid="10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ldLvl="0" animBg="1"/>
      <p:bldP spid="100" grpId="0" bldLvl="0" animBg="1"/>
      <p:bldP spid="102" grpId="0" bldLvl="0" animBg="1"/>
      <p:bldP spid="103" grpId="0" bldLvl="0" animBg="1"/>
      <p:bldP spid="104" grpId="0" bldLvl="0" animBg="1"/>
      <p:bldP spid="9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6"/>
          <p:cNvSpPr txBox="1"/>
          <p:nvPr>
            <p:custDataLst>
              <p:tags r:id="rId1"/>
            </p:custDataLst>
          </p:nvPr>
        </p:nvSpPr>
        <p:spPr>
          <a:xfrm>
            <a:off x="664506" y="1668820"/>
            <a:ext cx="5032255" cy="3685141"/>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这些路径对应了我们创建Pod、Service这些资源时定义的API组和版本信息</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你或许已经发现在/apis/ba</a:t>
            </a: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tc</a:t>
            </a: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h/</a:t>
            </a: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v1</a:t>
            </a: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路径下的batch/</a:t>
            </a: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v1</a:t>
            </a: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就是在第4章了解的Job资源API组和版本信息。 同样，/api/</a:t>
            </a: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v1</a:t>
            </a: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对应apiVersion</a:t>
            </a: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a:t>
            </a: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这里所说的</a:t>
            </a: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v1</a:t>
            </a: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指的是我们 创建的基础资源(Pod、Service、ReplicationController等）。 在</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Kubemetes最早期版本中提到的最基础的资源并不属于任何指定的组， 原因是</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Kubemetes初期并没有使用API组的概念， 这个概念是后期引入的</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p:txBody>
      </p:sp>
      <p:sp>
        <p:nvSpPr>
          <p:cNvPr id="10" name="Title 6"/>
          <p:cNvSpPr txBox="1"/>
          <p:nvPr>
            <p:custDataLst>
              <p:tags r:id="rId2"/>
            </p:custDataLst>
          </p:nvPr>
        </p:nvSpPr>
        <p:spPr>
          <a:xfrm>
            <a:off x="664506" y="1007469"/>
            <a:ext cx="5032255" cy="44005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24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Kubectl proxy </a:t>
            </a:r>
            <a:endParaRPr kumimoji="0" lang="zh-CN" altLang="en-US" sz="24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4" name="图片 3"/>
          <p:cNvPicPr>
            <a:picLocks noChangeAspect="1"/>
          </p:cNvPicPr>
          <p:nvPr>
            <p:custDataLst>
              <p:tags r:id="rId3"/>
            </p:custDataLst>
          </p:nvPr>
        </p:nvPicPr>
        <p:blipFill>
          <a:blip r:embed="rId4"/>
          <a:stretch>
            <a:fillRect/>
          </a:stretch>
        </p:blipFill>
        <p:spPr>
          <a:xfrm>
            <a:off x="5696585" y="896620"/>
            <a:ext cx="6280150" cy="484187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6"/>
          <p:cNvSpPr txBox="1"/>
          <p:nvPr>
            <p:custDataLst>
              <p:tags r:id="rId1"/>
            </p:custDataLst>
          </p:nvPr>
        </p:nvSpPr>
        <p:spPr>
          <a:xfrm>
            <a:off x="664506" y="1037949"/>
            <a:ext cx="5032255" cy="37846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20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研究批量API组的REST endpoint</a:t>
            </a:r>
            <a:endParaRPr kumimoji="0" lang="zh-CN" altLang="en-US" sz="20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4" name="图片 3"/>
          <p:cNvPicPr>
            <a:picLocks noChangeAspect="1"/>
          </p:cNvPicPr>
          <p:nvPr/>
        </p:nvPicPr>
        <p:blipFill>
          <a:blip r:embed="rId2"/>
          <a:stretch>
            <a:fillRect/>
          </a:stretch>
        </p:blipFill>
        <p:spPr>
          <a:xfrm>
            <a:off x="6021705" y="756920"/>
            <a:ext cx="5980430" cy="546481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6"/>
          <p:cNvSpPr txBox="1"/>
          <p:nvPr>
            <p:custDataLst>
              <p:tags r:id="rId1"/>
            </p:custDataLst>
          </p:nvPr>
        </p:nvSpPr>
        <p:spPr>
          <a:xfrm>
            <a:off x="260350" y="369570"/>
            <a:ext cx="4455160" cy="550862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像我们看到的一 样，API 服务器返回了在batch/</a:t>
            </a:r>
            <a:r>
              <a:rPr kumimoji="0" altLang="zh-CN"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v1</a:t>
            </a:r>
            <a:r>
              <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目录下 API 组中的资源</a:t>
            </a:r>
            <a:endPar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类型以及 RESTendpoint清单。除了资源的名称和相关的类型，API 服务器也包含</a:t>
            </a:r>
            <a:endPar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了一些其他信息，比如资源是否被指定了命名空间、名称简写（如果有的话，对千</a:t>
            </a:r>
            <a:endPar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Job来说没有）、资源对应可以使用的动词列表等。</a:t>
            </a:r>
            <a:endPar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返回的列表描述了在 API 服务器中暴露的 REST 资源。 "name": "jobs"行的信</a:t>
            </a:r>
            <a:endPar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息告诉我们 API 包含了 /apis/batch/</a:t>
            </a:r>
            <a:r>
              <a:rPr kumimoji="0" altLang="zh-CN"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v1</a:t>
            </a:r>
            <a:r>
              <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/jobs的endpoint, "verbs"数组告诉我们可以通过endpoint恢复、修改以及删除Job资源。对于某些特定的资源，API 服务器暴露了额外的 API endpoint (例如，通过jobs/status路径可以修改Job的状态）</a:t>
            </a:r>
            <a:endParaRPr kumimoji="0" lang="zh-CN" altLang="en-US" sz="1600"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4" name="图片 3"/>
          <p:cNvPicPr>
            <a:picLocks noChangeAspect="1"/>
          </p:cNvPicPr>
          <p:nvPr/>
        </p:nvPicPr>
        <p:blipFill>
          <a:blip r:embed="rId2"/>
          <a:stretch>
            <a:fillRect/>
          </a:stretch>
        </p:blipFill>
        <p:spPr>
          <a:xfrm>
            <a:off x="4361180" y="62865"/>
            <a:ext cx="7192645" cy="2618105"/>
          </a:xfrm>
          <a:prstGeom prst="rect">
            <a:avLst/>
          </a:prstGeom>
        </p:spPr>
      </p:pic>
      <p:pic>
        <p:nvPicPr>
          <p:cNvPr id="6" name="图片 5"/>
          <p:cNvPicPr>
            <a:picLocks noChangeAspect="1"/>
          </p:cNvPicPr>
          <p:nvPr/>
        </p:nvPicPr>
        <p:blipFill>
          <a:blip r:embed="rId3"/>
          <a:stretch>
            <a:fillRect/>
          </a:stretch>
        </p:blipFill>
        <p:spPr>
          <a:xfrm>
            <a:off x="4715510" y="2151380"/>
            <a:ext cx="6282690" cy="461264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892210"/>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列举集群中所有的Job实例通过在 /apis/batch/v</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1</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/jobs路径运行一个GET请求，可以获取集群中所有Job的清单</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通过名称恢复一个指定的Job实例前面的 endpoint 返回了跨命名空间的所有Job 的清单， 如果想要返回指定的一个 Job, 需要在 URL 中指定它的名称和所在的命名空间。 为了恢复在之前清单中的 一 个 Job (name:my-job;namespace:dfault), 需要访问路径： /apis/batch/v</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1</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/namespaces/default/jobs/my-job</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20125"/>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运行一个pod来尝试与API服务器进行通信</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发现API服务器地址</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验证服务器身份</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获得API服务器授权</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获取当前运行pod所在的命名空间</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8.2.2 从pod内部与API服务器进行交互</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6"/>
          <p:cNvSpPr txBox="1"/>
          <p:nvPr>
            <p:custDataLst>
              <p:tags r:id="rId1"/>
            </p:custDataLst>
          </p:nvPr>
        </p:nvSpPr>
        <p:spPr>
          <a:xfrm>
            <a:off x="664210" y="1586865"/>
            <a:ext cx="5032375" cy="403415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我们来简单说明一下在pod中运行的应用如何正确访问Kubemetes的 API:</a:t>
            </a:r>
            <a:endPar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 应用应该验证 API服务器的证书是否是证书机构所签发， 这个证书是在ca.crt文件中。</a:t>
            </a:r>
            <a:endPar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 应用应该将它在</a:t>
            </a:r>
            <a:r>
              <a:rPr altLang="zh-CN"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t</a:t>
            </a:r>
            <a:r>
              <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oken文件中持有的凭证通过Authorization标头来获得 API服务器的授权。</a:t>
            </a:r>
            <a:endPar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 当对pod所 在 命 名空间的 API对 象进行CRUD操作时， 应 该使 用namespace文件来传递命名空间信息到 API服务器。</a:t>
            </a:r>
            <a:endPar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定义 CRUD代表创建、 读取、 修改和删除操作， 与之对应的HTTP方法分别是POST、 GET、 PATCH/PUT以及DELETE。 与 API服务器通信相关的pod的三个方面如图8.5所示</a:t>
            </a:r>
            <a:endParaRPr lang="zh-CN" altLang="en-US" sz="14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p:txBody>
      </p:sp>
      <p:sp>
        <p:nvSpPr>
          <p:cNvPr id="10" name="Title 6"/>
          <p:cNvSpPr txBox="1"/>
          <p:nvPr>
            <p:custDataLst>
              <p:tags r:id="rId2"/>
            </p:custDataLst>
          </p:nvPr>
        </p:nvSpPr>
        <p:spPr>
          <a:xfrm>
            <a:off x="664506" y="1007469"/>
            <a:ext cx="5032255" cy="34798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18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简要说明pod如何与Kubernetes交互</a:t>
            </a:r>
            <a:endParaRPr kumimoji="0" lang="zh-CN" altLang="en-US" sz="18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4" name="图片 3"/>
          <p:cNvPicPr>
            <a:picLocks noChangeAspect="1"/>
          </p:cNvPicPr>
          <p:nvPr/>
        </p:nvPicPr>
        <p:blipFill>
          <a:blip r:embed="rId3"/>
          <a:stretch>
            <a:fillRect/>
          </a:stretch>
        </p:blipFill>
        <p:spPr>
          <a:xfrm>
            <a:off x="5629275" y="1077595"/>
            <a:ext cx="6309360" cy="448056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88070"/>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ambassador 容器模式介绍</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运行带有附加ambassador容器的 CURL pod</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通过ambassador来与 API 服务器进行交互</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8.2.3 通过 ambassador 容器简化与 API 服务器的交互</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6"/>
          <p:cNvSpPr txBox="1"/>
          <p:nvPr>
            <p:custDataLst>
              <p:tags r:id="rId1"/>
            </p:custDataLst>
          </p:nvPr>
        </p:nvSpPr>
        <p:spPr>
          <a:xfrm>
            <a:off x="664210" y="608965"/>
            <a:ext cx="5032375" cy="5241290"/>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想要清楚地了解处理的细节， 请参考图8.7。curl向在ambassador容器内运行的代理发送普通的 HTTP 请求（不包含任何授权相关的标头）， 然后代理向 API 服务器发送 HTTPS 请求， 通过发送凭证来对客户端授权， 同时通过验证证书来识别服务器的身份。</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这是一个很好的例子， 它说明了如何使用一个ambassador容器来屏蔽连接外部服务的复杂性， 从而简化在主容器中运行的应用。ambassador容器可以跨多个应用复用， 而且与主应用使用的开发语言无关。 负面因素是需要运行额外的进程， 并且消耗资源</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4" name="图片 3"/>
          <p:cNvPicPr>
            <a:picLocks noChangeAspect="1"/>
          </p:cNvPicPr>
          <p:nvPr/>
        </p:nvPicPr>
        <p:blipFill>
          <a:blip r:embed="rId2"/>
          <a:stretch>
            <a:fillRect/>
          </a:stretch>
        </p:blipFill>
        <p:spPr>
          <a:xfrm>
            <a:off x="5753100" y="955040"/>
            <a:ext cx="6438900" cy="454977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88070"/>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在之前的例子中， 我们已经体验到了使用 ambassador 容器 kubec</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tl </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proxy的好处，如果我们的应用仅仅需要在API 服务器执行一些简单的操作， 往往可以使用一个标准的客户端库来执行简单的 HTTP 请求。 但对于执行更复杂的 API 请求来说， 使用某个已有的 Kubemetes API 客户端库会更好一点。</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8.2.4 使用客户端库与API服务器交互</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6201" y="6237313"/>
            <a:ext cx="2618411" cy="46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副标题 2"/>
          <p:cNvSpPr txBox="1"/>
          <p:nvPr/>
        </p:nvSpPr>
        <p:spPr>
          <a:xfrm>
            <a:off x="8079808" y="5013176"/>
            <a:ext cx="555244" cy="230400"/>
          </a:xfrm>
          <a:prstGeom prst="rect">
            <a:avLst/>
          </a:prstGeom>
        </p:spPr>
        <p:txBody>
          <a:bodyPr vert="horz" lIns="91440" tIns="45720" rIns="91440" bIns="45720" rtlCol="0" anchor="b">
            <a:noAutofit/>
          </a:bodyPr>
          <a:lstStyle>
            <a:lvl1pPr marL="342900" indent="-342900" algn="l" defTabSz="914400" rtl="0" eaLnBrk="1" latinLnBrk="0" hangingPunct="1">
              <a:spcBef>
                <a:spcPct val="20000"/>
              </a:spcBef>
              <a:buFont typeface="Arial" panose="020B0604020202020204" pitchFamily="34" charset="0"/>
              <a:buChar char="•"/>
              <a:defRPr lang="zh-CN" altLang="en-US" sz="2800" b="1" kern="1200" dirty="0">
                <a:solidFill>
                  <a:schemeClr val="tx1"/>
                </a:solidFill>
                <a:latin typeface="华文细黑" panose="02010600040101010101" pitchFamily="2" charset="-122"/>
                <a:ea typeface="华文细黑" panose="02010600040101010101" pitchFamily="2" charset="-122"/>
                <a:cs typeface="+mj-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Font typeface="Arial" panose="020B0604020202020204" pitchFamily="34" charset="0"/>
              <a:buNone/>
            </a:pPr>
            <a:r>
              <a:rPr lang="zh-CN" altLang="en-US" sz="1400" dirty="0">
                <a:solidFill>
                  <a:schemeClr val="bg1"/>
                </a:solidFill>
                <a:latin typeface="Arial" panose="020B0604020202020204" pitchFamily="34" charset="0"/>
                <a:ea typeface="黑体" panose="02010609060101010101" pitchFamily="49" charset="-122"/>
                <a:cs typeface="Arial" panose="020B0604020202020204" pitchFamily="34" charset="0"/>
              </a:rPr>
              <a:t>主动</a:t>
            </a:r>
            <a:endParaRPr lang="en-US" altLang="zh-CN" sz="14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3" name="副标题 2"/>
          <p:cNvSpPr txBox="1"/>
          <p:nvPr/>
        </p:nvSpPr>
        <p:spPr>
          <a:xfrm>
            <a:off x="8551448" y="5013176"/>
            <a:ext cx="555244" cy="230400"/>
          </a:xfrm>
          <a:prstGeom prst="rect">
            <a:avLst/>
          </a:prstGeom>
        </p:spPr>
        <p:txBody>
          <a:bodyPr vert="horz" lIns="91440" tIns="45720" rIns="91440" bIns="45720" rtlCol="0" anchor="b">
            <a:noAutofit/>
          </a:bodyPr>
          <a:lstStyle>
            <a:lvl1pPr marL="342900" indent="-342900" algn="l" defTabSz="914400" rtl="0" eaLnBrk="1" latinLnBrk="0" hangingPunct="1">
              <a:spcBef>
                <a:spcPct val="20000"/>
              </a:spcBef>
              <a:buFont typeface="Arial" panose="020B0604020202020204" pitchFamily="34" charset="0"/>
              <a:buChar char="•"/>
              <a:defRPr lang="zh-CN" altLang="en-US" sz="2800" b="1" kern="1200" dirty="0">
                <a:solidFill>
                  <a:schemeClr val="tx1"/>
                </a:solidFill>
                <a:latin typeface="华文细黑" panose="02010600040101010101" pitchFamily="2" charset="-122"/>
                <a:ea typeface="华文细黑" panose="02010600040101010101" pitchFamily="2" charset="-122"/>
                <a:cs typeface="+mj-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Font typeface="Arial" panose="020B0604020202020204" pitchFamily="34" charset="0"/>
              <a:buNone/>
            </a:pPr>
            <a:r>
              <a:rPr lang="zh-CN" altLang="en-US" sz="1400" dirty="0">
                <a:solidFill>
                  <a:schemeClr val="bg1"/>
                </a:solidFill>
                <a:latin typeface="Arial" panose="020B0604020202020204" pitchFamily="34" charset="0"/>
                <a:ea typeface="黑体" panose="02010609060101010101" pitchFamily="49" charset="-122"/>
                <a:cs typeface="Arial" panose="020B0604020202020204" pitchFamily="34" charset="0"/>
              </a:rPr>
              <a:t>创新</a:t>
            </a:r>
            <a:endParaRPr lang="en-US" altLang="zh-CN" sz="14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4" name="副标题 2"/>
          <p:cNvSpPr txBox="1"/>
          <p:nvPr/>
        </p:nvSpPr>
        <p:spPr>
          <a:xfrm>
            <a:off x="9023089" y="5013176"/>
            <a:ext cx="555244" cy="230400"/>
          </a:xfrm>
          <a:prstGeom prst="rect">
            <a:avLst/>
          </a:prstGeom>
        </p:spPr>
        <p:txBody>
          <a:bodyPr vert="horz" lIns="91440" tIns="45720" rIns="91440" bIns="45720" rtlCol="0" anchor="b">
            <a:noAutofit/>
          </a:bodyPr>
          <a:lstStyle>
            <a:lvl1pPr marL="342900" indent="-342900" algn="l" defTabSz="914400" rtl="0" eaLnBrk="1" latinLnBrk="0" hangingPunct="1">
              <a:spcBef>
                <a:spcPct val="20000"/>
              </a:spcBef>
              <a:buFont typeface="Arial" panose="020B0604020202020204" pitchFamily="34" charset="0"/>
              <a:buChar char="•"/>
              <a:defRPr lang="zh-CN" altLang="en-US" sz="2800" b="1" kern="1200" dirty="0">
                <a:solidFill>
                  <a:schemeClr val="tx1"/>
                </a:solidFill>
                <a:latin typeface="华文细黑" panose="02010600040101010101" pitchFamily="2" charset="-122"/>
                <a:ea typeface="华文细黑" panose="02010600040101010101" pitchFamily="2" charset="-122"/>
                <a:cs typeface="+mj-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Font typeface="Arial" panose="020B0604020202020204" pitchFamily="34" charset="0"/>
              <a:buNone/>
            </a:pPr>
            <a:r>
              <a:rPr sz="1400" dirty="0">
                <a:solidFill>
                  <a:schemeClr val="bg1"/>
                </a:solidFill>
                <a:latin typeface="Arial" panose="020B0604020202020204" pitchFamily="34" charset="0"/>
                <a:ea typeface="黑体" panose="02010609060101010101" pitchFamily="49" charset="-122"/>
                <a:cs typeface="Arial" panose="020B0604020202020204" pitchFamily="34" charset="0"/>
              </a:rPr>
              <a:t>专注</a:t>
            </a:r>
            <a:endParaRPr sz="14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7" name="标题 3"/>
          <p:cNvSpPr txBox="1"/>
          <p:nvPr/>
        </p:nvSpPr>
        <p:spPr>
          <a:xfrm>
            <a:off x="4662157" y="2703894"/>
            <a:ext cx="5852455" cy="13155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kern="1200">
                <a:solidFill>
                  <a:srgbClr val="0070C0"/>
                </a:solidFill>
                <a:latin typeface="+mj-lt"/>
                <a:ea typeface="+mj-ea"/>
                <a:cs typeface="+mj-cs"/>
              </a:defRPr>
            </a:lvl1pPr>
          </a:lstStyle>
          <a:p>
            <a:r>
              <a:rPr lang="zh-CN" altLang="en-US" sz="6000" dirty="0"/>
              <a:t>感谢！</a:t>
            </a:r>
            <a:endParaRPr lang="zh-CN" altLang="en-US" sz="6000" dirty="0"/>
          </a:p>
        </p:txBody>
      </p:sp>
      <p:sp>
        <p:nvSpPr>
          <p:cNvPr id="4" name="标题 3"/>
          <p:cNvSpPr>
            <a:spLocks noGrp="1"/>
          </p:cNvSpPr>
          <p:nvPr>
            <p:ph type="title" idx="4294967295"/>
          </p:nvPr>
        </p:nvSpPr>
        <p:spPr>
          <a:xfrm>
            <a:off x="1690370" y="346710"/>
            <a:ext cx="10501630" cy="561975"/>
          </a:xfrm>
        </p:spPr>
        <p:txBody>
          <a:bodyPr>
            <a:normAutofit fontScale="90000"/>
          </a:bodyPr>
          <a:lstStyle/>
          <a:p>
            <a:r>
              <a:rPr lang="zh-CN" altLang="en-US" dirty="0"/>
              <a:t>章节完</a:t>
            </a:r>
            <a:endParaRPr lang="zh-CN" altLang="en-US" dirty="0"/>
          </a:p>
        </p:txBody>
      </p:sp>
      <p:sp>
        <p:nvSpPr>
          <p:cNvPr id="2" name="灯片编号占位符 1"/>
          <p:cNvSpPr>
            <a:spLocks noGrp="1"/>
          </p:cNvSpPr>
          <p:nvPr>
            <p:ph type="sldNum" sz="quarter" idx="12"/>
          </p:nvPr>
        </p:nvSpPr>
        <p:spPr/>
        <p:txBody>
          <a:bodyPr/>
          <a:lstStyle/>
          <a:p>
            <a:fld id="{76A5C077-CD5E-4BED-A3AA-82686853085F}" type="slidenum">
              <a:rPr lang="en-US" altLang="zh-CN" smtClean="0">
                <a:latin typeface="微软雅黑" panose="020B0503020204020204" charset="-122"/>
              </a:rPr>
            </a:fld>
            <a:endParaRPr lang="en-US" dirty="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6A5C077-CD5E-4BED-A3AA-82686853085F}" type="slidenum">
              <a:rPr lang="en-US" altLang="zh-CN" smtClean="0"/>
            </a:fld>
            <a:endParaRPr lang="en-US" dirty="0"/>
          </a:p>
        </p:txBody>
      </p:sp>
      <p:sp>
        <p:nvSpPr>
          <p:cNvPr id="6" name="矩形 5"/>
          <p:cNvSpPr/>
          <p:nvPr/>
        </p:nvSpPr>
        <p:spPr>
          <a:xfrm>
            <a:off x="4192588" y="2777730"/>
            <a:ext cx="6830060" cy="614045"/>
          </a:xfrm>
          <a:prstGeom prst="rect">
            <a:avLst/>
          </a:prstGeom>
        </p:spPr>
        <p:txBody>
          <a:bodyPr vert="horz" wrap="none" lIns="121920" tIns="60960" rIns="121920" bIns="60960" numCol="1" anchor="t">
            <a:spAutoFit/>
          </a:bodyPr>
          <a:lstStyle/>
          <a:p>
            <a:pPr marL="0" indent="0" algn="ctr" defTabSz="914400" eaLnBrk="0" fontAlgn="auto" latinLnBrk="0">
              <a:lnSpc>
                <a:spcPct val="100000"/>
              </a:lnSpc>
              <a:spcBef>
                <a:spcPts val="0"/>
              </a:spcBef>
              <a:spcAft>
                <a:spcPts val="0"/>
              </a:spcAft>
              <a:buFontTx/>
              <a:buNone/>
            </a:pPr>
            <a:r>
              <a:rPr lang="zh-CN" altLang="ko-KR" sz="3200" b="1" dirty="0">
                <a:solidFill>
                  <a:srgbClr val="0070C0"/>
                </a:solidFill>
                <a:latin typeface="微软雅黑" panose="020B0503020204020204" charset="-122"/>
                <a:ea typeface="微软雅黑" panose="020B0503020204020204" charset="-122"/>
                <a:sym typeface="+mn-ea"/>
              </a:rPr>
              <a:t>通过DownwardAPI传递信息到容器</a:t>
            </a:r>
            <a:endParaRPr lang="zh-CN" altLang="ko-KR" sz="3200" b="1" strike="noStrike" cap="none" dirty="0">
              <a:solidFill>
                <a:srgbClr val="0070C0"/>
              </a:solidFill>
              <a:latin typeface="微软雅黑" panose="020B0503020204020204" charset="-122"/>
              <a:ea typeface="微软雅黑" panose="020B0503020204020204" charset="-122"/>
            </a:endParaRPr>
          </a:p>
        </p:txBody>
      </p:sp>
      <p:sp>
        <p:nvSpPr>
          <p:cNvPr id="7" name="椭圆 6"/>
          <p:cNvSpPr/>
          <p:nvPr/>
        </p:nvSpPr>
        <p:spPr>
          <a:xfrm>
            <a:off x="911225" y="2857500"/>
            <a:ext cx="187325" cy="187325"/>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latin typeface="微软雅黑" panose="020B0503020204020204" charset="-122"/>
              <a:ea typeface="微软雅黑" panose="020B0503020204020204" charset="-122"/>
            </a:endParaRPr>
          </a:p>
        </p:txBody>
      </p:sp>
      <p:sp>
        <p:nvSpPr>
          <p:cNvPr id="8" name="椭圆 7"/>
          <p:cNvSpPr/>
          <p:nvPr/>
        </p:nvSpPr>
        <p:spPr>
          <a:xfrm>
            <a:off x="1818640" y="4514850"/>
            <a:ext cx="187325" cy="187325"/>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latin typeface="微软雅黑" panose="020B0503020204020204" charset="-122"/>
              <a:ea typeface="微软雅黑" panose="020B0503020204020204" charset="-122"/>
            </a:endParaRPr>
          </a:p>
        </p:txBody>
      </p:sp>
      <p:cxnSp>
        <p:nvCxnSpPr>
          <p:cNvPr id="9" name="直接连接符 8"/>
          <p:cNvCxnSpPr/>
          <p:nvPr/>
        </p:nvCxnSpPr>
        <p:spPr bwMode="auto">
          <a:xfrm>
            <a:off x="4302125" y="3620770"/>
            <a:ext cx="6610985" cy="635"/>
          </a:xfrm>
          <a:prstGeom prst="line">
            <a:avLst/>
          </a:prstGeom>
          <a:ln w="6350" cap="flat" cmpd="sng">
            <a:solidFill>
              <a:schemeClr val="tx1">
                <a:lumMod val="50000"/>
                <a:lumOff val="50000"/>
                <a:alpha val="10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818640" y="3929380"/>
            <a:ext cx="147955" cy="149860"/>
          </a:xfrm>
          <a:prstGeom prst="ellipse">
            <a:avLst/>
          </a:pr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solidFill>
                <a:srgbClr val="FFFFFF"/>
              </a:solidFill>
              <a:latin typeface="微软雅黑" panose="020B0503020204020204" charset="-122"/>
              <a:ea typeface="微软雅黑" panose="020B0503020204020204" charset="-122"/>
            </a:endParaRPr>
          </a:p>
        </p:txBody>
      </p:sp>
      <p:sp>
        <p:nvSpPr>
          <p:cNvPr id="11" name="椭圆 10"/>
          <p:cNvSpPr/>
          <p:nvPr/>
        </p:nvSpPr>
        <p:spPr>
          <a:xfrm>
            <a:off x="4018915" y="3883660"/>
            <a:ext cx="153035" cy="153035"/>
          </a:xfrm>
          <a:prstGeom prst="ellipse">
            <a:avLst/>
          </a:prstGeom>
          <a:solidFill>
            <a:schemeClr val="accent5"/>
          </a:solidFill>
          <a:ln w="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solidFill>
                <a:srgbClr val="FFFFFF"/>
              </a:solidFill>
              <a:latin typeface="微软雅黑" panose="020B0503020204020204" charset="-122"/>
              <a:ea typeface="微软雅黑" panose="020B0503020204020204" charset="-122"/>
            </a:endParaRPr>
          </a:p>
        </p:txBody>
      </p:sp>
      <p:sp>
        <p:nvSpPr>
          <p:cNvPr id="12" name="椭圆 11"/>
          <p:cNvSpPr/>
          <p:nvPr/>
        </p:nvSpPr>
        <p:spPr>
          <a:xfrm rot="11040000">
            <a:off x="3061335" y="4621530"/>
            <a:ext cx="387985" cy="387985"/>
          </a:xfrm>
          <a:prstGeom prst="ellipse">
            <a:avLst/>
          </a:pr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solidFill>
                <a:srgbClr val="FFFFFF"/>
              </a:solidFill>
              <a:latin typeface="微软雅黑" panose="020B0503020204020204" charset="-122"/>
              <a:ea typeface="微软雅黑" panose="020B0503020204020204" charset="-122"/>
            </a:endParaRPr>
          </a:p>
        </p:txBody>
      </p:sp>
      <p:sp>
        <p:nvSpPr>
          <p:cNvPr id="13" name="椭圆 12"/>
          <p:cNvSpPr/>
          <p:nvPr/>
        </p:nvSpPr>
        <p:spPr>
          <a:xfrm>
            <a:off x="11139805" y="3440430"/>
            <a:ext cx="243205" cy="243840"/>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solidFill>
                <a:srgbClr val="FFFFFF"/>
              </a:solidFill>
              <a:latin typeface="微软雅黑" panose="020B0503020204020204" charset="-122"/>
              <a:ea typeface="微软雅黑" panose="020B0503020204020204" charset="-122"/>
            </a:endParaRPr>
          </a:p>
        </p:txBody>
      </p:sp>
      <p:sp>
        <p:nvSpPr>
          <p:cNvPr id="14" name="椭圆 13"/>
          <p:cNvSpPr/>
          <p:nvPr/>
        </p:nvSpPr>
        <p:spPr>
          <a:xfrm>
            <a:off x="1844040" y="2084705"/>
            <a:ext cx="2204720" cy="2204720"/>
          </a:xfrm>
          <a:prstGeom prst="ellipse">
            <a:avLst/>
          </a:prstGeom>
          <a:gradFill rotWithShape="1">
            <a:gsLst>
              <a:gs pos="0">
                <a:schemeClr val="bg1"/>
              </a:gs>
              <a:gs pos="100000">
                <a:schemeClr val="bg1">
                  <a:lumMod val="85000"/>
                </a:schemeClr>
              </a:gs>
            </a:gsLst>
            <a:lin ang="18900000" scaled="1"/>
          </a:gradFill>
          <a:ln w="28575" cap="flat" cmpd="sng">
            <a:gradFill rotWithShape="1">
              <a:gsLst>
                <a:gs pos="0">
                  <a:schemeClr val="bg1"/>
                </a:gs>
                <a:gs pos="100000">
                  <a:schemeClr val="bg1">
                    <a:lumMod val="85000"/>
                  </a:schemeClr>
                </a:gs>
              </a:gsLst>
              <a:lin ang="5400000" scaled="1"/>
            </a:gradFill>
            <a:prstDash val="solid"/>
          </a:ln>
          <a:effectLst>
            <a:outerShdw blurRad="444500" dist="190500" dir="8100000" algn="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latin typeface="微软雅黑" panose="020B0503020204020204" charset="-122"/>
              <a:ea typeface="微软雅黑" panose="020B0503020204020204" charset="-122"/>
            </a:endParaRPr>
          </a:p>
        </p:txBody>
      </p:sp>
      <p:sp>
        <p:nvSpPr>
          <p:cNvPr id="15" name="文本框 5"/>
          <p:cNvSpPr txBox="1"/>
          <p:nvPr/>
        </p:nvSpPr>
        <p:spPr>
          <a:xfrm>
            <a:off x="2075278" y="2283460"/>
            <a:ext cx="1557020" cy="1814195"/>
          </a:xfrm>
          <a:prstGeom prst="rect">
            <a:avLst/>
          </a:prstGeom>
          <a:noFill/>
          <a:effectLst>
            <a:outerShdw blurRad="50800" dist="38100" dir="2700000" algn="tl" rotWithShape="0">
              <a:srgbClr val="000000">
                <a:alpha val="40000"/>
              </a:srgbClr>
            </a:outerShdw>
          </a:effectLst>
        </p:spPr>
        <p:txBody>
          <a:bodyPr vert="horz" wrap="square" lIns="121920" tIns="60960" rIns="121920" bIns="60960" numCol="1" anchor="t">
            <a:spAutoFit/>
          </a:bodyPr>
          <a:lstStyle/>
          <a:p>
            <a:pPr marL="0" indent="0" algn="ctr" defTabSz="914400" eaLnBrk="0" fontAlgn="auto" latinLnBrk="0">
              <a:lnSpc>
                <a:spcPct val="100000"/>
              </a:lnSpc>
              <a:spcBef>
                <a:spcPts val="0"/>
              </a:spcBef>
              <a:spcAft>
                <a:spcPts val="0"/>
              </a:spcAft>
              <a:buFontTx/>
              <a:buNone/>
            </a:pPr>
            <a:r>
              <a:rPr lang="en-US" altLang="ko-KR" sz="11000" b="0" strike="noStrike" cap="none" dirty="0">
                <a:solidFill>
                  <a:srgbClr val="0070C0"/>
                </a:solidFill>
                <a:latin typeface="Impact" panose="020B0806030902050204" pitchFamily="34" charset="0"/>
                <a:ea typeface="Impact" panose="020B0806030902050204" pitchFamily="34" charset="0"/>
              </a:rPr>
              <a:t>8</a:t>
            </a:r>
            <a:endParaRPr lang="en-US" altLang="ko-KR" sz="11000" b="0" strike="noStrike" cap="none" dirty="0">
              <a:solidFill>
                <a:srgbClr val="0070C0"/>
              </a:solidFill>
              <a:latin typeface="Impact" panose="020B0806030902050204" pitchFamily="34" charset="0"/>
              <a:ea typeface="Impact" panose="020B0806030902050204" pitchFamily="34" charset="0"/>
            </a:endParaRPr>
          </a:p>
        </p:txBody>
      </p:sp>
      <p:sp>
        <p:nvSpPr>
          <p:cNvPr id="16" name="椭圆 15"/>
          <p:cNvSpPr/>
          <p:nvPr/>
        </p:nvSpPr>
        <p:spPr>
          <a:xfrm>
            <a:off x="1417320" y="4011295"/>
            <a:ext cx="319405" cy="319405"/>
          </a:xfrm>
          <a:prstGeom prst="ellipse">
            <a:avLst/>
          </a:prstGeom>
          <a:solidFill>
            <a:schemeClr val="bg1"/>
          </a:solidFill>
          <a:ln w="0">
            <a:noFill/>
          </a:ln>
          <a:effectLst>
            <a:outerShdw blurRad="254000" dist="127000" dir="8100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latin typeface="微软雅黑" panose="020B0503020204020204" charset="-122"/>
              <a:ea typeface="微软雅黑" panose="020B0503020204020204" charset="-122"/>
            </a:endParaRPr>
          </a:p>
        </p:txBody>
      </p:sp>
      <p:sp>
        <p:nvSpPr>
          <p:cNvPr id="17" name="椭圆 16"/>
          <p:cNvSpPr/>
          <p:nvPr/>
        </p:nvSpPr>
        <p:spPr>
          <a:xfrm>
            <a:off x="1169670" y="3185795"/>
            <a:ext cx="495935" cy="495935"/>
          </a:xfrm>
          <a:prstGeom prst="ellipse">
            <a:avLst/>
          </a:prstGeom>
          <a:solidFill>
            <a:schemeClr val="bg1"/>
          </a:solidFill>
          <a:ln w="0">
            <a:noFill/>
          </a:ln>
          <a:effectLst>
            <a:outerShdw blurRad="254000" dist="127000" dir="8100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latin typeface="微软雅黑" panose="020B0503020204020204" charset="-122"/>
              <a:ea typeface="微软雅黑" panose="020B0503020204020204" charset="-122"/>
            </a:endParaRPr>
          </a:p>
        </p:txBody>
      </p:sp>
      <p:sp>
        <p:nvSpPr>
          <p:cNvPr id="18" name="椭圆 17"/>
          <p:cNvSpPr/>
          <p:nvPr/>
        </p:nvSpPr>
        <p:spPr>
          <a:xfrm>
            <a:off x="2946400" y="4537710"/>
            <a:ext cx="495935" cy="495935"/>
          </a:xfrm>
          <a:prstGeom prst="ellipse">
            <a:avLst/>
          </a:prstGeom>
          <a:solidFill>
            <a:schemeClr val="bg1"/>
          </a:solidFill>
          <a:ln w="0">
            <a:noFill/>
          </a:ln>
          <a:effectLst>
            <a:outerShdw blurRad="254000" dist="127000" dir="8100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latin typeface="微软雅黑" panose="020B0503020204020204" charset="-122"/>
              <a:ea typeface="微软雅黑" panose="020B0503020204020204" charset="-122"/>
            </a:endParaRPr>
          </a:p>
        </p:txBody>
      </p:sp>
      <p:sp>
        <p:nvSpPr>
          <p:cNvPr id="19" name="椭圆 18"/>
          <p:cNvSpPr/>
          <p:nvPr/>
        </p:nvSpPr>
        <p:spPr>
          <a:xfrm>
            <a:off x="2298700" y="4514850"/>
            <a:ext cx="187325" cy="187325"/>
          </a:xfrm>
          <a:prstGeom prst="ellipse">
            <a:avLst/>
          </a:prstGeom>
          <a:solidFill>
            <a:schemeClr val="bg1"/>
          </a:solidFill>
          <a:ln w="0">
            <a:noFill/>
          </a:ln>
          <a:effectLst>
            <a:outerShdw blurRad="254000" dist="127000" dir="8100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latin typeface="微软雅黑" panose="020B0503020204020204" charset="-122"/>
              <a:ea typeface="微软雅黑" panose="020B0503020204020204" charset="-122"/>
            </a:endParaRPr>
          </a:p>
        </p:txBody>
      </p:sp>
      <p:sp>
        <p:nvSpPr>
          <p:cNvPr id="20" name="椭圆 19"/>
          <p:cNvSpPr/>
          <p:nvPr/>
        </p:nvSpPr>
        <p:spPr>
          <a:xfrm>
            <a:off x="3740785" y="4364355"/>
            <a:ext cx="187325" cy="187325"/>
          </a:xfrm>
          <a:prstGeom prst="ellipse">
            <a:avLst/>
          </a:prstGeom>
          <a:solidFill>
            <a:schemeClr val="bg1"/>
          </a:solidFill>
          <a:ln w="0">
            <a:noFill/>
          </a:ln>
          <a:effectLst>
            <a:outerShdw blurRad="254000" dist="127000" dir="8100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latin typeface="微软雅黑" panose="020B0503020204020204" charset="-122"/>
              <a:ea typeface="微软雅黑" panose="020B0503020204020204" charset="-122"/>
            </a:endParaRPr>
          </a:p>
        </p:txBody>
      </p:sp>
      <p:sp>
        <p:nvSpPr>
          <p:cNvPr id="21" name="椭圆 20"/>
          <p:cNvSpPr/>
          <p:nvPr/>
        </p:nvSpPr>
        <p:spPr>
          <a:xfrm>
            <a:off x="10912475" y="3272155"/>
            <a:ext cx="187325" cy="187325"/>
          </a:xfrm>
          <a:prstGeom prst="ellipse">
            <a:avLst/>
          </a:prstGeom>
          <a:solidFill>
            <a:schemeClr val="bg1"/>
          </a:solidFill>
          <a:ln w="0">
            <a:noFill/>
          </a:ln>
          <a:effectLst>
            <a:outerShdw blurRad="254000" dist="127000" dir="8100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ctr">
            <a:noAutofit/>
          </a:bodyPr>
          <a:lstStyle/>
          <a:p>
            <a:pPr marL="0" indent="0" algn="ctr" defTabSz="914400" eaLnBrk="0" fontAlgn="auto" latinLnBrk="0">
              <a:lnSpc>
                <a:spcPct val="100000"/>
              </a:lnSpc>
              <a:spcBef>
                <a:spcPts val="0"/>
              </a:spcBef>
              <a:spcAft>
                <a:spcPts val="0"/>
              </a:spcAft>
              <a:buFontTx/>
              <a:buNone/>
            </a:pPr>
            <a:endParaRPr lang="ko-KR" altLang="en-US" sz="1800" b="0" strike="noStrike" cap="none" dirty="0">
              <a:latin typeface="微软雅黑" panose="020B0503020204020204" charset="-122"/>
              <a:ea typeface="微软雅黑" panose="020B0503020204020204" charset="-122"/>
            </a:endParaRPr>
          </a:p>
        </p:txBody>
      </p:sp>
      <p:sp>
        <p:nvSpPr>
          <p:cNvPr id="22" name="矩形 21"/>
          <p:cNvSpPr/>
          <p:nvPr/>
        </p:nvSpPr>
        <p:spPr>
          <a:xfrm>
            <a:off x="4449445" y="3883660"/>
            <a:ext cx="6096635" cy="337185"/>
          </a:xfrm>
          <a:prstGeom prst="rect">
            <a:avLst/>
          </a:prstGeom>
        </p:spPr>
        <p:txBody>
          <a:bodyPr vert="horz" wrap="square" lIns="91440" tIns="45720" rIns="91440" bIns="45720" numCol="1" anchor="t">
            <a:spAutoFit/>
          </a:bodyPr>
          <a:lstStyle/>
          <a:p>
            <a:pPr marL="0" indent="0" algn="l" defTabSz="914400" eaLnBrk="0" fontAlgn="auto" latinLnBrk="0">
              <a:lnSpc>
                <a:spcPct val="100000"/>
              </a:lnSpc>
              <a:spcBef>
                <a:spcPts val="0"/>
              </a:spcBef>
              <a:spcAft>
                <a:spcPts val="0"/>
              </a:spcAft>
              <a:buFontTx/>
              <a:buNone/>
            </a:pPr>
            <a:r>
              <a:rPr lang="en-US" altLang="ko-KR" sz="1600" dirty="0">
                <a:solidFill>
                  <a:schemeClr val="tx1">
                    <a:lumMod val="65000"/>
                    <a:lumOff val="35000"/>
                  </a:schemeClr>
                </a:solidFill>
                <a:latin typeface="微软雅黑" panose="020B0503020204020204" charset="-122"/>
                <a:ea typeface="微软雅黑" panose="020B0503020204020204" charset="-122"/>
              </a:rPr>
              <a:t>    </a:t>
            </a:r>
            <a:endParaRPr lang="ko-KR" altLang="en-US" sz="1600" b="0" strike="noStrike" cap="none"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0370" y="346710"/>
            <a:ext cx="10501630" cy="561975"/>
          </a:xfrm>
        </p:spPr>
        <p:txBody>
          <a:bodyPr>
            <a:normAutofit fontScale="90000"/>
          </a:bodyPr>
          <a:lstStyle/>
          <a:p>
            <a:r>
              <a:rPr lang="zh-CN" altLang="en-US" dirty="0"/>
              <a:t>通过Downward API传递元数据</a:t>
            </a:r>
            <a:endParaRPr lang="zh-CN" altLang="en-US" dirty="0"/>
          </a:p>
        </p:txBody>
      </p:sp>
      <p:sp>
        <p:nvSpPr>
          <p:cNvPr id="3" name="灯片编号占位符 2"/>
          <p:cNvSpPr>
            <a:spLocks noGrp="1"/>
          </p:cNvSpPr>
          <p:nvPr>
            <p:ph type="sldNum" sz="quarter" idx="12"/>
          </p:nvPr>
        </p:nvSpPr>
        <p:spPr/>
        <p:txBody>
          <a:bodyPr/>
          <a:lstStyle/>
          <a:p>
            <a:fld id="{76A5C077-CD5E-4BED-A3AA-82686853085F}" type="slidenum">
              <a:rPr lang="en-US" altLang="zh-CN" smtClean="0">
                <a:latin typeface="微软雅黑" panose="020B0503020204020204" charset="-122"/>
              </a:rPr>
            </a:fld>
            <a:endParaRPr lang="en-US" dirty="0">
              <a:latin typeface="微软雅黑" panose="020B0503020204020204" charset="-122"/>
              <a:ea typeface="微软雅黑" panose="020B0503020204020204" charset="-122"/>
            </a:endParaRPr>
          </a:p>
        </p:txBody>
      </p:sp>
      <p:sp>
        <p:nvSpPr>
          <p:cNvPr id="4" name="文本框 3"/>
          <p:cNvSpPr txBox="1"/>
          <p:nvPr/>
        </p:nvSpPr>
        <p:spPr>
          <a:xfrm>
            <a:off x="1142365" y="1170305"/>
            <a:ext cx="10501630" cy="2306955"/>
          </a:xfrm>
          <a:prstGeom prst="rect">
            <a:avLst/>
          </a:prstGeom>
          <a:noFill/>
        </p:spPr>
        <p:txBody>
          <a:bodyPr wrap="square" rtlCol="0" anchor="t">
            <a:spAutoFit/>
          </a:bodyPr>
          <a:p>
            <a:r>
              <a:rPr lang="zh-CN" altLang="en-US"/>
              <a:t>在之前的章节中， 我们已经了解到如何通过环境变量或者configMap和secret卷向应用传递配置数据。 </a:t>
            </a:r>
            <a:endParaRPr lang="zh-CN" altLang="en-US"/>
          </a:p>
          <a:p>
            <a:endParaRPr lang="zh-CN" altLang="en-US"/>
          </a:p>
          <a:p>
            <a:r>
              <a:rPr lang="zh-CN" altLang="en-US"/>
              <a:t>这对于pod调度运行前预设的数据是可行的。但是对于那些不能预先知道的数据， 比如pod的IP、 主机名或者是pod自身的名称（当名称被生成， 比如当pod通过ReplicaSet或类似的控制器生成时）呢？此外， 对于那些已经在别处定义的数据， 比如pod的标签和注解呢？我们不想在多个地方重复保留同样的数据。</a:t>
            </a:r>
            <a:endParaRPr lang="zh-CN" altLang="en-US"/>
          </a:p>
          <a:p>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6"/>
          <p:cNvSpPr txBox="1"/>
          <p:nvPr>
            <p:custDataLst>
              <p:tags r:id="rId1"/>
            </p:custDataLst>
          </p:nvPr>
        </p:nvSpPr>
        <p:spPr>
          <a:xfrm>
            <a:off x="664506" y="2165390"/>
            <a:ext cx="5032255" cy="3685141"/>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algn="l">
              <a:lnSpc>
                <a:spcPct val="130000"/>
              </a:lnSpc>
              <a:spcAft>
                <a:spcPts val="800"/>
              </a:spcAft>
            </a:pPr>
            <a:r>
              <a:rPr lang="zh-CN" altLang="en-US" sz="1800" spc="50" dirty="0">
                <a:ln w="3175">
                  <a:noFill/>
                  <a:prstDash val="dash"/>
                </a:ln>
                <a:solidFill>
                  <a:srgbClr val="000000">
                    <a:lumMod val="85000"/>
                    <a:lumOff val="15000"/>
                  </a:srgbClr>
                </a:solidFill>
                <a:latin typeface="+mn-ea"/>
                <a:ea typeface="+mn-ea"/>
                <a:cs typeface="+mn-ea"/>
              </a:rPr>
              <a:t>对于此类问题， 可以通过使用Kubemetes Downward API解决。 Downward API </a:t>
            </a:r>
            <a:endParaRPr lang="zh-CN" altLang="en-US" sz="1800" spc="50" dirty="0">
              <a:ln w="3175">
                <a:noFill/>
                <a:prstDash val="dash"/>
              </a:ln>
              <a:solidFill>
                <a:srgbClr val="000000">
                  <a:lumMod val="85000"/>
                  <a:lumOff val="15000"/>
                </a:srgbClr>
              </a:solidFill>
              <a:latin typeface="+mn-ea"/>
              <a:ea typeface="+mn-ea"/>
              <a:cs typeface="+mn-ea"/>
            </a:endParaRPr>
          </a:p>
          <a:p>
            <a:pPr algn="l">
              <a:lnSpc>
                <a:spcPct val="130000"/>
              </a:lnSpc>
              <a:spcAft>
                <a:spcPts val="800"/>
              </a:spcAft>
            </a:pPr>
            <a:r>
              <a:rPr lang="zh-CN" altLang="en-US" sz="1800" spc="50" dirty="0">
                <a:ln w="3175">
                  <a:noFill/>
                  <a:prstDash val="dash"/>
                </a:ln>
                <a:solidFill>
                  <a:srgbClr val="000000">
                    <a:lumMod val="85000"/>
                    <a:lumOff val="15000"/>
                  </a:srgbClr>
                </a:solidFill>
                <a:latin typeface="+mn-ea"/>
                <a:ea typeface="+mn-ea"/>
                <a:cs typeface="+mn-ea"/>
              </a:rPr>
              <a:t>允许我们通过环境变量或者文件（在downwardA</a:t>
            </a:r>
            <a:r>
              <a:rPr altLang="zh-CN" sz="1800" spc="50" dirty="0">
                <a:ln w="3175">
                  <a:noFill/>
                  <a:prstDash val="dash"/>
                </a:ln>
                <a:solidFill>
                  <a:srgbClr val="000000">
                    <a:lumMod val="85000"/>
                    <a:lumOff val="15000"/>
                  </a:srgbClr>
                </a:solidFill>
                <a:latin typeface="+mn-ea"/>
                <a:ea typeface="+mn-ea"/>
                <a:cs typeface="+mn-ea"/>
              </a:rPr>
              <a:t>PI</a:t>
            </a:r>
            <a:r>
              <a:rPr lang="zh-CN" altLang="en-US" sz="1800" spc="50" dirty="0">
                <a:ln w="3175">
                  <a:noFill/>
                  <a:prstDash val="dash"/>
                </a:ln>
                <a:solidFill>
                  <a:srgbClr val="000000">
                    <a:lumMod val="85000"/>
                    <a:lumOff val="15000"/>
                  </a:srgbClr>
                </a:solidFill>
                <a:latin typeface="+mn-ea"/>
                <a:ea typeface="+mn-ea"/>
                <a:cs typeface="+mn-ea"/>
              </a:rPr>
              <a:t>卷中）传递pod的元数据。</a:t>
            </a:r>
            <a:endParaRPr lang="zh-CN" altLang="en-US" sz="1800" spc="50" dirty="0">
              <a:ln w="3175">
                <a:noFill/>
                <a:prstDash val="dash"/>
              </a:ln>
              <a:solidFill>
                <a:srgbClr val="000000">
                  <a:lumMod val="85000"/>
                  <a:lumOff val="15000"/>
                </a:srgbClr>
              </a:solidFill>
              <a:latin typeface="+mn-ea"/>
              <a:ea typeface="+mn-ea"/>
              <a:cs typeface="+mn-ea"/>
            </a:endParaRPr>
          </a:p>
          <a:p>
            <a:pPr algn="l">
              <a:lnSpc>
                <a:spcPct val="130000"/>
              </a:lnSpc>
              <a:spcAft>
                <a:spcPts val="800"/>
              </a:spcAft>
            </a:pPr>
            <a:r>
              <a:rPr lang="zh-CN" altLang="en-US" sz="1800" spc="50" dirty="0">
                <a:ln w="3175">
                  <a:noFill/>
                  <a:prstDash val="dash"/>
                </a:ln>
                <a:solidFill>
                  <a:srgbClr val="000000">
                    <a:lumMod val="85000"/>
                    <a:lumOff val="15000"/>
                  </a:srgbClr>
                </a:solidFill>
                <a:latin typeface="+mn-ea"/>
                <a:ea typeface="+mn-ea"/>
                <a:cs typeface="+mn-ea"/>
              </a:rPr>
              <a:t>不要 对这个名称产生困惑， Downward API的方式并不像REST endpoint那样需要通</a:t>
            </a:r>
            <a:endParaRPr lang="zh-CN" altLang="en-US" sz="1800" spc="50" dirty="0">
              <a:ln w="3175">
                <a:noFill/>
                <a:prstDash val="dash"/>
              </a:ln>
              <a:solidFill>
                <a:srgbClr val="000000">
                  <a:lumMod val="85000"/>
                  <a:lumOff val="15000"/>
                </a:srgbClr>
              </a:solidFill>
              <a:latin typeface="+mn-ea"/>
              <a:ea typeface="+mn-ea"/>
              <a:cs typeface="+mn-ea"/>
            </a:endParaRPr>
          </a:p>
          <a:p>
            <a:pPr algn="l">
              <a:lnSpc>
                <a:spcPct val="130000"/>
              </a:lnSpc>
              <a:spcAft>
                <a:spcPts val="800"/>
              </a:spcAft>
            </a:pPr>
            <a:r>
              <a:rPr lang="zh-CN" altLang="en-US" sz="1800" spc="50" dirty="0">
                <a:ln w="3175">
                  <a:noFill/>
                  <a:prstDash val="dash"/>
                </a:ln>
                <a:solidFill>
                  <a:srgbClr val="000000">
                    <a:lumMod val="85000"/>
                    <a:lumOff val="15000"/>
                  </a:srgbClr>
                </a:solidFill>
                <a:latin typeface="+mn-ea"/>
                <a:ea typeface="+mn-ea"/>
                <a:cs typeface="+mn-ea"/>
              </a:rPr>
              <a:t>过访问的方式获取数据。 这种方式主要是将在pod的定义和状态中取得的数据作为环境变量和文件的值</a:t>
            </a:r>
            <a:endParaRPr lang="zh-CN" altLang="en-US" sz="1800" spc="50" dirty="0">
              <a:ln w="3175">
                <a:noFill/>
                <a:prstDash val="dash"/>
              </a:ln>
              <a:solidFill>
                <a:srgbClr val="000000">
                  <a:lumMod val="85000"/>
                  <a:lumOff val="15000"/>
                </a:srgbClr>
              </a:solidFill>
              <a:latin typeface="+mn-ea"/>
              <a:ea typeface="+mn-ea"/>
              <a:cs typeface="+mn-ea"/>
            </a:endParaRPr>
          </a:p>
        </p:txBody>
      </p:sp>
      <p:sp>
        <p:nvSpPr>
          <p:cNvPr id="10" name="Title 6"/>
          <p:cNvSpPr txBox="1"/>
          <p:nvPr>
            <p:custDataLst>
              <p:tags r:id="rId2"/>
            </p:custDataLst>
          </p:nvPr>
        </p:nvSpPr>
        <p:spPr>
          <a:xfrm>
            <a:off x="664506" y="1007469"/>
            <a:ext cx="5032255" cy="117856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lang="zh-CN" altLang="en-US" sz="3600">
                <a:sym typeface="+mn-ea"/>
              </a:rPr>
              <a:t>通过Downward API传递元数据</a:t>
            </a:r>
            <a:endPar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6" name="图片 5"/>
          <p:cNvPicPr>
            <a:picLocks noChangeAspect="1"/>
          </p:cNvPicPr>
          <p:nvPr/>
        </p:nvPicPr>
        <p:blipFill>
          <a:blip r:embed="rId3"/>
          <a:stretch>
            <a:fillRect/>
          </a:stretch>
        </p:blipFill>
        <p:spPr>
          <a:xfrm>
            <a:off x="5980430" y="1604010"/>
            <a:ext cx="5969000" cy="4096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330" y="1788160"/>
            <a:ext cx="5619750" cy="446151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Downward API可以给在pod中运行的进程暴露pod的元数据。 目前我们可以给容器传递以下数据：</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pod的名称</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pod的IP</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pod所在的命名空间</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pod运行节点的名称</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pod运行所归属的服务账户的名称</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每个容器请求的CPU和内存的使用量</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每个容器可以使用的CPU和内存的限制</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pod的标签</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pod的注解</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8.1.1 了解可用的元数据</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sp>
        <p:nvSpPr>
          <p:cNvPr id="5" name="文本框 4"/>
          <p:cNvSpPr txBox="1"/>
          <p:nvPr/>
        </p:nvSpPr>
        <p:spPr>
          <a:xfrm>
            <a:off x="6773545" y="1721485"/>
            <a:ext cx="5014595" cy="1753235"/>
          </a:xfrm>
          <a:prstGeom prst="rect">
            <a:avLst/>
          </a:prstGeom>
          <a:noFill/>
        </p:spPr>
        <p:txBody>
          <a:bodyPr wrap="square" rtlCol="0" anchor="t">
            <a:spAutoFit/>
          </a:bodyPr>
          <a:p>
            <a:r>
              <a:rPr lang="zh-CN" altLang="en-US"/>
              <a:t>列表中的大部分项目既可以通过环境变量也可以通过downwardAPI卷传递给</a:t>
            </a:r>
            <a:endParaRPr lang="zh-CN" altLang="en-US"/>
          </a:p>
          <a:p>
            <a:r>
              <a:rPr lang="zh-CN" altLang="en-US"/>
              <a:t>容器，但是标签和注解只可以通过卷暴露。部分数据可以通过其他方式获取（例如，</a:t>
            </a:r>
            <a:endParaRPr lang="zh-CN" altLang="en-US"/>
          </a:p>
          <a:p>
            <a:r>
              <a:rPr lang="zh-CN" altLang="en-US"/>
              <a:t>可以直接从操作系统获取），但是DownwardAPI提供了一种更加便捷的方式</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6"/>
          <p:cNvSpPr txBox="1"/>
          <p:nvPr>
            <p:custDataLst>
              <p:tags r:id="rId1"/>
            </p:custDataLst>
          </p:nvPr>
        </p:nvSpPr>
        <p:spPr>
          <a:xfrm>
            <a:off x="664210" y="2147570"/>
            <a:ext cx="4384040" cy="368490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首先，我们来了解如何通过环境变量的方式将pod和容器的元数据传递到容器中。 我们根据如下列出的manifest创建一个简单的单容器。</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p:txBody>
      </p:sp>
      <p:sp>
        <p:nvSpPr>
          <p:cNvPr id="10" name="Title 6"/>
          <p:cNvSpPr txBox="1"/>
          <p:nvPr>
            <p:custDataLst>
              <p:tags r:id="rId2"/>
            </p:custDataLst>
          </p:nvPr>
        </p:nvSpPr>
        <p:spPr>
          <a:xfrm>
            <a:off x="664506" y="1007469"/>
            <a:ext cx="5032255" cy="62484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rPr>
              <a:t>通过环境变量</a:t>
            </a:r>
            <a:endPar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pic>
        <p:nvPicPr>
          <p:cNvPr id="7" name="图片 6"/>
          <p:cNvPicPr>
            <a:picLocks noChangeAspect="1"/>
          </p:cNvPicPr>
          <p:nvPr>
            <p:custDataLst>
              <p:tags r:id="rId3"/>
            </p:custDataLst>
          </p:nvPr>
        </p:nvPicPr>
        <p:blipFill>
          <a:blip r:embed="rId4"/>
          <a:stretch>
            <a:fillRect/>
          </a:stretch>
        </p:blipFill>
        <p:spPr>
          <a:xfrm>
            <a:off x="5464175" y="775335"/>
            <a:ext cx="6648450" cy="174879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5762625" y="2524125"/>
            <a:ext cx="5859780" cy="266509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330" y="226060"/>
            <a:ext cx="10975340" cy="655066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当我们的进程在运行时， 它可以获取所有我们在pod的定义文件中设定的环境变量。 图8-2展示了所有的环境变量以及变量值的来源。 pod的名称 、IP和命名空间可以通过pod_NAME、 pod—IP和pod—NAMESPACE 这几个环境变量分别暴露。</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容器运行的节点的名称可以通过NODE_NAME变量暴露。 同样， 服务账户可以使用</a:t>
            </a:r>
            <a:r>
              <a:rPr lang="zh-CN" altLang="en-US" sz="1800" spc="50" noProof="0">
                <a:ln w="3175">
                  <a:noFill/>
                  <a:prstDash val="dash"/>
                </a:ln>
                <a:solidFill>
                  <a:sysClr val="windowText" lastClr="000000">
                    <a:lumMod val="65000"/>
                    <a:lumOff val="35000"/>
                  </a:sysClr>
                </a:solidFill>
                <a:uLnTx/>
                <a:uFillTx/>
                <a:ea typeface="微软雅黑 Light" panose="020B0502040204020203" pitchFamily="34" charset="-122"/>
                <a:cs typeface="微软雅黑" panose="020B0503020204020204" charset="-122"/>
                <a:sym typeface="+mn-ea"/>
              </a:rPr>
              <a:t>环境变量SERVICE—ACCOUNT 。 </a:t>
            </a:r>
            <a:endParaRPr lang="zh-CN" altLang="en-US" sz="1800" spc="50" noProof="0">
              <a:ln w="3175">
                <a:noFill/>
                <a:prstDash val="dash"/>
              </a:ln>
              <a:solidFill>
                <a:sysClr val="windowText" lastClr="000000">
                  <a:lumMod val="65000"/>
                  <a:lumOff val="35000"/>
                </a:sysClr>
              </a:solidFill>
              <a:uLnTx/>
              <a:uFillTx/>
              <a:ea typeface="微软雅黑 Light" panose="020B0502040204020203" pitchFamily="34" charset="-122"/>
              <a:cs typeface="微软雅黑" panose="020B0503020204020204" charset="-122"/>
              <a:sym typeface="+mn-ea"/>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lang="zh-CN" altLang="en-US" sz="1800" spc="50" noProof="0">
                <a:ln w="3175">
                  <a:noFill/>
                  <a:prstDash val="dash"/>
                </a:ln>
                <a:solidFill>
                  <a:sysClr val="windowText" lastClr="000000">
                    <a:lumMod val="65000"/>
                    <a:lumOff val="35000"/>
                  </a:sysClr>
                </a:solidFill>
                <a:uLnTx/>
                <a:uFillTx/>
                <a:ea typeface="微软雅黑 Light" panose="020B0502040204020203" pitchFamily="34" charset="-122"/>
                <a:cs typeface="微软雅黑" panose="020B0503020204020204" charset="-122"/>
                <a:sym typeface="+mn-ea"/>
              </a:rPr>
              <a:t>我们也可以创建两个环境变量来保存容器请求使用</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的CPU的数量， 以及容器被最大允许使用的内存数量。</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对于暴露资源请求和使用限制的环境变量， 我们会设定 一个基数单位。 实际的资源请求值和限制值除以这个基数单位， 所得的结果通过环境变量暴露出去。 </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在前面的例子中， 我们设定 CPU 请求的基数为lm( 即 1 millicore, 也就是千分之一核CPU) 。 当我们设置资源请求为15m时， 环境变量CONTA</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I</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NER</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_</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CPU_REQUEST—MIL</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LI</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CORES的值就是15。 同样， 我们设定内存的使用限制为4Mi(4 mebibytes) ，设 定 基 数 为1 Ki(l K</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ibi</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byte), 则环境变量CONTAINER_MEMORY_L</a:t>
            </a:r>
            <a:r>
              <a:rPr kumimoji="0" altLang="zh-CN"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I</a:t>
            </a:r>
            <a:r>
              <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rPr>
              <a:t>MIT_KIBIBYTES的值就是4096。</a:t>
            </a:r>
            <a:endParaRPr kumimoji="0" lang="zh-CN" altLang="en-US" sz="1800" b="0" i="0" spc="50" baseline="0" noProof="0" dirty="0">
              <a:ln w="3175">
                <a:noFill/>
                <a:prstDash val="dash"/>
              </a:ln>
              <a:solidFill>
                <a:sysClr val="windowText" lastClr="000000">
                  <a:lumMod val="65000"/>
                  <a:lumOff val="35000"/>
                </a:sysClr>
              </a:solidFill>
              <a:effectLst/>
              <a:uLnTx/>
              <a:uFillTx/>
              <a:latin typeface="Arial" panose="020B0604020202020204" pitchFamily="34" charset="0"/>
              <a:ea typeface="微软雅黑 Light" panose="020B0502040204020203" pitchFamily="34" charset="-122"/>
              <a:cs typeface="微软雅黑" panose="020B0503020204020204" charset="-122"/>
            </a:endParaRPr>
          </a:p>
        </p:txBody>
      </p:sp>
      <p:sp>
        <p:nvSpPr>
          <p:cNvPr id="3" name="灯片编号占位符 2"/>
          <p:cNvSpPr>
            <a:spLocks noGrp="1"/>
          </p:cNvSpPr>
          <p:nvPr>
            <p:ph type="sldNum" sz="quarter" idx="12"/>
          </p:nvPr>
        </p:nvSpPr>
        <p:spPr/>
        <p:txBody>
          <a:bodyPr/>
          <a:p>
            <a:fld id="{07A01575-F1AC-4EA8-9D9F-A799D5D900F1}" type="slidenum">
              <a:rPr lang="zh-CN" altLang="en-US"/>
            </a:fld>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07A01575-F1AC-4EA8-9D9F-A799D5D900F1}" type="slidenum">
              <a:rPr lang="zh-CN" altLang="en-US"/>
            </a:fld>
            <a:endParaRPr lang="en-US" altLang="zh-CN"/>
          </a:p>
        </p:txBody>
      </p:sp>
      <p:pic>
        <p:nvPicPr>
          <p:cNvPr id="3" name="图片 2"/>
          <p:cNvPicPr>
            <a:picLocks noChangeAspect="1"/>
          </p:cNvPicPr>
          <p:nvPr/>
        </p:nvPicPr>
        <p:blipFill>
          <a:blip r:embed="rId1"/>
          <a:stretch>
            <a:fillRect/>
          </a:stretch>
        </p:blipFill>
        <p:spPr>
          <a:xfrm>
            <a:off x="702945" y="627380"/>
            <a:ext cx="10705465" cy="567245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10.xml><?xml version="1.0" encoding="utf-8"?>
<p:tagLst xmlns:p="http://schemas.openxmlformats.org/presentationml/2006/main">
  <p:tag name="KSO_WM_UNIT_PLACING_PICTURE_USER_VIEWPORT" val="{&quot;height&quot;:3720,&quot;width&quot;:9228}"/>
</p:tagLst>
</file>

<file path=ppt/tags/tag11.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12.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13.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14.xml><?xml version="1.0" encoding="utf-8"?>
<p:tagLst xmlns:p="http://schemas.openxmlformats.org/presentationml/2006/main">
  <p:tag name="KSO_WM_BEAUTIFY_FLAG" val="#wm#"/>
  <p:tag name="KSO_WM_TEMPLATE_CATEGORY" val="diagram"/>
  <p:tag name="KSO_WM_TEMPLATE_INDEX" val="20200864"/>
</p:tagLst>
</file>

<file path=ppt/tags/tag15.xml><?xml version="1.0" encoding="utf-8"?>
<p:tagLst xmlns:p="http://schemas.openxmlformats.org/presentationml/2006/main">
  <p:tag name="KSO_WM_BEAUTIFY_FLAG" val="#wm#"/>
  <p:tag name="KSO_WM_TEMPLATE_CATEGORY" val="diagram"/>
  <p:tag name="KSO_WM_TEMPLATE_INDEX" val="20200864"/>
</p:tagLst>
</file>

<file path=ppt/tags/tag16.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1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18.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842_1*i*3"/>
  <p:tag name="KSO_WM_TEMPLATE_CATEGORY" val="diagram"/>
  <p:tag name="KSO_WM_TEMPLATE_INDEX" val="20200842"/>
  <p:tag name="KSO_WM_UNIT_LAYERLEVEL" val="1"/>
  <p:tag name="KSO_WM_TAG_VERSION" val="1.0"/>
  <p:tag name="KSO_WM_BEAUTIFY_FLAG" val="#wm#"/>
</p:tagLst>
</file>

<file path=ppt/tags/tag2.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20.xml><?xml version="1.0" encoding="utf-8"?>
<p:tagLst xmlns:p="http://schemas.openxmlformats.org/presentationml/2006/main">
  <p:tag name="KSO_WM_UNIT_ISCONTENTSTITLE" val="0"/>
  <p:tag name="KSO_WM_UNIT_PRESET_TEXT" val="点击添加标题内容"/>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0842_1*a*1"/>
  <p:tag name="KSO_WM_TEMPLATE_CATEGORY" val="diagram"/>
  <p:tag name="KSO_WM_TEMPLATE_INDEX" val="2020084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842_1*i*1"/>
  <p:tag name="KSO_WM_TEMPLATE_CATEGORY" val="diagram"/>
  <p:tag name="KSO_WM_TEMPLATE_INDEX" val="2020084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diagram20200842_1*y*1"/>
  <p:tag name="KSO_WM_TEMPLATE_CATEGORY" val="diagram"/>
  <p:tag name="KSO_WM_TEMPLATE_INDEX" val="20200842"/>
  <p:tag name="KSO_WM_UNIT_LAYERLEVEL" val="1"/>
  <p:tag name="KSO_WM_TAG_VERSION" val="1.0"/>
  <p:tag name="KSO_WM_BEAUTIFY_FLAG" val="#wm#"/>
</p:tagLst>
</file>

<file path=ppt/tags/tag23.xml><?xml version="1.0" encoding="utf-8"?>
<p:tagLst xmlns:p="http://schemas.openxmlformats.org/presentationml/2006/main">
  <p:tag name="KSO_WM_UNIT_PRESET_TEXT" val="点击此处添加正文，文字是您思想的提炼，为了演示发布的良好效果，请言简意赅的阐述您的观点。"/>
  <p:tag name="KSO_WM_UNIT_NOCLEAR" val="0"/>
  <p:tag name="KSO_WM_UNIT_VALUE" val="119"/>
  <p:tag name="KSO_WM_UNIT_HIGHLIGHT" val="0"/>
  <p:tag name="KSO_WM_UNIT_COMPATIBLE" val="0"/>
  <p:tag name="KSO_WM_UNIT_DIAGRAM_ISNUMVISUAL" val="0"/>
  <p:tag name="KSO_WM_UNIT_DIAGRAM_ISREFERUNIT" val="0"/>
  <p:tag name="KSO_WM_UNIT_TYPE" val="f"/>
  <p:tag name="KSO_WM_UNIT_INDEX" val="1"/>
  <p:tag name="KSO_WM_UNIT_ID" val="diagram20200842_1*f*1"/>
  <p:tag name="KSO_WM_TEMPLATE_CATEGORY" val="diagram"/>
  <p:tag name="KSO_WM_TEMPLATE_INDEX" val="2020084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842_1*i*2"/>
  <p:tag name="KSO_WM_TEMPLATE_CATEGORY" val="diagram"/>
  <p:tag name="KSO_WM_TEMPLATE_INDEX" val="20200842"/>
  <p:tag name="KSO_WM_UNIT_LAYERLEVEL" val="1"/>
  <p:tag name="KSO_WM_TAG_VERSION" val="1.0"/>
  <p:tag name="KSO_WM_BEAUTIFY_FLAG" val="#wm#"/>
</p:tagLst>
</file>

<file path=ppt/tags/tag25.xml><?xml version="1.0" encoding="utf-8"?>
<p:tagLst xmlns:p="http://schemas.openxmlformats.org/presentationml/2006/main">
  <p:tag name="KSO_WM_BEAUTIFY_FLAG" val="#wm#"/>
  <p:tag name="KSO_WM_TEMPLATE_CATEGORY" val="diagram"/>
  <p:tag name="KSO_WM_TEMPLATE_INDEX" val="20200842"/>
  <p:tag name="KSO_WM_SLIDE_ID" val="diagram20200842_1"/>
  <p:tag name="KSO_WM_TEMPLATE_SUBCATEGORY" val="15"/>
  <p:tag name="KSO_WM_SLIDE_TYPE" val="text"/>
  <p:tag name="KSO_WM_SLIDE_SUBTYPE" val="picTxt"/>
  <p:tag name="KSO_WM_SLIDE_ITEM_CNT" val="0"/>
  <p:tag name="KSO_WM_SLIDE_INDEX" val="1"/>
  <p:tag name="KSO_WM_SLIDE_SIZE" val="886*447"/>
  <p:tag name="KSO_WM_SLIDE_POSITION" val="36*42"/>
  <p:tag name="KSO_WM_TAG_VERSION" val="1.0"/>
  <p:tag name="KSO_WM_SLIDE_LAYOUT" val="a_d_f_y"/>
  <p:tag name="KSO_WM_SLIDE_LAYOUT_CNT" val="1_1_1_1"/>
</p:tagLst>
</file>

<file path=ppt/tags/tag26.xml><?xml version="1.0" encoding="utf-8"?>
<p:tagLst xmlns:p="http://schemas.openxmlformats.org/presentationml/2006/main">
  <p:tag name="KSO_WM_BEAUTIFY_FLAG" val="#wm#"/>
  <p:tag name="KSO_WM_TEMPLATE_CATEGORY" val="diagram"/>
  <p:tag name="KSO_WM_TEMPLATE_INDEX" val="20200842"/>
</p:tagLst>
</file>

<file path=ppt/tags/tag27.xml><?xml version="1.0" encoding="utf-8"?>
<p:tagLst xmlns:p="http://schemas.openxmlformats.org/presentationml/2006/main">
  <p:tag name="KSO_WM_BEAUTIFY_FLAG" val="#wm#"/>
  <p:tag name="KSO_WM_TEMPLATE_CATEGORY" val="diagram"/>
  <p:tag name="KSO_WM_TEMPLATE_INDEX" val="20200842"/>
</p:tagLst>
</file>

<file path=ppt/tags/tag28.xml><?xml version="1.0" encoding="utf-8"?>
<p:tagLst xmlns:p="http://schemas.openxmlformats.org/presentationml/2006/main">
  <p:tag name="KSO_WM_BEAUTIFY_FLAG" val="#wm#"/>
  <p:tag name="KSO_WM_TEMPLATE_CATEGORY" val="diagram"/>
  <p:tag name="KSO_WM_TEMPLATE_INDEX" val="20200842"/>
</p:tagLst>
</file>

<file path=ppt/tags/tag29.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3.xml><?xml version="1.0" encoding="utf-8"?>
<p:tagLst xmlns:p="http://schemas.openxmlformats.org/presentationml/2006/main">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BEAUTIFY_FLAG" val="#wm#"/>
  <p:tag name="KSO_WM_TEMPLATE_CATEGORY" val="diagram"/>
  <p:tag name="KSO_WM_TEMPLATE_INDEX" val="20200419"/>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30.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31.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32.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33.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34.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35.xml><?xml version="1.0" encoding="utf-8"?>
<p:tagLst xmlns:p="http://schemas.openxmlformats.org/presentationml/2006/main">
  <p:tag name="KSO_WM_UNIT_ISCONTENTSTITLE" val="0"/>
  <p:tag name="KSO_WM_UNIT_PRESET_TEXT" val="点击添加标题内容"/>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0842_1*a*1"/>
  <p:tag name="KSO_WM_TEMPLATE_CATEGORY" val="diagram"/>
  <p:tag name="KSO_WM_TEMPLATE_INDEX" val="2020084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842_1*i*1"/>
  <p:tag name="KSO_WM_TEMPLATE_CATEGORY" val="diagram"/>
  <p:tag name="KSO_WM_TEMPLATE_INDEX" val="2020084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diagram20200842_1*y*1"/>
  <p:tag name="KSO_WM_TEMPLATE_CATEGORY" val="diagram"/>
  <p:tag name="KSO_WM_TEMPLATE_INDEX" val="20200842"/>
  <p:tag name="KSO_WM_UNIT_LAYERLEVEL" val="1"/>
  <p:tag name="KSO_WM_TAG_VERSION" val="1.0"/>
  <p:tag name="KSO_WM_BEAUTIFY_FLAG" val="#wm#"/>
</p:tagLst>
</file>

<file path=ppt/tags/tag38.xml><?xml version="1.0" encoding="utf-8"?>
<p:tagLst xmlns:p="http://schemas.openxmlformats.org/presentationml/2006/main">
  <p:tag name="KSO_WM_UNIT_PRESET_TEXT" val="点击此处添加正文，文字是您思想的提炼，为了演示发布的良好效果，请言简意赅的阐述您的观点。"/>
  <p:tag name="KSO_WM_UNIT_NOCLEAR" val="0"/>
  <p:tag name="KSO_WM_UNIT_VALUE" val="119"/>
  <p:tag name="KSO_WM_UNIT_HIGHLIGHT" val="0"/>
  <p:tag name="KSO_WM_UNIT_COMPATIBLE" val="0"/>
  <p:tag name="KSO_WM_UNIT_DIAGRAM_ISNUMVISUAL" val="0"/>
  <p:tag name="KSO_WM_UNIT_DIAGRAM_ISREFERUNIT" val="0"/>
  <p:tag name="KSO_WM_UNIT_TYPE" val="f"/>
  <p:tag name="KSO_WM_UNIT_INDEX" val="1"/>
  <p:tag name="KSO_WM_UNIT_ID" val="diagram20200842_1*f*1"/>
  <p:tag name="KSO_WM_TEMPLATE_CATEGORY" val="diagram"/>
  <p:tag name="KSO_WM_TEMPLATE_INDEX" val="2020084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842_1*i*2"/>
  <p:tag name="KSO_WM_TEMPLATE_CATEGORY" val="diagram"/>
  <p:tag name="KSO_WM_TEMPLATE_INDEX" val="20200842"/>
  <p:tag name="KSO_WM_UNIT_LAYERLEVEL" val="1"/>
  <p:tag name="KSO_WM_TAG_VERSION" val="1.0"/>
  <p:tag name="KSO_WM_BEAUTIFY_FLAG" val="#wm#"/>
</p:tagLst>
</file>

<file path=ppt/tags/tag4.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40.xml><?xml version="1.0" encoding="utf-8"?>
<p:tagLst xmlns:p="http://schemas.openxmlformats.org/presentationml/2006/main">
  <p:tag name="KSO_WM_BEAUTIFY_FLAG" val="#wm#"/>
  <p:tag name="KSO_WM_TEMPLATE_CATEGORY" val="diagram"/>
  <p:tag name="KSO_WM_TEMPLATE_INDEX" val="20200842"/>
  <p:tag name="KSO_WM_SLIDE_ID" val="diagram20200842_1"/>
  <p:tag name="KSO_WM_TEMPLATE_SUBCATEGORY" val="15"/>
  <p:tag name="KSO_WM_SLIDE_TYPE" val="text"/>
  <p:tag name="KSO_WM_SLIDE_SUBTYPE" val="picTxt"/>
  <p:tag name="KSO_WM_SLIDE_ITEM_CNT" val="0"/>
  <p:tag name="KSO_WM_SLIDE_INDEX" val="1"/>
  <p:tag name="KSO_WM_SLIDE_SIZE" val="886*447"/>
  <p:tag name="KSO_WM_SLIDE_POSITION" val="36*42"/>
  <p:tag name="KSO_WM_TAG_VERSION" val="1.0"/>
  <p:tag name="KSO_WM_SLIDE_LAYOUT" val="a_d_f_y"/>
  <p:tag name="KSO_WM_SLIDE_LAYOUT_CNT" val="1_1_1_1"/>
</p:tagLst>
</file>

<file path=ppt/tags/tag41.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42.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43.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44.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4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46.xml><?xml version="1.0" encoding="utf-8"?>
<p:tagLst xmlns:p="http://schemas.openxmlformats.org/presentationml/2006/main">
  <p:tag name="KSO_WM_UNIT_PLACING_PICTURE_USER_VIEWPORT" val="{&quot;height&quot;:3792,&quot;width&quot;:7356}"/>
</p:tagLst>
</file>

<file path=ppt/tags/tag47.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4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49.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50.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51.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52.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53.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54.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5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56.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57.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5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59.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6.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60.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61.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62.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63.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64.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65.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66.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67.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7.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9.xml><?xml version="1.0" encoding="utf-8"?>
<p:tagLst xmlns:p="http://schemas.openxmlformats.org/presentationml/2006/main">
  <p:tag name="KSO_WM_UNIT_PLACING_PICTURE_USER_VIEWPORT" val="{&quot;height&quot;:2754,&quot;width&quot;:10470}"/>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5211</Words>
  <Application>WPS 演示</Application>
  <PresentationFormat>宽屏</PresentationFormat>
  <Paragraphs>233</Paragraphs>
  <Slides>29</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Arial</vt:lpstr>
      <vt:lpstr>宋体</vt:lpstr>
      <vt:lpstr>Wingdings</vt:lpstr>
      <vt:lpstr>微软雅黑</vt:lpstr>
      <vt:lpstr>Impact</vt:lpstr>
      <vt:lpstr>Segoe UI</vt:lpstr>
      <vt:lpstr>微软雅黑 Light</vt:lpstr>
      <vt:lpstr>Arial Unicode MS</vt:lpstr>
      <vt:lpstr>Verdana</vt:lpstr>
      <vt:lpstr>Calibri</vt:lpstr>
      <vt:lpstr>华文细黑</vt:lpstr>
      <vt:lpstr>黑体</vt:lpstr>
      <vt:lpstr>1_Office 主题​​</vt:lpstr>
      <vt:lpstr>PowerPoint 演示文稿</vt:lpstr>
      <vt:lpstr>目录</vt:lpstr>
      <vt:lpstr>PowerPoint 演示文稿</vt:lpstr>
      <vt:lpstr>通过Downward API传递元数据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章节完</vt:lpstr>
    </vt:vector>
  </TitlesOfParts>
  <Company>ryhx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关于数据防泄密二期项目的立项及费用请示</dc:title>
  <dc:creator>zhang jiachang</dc:creator>
  <cp:lastModifiedBy>李星</cp:lastModifiedBy>
  <cp:revision>3579</cp:revision>
  <cp:lastPrinted>2019-12-31T10:44:00Z</cp:lastPrinted>
  <dcterms:created xsi:type="dcterms:W3CDTF">2019-12-31T10:44:00Z</dcterms:created>
  <dcterms:modified xsi:type="dcterms:W3CDTF">2020-06-15T07:46:35Z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