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9"/>
  </p:notesMasterIdLst>
  <p:sldIdLst>
    <p:sldId id="256" r:id="rId3"/>
    <p:sldId id="257" r:id="rId4"/>
    <p:sldId id="262" r:id="rId5"/>
    <p:sldId id="259" r:id="rId6"/>
    <p:sldId id="261" r:id="rId7"/>
    <p:sldId id="264" r:id="rId8"/>
    <p:sldId id="263" r:id="rId9"/>
    <p:sldId id="266" r:id="rId10"/>
    <p:sldId id="267" r:id="rId11"/>
    <p:sldId id="268" r:id="rId12"/>
    <p:sldId id="269" r:id="rId13"/>
    <p:sldId id="270" r:id="rId14"/>
    <p:sldId id="271" r:id="rId15"/>
    <p:sldId id="272" r:id="rId16"/>
    <p:sldId id="273" r:id="rId17"/>
    <p:sldId id="265" r:id="rId18"/>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1F2CEA-6280-443F-BCEC-57B169D57078}" v="12" dt="2021-11-22T01:54:50.897"/>
  </p1510:revLst>
</p1510:revInfo>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Sosa Villegas" userId="b8294b8b-5aec-4fe7-abaa-2ff02ae8094c" providerId="ADAL" clId="{CE1F2CEA-6280-443F-BCEC-57B169D57078}"/>
    <pc:docChg chg="undo custSel addSld modSld">
      <pc:chgData name="Miguel Sosa Villegas" userId="b8294b8b-5aec-4fe7-abaa-2ff02ae8094c" providerId="ADAL" clId="{CE1F2CEA-6280-443F-BCEC-57B169D57078}" dt="2021-11-22T01:59:52.353" v="1937" actId="20577"/>
      <pc:docMkLst>
        <pc:docMk/>
      </pc:docMkLst>
      <pc:sldChg chg="modSp mod">
        <pc:chgData name="Miguel Sosa Villegas" userId="b8294b8b-5aec-4fe7-abaa-2ff02ae8094c" providerId="ADAL" clId="{CE1F2CEA-6280-443F-BCEC-57B169D57078}" dt="2021-11-20T19:33:29.052" v="1259" actId="20577"/>
        <pc:sldMkLst>
          <pc:docMk/>
          <pc:sldMk cId="782831958" sldId="265"/>
        </pc:sldMkLst>
        <pc:spChg chg="mod">
          <ac:chgData name="Miguel Sosa Villegas" userId="b8294b8b-5aec-4fe7-abaa-2ff02ae8094c" providerId="ADAL" clId="{CE1F2CEA-6280-443F-BCEC-57B169D57078}" dt="2021-11-20T19:33:29.052" v="1259" actId="20577"/>
          <ac:spMkLst>
            <pc:docMk/>
            <pc:sldMk cId="782831958" sldId="265"/>
            <ac:spMk id="2" creationId="{9089CA58-4D10-4C9C-80F6-B1428933A54D}"/>
          </ac:spMkLst>
        </pc:spChg>
        <pc:spChg chg="mod">
          <ac:chgData name="Miguel Sosa Villegas" userId="b8294b8b-5aec-4fe7-abaa-2ff02ae8094c" providerId="ADAL" clId="{CE1F2CEA-6280-443F-BCEC-57B169D57078}" dt="2021-11-20T19:33:20.949" v="1257" actId="20577"/>
          <ac:spMkLst>
            <pc:docMk/>
            <pc:sldMk cId="782831958" sldId="265"/>
            <ac:spMk id="3" creationId="{1C4E11E3-F50F-46F1-9928-C4EC9C3FBD45}"/>
          </ac:spMkLst>
        </pc:spChg>
      </pc:sldChg>
      <pc:sldChg chg="addSp delSp modSp add mod">
        <pc:chgData name="Miguel Sosa Villegas" userId="b8294b8b-5aec-4fe7-abaa-2ff02ae8094c" providerId="ADAL" clId="{CE1F2CEA-6280-443F-BCEC-57B169D57078}" dt="2021-11-20T19:34:43.003" v="1269" actId="478"/>
        <pc:sldMkLst>
          <pc:docMk/>
          <pc:sldMk cId="501125354" sldId="267"/>
        </pc:sldMkLst>
        <pc:spChg chg="mod">
          <ac:chgData name="Miguel Sosa Villegas" userId="b8294b8b-5aec-4fe7-abaa-2ff02ae8094c" providerId="ADAL" clId="{CE1F2CEA-6280-443F-BCEC-57B169D57078}" dt="2021-11-20T19:19:31.310" v="772" actId="14100"/>
          <ac:spMkLst>
            <pc:docMk/>
            <pc:sldMk cId="501125354" sldId="267"/>
            <ac:spMk id="3" creationId="{D1B12756-2313-4E80-B84F-9DA1D75C8203}"/>
          </ac:spMkLst>
        </pc:spChg>
        <pc:spChg chg="mod">
          <ac:chgData name="Miguel Sosa Villegas" userId="b8294b8b-5aec-4fe7-abaa-2ff02ae8094c" providerId="ADAL" clId="{CE1F2CEA-6280-443F-BCEC-57B169D57078}" dt="2021-11-20T19:34:16.249" v="1265"/>
          <ac:spMkLst>
            <pc:docMk/>
            <pc:sldMk cId="501125354" sldId="267"/>
            <ac:spMk id="217" creationId="{00000000-0000-0000-0000-000000000000}"/>
          </ac:spMkLst>
        </pc:spChg>
        <pc:spChg chg="del">
          <ac:chgData name="Miguel Sosa Villegas" userId="b8294b8b-5aec-4fe7-abaa-2ff02ae8094c" providerId="ADAL" clId="{CE1F2CEA-6280-443F-BCEC-57B169D57078}" dt="2021-11-20T19:34:43.003" v="1269" actId="478"/>
          <ac:spMkLst>
            <pc:docMk/>
            <pc:sldMk cId="501125354" sldId="267"/>
            <ac:spMk id="222" creationId="{00000000-0000-0000-0000-000000000000}"/>
          </ac:spMkLst>
        </pc:spChg>
        <pc:spChg chg="del">
          <ac:chgData name="Miguel Sosa Villegas" userId="b8294b8b-5aec-4fe7-abaa-2ff02ae8094c" providerId="ADAL" clId="{CE1F2CEA-6280-443F-BCEC-57B169D57078}" dt="2021-11-20T19:34:43.003" v="1269" actId="478"/>
          <ac:spMkLst>
            <pc:docMk/>
            <pc:sldMk cId="501125354" sldId="267"/>
            <ac:spMk id="223" creationId="{00000000-0000-0000-0000-000000000000}"/>
          </ac:spMkLst>
        </pc:spChg>
        <pc:picChg chg="add mod">
          <ac:chgData name="Miguel Sosa Villegas" userId="b8294b8b-5aec-4fe7-abaa-2ff02ae8094c" providerId="ADAL" clId="{CE1F2CEA-6280-443F-BCEC-57B169D57078}" dt="2021-11-20T19:19:37.368" v="774" actId="14100"/>
          <ac:picMkLst>
            <pc:docMk/>
            <pc:sldMk cId="501125354" sldId="267"/>
            <ac:picMk id="4" creationId="{AA83F1DF-0AFE-4E54-89FC-366DE0BDAE73}"/>
          </ac:picMkLst>
        </pc:picChg>
        <pc:picChg chg="mod">
          <ac:chgData name="Miguel Sosa Villegas" userId="b8294b8b-5aec-4fe7-abaa-2ff02ae8094c" providerId="ADAL" clId="{CE1F2CEA-6280-443F-BCEC-57B169D57078}" dt="2021-11-20T19:15:19.273" v="447" actId="1076"/>
          <ac:picMkLst>
            <pc:docMk/>
            <pc:sldMk cId="501125354" sldId="267"/>
            <ac:picMk id="199" creationId="{00000000-0000-0000-0000-000000000000}"/>
          </ac:picMkLst>
        </pc:picChg>
      </pc:sldChg>
      <pc:sldChg chg="addSp delSp modSp add mod">
        <pc:chgData name="Miguel Sosa Villegas" userId="b8294b8b-5aec-4fe7-abaa-2ff02ae8094c" providerId="ADAL" clId="{CE1F2CEA-6280-443F-BCEC-57B169D57078}" dt="2021-11-20T19:34:30.644" v="1268" actId="478"/>
        <pc:sldMkLst>
          <pc:docMk/>
          <pc:sldMk cId="1168029161" sldId="268"/>
        </pc:sldMkLst>
        <pc:spChg chg="mod">
          <ac:chgData name="Miguel Sosa Villegas" userId="b8294b8b-5aec-4fe7-abaa-2ff02ae8094c" providerId="ADAL" clId="{CE1F2CEA-6280-443F-BCEC-57B169D57078}" dt="2021-11-20T19:32:14.013" v="1249" actId="14100"/>
          <ac:spMkLst>
            <pc:docMk/>
            <pc:sldMk cId="1168029161" sldId="268"/>
            <ac:spMk id="3" creationId="{D1B12756-2313-4E80-B84F-9DA1D75C8203}"/>
          </ac:spMkLst>
        </pc:spChg>
        <pc:spChg chg="mod">
          <ac:chgData name="Miguel Sosa Villegas" userId="b8294b8b-5aec-4fe7-abaa-2ff02ae8094c" providerId="ADAL" clId="{CE1F2CEA-6280-443F-BCEC-57B169D57078}" dt="2021-11-20T19:34:22.785" v="1266"/>
          <ac:spMkLst>
            <pc:docMk/>
            <pc:sldMk cId="1168029161" sldId="268"/>
            <ac:spMk id="217" creationId="{00000000-0000-0000-0000-000000000000}"/>
          </ac:spMkLst>
        </pc:spChg>
        <pc:spChg chg="del">
          <ac:chgData name="Miguel Sosa Villegas" userId="b8294b8b-5aec-4fe7-abaa-2ff02ae8094c" providerId="ADAL" clId="{CE1F2CEA-6280-443F-BCEC-57B169D57078}" dt="2021-11-20T19:34:25.856" v="1267" actId="478"/>
          <ac:spMkLst>
            <pc:docMk/>
            <pc:sldMk cId="1168029161" sldId="268"/>
            <ac:spMk id="222" creationId="{00000000-0000-0000-0000-000000000000}"/>
          </ac:spMkLst>
        </pc:spChg>
        <pc:spChg chg="del">
          <ac:chgData name="Miguel Sosa Villegas" userId="b8294b8b-5aec-4fe7-abaa-2ff02ae8094c" providerId="ADAL" clId="{CE1F2CEA-6280-443F-BCEC-57B169D57078}" dt="2021-11-20T19:34:30.644" v="1268" actId="478"/>
          <ac:spMkLst>
            <pc:docMk/>
            <pc:sldMk cId="1168029161" sldId="268"/>
            <ac:spMk id="223" creationId="{00000000-0000-0000-0000-000000000000}"/>
          </ac:spMkLst>
        </pc:spChg>
        <pc:picChg chg="add mod">
          <ac:chgData name="Miguel Sosa Villegas" userId="b8294b8b-5aec-4fe7-abaa-2ff02ae8094c" providerId="ADAL" clId="{CE1F2CEA-6280-443F-BCEC-57B169D57078}" dt="2021-11-20T19:32:43.409" v="1251" actId="1076"/>
          <ac:picMkLst>
            <pc:docMk/>
            <pc:sldMk cId="1168029161" sldId="268"/>
            <ac:picMk id="4" creationId="{0C7327C0-03ED-4A46-9F5C-F663056869EA}"/>
          </ac:picMkLst>
        </pc:picChg>
        <pc:picChg chg="add mod">
          <ac:chgData name="Miguel Sosa Villegas" userId="b8294b8b-5aec-4fe7-abaa-2ff02ae8094c" providerId="ADAL" clId="{CE1F2CEA-6280-443F-BCEC-57B169D57078}" dt="2021-11-20T19:33:04.394" v="1253" actId="1076"/>
          <ac:picMkLst>
            <pc:docMk/>
            <pc:sldMk cId="1168029161" sldId="268"/>
            <ac:picMk id="5" creationId="{9E314A90-6892-4D54-9477-D7A1491C00B9}"/>
          </ac:picMkLst>
        </pc:picChg>
      </pc:sldChg>
      <pc:sldChg chg="addSp delSp modSp add mod">
        <pc:chgData name="Miguel Sosa Villegas" userId="b8294b8b-5aec-4fe7-abaa-2ff02ae8094c" providerId="ADAL" clId="{CE1F2CEA-6280-443F-BCEC-57B169D57078}" dt="2021-11-22T01:54:54.334" v="1807" actId="1076"/>
        <pc:sldMkLst>
          <pc:docMk/>
          <pc:sldMk cId="260338307" sldId="269"/>
        </pc:sldMkLst>
        <pc:spChg chg="mod">
          <ac:chgData name="Miguel Sosa Villegas" userId="b8294b8b-5aec-4fe7-abaa-2ff02ae8094c" providerId="ADAL" clId="{CE1F2CEA-6280-443F-BCEC-57B169D57078}" dt="2021-11-22T01:54:14.217" v="1805" actId="114"/>
          <ac:spMkLst>
            <pc:docMk/>
            <pc:sldMk cId="260338307" sldId="269"/>
            <ac:spMk id="3" creationId="{6DF9A96A-40B7-4490-BDEF-44F0716AFCA8}"/>
          </ac:spMkLst>
        </pc:spChg>
        <pc:spChg chg="mod">
          <ac:chgData name="Miguel Sosa Villegas" userId="b8294b8b-5aec-4fe7-abaa-2ff02ae8094c" providerId="ADAL" clId="{CE1F2CEA-6280-443F-BCEC-57B169D57078}" dt="2021-11-20T19:33:56.790" v="1263" actId="20577"/>
          <ac:spMkLst>
            <pc:docMk/>
            <pc:sldMk cId="260338307" sldId="269"/>
            <ac:spMk id="217" creationId="{00000000-0000-0000-0000-000000000000}"/>
          </ac:spMkLst>
        </pc:spChg>
        <pc:spChg chg="del">
          <ac:chgData name="Miguel Sosa Villegas" userId="b8294b8b-5aec-4fe7-abaa-2ff02ae8094c" providerId="ADAL" clId="{CE1F2CEA-6280-443F-BCEC-57B169D57078}" dt="2021-11-20T19:34:49.253" v="1270" actId="478"/>
          <ac:spMkLst>
            <pc:docMk/>
            <pc:sldMk cId="260338307" sldId="269"/>
            <ac:spMk id="222" creationId="{00000000-0000-0000-0000-000000000000}"/>
          </ac:spMkLst>
        </pc:spChg>
        <pc:spChg chg="del">
          <ac:chgData name="Miguel Sosa Villegas" userId="b8294b8b-5aec-4fe7-abaa-2ff02ae8094c" providerId="ADAL" clId="{CE1F2CEA-6280-443F-BCEC-57B169D57078}" dt="2021-11-20T19:34:49.253" v="1270" actId="478"/>
          <ac:spMkLst>
            <pc:docMk/>
            <pc:sldMk cId="260338307" sldId="269"/>
            <ac:spMk id="223" creationId="{00000000-0000-0000-0000-000000000000}"/>
          </ac:spMkLst>
        </pc:spChg>
        <pc:picChg chg="add mod">
          <ac:chgData name="Miguel Sosa Villegas" userId="b8294b8b-5aec-4fe7-abaa-2ff02ae8094c" providerId="ADAL" clId="{CE1F2CEA-6280-443F-BCEC-57B169D57078}" dt="2021-11-22T01:54:54.334" v="1807" actId="1076"/>
          <ac:picMkLst>
            <pc:docMk/>
            <pc:sldMk cId="260338307" sldId="269"/>
            <ac:picMk id="4" creationId="{319B7FCF-771C-4586-B8E0-5E607B97762B}"/>
          </ac:picMkLst>
        </pc:picChg>
      </pc:sldChg>
      <pc:sldChg chg="delSp modSp add mod">
        <pc:chgData name="Miguel Sosa Villegas" userId="b8294b8b-5aec-4fe7-abaa-2ff02ae8094c" providerId="ADAL" clId="{CE1F2CEA-6280-443F-BCEC-57B169D57078}" dt="2021-11-22T01:59:52.353" v="1937" actId="20577"/>
        <pc:sldMkLst>
          <pc:docMk/>
          <pc:sldMk cId="1899662986" sldId="270"/>
        </pc:sldMkLst>
        <pc:spChg chg="mod">
          <ac:chgData name="Miguel Sosa Villegas" userId="b8294b8b-5aec-4fe7-abaa-2ff02ae8094c" providerId="ADAL" clId="{CE1F2CEA-6280-443F-BCEC-57B169D57078}" dt="2021-11-22T01:59:52.353" v="1937" actId="20577"/>
          <ac:spMkLst>
            <pc:docMk/>
            <pc:sldMk cId="1899662986" sldId="270"/>
            <ac:spMk id="4" creationId="{A2D86EE8-BF55-4F35-A8B5-69743B8E6095}"/>
          </ac:spMkLst>
        </pc:spChg>
        <pc:spChg chg="mod">
          <ac:chgData name="Miguel Sosa Villegas" userId="b8294b8b-5aec-4fe7-abaa-2ff02ae8094c" providerId="ADAL" clId="{CE1F2CEA-6280-443F-BCEC-57B169D57078}" dt="2021-11-20T19:34:04.162" v="1264"/>
          <ac:spMkLst>
            <pc:docMk/>
            <pc:sldMk cId="1899662986" sldId="270"/>
            <ac:spMk id="217" creationId="{00000000-0000-0000-0000-000000000000}"/>
          </ac:spMkLst>
        </pc:spChg>
        <pc:spChg chg="del">
          <ac:chgData name="Miguel Sosa Villegas" userId="b8294b8b-5aec-4fe7-abaa-2ff02ae8094c" providerId="ADAL" clId="{CE1F2CEA-6280-443F-BCEC-57B169D57078}" dt="2021-11-20T19:34:53.413" v="1271" actId="478"/>
          <ac:spMkLst>
            <pc:docMk/>
            <pc:sldMk cId="1899662986" sldId="270"/>
            <ac:spMk id="222" creationId="{00000000-0000-0000-0000-000000000000}"/>
          </ac:spMkLst>
        </pc:spChg>
        <pc:spChg chg="del">
          <ac:chgData name="Miguel Sosa Villegas" userId="b8294b8b-5aec-4fe7-abaa-2ff02ae8094c" providerId="ADAL" clId="{CE1F2CEA-6280-443F-BCEC-57B169D57078}" dt="2021-11-20T19:34:53.413" v="1271" actId="478"/>
          <ac:spMkLst>
            <pc:docMk/>
            <pc:sldMk cId="1899662986" sldId="270"/>
            <ac:spMk id="22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8148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3635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1776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1365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3728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858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11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9869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863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9690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3688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6615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6859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dirty="0">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github.com/mauriciotoro/ST0245-Eafit/tree/master/proyecto/datasets/csv/paraEntrenarYProbarLaIA" TargetMode="External"/><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hyperlink" Target="https://github.com/msosav/proyecto-datos" TargetMode="External"/><Relationship Id="rId4" Type="http://schemas.openxmlformats.org/officeDocument/2006/relationships/image" Target="../media/image4.png"/><Relationship Id="rId9"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hyperlink" Target="https://www.sciencedirect.com/topics/computer-science/lossy-compression" TargetMode="External"/><Relationship Id="rId2" Type="http://schemas.openxmlformats.org/officeDocument/2006/relationships/hyperlink" Target="https://sisbib.unmsm.edu.pe/BibVirtual/publicaciones/risi/2009_n1/v6n1/a04v6n1.pdf" TargetMode="External"/><Relationship Id="rId1" Type="http://schemas.openxmlformats.org/officeDocument/2006/relationships/slideLayout" Target="../slideLayouts/slideLayout14.xml"/><Relationship Id="rId6" Type="http://schemas.openxmlformats.org/officeDocument/2006/relationships/hyperlink" Target="https://www.youtube.com/watch?v=jKCQsndqEGQ" TargetMode="External"/><Relationship Id="rId5" Type="http://schemas.openxmlformats.org/officeDocument/2006/relationships/hyperlink" Target="https://www.oracle.com/co/data-science/machine-learning/what-is-machine-learning/" TargetMode="External"/><Relationship Id="rId4" Type="http://schemas.openxmlformats.org/officeDocument/2006/relationships/hyperlink" Target="https://piamulholland.wordpress.com/unit-19/optimising/"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png"/><Relationship Id="rId7" Type="http://schemas.openxmlformats.org/officeDocument/2006/relationships/hyperlink" Target="https://es.wikipedia.org/wiki/Algoritmo_de_compresi%C3%B3n_sin_p%C3%A9rdida"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es.wikipedia.org/wiki/Algoritmo_de_compresi%C3%B3n_con_p%C3%A9rdida" TargetMode="External"/><Relationship Id="rId5" Type="http://schemas.openxmlformats.org/officeDocument/2006/relationships/hyperlink" Target="https://github.com/msosav/proyecto-datos" TargetMode="External"/><Relationship Id="rId4" Type="http://schemas.openxmlformats.org/officeDocument/2006/relationships/image" Target="../media/image4.pn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2.jpe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2" name="CuadroTexto 1">
            <a:extLst>
              <a:ext uri="{FF2B5EF4-FFF2-40B4-BE49-F238E27FC236}">
                <a16:creationId xmlns:a16="http://schemas.microsoft.com/office/drawing/2014/main" id="{F06D5D61-E580-4884-BD56-DED6F5AAD09D}"/>
              </a:ext>
            </a:extLst>
          </p:cNvPr>
          <p:cNvSpPr txBox="1"/>
          <p:nvPr/>
        </p:nvSpPr>
        <p:spPr>
          <a:xfrm flipH="1">
            <a:off x="7579151" y="2648932"/>
            <a:ext cx="3649164" cy="830997"/>
          </a:xfrm>
          <a:prstGeom prst="rect">
            <a:avLst/>
          </a:prstGeom>
          <a:noFill/>
        </p:spPr>
        <p:txBody>
          <a:bodyPr wrap="square" rtlCol="0">
            <a:spAutoFit/>
          </a:bodyPr>
          <a:lstStyle/>
          <a:p>
            <a:pPr algn="ctr"/>
            <a:r>
              <a:rPr lang="es-ES" sz="2400" b="1" dirty="0"/>
              <a:t>Proyecto de Estructura de Datos y Algoritmos</a:t>
            </a:r>
            <a:endParaRPr lang="es-CO"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378960" cy="6760049"/>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38554"/>
          </a:xfrm>
          <a:prstGeom prst="rect">
            <a:avLst/>
          </a:prstGeom>
          <a:noFill/>
        </p:spPr>
        <p:txBody>
          <a:bodyPr wrap="square" rtlCol="0">
            <a:spAutoFit/>
          </a:bodyPr>
          <a:lstStyle/>
          <a:p>
            <a:r>
              <a:rPr lang="es-ES" sz="1600" b="0" i="0" dirty="0">
                <a:solidFill>
                  <a:srgbClr val="202122"/>
                </a:solidFill>
                <a:effectLst/>
                <a:latin typeface="Arial" panose="020B0604020202020204" pitchFamily="34" charset="0"/>
              </a:rPr>
              <a:t> </a:t>
            </a:r>
            <a:r>
              <a:rPr lang="es-ES" sz="1600" b="1" i="0" dirty="0">
                <a:solidFill>
                  <a:srgbClr val="202122"/>
                </a:solidFill>
                <a:effectLst/>
                <a:latin typeface="Arial" panose="020B0604020202020204" pitchFamily="34" charset="0"/>
              </a:rPr>
              <a:t>Como se aplica las redes neuronales para el reconocimiento de imágenes</a:t>
            </a:r>
            <a:endParaRPr lang="es-CO" sz="1600" b="1" dirty="0"/>
          </a:p>
        </p:txBody>
      </p:sp>
      <p:sp>
        <p:nvSpPr>
          <p:cNvPr id="3" name="CuadroTexto 2">
            <a:extLst>
              <a:ext uri="{FF2B5EF4-FFF2-40B4-BE49-F238E27FC236}">
                <a16:creationId xmlns:a16="http://schemas.microsoft.com/office/drawing/2014/main" id="{D1B12756-2313-4E80-B84F-9DA1D75C8203}"/>
              </a:ext>
            </a:extLst>
          </p:cNvPr>
          <p:cNvSpPr txBox="1"/>
          <p:nvPr/>
        </p:nvSpPr>
        <p:spPr>
          <a:xfrm>
            <a:off x="803880" y="1596242"/>
            <a:ext cx="6375133" cy="1169551"/>
          </a:xfrm>
          <a:prstGeom prst="rect">
            <a:avLst/>
          </a:prstGeom>
          <a:noFill/>
        </p:spPr>
        <p:txBody>
          <a:bodyPr wrap="square" rtlCol="0">
            <a:spAutoFit/>
          </a:bodyPr>
          <a:lstStyle/>
          <a:p>
            <a:pPr algn="just"/>
            <a:r>
              <a:rPr lang="es-CO" dirty="0"/>
              <a:t>Estas funcionan reconociendo pixel por pixel de la imagen, tomando los valores que este tiene en la escala de grises, y a raíz de eso, ir categorizando las figuras que la imagen puede tener llegando a un resultado preestablecido, como es el caso de analizar un numero escrito y que la máquina determine, del 0 al 9, cual numero fue el que se escribió</a:t>
            </a:r>
          </a:p>
        </p:txBody>
      </p:sp>
      <p:pic>
        <p:nvPicPr>
          <p:cNvPr id="4" name="Imagen 3">
            <a:extLst>
              <a:ext uri="{FF2B5EF4-FFF2-40B4-BE49-F238E27FC236}">
                <a16:creationId xmlns:a16="http://schemas.microsoft.com/office/drawing/2014/main" id="{0C7327C0-03ED-4A46-9F5C-F663056869EA}"/>
              </a:ext>
            </a:extLst>
          </p:cNvPr>
          <p:cNvPicPr>
            <a:picLocks noChangeAspect="1"/>
          </p:cNvPicPr>
          <p:nvPr/>
        </p:nvPicPr>
        <p:blipFill>
          <a:blip r:embed="rId6"/>
          <a:stretch>
            <a:fillRect/>
          </a:stretch>
        </p:blipFill>
        <p:spPr>
          <a:xfrm>
            <a:off x="8256756" y="1709737"/>
            <a:ext cx="2857500" cy="3438525"/>
          </a:xfrm>
          <a:prstGeom prst="rect">
            <a:avLst/>
          </a:prstGeom>
        </p:spPr>
      </p:pic>
      <p:pic>
        <p:nvPicPr>
          <p:cNvPr id="5" name="Imagen 4">
            <a:extLst>
              <a:ext uri="{FF2B5EF4-FFF2-40B4-BE49-F238E27FC236}">
                <a16:creationId xmlns:a16="http://schemas.microsoft.com/office/drawing/2014/main" id="{9E314A90-6892-4D54-9477-D7A1491C00B9}"/>
              </a:ext>
            </a:extLst>
          </p:cNvPr>
          <p:cNvPicPr>
            <a:picLocks noChangeAspect="1"/>
          </p:cNvPicPr>
          <p:nvPr/>
        </p:nvPicPr>
        <p:blipFill>
          <a:blip r:embed="rId7"/>
          <a:stretch>
            <a:fillRect/>
          </a:stretch>
        </p:blipFill>
        <p:spPr>
          <a:xfrm>
            <a:off x="1915222" y="2940269"/>
            <a:ext cx="4714875" cy="2628900"/>
          </a:xfrm>
          <a:prstGeom prst="rect">
            <a:avLst/>
          </a:prstGeom>
        </p:spPr>
      </p:pic>
    </p:spTree>
    <p:extLst>
      <p:ext uri="{BB962C8B-B14F-4D97-AF65-F5344CB8AC3E}">
        <p14:creationId xmlns:p14="http://schemas.microsoft.com/office/powerpoint/2010/main" val="1168029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3" name="CuadroTexto 2">
            <a:extLst>
              <a:ext uri="{FF2B5EF4-FFF2-40B4-BE49-F238E27FC236}">
                <a16:creationId xmlns:a16="http://schemas.microsoft.com/office/drawing/2014/main" id="{6DF9A96A-40B7-4490-BDEF-44F0716AFCA8}"/>
              </a:ext>
            </a:extLst>
          </p:cNvPr>
          <p:cNvSpPr txBox="1"/>
          <p:nvPr/>
        </p:nvSpPr>
        <p:spPr>
          <a:xfrm>
            <a:off x="618979" y="1390989"/>
            <a:ext cx="5314894" cy="2893100"/>
          </a:xfrm>
          <a:prstGeom prst="rect">
            <a:avLst/>
          </a:prstGeom>
          <a:noFill/>
        </p:spPr>
        <p:txBody>
          <a:bodyPr wrap="square" rtlCol="0">
            <a:spAutoFit/>
          </a:bodyPr>
          <a:lstStyle/>
          <a:p>
            <a:r>
              <a:rPr lang="es-ES" dirty="0"/>
              <a:t>Que son conjuntos(set)  de entrenamiento, validación y prueba </a:t>
            </a:r>
          </a:p>
          <a:p>
            <a:endParaRPr lang="es-ES" dirty="0"/>
          </a:p>
          <a:p>
            <a:r>
              <a:rPr lang="es-ES" dirty="0"/>
              <a:t>El conjunto de </a:t>
            </a:r>
            <a:r>
              <a:rPr lang="es-ES" b="1" i="1" dirty="0"/>
              <a:t>entrenamiento</a:t>
            </a:r>
            <a:r>
              <a:rPr lang="es-ES" dirty="0"/>
              <a:t> sirve, valga la redundancia, para entrenar a la máquina en lo que tiene que hacer y para ajustar parámetros.</a:t>
            </a:r>
          </a:p>
          <a:p>
            <a:endParaRPr lang="es-ES" dirty="0"/>
          </a:p>
          <a:p>
            <a:r>
              <a:rPr lang="es-ES" dirty="0"/>
              <a:t>El conjunto de </a:t>
            </a:r>
            <a:r>
              <a:rPr lang="es-ES" b="1" i="1" dirty="0"/>
              <a:t>validación</a:t>
            </a:r>
            <a:r>
              <a:rPr lang="es-ES" dirty="0"/>
              <a:t> se evalúa los hiperparámetros de la máquina, un ejemplo de esto es cuantas neuronas va a tener la red neuronal de la máquina o cual va a ser su taza de aprendizaje.</a:t>
            </a:r>
          </a:p>
          <a:p>
            <a:endParaRPr lang="es-ES" dirty="0"/>
          </a:p>
          <a:p>
            <a:r>
              <a:rPr lang="es-ES" dirty="0"/>
              <a:t>El conjunto de </a:t>
            </a:r>
            <a:r>
              <a:rPr lang="es-ES" b="1" i="1" dirty="0"/>
              <a:t>prueba</a:t>
            </a:r>
            <a:r>
              <a:rPr lang="es-ES" dirty="0"/>
              <a:t> sirve para hacer pruebas de como funcionaría el modelo en la vida real</a:t>
            </a:r>
          </a:p>
        </p:txBody>
      </p:sp>
      <p:pic>
        <p:nvPicPr>
          <p:cNvPr id="4" name="Imagen 3">
            <a:extLst>
              <a:ext uri="{FF2B5EF4-FFF2-40B4-BE49-F238E27FC236}">
                <a16:creationId xmlns:a16="http://schemas.microsoft.com/office/drawing/2014/main" id="{319B7FCF-771C-4586-B8E0-5E607B97762B}"/>
              </a:ext>
            </a:extLst>
          </p:cNvPr>
          <p:cNvPicPr>
            <a:picLocks noChangeAspect="1"/>
          </p:cNvPicPr>
          <p:nvPr/>
        </p:nvPicPr>
        <p:blipFill>
          <a:blip r:embed="rId6"/>
          <a:stretch>
            <a:fillRect/>
          </a:stretch>
        </p:blipFill>
        <p:spPr>
          <a:xfrm>
            <a:off x="6280684" y="1864739"/>
            <a:ext cx="5381625" cy="2419350"/>
          </a:xfrm>
          <a:prstGeom prst="rect">
            <a:avLst/>
          </a:prstGeom>
        </p:spPr>
      </p:pic>
    </p:spTree>
    <p:extLst>
      <p:ext uri="{BB962C8B-B14F-4D97-AF65-F5344CB8AC3E}">
        <p14:creationId xmlns:p14="http://schemas.microsoft.com/office/powerpoint/2010/main" val="26033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069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4" name="CuadroTexto 3">
            <a:extLst>
              <a:ext uri="{FF2B5EF4-FFF2-40B4-BE49-F238E27FC236}">
                <a16:creationId xmlns:a16="http://schemas.microsoft.com/office/drawing/2014/main" id="{A2D86EE8-BF55-4F35-A8B5-69743B8E6095}"/>
              </a:ext>
            </a:extLst>
          </p:cNvPr>
          <p:cNvSpPr txBox="1"/>
          <p:nvPr/>
        </p:nvSpPr>
        <p:spPr>
          <a:xfrm>
            <a:off x="595800" y="1083212"/>
            <a:ext cx="10630559" cy="2246769"/>
          </a:xfrm>
          <a:prstGeom prst="rect">
            <a:avLst/>
          </a:prstGeom>
          <a:noFill/>
        </p:spPr>
        <p:txBody>
          <a:bodyPr wrap="square" rtlCol="0">
            <a:spAutoFit/>
          </a:bodyPr>
          <a:lstStyle/>
          <a:p>
            <a:endParaRPr lang="es-ES" dirty="0"/>
          </a:p>
          <a:p>
            <a:r>
              <a:rPr lang="es-ES" dirty="0"/>
              <a:t>Especifique los pasos</a:t>
            </a:r>
          </a:p>
          <a:p>
            <a:r>
              <a:rPr lang="es-ES" dirty="0"/>
              <a:t>Para abrir un archivo en </a:t>
            </a:r>
            <a:r>
              <a:rPr lang="es-ES" dirty="0" err="1"/>
              <a:t>cvs</a:t>
            </a:r>
            <a:r>
              <a:rPr lang="es-ES" dirty="0"/>
              <a:t> con datos de imágenes y convertirlo en matriz</a:t>
            </a:r>
          </a:p>
          <a:p>
            <a:r>
              <a:rPr lang="es-ES" dirty="0"/>
              <a:t>Intente con </a:t>
            </a:r>
            <a:r>
              <a:rPr lang="es-ES" dirty="0" err="1"/>
              <a:t>almenos</a:t>
            </a:r>
            <a:r>
              <a:rPr lang="es-ES" dirty="0"/>
              <a:t> un archivo de cada una de las carpetas</a:t>
            </a:r>
          </a:p>
          <a:p>
            <a:r>
              <a:rPr lang="es-CO" dirty="0">
                <a:hlinkClick r:id="rId6"/>
              </a:rPr>
              <a:t>ST0245-Eafit/proyecto/</a:t>
            </a:r>
            <a:r>
              <a:rPr lang="es-CO" dirty="0" err="1">
                <a:hlinkClick r:id="rId6"/>
              </a:rPr>
              <a:t>datasets</a:t>
            </a:r>
            <a:r>
              <a:rPr lang="es-CO" dirty="0">
                <a:hlinkClick r:id="rId6"/>
              </a:rPr>
              <a:t>/</a:t>
            </a:r>
            <a:r>
              <a:rPr lang="es-CO" dirty="0" err="1">
                <a:hlinkClick r:id="rId6"/>
              </a:rPr>
              <a:t>csv</a:t>
            </a:r>
            <a:r>
              <a:rPr lang="es-CO" dirty="0">
                <a:hlinkClick r:id="rId6"/>
              </a:rPr>
              <a:t>/</a:t>
            </a:r>
            <a:r>
              <a:rPr lang="es-CO" dirty="0" err="1">
                <a:hlinkClick r:id="rId6"/>
              </a:rPr>
              <a:t>paraEntrenarYProbarLaIA</a:t>
            </a:r>
            <a:r>
              <a:rPr lang="es-CO" dirty="0">
                <a:hlinkClick r:id="rId6"/>
              </a:rPr>
              <a:t> at master · </a:t>
            </a:r>
            <a:r>
              <a:rPr lang="es-CO" dirty="0" err="1">
                <a:hlinkClick r:id="rId6"/>
              </a:rPr>
              <a:t>mauriciotoro</a:t>
            </a:r>
            <a:r>
              <a:rPr lang="es-CO" dirty="0">
                <a:hlinkClick r:id="rId6"/>
              </a:rPr>
              <a:t>/ST0245-Eafit (github.com)</a:t>
            </a:r>
            <a:endParaRPr lang="es-ES" dirty="0"/>
          </a:p>
          <a:p>
            <a:endParaRPr lang="es-ES" dirty="0"/>
          </a:p>
          <a:p>
            <a:r>
              <a:rPr lang="es-ES" dirty="0"/>
              <a:t>Los pasos serían:</a:t>
            </a:r>
          </a:p>
          <a:p>
            <a:pPr marL="285750" indent="-285750">
              <a:buFont typeface="Arial" panose="020B0604020202020204" pitchFamily="34" charset="0"/>
              <a:buChar char="•"/>
            </a:pPr>
            <a:r>
              <a:rPr lang="es-ES" dirty="0"/>
              <a:t>Tener el archivo </a:t>
            </a:r>
            <a:r>
              <a:rPr lang="es-ES" dirty="0" err="1"/>
              <a:t>csv</a:t>
            </a:r>
            <a:r>
              <a:rPr lang="es-ES" dirty="0"/>
              <a:t> listo</a:t>
            </a:r>
          </a:p>
          <a:p>
            <a:pPr marL="285750" indent="-285750">
              <a:buFont typeface="Arial" panose="020B0604020202020204" pitchFamily="34" charset="0"/>
              <a:buChar char="•"/>
            </a:pPr>
            <a:r>
              <a:rPr lang="es-ES" dirty="0"/>
              <a:t>Saber con que están separados los valores, si es con “;” o solo con “,”</a:t>
            </a:r>
            <a:endParaRPr lang="es-CO" dirty="0"/>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1899662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069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3" name="CuadroTexto 2">
            <a:extLst>
              <a:ext uri="{FF2B5EF4-FFF2-40B4-BE49-F238E27FC236}">
                <a16:creationId xmlns:a16="http://schemas.microsoft.com/office/drawing/2014/main" id="{15A8B9A0-054D-4C13-A63A-7E5B67384593}"/>
              </a:ext>
            </a:extLst>
          </p:cNvPr>
          <p:cNvSpPr txBox="1"/>
          <p:nvPr/>
        </p:nvSpPr>
        <p:spPr>
          <a:xfrm>
            <a:off x="970672" y="1533378"/>
            <a:ext cx="5125328" cy="1384995"/>
          </a:xfrm>
          <a:prstGeom prst="rect">
            <a:avLst/>
          </a:prstGeom>
          <a:noFill/>
        </p:spPr>
        <p:txBody>
          <a:bodyPr wrap="square" rtlCol="0">
            <a:spAutoFit/>
          </a:bodyPr>
          <a:lstStyle/>
          <a:p>
            <a:r>
              <a:rPr lang="es-CO" dirty="0"/>
              <a:t>Como se mencionó antes, para leer una imagen, el computador le asigna a cada pixel un valor de acuerdo a la intensidad de gris si esta se encuentra en escala de grises.</a:t>
            </a:r>
          </a:p>
          <a:p>
            <a:r>
              <a:rPr lang="es-CO" dirty="0"/>
              <a:t>Por otro lado, si la imagen está en RGB, entonces el computador lee tres matrices: una en la intensidad de azul, una en la </a:t>
            </a:r>
            <a:r>
              <a:rPr lang="es-CO" dirty="0" err="1"/>
              <a:t>derojo</a:t>
            </a:r>
            <a:r>
              <a:rPr lang="es-CO" dirty="0"/>
              <a:t> y otra en la de verde para cada pixel.</a:t>
            </a:r>
          </a:p>
        </p:txBody>
      </p:sp>
      <p:pic>
        <p:nvPicPr>
          <p:cNvPr id="6" name="Imagen 5">
            <a:extLst>
              <a:ext uri="{FF2B5EF4-FFF2-40B4-BE49-F238E27FC236}">
                <a16:creationId xmlns:a16="http://schemas.microsoft.com/office/drawing/2014/main" id="{9F9E5695-4D54-4CEC-B760-A285546A778D}"/>
              </a:ext>
            </a:extLst>
          </p:cNvPr>
          <p:cNvPicPr>
            <a:picLocks noChangeAspect="1"/>
          </p:cNvPicPr>
          <p:nvPr/>
        </p:nvPicPr>
        <p:blipFill>
          <a:blip r:embed="rId6"/>
          <a:stretch>
            <a:fillRect/>
          </a:stretch>
        </p:blipFill>
        <p:spPr>
          <a:xfrm>
            <a:off x="1444128" y="3185547"/>
            <a:ext cx="3938953" cy="2186977"/>
          </a:xfrm>
          <a:prstGeom prst="rect">
            <a:avLst/>
          </a:prstGeom>
        </p:spPr>
      </p:pic>
      <p:pic>
        <p:nvPicPr>
          <p:cNvPr id="8" name="Imagen 7">
            <a:extLst>
              <a:ext uri="{FF2B5EF4-FFF2-40B4-BE49-F238E27FC236}">
                <a16:creationId xmlns:a16="http://schemas.microsoft.com/office/drawing/2014/main" id="{60E452CF-B3A0-4092-86A3-AF1BF5E144FA}"/>
              </a:ext>
            </a:extLst>
          </p:cNvPr>
          <p:cNvPicPr>
            <a:picLocks noChangeAspect="1"/>
          </p:cNvPicPr>
          <p:nvPr/>
        </p:nvPicPr>
        <p:blipFill>
          <a:blip r:embed="rId7"/>
          <a:stretch>
            <a:fillRect/>
          </a:stretch>
        </p:blipFill>
        <p:spPr>
          <a:xfrm>
            <a:off x="6726624" y="1485476"/>
            <a:ext cx="3938953" cy="3887048"/>
          </a:xfrm>
          <a:prstGeom prst="rect">
            <a:avLst/>
          </a:prstGeom>
        </p:spPr>
      </p:pic>
    </p:spTree>
    <p:extLst>
      <p:ext uri="{BB962C8B-B14F-4D97-AF65-F5344CB8AC3E}">
        <p14:creationId xmlns:p14="http://schemas.microsoft.com/office/powerpoint/2010/main" val="298396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069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3" name="CuadroTexto 2">
            <a:extLst>
              <a:ext uri="{FF2B5EF4-FFF2-40B4-BE49-F238E27FC236}">
                <a16:creationId xmlns:a16="http://schemas.microsoft.com/office/drawing/2014/main" id="{15A8B9A0-054D-4C13-A63A-7E5B67384593}"/>
              </a:ext>
            </a:extLst>
          </p:cNvPr>
          <p:cNvSpPr txBox="1"/>
          <p:nvPr/>
        </p:nvSpPr>
        <p:spPr>
          <a:xfrm>
            <a:off x="970672" y="1533378"/>
            <a:ext cx="4337536" cy="2031325"/>
          </a:xfrm>
          <a:prstGeom prst="rect">
            <a:avLst/>
          </a:prstGeom>
          <a:noFill/>
        </p:spPr>
        <p:txBody>
          <a:bodyPr wrap="square" rtlCol="0">
            <a:spAutoFit/>
          </a:bodyPr>
          <a:lstStyle/>
          <a:p>
            <a:r>
              <a:rPr lang="es-CO" dirty="0"/>
              <a:t>Para abrir un archivo que contiene datos de imágenes en formato </a:t>
            </a:r>
            <a:r>
              <a:rPr lang="es-CO" dirty="0" err="1"/>
              <a:t>csv</a:t>
            </a:r>
            <a:r>
              <a:rPr lang="es-CO" dirty="0"/>
              <a:t> en Python se hace uso de la librería panda, la cual permite leer archivos subidos al código.</a:t>
            </a:r>
          </a:p>
          <a:p>
            <a:endParaRPr lang="es-CO" dirty="0"/>
          </a:p>
          <a:p>
            <a:r>
              <a:rPr lang="es-CO" dirty="0"/>
              <a:t>Los archivos en </a:t>
            </a:r>
            <a:r>
              <a:rPr lang="es-CO" dirty="0" err="1"/>
              <a:t>csv</a:t>
            </a:r>
            <a:r>
              <a:rPr lang="es-CO" dirty="0"/>
              <a:t> contienen valores separados que dan una información de forma matricial, este separador se puede revisar abriendo el archivo con el software Excel</a:t>
            </a:r>
          </a:p>
        </p:txBody>
      </p:sp>
      <p:sp>
        <p:nvSpPr>
          <p:cNvPr id="11" name="CuadroTexto 10">
            <a:extLst>
              <a:ext uri="{FF2B5EF4-FFF2-40B4-BE49-F238E27FC236}">
                <a16:creationId xmlns:a16="http://schemas.microsoft.com/office/drawing/2014/main" id="{C6CC0475-7FF6-4770-AE36-FE04F84CA725}"/>
              </a:ext>
            </a:extLst>
          </p:cNvPr>
          <p:cNvSpPr txBox="1"/>
          <p:nvPr/>
        </p:nvSpPr>
        <p:spPr>
          <a:xfrm>
            <a:off x="915866" y="3655760"/>
            <a:ext cx="4447148" cy="954107"/>
          </a:xfrm>
          <a:prstGeom prst="rect">
            <a:avLst/>
          </a:prstGeom>
          <a:noFill/>
        </p:spPr>
        <p:txBody>
          <a:bodyPr wrap="square" rtlCol="0">
            <a:spAutoFit/>
          </a:bodyPr>
          <a:lstStyle/>
          <a:p>
            <a:r>
              <a:rPr lang="es-CO" dirty="0"/>
              <a:t>Mediante la misma librería, se materializa el archivo en un </a:t>
            </a:r>
            <a:r>
              <a:rPr lang="es-CO" dirty="0" err="1"/>
              <a:t>dataframe</a:t>
            </a:r>
            <a:r>
              <a:rPr lang="es-CO" dirty="0"/>
              <a:t> y con la librería </a:t>
            </a:r>
            <a:r>
              <a:rPr lang="es-CO" dirty="0" err="1"/>
              <a:t>numpy</a:t>
            </a:r>
            <a:r>
              <a:rPr lang="es-CO" dirty="0"/>
              <a:t> se crea una matriz en base a la separación especificada para el </a:t>
            </a:r>
            <a:r>
              <a:rPr lang="es-CO" dirty="0" err="1"/>
              <a:t>dataframe</a:t>
            </a:r>
            <a:r>
              <a:rPr lang="es-CO" dirty="0"/>
              <a:t> (‘,’ en este caso)</a:t>
            </a:r>
          </a:p>
        </p:txBody>
      </p:sp>
      <p:pic>
        <p:nvPicPr>
          <p:cNvPr id="9" name="Imagen 8">
            <a:extLst>
              <a:ext uri="{FF2B5EF4-FFF2-40B4-BE49-F238E27FC236}">
                <a16:creationId xmlns:a16="http://schemas.microsoft.com/office/drawing/2014/main" id="{01974028-A892-42AB-BFA4-CF7D336D588E}"/>
              </a:ext>
            </a:extLst>
          </p:cNvPr>
          <p:cNvPicPr>
            <a:picLocks noChangeAspect="1"/>
          </p:cNvPicPr>
          <p:nvPr/>
        </p:nvPicPr>
        <p:blipFill>
          <a:blip r:embed="rId6"/>
          <a:stretch>
            <a:fillRect/>
          </a:stretch>
        </p:blipFill>
        <p:spPr>
          <a:xfrm>
            <a:off x="6204863" y="1210187"/>
            <a:ext cx="4337537" cy="1502584"/>
          </a:xfrm>
          <a:prstGeom prst="rect">
            <a:avLst/>
          </a:prstGeom>
        </p:spPr>
      </p:pic>
      <p:pic>
        <p:nvPicPr>
          <p:cNvPr id="12" name="Imagen 11">
            <a:extLst>
              <a:ext uri="{FF2B5EF4-FFF2-40B4-BE49-F238E27FC236}">
                <a16:creationId xmlns:a16="http://schemas.microsoft.com/office/drawing/2014/main" id="{80D8881C-490D-4A82-A410-94CAB6C09A62}"/>
              </a:ext>
            </a:extLst>
          </p:cNvPr>
          <p:cNvPicPr>
            <a:picLocks noChangeAspect="1"/>
          </p:cNvPicPr>
          <p:nvPr/>
        </p:nvPicPr>
        <p:blipFill>
          <a:blip r:embed="rId7"/>
          <a:stretch>
            <a:fillRect/>
          </a:stretch>
        </p:blipFill>
        <p:spPr>
          <a:xfrm>
            <a:off x="6317405" y="2863332"/>
            <a:ext cx="3698138" cy="1402742"/>
          </a:xfrm>
          <a:prstGeom prst="rect">
            <a:avLst/>
          </a:prstGeom>
        </p:spPr>
      </p:pic>
      <p:sp>
        <p:nvSpPr>
          <p:cNvPr id="10" name="CuadroTexto 9">
            <a:extLst>
              <a:ext uri="{FF2B5EF4-FFF2-40B4-BE49-F238E27FC236}">
                <a16:creationId xmlns:a16="http://schemas.microsoft.com/office/drawing/2014/main" id="{4953D254-F10B-4EDD-8F11-A08ADEA849F6}"/>
              </a:ext>
            </a:extLst>
          </p:cNvPr>
          <p:cNvSpPr txBox="1"/>
          <p:nvPr/>
        </p:nvSpPr>
        <p:spPr>
          <a:xfrm>
            <a:off x="970672" y="4747166"/>
            <a:ext cx="4337536" cy="954107"/>
          </a:xfrm>
          <a:prstGeom prst="rect">
            <a:avLst/>
          </a:prstGeom>
          <a:noFill/>
        </p:spPr>
        <p:txBody>
          <a:bodyPr wrap="square" rtlCol="0">
            <a:spAutoFit/>
          </a:bodyPr>
          <a:lstStyle/>
          <a:p>
            <a:r>
              <a:rPr lang="es-CO" dirty="0"/>
              <a:t>Finalmente, haciendo uso de la librería </a:t>
            </a:r>
            <a:r>
              <a:rPr lang="es-CO" dirty="0" err="1"/>
              <a:t>numpy</a:t>
            </a:r>
            <a:r>
              <a:rPr lang="es-CO" dirty="0"/>
              <a:t>, se transforma ese </a:t>
            </a:r>
            <a:r>
              <a:rPr lang="es-CO" dirty="0" err="1"/>
              <a:t>dataframe</a:t>
            </a:r>
            <a:r>
              <a:rPr lang="es-CO" dirty="0"/>
              <a:t> en una matriz con filas y columnas.</a:t>
            </a:r>
          </a:p>
          <a:p>
            <a:endParaRPr lang="es-CO" dirty="0"/>
          </a:p>
        </p:txBody>
      </p:sp>
      <p:pic>
        <p:nvPicPr>
          <p:cNvPr id="5" name="Imagen 4">
            <a:extLst>
              <a:ext uri="{FF2B5EF4-FFF2-40B4-BE49-F238E27FC236}">
                <a16:creationId xmlns:a16="http://schemas.microsoft.com/office/drawing/2014/main" id="{FD79F88F-E597-4B53-A38B-4FE39D912935}"/>
              </a:ext>
            </a:extLst>
          </p:cNvPr>
          <p:cNvPicPr>
            <a:picLocks noChangeAspect="1"/>
          </p:cNvPicPr>
          <p:nvPr/>
        </p:nvPicPr>
        <p:blipFill>
          <a:blip r:embed="rId8"/>
          <a:stretch>
            <a:fillRect/>
          </a:stretch>
        </p:blipFill>
        <p:spPr>
          <a:xfrm>
            <a:off x="6317405" y="4391509"/>
            <a:ext cx="2939137" cy="1441443"/>
          </a:xfrm>
          <a:prstGeom prst="rect">
            <a:avLst/>
          </a:prstGeom>
        </p:spPr>
      </p:pic>
    </p:spTree>
    <p:extLst>
      <p:ext uri="{BB962C8B-B14F-4D97-AF65-F5344CB8AC3E}">
        <p14:creationId xmlns:p14="http://schemas.microsoft.com/office/powerpoint/2010/main" val="194608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265727"/>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3" name="CuadroTexto 2">
            <a:extLst>
              <a:ext uri="{FF2B5EF4-FFF2-40B4-BE49-F238E27FC236}">
                <a16:creationId xmlns:a16="http://schemas.microsoft.com/office/drawing/2014/main" id="{15A8B9A0-054D-4C13-A63A-7E5B67384593}"/>
              </a:ext>
            </a:extLst>
          </p:cNvPr>
          <p:cNvSpPr txBox="1"/>
          <p:nvPr/>
        </p:nvSpPr>
        <p:spPr>
          <a:xfrm>
            <a:off x="213646" y="1083212"/>
            <a:ext cx="4337536" cy="954107"/>
          </a:xfrm>
          <a:prstGeom prst="rect">
            <a:avLst/>
          </a:prstGeom>
          <a:noFill/>
        </p:spPr>
        <p:txBody>
          <a:bodyPr wrap="square" rtlCol="0">
            <a:spAutoFit/>
          </a:bodyPr>
          <a:lstStyle/>
          <a:p>
            <a:r>
              <a:rPr lang="es-CO" dirty="0"/>
              <a:t>Se muestra el resultado de realizar el procedimiento anterior con 4 imágenes en </a:t>
            </a:r>
            <a:r>
              <a:rPr lang="es-CO" dirty="0" err="1"/>
              <a:t>csv</a:t>
            </a:r>
            <a:r>
              <a:rPr lang="es-CO" dirty="0"/>
              <a:t> diferentes, cada una de las carpetas del </a:t>
            </a:r>
            <a:r>
              <a:rPr lang="es-CO" i="1" dirty="0"/>
              <a:t>training</a:t>
            </a:r>
            <a:r>
              <a:rPr lang="es-CO" dirty="0"/>
              <a:t>:</a:t>
            </a:r>
          </a:p>
          <a:p>
            <a:endParaRPr lang="es-CO" dirty="0"/>
          </a:p>
        </p:txBody>
      </p:sp>
      <p:pic>
        <p:nvPicPr>
          <p:cNvPr id="5" name="Imagen 4">
            <a:extLst>
              <a:ext uri="{FF2B5EF4-FFF2-40B4-BE49-F238E27FC236}">
                <a16:creationId xmlns:a16="http://schemas.microsoft.com/office/drawing/2014/main" id="{04D8B63F-151B-4563-B828-1D6EB03B9DE6}"/>
              </a:ext>
            </a:extLst>
          </p:cNvPr>
          <p:cNvPicPr>
            <a:picLocks noChangeAspect="1"/>
          </p:cNvPicPr>
          <p:nvPr/>
        </p:nvPicPr>
        <p:blipFill>
          <a:blip r:embed="rId6"/>
          <a:stretch>
            <a:fillRect/>
          </a:stretch>
        </p:blipFill>
        <p:spPr>
          <a:xfrm>
            <a:off x="344064" y="2079949"/>
            <a:ext cx="4076700" cy="1724025"/>
          </a:xfrm>
          <a:prstGeom prst="rect">
            <a:avLst/>
          </a:prstGeom>
        </p:spPr>
      </p:pic>
      <p:pic>
        <p:nvPicPr>
          <p:cNvPr id="7" name="Imagen 6">
            <a:extLst>
              <a:ext uri="{FF2B5EF4-FFF2-40B4-BE49-F238E27FC236}">
                <a16:creationId xmlns:a16="http://schemas.microsoft.com/office/drawing/2014/main" id="{39AA4547-CD08-4758-A20D-1BB35D74EAFC}"/>
              </a:ext>
            </a:extLst>
          </p:cNvPr>
          <p:cNvPicPr>
            <a:picLocks noChangeAspect="1"/>
          </p:cNvPicPr>
          <p:nvPr/>
        </p:nvPicPr>
        <p:blipFill>
          <a:blip r:embed="rId7"/>
          <a:stretch>
            <a:fillRect/>
          </a:stretch>
        </p:blipFill>
        <p:spPr>
          <a:xfrm>
            <a:off x="4551182" y="2061825"/>
            <a:ext cx="3406846" cy="1785458"/>
          </a:xfrm>
          <a:prstGeom prst="rect">
            <a:avLst/>
          </a:prstGeom>
        </p:spPr>
      </p:pic>
      <p:pic>
        <p:nvPicPr>
          <p:cNvPr id="10" name="Imagen 9">
            <a:extLst>
              <a:ext uri="{FF2B5EF4-FFF2-40B4-BE49-F238E27FC236}">
                <a16:creationId xmlns:a16="http://schemas.microsoft.com/office/drawing/2014/main" id="{23DE8751-D3A6-4E6C-8539-1C43475281C7}"/>
              </a:ext>
            </a:extLst>
          </p:cNvPr>
          <p:cNvPicPr>
            <a:picLocks noChangeAspect="1"/>
          </p:cNvPicPr>
          <p:nvPr/>
        </p:nvPicPr>
        <p:blipFill>
          <a:blip r:embed="rId8"/>
          <a:stretch>
            <a:fillRect/>
          </a:stretch>
        </p:blipFill>
        <p:spPr>
          <a:xfrm>
            <a:off x="8088446" y="2088329"/>
            <a:ext cx="3990975" cy="1695450"/>
          </a:xfrm>
          <a:prstGeom prst="rect">
            <a:avLst/>
          </a:prstGeom>
        </p:spPr>
      </p:pic>
      <p:pic>
        <p:nvPicPr>
          <p:cNvPr id="14" name="Imagen 13">
            <a:extLst>
              <a:ext uri="{FF2B5EF4-FFF2-40B4-BE49-F238E27FC236}">
                <a16:creationId xmlns:a16="http://schemas.microsoft.com/office/drawing/2014/main" id="{4BD886DF-E131-40FF-B227-23F501419FE6}"/>
              </a:ext>
            </a:extLst>
          </p:cNvPr>
          <p:cNvPicPr>
            <a:picLocks noChangeAspect="1"/>
          </p:cNvPicPr>
          <p:nvPr/>
        </p:nvPicPr>
        <p:blipFill>
          <a:blip r:embed="rId9"/>
          <a:stretch>
            <a:fillRect/>
          </a:stretch>
        </p:blipFill>
        <p:spPr>
          <a:xfrm>
            <a:off x="4551182" y="3871789"/>
            <a:ext cx="3829050" cy="1695450"/>
          </a:xfrm>
          <a:prstGeom prst="rect">
            <a:avLst/>
          </a:prstGeom>
        </p:spPr>
      </p:pic>
    </p:spTree>
    <p:extLst>
      <p:ext uri="{BB962C8B-B14F-4D97-AF65-F5344CB8AC3E}">
        <p14:creationId xmlns:p14="http://schemas.microsoft.com/office/powerpoint/2010/main" val="2520517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89CA58-4D10-4C9C-80F6-B1428933A54D}"/>
              </a:ext>
            </a:extLst>
          </p:cNvPr>
          <p:cNvSpPr>
            <a:spLocks noGrp="1"/>
          </p:cNvSpPr>
          <p:nvPr>
            <p:ph type="title"/>
          </p:nvPr>
        </p:nvSpPr>
        <p:spPr>
          <a:xfrm>
            <a:off x="609480" y="82620"/>
            <a:ext cx="9143640" cy="2387160"/>
          </a:xfrm>
        </p:spPr>
        <p:txBody>
          <a:bodyPr/>
          <a:lstStyle/>
          <a:p>
            <a:r>
              <a:rPr lang="es-ES" dirty="0"/>
              <a:t>R</a:t>
            </a:r>
            <a:r>
              <a:rPr lang="es-CO" dirty="0" err="1"/>
              <a:t>eferencias</a:t>
            </a:r>
            <a:endParaRPr lang="es-CO" dirty="0"/>
          </a:p>
        </p:txBody>
      </p:sp>
      <p:sp>
        <p:nvSpPr>
          <p:cNvPr id="3" name="Marcador de texto 2">
            <a:extLst>
              <a:ext uri="{FF2B5EF4-FFF2-40B4-BE49-F238E27FC236}">
                <a16:creationId xmlns:a16="http://schemas.microsoft.com/office/drawing/2014/main" id="{1C4E11E3-F50F-46F1-9928-C4EC9C3FBD45}"/>
              </a:ext>
            </a:extLst>
          </p:cNvPr>
          <p:cNvSpPr>
            <a:spLocks noGrp="1"/>
          </p:cNvSpPr>
          <p:nvPr>
            <p:ph type="body" idx="1"/>
          </p:nvPr>
        </p:nvSpPr>
        <p:spPr/>
        <p:txBody>
          <a:bodyPr/>
          <a:lstStyle/>
          <a:p>
            <a:r>
              <a:rPr lang="es-CO" dirty="0">
                <a:hlinkClick r:id="rId2"/>
              </a:rPr>
              <a:t>https://sisbib.unmsm.edu.pe/BibVirtual/publicaciones/risi/2009_n1/v6n1/a04v6n1.pdf</a:t>
            </a:r>
            <a:endParaRPr lang="es-CO" dirty="0"/>
          </a:p>
          <a:p>
            <a:endParaRPr lang="es-CO" dirty="0"/>
          </a:p>
          <a:p>
            <a:r>
              <a:rPr lang="es-CO" dirty="0">
                <a:hlinkClick r:id="rId3"/>
              </a:rPr>
              <a:t>https://www.sciencedirect.com/topics/computer-science/lossy-compression</a:t>
            </a:r>
            <a:endParaRPr lang="es-CO" dirty="0"/>
          </a:p>
          <a:p>
            <a:endParaRPr lang="es-CO" dirty="0">
              <a:hlinkClick r:id="rId4"/>
            </a:endParaRPr>
          </a:p>
          <a:p>
            <a:r>
              <a:rPr lang="es-CO" dirty="0">
                <a:hlinkClick r:id="rId4"/>
              </a:rPr>
              <a:t>https://piamulholland.wordpress.com/unit-19/optimising/</a:t>
            </a:r>
            <a:endParaRPr lang="es-CO" dirty="0"/>
          </a:p>
          <a:p>
            <a:endParaRPr lang="es-CO" dirty="0"/>
          </a:p>
          <a:p>
            <a:r>
              <a:rPr lang="es-CO" dirty="0">
                <a:hlinkClick r:id="rId5"/>
              </a:rPr>
              <a:t>https://www.oracle.com/co/data-science/machine-learning/what-is-machine-learning/</a:t>
            </a:r>
            <a:r>
              <a:rPr lang="es-CO" dirty="0"/>
              <a:t> </a:t>
            </a:r>
          </a:p>
          <a:p>
            <a:endParaRPr lang="es-CO" dirty="0"/>
          </a:p>
          <a:p>
            <a:r>
              <a:rPr lang="es-CO" dirty="0">
                <a:hlinkClick r:id="rId6"/>
              </a:rPr>
              <a:t>https://www.youtube.com/watch?v=jKCQsndqEGQ</a:t>
            </a:r>
            <a:r>
              <a:rPr lang="es-CO" dirty="0"/>
              <a:t> </a:t>
            </a:r>
          </a:p>
          <a:p>
            <a:endParaRPr lang="es-CO" dirty="0"/>
          </a:p>
        </p:txBody>
      </p:sp>
    </p:spTree>
    <p:extLst>
      <p:ext uri="{BB962C8B-B14F-4D97-AF65-F5344CB8AC3E}">
        <p14:creationId xmlns:p14="http://schemas.microsoft.com/office/powerpoint/2010/main" val="78283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FFFFFF"/>
                </a:solidFill>
                <a:latin typeface="Arial"/>
                <a:ea typeface="Arial"/>
                <a:cs typeface="Arial"/>
                <a:sym typeface="Arial"/>
              </a:rPr>
              <a:t>Presentación del equipo</a:t>
            </a:r>
            <a:endParaRPr sz="2200" b="0" i="0" u="none" strike="noStrike" cap="none" dirty="0">
              <a:solidFill>
                <a:srgbClr val="000000"/>
              </a:solidFill>
              <a:latin typeface="Arial"/>
              <a:ea typeface="Arial"/>
              <a:cs typeface="Arial"/>
              <a:sym typeface="Arial"/>
            </a:endParaRPr>
          </a:p>
        </p:txBody>
      </p:sp>
      <p:sp>
        <p:nvSpPr>
          <p:cNvPr id="202" name="Google Shape;202;p2"/>
          <p:cNvSpPr/>
          <p:nvPr/>
        </p:nvSpPr>
        <p:spPr>
          <a:xfrm>
            <a:off x="3280080" y="31800"/>
            <a:ext cx="2402700" cy="30632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206" name="Google Shape;206;p2"/>
          <p:cNvSpPr/>
          <p:nvPr/>
        </p:nvSpPr>
        <p:spPr>
          <a:xfrm>
            <a:off x="728640" y="190080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7" name="Google Shape;207;p2"/>
          <p:cNvSpPr/>
          <p:nvPr/>
        </p:nvSpPr>
        <p:spPr>
          <a:xfrm>
            <a:off x="3563400" y="190080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9" name="Google Shape;209;p2"/>
          <p:cNvSpPr/>
          <p:nvPr/>
        </p:nvSpPr>
        <p:spPr>
          <a:xfrm>
            <a:off x="3551040" y="4180680"/>
            <a:ext cx="2192760" cy="110654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s-ES" sz="2200" b="0" i="0" u="none" strike="noStrike" cap="none" dirty="0">
                <a:solidFill>
                  <a:srgbClr val="001E33"/>
                </a:solidFill>
                <a:latin typeface="Arial"/>
                <a:ea typeface="Arial"/>
                <a:cs typeface="Arial"/>
                <a:sym typeface="Arial"/>
              </a:rPr>
              <a:t>Sebastián Contreras</a:t>
            </a:r>
            <a:endParaRPr sz="2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Arial"/>
              <a:ea typeface="Arial"/>
              <a:cs typeface="Arial"/>
              <a:sym typeface="Arial"/>
            </a:endParaRPr>
          </a:p>
        </p:txBody>
      </p:sp>
      <p:sp>
        <p:nvSpPr>
          <p:cNvPr id="210" name="Google Shape;210;p2"/>
          <p:cNvSpPr/>
          <p:nvPr/>
        </p:nvSpPr>
        <p:spPr>
          <a:xfrm>
            <a:off x="635040" y="4180680"/>
            <a:ext cx="2192760" cy="42943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1E33"/>
                </a:solidFill>
                <a:latin typeface="Arial"/>
                <a:ea typeface="Arial"/>
                <a:cs typeface="Arial"/>
                <a:sym typeface="Arial"/>
              </a:rPr>
              <a:t>Miguel Sosa</a:t>
            </a:r>
            <a:endParaRPr sz="2200" b="0" i="0" u="none" strike="noStrike" cap="none" dirty="0">
              <a:solidFill>
                <a:srgbClr val="000000"/>
              </a:solidFill>
              <a:latin typeface="Arial"/>
              <a:ea typeface="Arial"/>
              <a:cs typeface="Arial"/>
              <a:sym typeface="Arial"/>
            </a:endParaRPr>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endParaRPr lang="en-US" sz="2200" b="1" i="0" u="none" strike="noStrike" cap="none" dirty="0">
              <a:solidFill>
                <a:srgbClr val="001E33"/>
              </a:solidFill>
              <a:uFill>
                <a:noFill/>
              </a:u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lang="en-US" sz="2200" b="1" i="0" u="none" strike="noStrike" cap="none" dirty="0">
              <a:solidFill>
                <a:srgbClr val="001E33"/>
              </a:solidFill>
              <a:latin typeface="Arial"/>
              <a:ea typeface="Arial"/>
              <a:cs typeface="Arial"/>
              <a:sym typeface="Arial"/>
            </a:endParaRPr>
          </a:p>
        </p:txBody>
      </p:sp>
      <p:sp>
        <p:nvSpPr>
          <p:cNvPr id="221" name="Google Shape;221;p2"/>
          <p:cNvSpPr/>
          <p:nvPr/>
        </p:nvSpPr>
        <p:spPr>
          <a:xfrm>
            <a:off x="6446651" y="4180675"/>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dirty="0">
                <a:solidFill>
                  <a:srgbClr val="001E33"/>
                </a:solidFill>
              </a:rPr>
              <a:t>Sebastián Rendón</a:t>
            </a:r>
            <a:endParaRPr sz="2200" b="0" i="0" u="none" strike="noStrike" cap="none" dirty="0">
              <a:solidFill>
                <a:srgbClr val="001E33"/>
              </a:solidFill>
              <a:latin typeface="Arial"/>
              <a:ea typeface="Arial"/>
              <a:cs typeface="Arial"/>
              <a:sym typeface="Arial"/>
            </a:endParaRPr>
          </a:p>
        </p:txBody>
      </p:sp>
      <p:sp>
        <p:nvSpPr>
          <p:cNvPr id="222" name="Google Shape;222;p2"/>
          <p:cNvSpPr/>
          <p:nvPr/>
        </p:nvSpPr>
        <p:spPr>
          <a:xfrm>
            <a:off x="7692600" y="618420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224" name="Google Shape;224;p2"/>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33" name="Google Shape;207;p2">
            <a:extLst>
              <a:ext uri="{FF2B5EF4-FFF2-40B4-BE49-F238E27FC236}">
                <a16:creationId xmlns:a16="http://schemas.microsoft.com/office/drawing/2014/main" id="{38F231F1-15D3-4FEE-B741-B44881C043F2}"/>
              </a:ext>
            </a:extLst>
          </p:cNvPr>
          <p:cNvSpPr/>
          <p:nvPr/>
        </p:nvSpPr>
        <p:spPr>
          <a:xfrm>
            <a:off x="6526562" y="190080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357E2042-FD26-4AD0-8F8E-47F8F281E73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8371" t="53471" r="18959" b="24673"/>
          <a:stretch/>
        </p:blipFill>
        <p:spPr bwMode="auto">
          <a:xfrm>
            <a:off x="951707" y="1934953"/>
            <a:ext cx="1655905" cy="212855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 name="Picture 2" descr="Vista previa de imagen">
            <a:extLst>
              <a:ext uri="{FF2B5EF4-FFF2-40B4-BE49-F238E27FC236}">
                <a16:creationId xmlns:a16="http://schemas.microsoft.com/office/drawing/2014/main" id="{72EDA99C-B22A-4CF4-A41E-EAC1D66EAD4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6873" t="-1" r="27763" b="50000"/>
          <a:stretch/>
        </p:blipFill>
        <p:spPr bwMode="auto">
          <a:xfrm>
            <a:off x="3879781" y="1917935"/>
            <a:ext cx="1469276" cy="215920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Imagen 5" descr="Un hombre parado en la arena de la playa&#10;&#10;Descripción generada automáticamente">
            <a:extLst>
              <a:ext uri="{FF2B5EF4-FFF2-40B4-BE49-F238E27FC236}">
                <a16:creationId xmlns:a16="http://schemas.microsoft.com/office/drawing/2014/main" id="{A8F201A8-1744-4425-B09B-5D31DD78235D}"/>
              </a:ext>
            </a:extLst>
          </p:cNvPr>
          <p:cNvPicPr>
            <a:picLocks noChangeAspect="1"/>
          </p:cNvPicPr>
          <p:nvPr/>
        </p:nvPicPr>
        <p:blipFill rotWithShape="1">
          <a:blip r:embed="rId8"/>
          <a:srcRect l="43153" t="21253" r="36010" b="62612"/>
          <a:stretch/>
        </p:blipFill>
        <p:spPr>
          <a:xfrm>
            <a:off x="6622824" y="2011813"/>
            <a:ext cx="1909516" cy="1971451"/>
          </a:xfrm>
          <a:prstGeom prst="ellipse">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endParaRPr lang="en-US" sz="2200" b="1" i="0" u="none" strike="noStrike" cap="none" dirty="0">
              <a:solidFill>
                <a:srgbClr val="001E33"/>
              </a:solidFill>
              <a:uFill>
                <a:noFill/>
              </a:u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1434195" y="1288327"/>
            <a:ext cx="6981836" cy="523220"/>
          </a:xfrm>
          <a:prstGeom prst="rect">
            <a:avLst/>
          </a:prstGeom>
          <a:noFill/>
        </p:spPr>
        <p:txBody>
          <a:bodyPr wrap="square" rtlCol="0">
            <a:spAutoFit/>
          </a:bodyPr>
          <a:lstStyle/>
          <a:p>
            <a:r>
              <a:rPr lang="es-ES" sz="2800" b="1" i="0" dirty="0">
                <a:solidFill>
                  <a:srgbClr val="202122"/>
                </a:solidFill>
                <a:effectLst/>
                <a:latin typeface="Arial" panose="020B0604020202020204" pitchFamily="34" charset="0"/>
              </a:rPr>
              <a:t> Objetivo del trabajo</a:t>
            </a:r>
            <a:endParaRPr lang="es-CO" sz="2800" b="1" dirty="0"/>
          </a:p>
        </p:txBody>
      </p:sp>
      <p:pic>
        <p:nvPicPr>
          <p:cNvPr id="8" name="Imagen 7">
            <a:extLst>
              <a:ext uri="{FF2B5EF4-FFF2-40B4-BE49-F238E27FC236}">
                <a16:creationId xmlns:a16="http://schemas.microsoft.com/office/drawing/2014/main" id="{6302AEE5-E44D-479B-9421-9D7C551C75AD}"/>
              </a:ext>
            </a:extLst>
          </p:cNvPr>
          <p:cNvPicPr>
            <a:picLocks noChangeAspect="1"/>
          </p:cNvPicPr>
          <p:nvPr/>
        </p:nvPicPr>
        <p:blipFill>
          <a:blip r:embed="rId6"/>
          <a:stretch>
            <a:fillRect/>
          </a:stretch>
        </p:blipFill>
        <p:spPr>
          <a:xfrm>
            <a:off x="1341466" y="1979720"/>
            <a:ext cx="8494991" cy="3442112"/>
          </a:xfrm>
          <a:prstGeom prst="rect">
            <a:avLst/>
          </a:prstGeom>
        </p:spPr>
      </p:pic>
    </p:spTree>
    <p:extLst>
      <p:ext uri="{BB962C8B-B14F-4D97-AF65-F5344CB8AC3E}">
        <p14:creationId xmlns:p14="http://schemas.microsoft.com/office/powerpoint/2010/main" val="11832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Definición de la compresión de imagen </a:t>
            </a:r>
            <a:r>
              <a:rPr lang="es-ES" b="0" i="0" u="none" strike="noStrike" dirty="0">
                <a:solidFill>
                  <a:srgbClr val="0645AD"/>
                </a:solidFill>
                <a:effectLst/>
                <a:latin typeface="Arial" panose="020B0604020202020204" pitchFamily="34" charset="0"/>
                <a:hlinkClick r:id="rId6" tooltip="Algoritmo de compresión con pérdida"/>
              </a:rPr>
              <a:t>con pérdida (</a:t>
            </a:r>
            <a:r>
              <a:rPr lang="es-ES" b="0" i="0" u="none" strike="noStrike" dirty="0" err="1">
                <a:solidFill>
                  <a:srgbClr val="0645AD"/>
                </a:solidFill>
                <a:effectLst/>
                <a:latin typeface="Arial" panose="020B0604020202020204" pitchFamily="34" charset="0"/>
                <a:hlinkClick r:id="rId6" tooltip="Algoritmo de compresión con pérdida"/>
              </a:rPr>
              <a:t>Lossy</a:t>
            </a:r>
            <a:r>
              <a:rPr lang="es-ES" b="0" i="0" u="none" strike="noStrike" dirty="0">
                <a:solidFill>
                  <a:srgbClr val="0645AD"/>
                </a:solidFill>
                <a:effectLst/>
                <a:latin typeface="Arial" panose="020B0604020202020204" pitchFamily="34" charset="0"/>
                <a:hlinkClick r:id="rId6" tooltip="Algoritmo de compresión con pérdida"/>
              </a:rPr>
              <a:t>)</a:t>
            </a:r>
            <a:r>
              <a:rPr lang="es-ES" b="0" i="0" dirty="0">
                <a:solidFill>
                  <a:srgbClr val="202122"/>
                </a:solidFill>
                <a:effectLst/>
                <a:latin typeface="Arial" panose="020B0604020202020204" pitchFamily="34" charset="0"/>
              </a:rPr>
              <a:t> o </a:t>
            </a:r>
            <a:r>
              <a:rPr lang="es-ES" b="0" i="0" u="sng" dirty="0">
                <a:solidFill>
                  <a:srgbClr val="0645AD"/>
                </a:solidFill>
                <a:effectLst/>
                <a:latin typeface="Arial" panose="020B0604020202020204" pitchFamily="34" charset="0"/>
                <a:hlinkClick r:id="rId7"/>
              </a:rPr>
              <a:t>sin pérdida (</a:t>
            </a:r>
            <a:r>
              <a:rPr lang="es-ES" b="0" i="0" u="sng" dirty="0" err="1">
                <a:solidFill>
                  <a:srgbClr val="0645AD"/>
                </a:solidFill>
                <a:effectLst/>
                <a:latin typeface="Arial" panose="020B0604020202020204" pitchFamily="34" charset="0"/>
                <a:hlinkClick r:id="rId7"/>
              </a:rPr>
              <a:t>LossLess</a:t>
            </a:r>
            <a:r>
              <a:rPr lang="es-ES" b="0" i="0" u="sng" dirty="0">
                <a:solidFill>
                  <a:srgbClr val="0645AD"/>
                </a:solidFill>
                <a:effectLst/>
                <a:latin typeface="Arial" panose="020B0604020202020204" pitchFamily="34" charset="0"/>
                <a:hlinkClick r:id="rId7"/>
              </a:rPr>
              <a:t>)</a:t>
            </a:r>
            <a:r>
              <a:rPr lang="es-ES" b="0" i="0" dirty="0">
                <a:solidFill>
                  <a:srgbClr val="202122"/>
                </a:solidFill>
                <a:effectLst/>
                <a:latin typeface="Arial" panose="020B0604020202020204" pitchFamily="34" charset="0"/>
              </a:rPr>
              <a:t>.</a:t>
            </a:r>
            <a:endParaRPr lang="es-CO" dirty="0"/>
          </a:p>
        </p:txBody>
      </p:sp>
      <p:sp>
        <p:nvSpPr>
          <p:cNvPr id="10" name="CuadroTexto 9">
            <a:extLst>
              <a:ext uri="{FF2B5EF4-FFF2-40B4-BE49-F238E27FC236}">
                <a16:creationId xmlns:a16="http://schemas.microsoft.com/office/drawing/2014/main" id="{C3B37233-74F7-416F-9196-D735AF9B495A}"/>
              </a:ext>
            </a:extLst>
          </p:cNvPr>
          <p:cNvSpPr txBox="1"/>
          <p:nvPr/>
        </p:nvSpPr>
        <p:spPr>
          <a:xfrm>
            <a:off x="6096000" y="1762812"/>
            <a:ext cx="6019883" cy="1569660"/>
          </a:xfrm>
          <a:prstGeom prst="rect">
            <a:avLst/>
          </a:prstGeom>
          <a:noFill/>
        </p:spPr>
        <p:txBody>
          <a:bodyPr wrap="square" rtlCol="0">
            <a:spAutoFit/>
          </a:bodyPr>
          <a:lstStyle/>
          <a:p>
            <a:r>
              <a:rPr lang="es-ES" sz="1200" b="1" i="1" dirty="0">
                <a:solidFill>
                  <a:srgbClr val="202122"/>
                </a:solidFill>
                <a:latin typeface="Arial" panose="020B0604020202020204" pitchFamily="34" charset="0"/>
              </a:rPr>
              <a:t>Compresión sin perdida: </a:t>
            </a:r>
            <a:r>
              <a:rPr lang="es-ES" sz="1200" dirty="0">
                <a:solidFill>
                  <a:srgbClr val="202122"/>
                </a:solidFill>
                <a:latin typeface="Arial" panose="020B0604020202020204" pitchFamily="34" charset="0"/>
              </a:rPr>
              <a:t>cualquier procedimiento de codificación que tenga como objetivo representar cierta cantidad de información utilizando u ocupando un espacio menor, siendo posible una reconstrucción exacta de los datos originales.</a:t>
            </a:r>
          </a:p>
          <a:p>
            <a:r>
              <a:rPr lang="es-CO" sz="1200" dirty="0">
                <a:solidFill>
                  <a:srgbClr val="202122"/>
                </a:solidFill>
                <a:latin typeface="Arial" panose="020B0604020202020204" pitchFamily="34" charset="0"/>
              </a:rPr>
              <a:t>Este método clasifica las imágenes basado en la entropía, lo que es una decodificación de los datos sin conocer su naturaleza.</a:t>
            </a:r>
          </a:p>
          <a:p>
            <a:r>
              <a:rPr lang="es-CO" sz="1200" dirty="0">
                <a:solidFill>
                  <a:srgbClr val="202122"/>
                </a:solidFill>
                <a:latin typeface="Arial" panose="020B0604020202020204" pitchFamily="34" charset="0"/>
              </a:rPr>
              <a:t>Éstas técnicas utilizan métodos estadísticos y permiten una mayor recuperación de la información una vez la imagen se descomprime.</a:t>
            </a:r>
          </a:p>
          <a:p>
            <a:endParaRPr lang="es-ES" sz="1200" dirty="0">
              <a:solidFill>
                <a:srgbClr val="202122"/>
              </a:solidFill>
              <a:latin typeface="Arial" panose="020B0604020202020204" pitchFamily="34" charset="0"/>
            </a:endParaRPr>
          </a:p>
        </p:txBody>
      </p:sp>
      <p:sp>
        <p:nvSpPr>
          <p:cNvPr id="12" name="CuadroTexto 11">
            <a:extLst>
              <a:ext uri="{FF2B5EF4-FFF2-40B4-BE49-F238E27FC236}">
                <a16:creationId xmlns:a16="http://schemas.microsoft.com/office/drawing/2014/main" id="{38B34E86-95E7-414E-9E57-97231C3A1F1E}"/>
              </a:ext>
            </a:extLst>
          </p:cNvPr>
          <p:cNvSpPr txBox="1"/>
          <p:nvPr/>
        </p:nvSpPr>
        <p:spPr>
          <a:xfrm>
            <a:off x="803880" y="1726980"/>
            <a:ext cx="5237830" cy="2831544"/>
          </a:xfrm>
          <a:prstGeom prst="rect">
            <a:avLst/>
          </a:prstGeom>
          <a:noFill/>
        </p:spPr>
        <p:txBody>
          <a:bodyPr wrap="square" rtlCol="0">
            <a:spAutoFit/>
          </a:bodyPr>
          <a:lstStyle/>
          <a:p>
            <a:r>
              <a:rPr lang="es-ES" sz="1200" b="1" i="1" dirty="0"/>
              <a:t>Compresión con perdida (</a:t>
            </a:r>
            <a:r>
              <a:rPr lang="es-ES" sz="1200" b="1" i="1" dirty="0" err="1"/>
              <a:t>Lossy</a:t>
            </a:r>
            <a:r>
              <a:rPr lang="es-ES" sz="1200" b="1" i="1" dirty="0"/>
              <a:t>): </a:t>
            </a:r>
            <a:r>
              <a:rPr lang="es-ES" sz="1200" b="0" i="0" dirty="0">
                <a:solidFill>
                  <a:srgbClr val="202122"/>
                </a:solidFill>
                <a:effectLst/>
                <a:latin typeface="Arial" panose="020B0604020202020204" pitchFamily="34" charset="0"/>
              </a:rPr>
              <a:t>se refiere a cualquier procedimiento de codificación que tenga como objetivo representar cierta cantidad de información utilizando una menor cantidad de la misma, siendo imposible una reconstrucción exacta de los datos original. Éstos métodos utilizan eliminación basada en la base para eliminar información redundante.</a:t>
            </a:r>
          </a:p>
          <a:p>
            <a:pPr lvl="2"/>
            <a:r>
              <a:rPr lang="es-ES" sz="1200" b="0" i="0" dirty="0">
                <a:solidFill>
                  <a:srgbClr val="202122"/>
                </a:solidFill>
                <a:effectLst/>
                <a:latin typeface="Arial" panose="020B0604020202020204" pitchFamily="34" charset="0"/>
              </a:rPr>
              <a:t>      Ya que la compresi</a:t>
            </a:r>
            <a:r>
              <a:rPr lang="es-ES" sz="1200" dirty="0">
                <a:solidFill>
                  <a:srgbClr val="202122"/>
                </a:solidFill>
                <a:latin typeface="Arial" panose="020B0604020202020204" pitchFamily="34" charset="0"/>
              </a:rPr>
              <a:t>ón </a:t>
            </a:r>
            <a:r>
              <a:rPr lang="es-ES" sz="1200" i="1" dirty="0" err="1">
                <a:solidFill>
                  <a:srgbClr val="202122"/>
                </a:solidFill>
                <a:latin typeface="Arial" panose="020B0604020202020204" pitchFamily="34" charset="0"/>
              </a:rPr>
              <a:t>lossy</a:t>
            </a:r>
            <a:r>
              <a:rPr lang="es-ES" sz="1200" i="1" dirty="0">
                <a:solidFill>
                  <a:srgbClr val="202122"/>
                </a:solidFill>
                <a:latin typeface="Arial" panose="020B0604020202020204" pitchFamily="34" charset="0"/>
              </a:rPr>
              <a:t> </a:t>
            </a:r>
            <a:r>
              <a:rPr lang="es-ES" sz="1200" dirty="0">
                <a:solidFill>
                  <a:srgbClr val="202122"/>
                </a:solidFill>
                <a:latin typeface="Arial" panose="020B0604020202020204" pitchFamily="34" charset="0"/>
              </a:rPr>
              <a:t>elimina información de manera que la percepción general se siga entendiendo, solo se ve afectada la                   resolución de la imagen, pero cuando el método se aplica varias veces si se hace notable una disminución en la información. </a:t>
            </a:r>
            <a:r>
              <a:rPr lang="es-ES" sz="1200" i="1" dirty="0">
                <a:solidFill>
                  <a:srgbClr val="202122"/>
                </a:solidFill>
                <a:latin typeface="Arial" panose="020B0604020202020204" pitchFamily="34" charset="0"/>
              </a:rPr>
              <a:t> </a:t>
            </a:r>
            <a:r>
              <a:rPr lang="es-ES" sz="1200" b="0" i="0" dirty="0">
                <a:solidFill>
                  <a:srgbClr val="202122"/>
                </a:solidFill>
                <a:effectLst/>
                <a:latin typeface="Arial" panose="020B0604020202020204" pitchFamily="34" charset="0"/>
              </a:rPr>
              <a:t> </a:t>
            </a:r>
          </a:p>
          <a:p>
            <a:pPr lvl="2"/>
            <a:endParaRPr lang="es-ES" b="0" i="0" dirty="0">
              <a:solidFill>
                <a:srgbClr val="202122"/>
              </a:solidFill>
              <a:effectLst/>
              <a:latin typeface="Arial" panose="020B0604020202020204" pitchFamily="34" charset="0"/>
            </a:endParaRPr>
          </a:p>
          <a:p>
            <a:endParaRPr lang="es-ES" dirty="0">
              <a:solidFill>
                <a:srgbClr val="202122"/>
              </a:solidFill>
              <a:latin typeface="Arial" panose="020B0604020202020204" pitchFamily="34" charset="0"/>
            </a:endParaRPr>
          </a:p>
          <a:p>
            <a:endParaRPr lang="es-ES" b="0" i="0" dirty="0">
              <a:solidFill>
                <a:srgbClr val="202122"/>
              </a:solidFill>
              <a:effectLst/>
              <a:latin typeface="Arial" panose="020B0604020202020204" pitchFamily="34" charset="0"/>
            </a:endParaRPr>
          </a:p>
          <a:p>
            <a:endParaRPr lang="es-ES" dirty="0">
              <a:solidFill>
                <a:srgbClr val="202122"/>
              </a:solidFill>
              <a:latin typeface="Arial" panose="020B0604020202020204" pitchFamily="34" charset="0"/>
            </a:endParaRPr>
          </a:p>
          <a:p>
            <a:endParaRPr lang="es-ES" b="0" i="0" dirty="0">
              <a:solidFill>
                <a:srgbClr val="202122"/>
              </a:solidFill>
              <a:effectLst/>
              <a:latin typeface="Arial" panose="020B0604020202020204" pitchFamily="34" charset="0"/>
            </a:endParaRPr>
          </a:p>
        </p:txBody>
      </p:sp>
      <p:pic>
        <p:nvPicPr>
          <p:cNvPr id="13" name="Picture 2">
            <a:extLst>
              <a:ext uri="{FF2B5EF4-FFF2-40B4-BE49-F238E27FC236}">
                <a16:creationId xmlns:a16="http://schemas.microsoft.com/office/drawing/2014/main" id="{A2683EE7-0268-4833-B23D-08CAD06A69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4566" y="3687256"/>
            <a:ext cx="3684942" cy="1671763"/>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8309DC06-E928-43C6-8C6B-FC425A07D10D}"/>
              </a:ext>
            </a:extLst>
          </p:cNvPr>
          <p:cNvSpPr txBox="1"/>
          <p:nvPr/>
        </p:nvSpPr>
        <p:spPr>
          <a:xfrm>
            <a:off x="1039388" y="5365263"/>
            <a:ext cx="6019883" cy="276999"/>
          </a:xfrm>
          <a:prstGeom prst="rect">
            <a:avLst/>
          </a:prstGeom>
          <a:noFill/>
        </p:spPr>
        <p:txBody>
          <a:bodyPr wrap="square" rtlCol="0">
            <a:spAutoFit/>
          </a:bodyPr>
          <a:lstStyle/>
          <a:p>
            <a:r>
              <a:rPr lang="es-ES" sz="1200" b="0" i="0" dirty="0">
                <a:solidFill>
                  <a:srgbClr val="202122"/>
                </a:solidFill>
                <a:effectLst/>
                <a:latin typeface="Arial" panose="020B0604020202020204" pitchFamily="34" charset="0"/>
              </a:rPr>
              <a:t>    (</a:t>
            </a:r>
            <a:r>
              <a:rPr lang="es-ES" sz="1200" b="0" i="0" dirty="0" err="1">
                <a:solidFill>
                  <a:srgbClr val="202122"/>
                </a:solidFill>
                <a:effectLst/>
                <a:latin typeface="Arial" panose="020B0604020202020204" pitchFamily="34" charset="0"/>
              </a:rPr>
              <a:t>Sciencedirect</a:t>
            </a:r>
            <a:r>
              <a:rPr lang="es-ES" sz="1200" b="0" i="0" dirty="0">
                <a:solidFill>
                  <a:srgbClr val="202122"/>
                </a:solidFill>
                <a:effectLst/>
                <a:latin typeface="Arial" panose="020B0604020202020204" pitchFamily="34" charset="0"/>
              </a:rPr>
              <a:t>, 2020).</a:t>
            </a:r>
          </a:p>
        </p:txBody>
      </p:sp>
      <p:pic>
        <p:nvPicPr>
          <p:cNvPr id="3074" name="Picture 2" descr="Optimising &amp;amp; Compression | piamulholland">
            <a:extLst>
              <a:ext uri="{FF2B5EF4-FFF2-40B4-BE49-F238E27FC236}">
                <a16:creationId xmlns:a16="http://schemas.microsoft.com/office/drawing/2014/main" id="{47EA2628-EA29-4F15-AE36-34DBAA2ECC6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3236" y="3142752"/>
            <a:ext cx="2626084" cy="2001076"/>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040BBE7D-81A5-497F-A569-024C547F8400}"/>
              </a:ext>
            </a:extLst>
          </p:cNvPr>
          <p:cNvSpPr txBox="1"/>
          <p:nvPr/>
        </p:nvSpPr>
        <p:spPr>
          <a:xfrm>
            <a:off x="7042494" y="5216320"/>
            <a:ext cx="6019883" cy="276999"/>
          </a:xfrm>
          <a:prstGeom prst="rect">
            <a:avLst/>
          </a:prstGeom>
          <a:noFill/>
        </p:spPr>
        <p:txBody>
          <a:bodyPr wrap="square" rtlCol="0">
            <a:spAutoFit/>
          </a:bodyPr>
          <a:lstStyle/>
          <a:p>
            <a:r>
              <a:rPr lang="es-ES" sz="1200" b="0" i="0" dirty="0">
                <a:solidFill>
                  <a:srgbClr val="202122"/>
                </a:solidFill>
                <a:effectLst/>
                <a:latin typeface="Arial" panose="020B0604020202020204" pitchFamily="34" charset="0"/>
              </a:rPr>
              <a:t>    (</a:t>
            </a:r>
            <a:r>
              <a:rPr lang="es-ES" sz="1200" b="0" i="0" dirty="0" err="1">
                <a:solidFill>
                  <a:srgbClr val="202122"/>
                </a:solidFill>
                <a:effectLst/>
                <a:latin typeface="Arial" panose="020B0604020202020204" pitchFamily="34" charset="0"/>
              </a:rPr>
              <a:t>Piamulholland</a:t>
            </a:r>
            <a:r>
              <a:rPr lang="es-ES" sz="1200" b="0" i="0" dirty="0">
                <a:solidFill>
                  <a:srgbClr val="202122"/>
                </a:solidFill>
                <a:effectLst/>
                <a:latin typeface="Arial" panose="020B0604020202020204" pitchFamily="34" charset="0"/>
              </a:rPr>
              <a:t>, 2018).</a:t>
            </a:r>
          </a:p>
        </p:txBody>
      </p:sp>
    </p:spTree>
    <p:extLst>
      <p:ext uri="{BB962C8B-B14F-4D97-AF65-F5344CB8AC3E}">
        <p14:creationId xmlns:p14="http://schemas.microsoft.com/office/powerpoint/2010/main" val="107566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523220"/>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b="1" i="0" dirty="0">
                <a:solidFill>
                  <a:srgbClr val="000000"/>
                </a:solidFill>
                <a:effectLst/>
                <a:latin typeface="Arial" panose="020B0604020202020204" pitchFamily="34" charset="0"/>
              </a:rPr>
              <a:t>Los métodos para la compresión de imagen sin pérdida </a:t>
            </a:r>
          </a:p>
          <a:p>
            <a:endParaRPr lang="es-CO" dirty="0"/>
          </a:p>
        </p:txBody>
      </p:sp>
      <p:sp>
        <p:nvSpPr>
          <p:cNvPr id="3" name="CuadroTexto 2">
            <a:extLst>
              <a:ext uri="{FF2B5EF4-FFF2-40B4-BE49-F238E27FC236}">
                <a16:creationId xmlns:a16="http://schemas.microsoft.com/office/drawing/2014/main" id="{BA499BCF-CBA4-4051-AE86-1DB507CD9722}"/>
              </a:ext>
            </a:extLst>
          </p:cNvPr>
          <p:cNvSpPr txBox="1"/>
          <p:nvPr/>
        </p:nvSpPr>
        <p:spPr>
          <a:xfrm>
            <a:off x="377072" y="1606432"/>
            <a:ext cx="11415860" cy="3754874"/>
          </a:xfrm>
          <a:prstGeom prst="rect">
            <a:avLst/>
          </a:prstGeom>
          <a:noFill/>
        </p:spPr>
        <p:txBody>
          <a:bodyPr wrap="square" rtlCol="0">
            <a:spAutoFit/>
          </a:bodyPr>
          <a:lstStyle/>
          <a:p>
            <a:r>
              <a:rPr lang="es-ES" b="1" i="1" dirty="0"/>
              <a:t>Delta </a:t>
            </a:r>
            <a:r>
              <a:rPr lang="es-ES" b="1" i="1" dirty="0" err="1"/>
              <a:t>Encoding</a:t>
            </a:r>
            <a:r>
              <a:rPr lang="es-ES" b="1" i="1" dirty="0"/>
              <a:t>: </a:t>
            </a:r>
            <a:r>
              <a:rPr lang="es-ES" dirty="0"/>
              <a:t>el algoritmo tiene como objetivo obtener solamente los bytes que han sido modificados desde la última versión del archivo, permitiendo reducir considerablemente el tamaño de este y lograr una optimización del uso de la red al momento de realizar un respaldo.</a:t>
            </a:r>
          </a:p>
          <a:p>
            <a:endParaRPr lang="es-ES" b="1" i="1" dirty="0"/>
          </a:p>
          <a:p>
            <a:r>
              <a:rPr lang="es-ES" b="1" i="1" dirty="0"/>
              <a:t>Run-</a:t>
            </a:r>
            <a:r>
              <a:rPr lang="es-ES" b="1" i="1" dirty="0" err="1"/>
              <a:t>lenght</a:t>
            </a:r>
            <a:r>
              <a:rPr lang="es-ES" b="1" i="1" dirty="0"/>
              <a:t> </a:t>
            </a:r>
            <a:r>
              <a:rPr lang="es-ES" b="1" i="1" dirty="0" err="1"/>
              <a:t>encoding</a:t>
            </a:r>
            <a:r>
              <a:rPr lang="es-ES" b="1" i="1" dirty="0"/>
              <a:t>: </a:t>
            </a:r>
            <a:r>
              <a:rPr lang="es-ES" dirty="0"/>
              <a:t>Es una forma de compresión sencilla, que lo que hace es que a las secuencias consecutivas de datos de un mismo valor son almacenadas como un único valor más su recuento. Esto sirve más para imágenes sencillos como iconos o logotipos.</a:t>
            </a:r>
          </a:p>
          <a:p>
            <a:endParaRPr lang="es-ES" dirty="0"/>
          </a:p>
          <a:p>
            <a:r>
              <a:rPr lang="es-ES" b="1" i="1" dirty="0"/>
              <a:t>DCPM: </a:t>
            </a:r>
            <a:r>
              <a:rPr lang="es-ES" dirty="0"/>
              <a:t>Es un codificador en forma de onda que parte de la base de la modulación por impulsos modificados, además, añade algunas funcionalidades basadas en la predicción de las muestras de la señal.  El primer paso a realizar es el proceso de muestreo, luego, con eso se consigue una señal discreta en el tiempo. El siguiente paso es la cuantificación. Aplicando estos dos procesos se elimina la redundancia de la señal a corto término y se consiguen factores de compresión del orden de 4. El motivo por el cual se reduce el tamaño del fichero es porque como se hace la diferencia entre dos muestras, el resultado será un valor pequeño y hasta cercano a cero y, por lo tanto, en codificación se necesitarán menos bits.</a:t>
            </a:r>
          </a:p>
          <a:p>
            <a:endParaRPr lang="es-ES" dirty="0"/>
          </a:p>
          <a:p>
            <a:r>
              <a:rPr lang="es-ES" b="1" i="1" dirty="0"/>
              <a:t>Codificación entrópica: </a:t>
            </a:r>
            <a:r>
              <a:rPr lang="es-ES" dirty="0"/>
              <a:t>es un método de codificación sin perdidas que es independiente de las características específicas del medio. Este método se basa en un conocimiento previo sobre los símbolos que surgirían en una trama binaria. La entropía es un factor para evaluar los codificadores. Se calcula con los nombres de bits por símbolo usados. Para una fuente lo interesante es la información media que genera.</a:t>
            </a:r>
          </a:p>
          <a:p>
            <a:endParaRPr lang="es-CO" dirty="0"/>
          </a:p>
        </p:txBody>
      </p:sp>
    </p:spTree>
    <p:extLst>
      <p:ext uri="{BB962C8B-B14F-4D97-AF65-F5344CB8AC3E}">
        <p14:creationId xmlns:p14="http://schemas.microsoft.com/office/powerpoint/2010/main" val="49249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523220"/>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b="1" i="0" dirty="0">
                <a:solidFill>
                  <a:srgbClr val="000000"/>
                </a:solidFill>
                <a:effectLst/>
                <a:latin typeface="Arial" panose="020B0604020202020204" pitchFamily="34" charset="0"/>
              </a:rPr>
              <a:t>Los métodos para la compresión de imagen sin pérdida </a:t>
            </a:r>
          </a:p>
          <a:p>
            <a:endParaRPr lang="es-CO" dirty="0"/>
          </a:p>
        </p:txBody>
      </p:sp>
      <p:sp>
        <p:nvSpPr>
          <p:cNvPr id="3" name="CuadroTexto 2">
            <a:extLst>
              <a:ext uri="{FF2B5EF4-FFF2-40B4-BE49-F238E27FC236}">
                <a16:creationId xmlns:a16="http://schemas.microsoft.com/office/drawing/2014/main" id="{BA499BCF-CBA4-4051-AE86-1DB507CD9722}"/>
              </a:ext>
            </a:extLst>
          </p:cNvPr>
          <p:cNvSpPr txBox="1"/>
          <p:nvPr/>
        </p:nvSpPr>
        <p:spPr>
          <a:xfrm>
            <a:off x="377072" y="1606432"/>
            <a:ext cx="11415860" cy="3539430"/>
          </a:xfrm>
          <a:prstGeom prst="rect">
            <a:avLst/>
          </a:prstGeom>
          <a:noFill/>
        </p:spPr>
        <p:txBody>
          <a:bodyPr wrap="square" rtlCol="0">
            <a:spAutoFit/>
          </a:bodyPr>
          <a:lstStyle/>
          <a:p>
            <a:r>
              <a:rPr lang="es-ES" b="1" i="1" dirty="0"/>
              <a:t>Deflación: </a:t>
            </a:r>
            <a:r>
              <a:rPr lang="es-ES" dirty="0"/>
              <a:t>es un algoritmo de compresión de datos sin pérdidas que usa una combinación del algoritmo LZ77 y la codificación </a:t>
            </a:r>
            <a:r>
              <a:rPr lang="es-ES" dirty="0" err="1"/>
              <a:t>Huffman</a:t>
            </a:r>
            <a:r>
              <a:rPr lang="es-ES" dirty="0"/>
              <a:t>. Un archivo </a:t>
            </a:r>
            <a:r>
              <a:rPr lang="es-ES" dirty="0" err="1"/>
              <a:t>deflate</a:t>
            </a:r>
            <a:r>
              <a:rPr lang="es-ES" dirty="0"/>
              <a:t> consiste en una serie de bloques. Cada bloque lleva una cabecera de 3 bits:</a:t>
            </a:r>
          </a:p>
          <a:p>
            <a:endParaRPr lang="es-ES" dirty="0"/>
          </a:p>
          <a:p>
            <a:r>
              <a:rPr lang="es-ES" i="1" dirty="0"/>
              <a:t>Primer bit</a:t>
            </a:r>
            <a:r>
              <a:rPr lang="es-ES" b="1" i="1" dirty="0"/>
              <a:t>: </a:t>
            </a:r>
            <a:r>
              <a:rPr lang="es-ES" dirty="0"/>
              <a:t>es el que marca si el bloque es el último del archivo.</a:t>
            </a:r>
          </a:p>
          <a:p>
            <a:r>
              <a:rPr lang="es-ES" dirty="0"/>
              <a:t>1: este es el último bloque del archivo.</a:t>
            </a:r>
          </a:p>
          <a:p>
            <a:r>
              <a:rPr lang="es-ES" dirty="0"/>
              <a:t>0: hay más bloques que procesar después de este.</a:t>
            </a:r>
          </a:p>
          <a:p>
            <a:endParaRPr lang="es-ES" dirty="0"/>
          </a:p>
          <a:p>
            <a:r>
              <a:rPr lang="es-ES" i="1" dirty="0"/>
              <a:t>Segundo y tercer bits: </a:t>
            </a:r>
            <a:r>
              <a:rPr lang="es-ES" dirty="0"/>
              <a:t>son los que determinan la codificación del bloque.</a:t>
            </a:r>
          </a:p>
          <a:p>
            <a:r>
              <a:rPr lang="es-ES" dirty="0"/>
              <a:t>00: una sección almacenada, en bruto y literal, entre 0 y 65535 bytes de longitud.</a:t>
            </a:r>
          </a:p>
          <a:p>
            <a:r>
              <a:rPr lang="es-ES" dirty="0"/>
              <a:t>01: un bloque </a:t>
            </a:r>
            <a:r>
              <a:rPr lang="es-ES" dirty="0" err="1"/>
              <a:t>Huffman</a:t>
            </a:r>
            <a:r>
              <a:rPr lang="es-ES" dirty="0"/>
              <a:t> estático comprimido, usando un árbol de </a:t>
            </a:r>
            <a:r>
              <a:rPr lang="es-ES" dirty="0" err="1"/>
              <a:t>Huffman</a:t>
            </a:r>
            <a:r>
              <a:rPr lang="es-ES" dirty="0"/>
              <a:t> definido de antemano.</a:t>
            </a:r>
          </a:p>
          <a:p>
            <a:r>
              <a:rPr lang="es-ES" dirty="0"/>
              <a:t>10: un bloque comprimido completado con la tabla de </a:t>
            </a:r>
            <a:r>
              <a:rPr lang="es-ES" dirty="0" err="1"/>
              <a:t>Huffman</a:t>
            </a:r>
            <a:r>
              <a:rPr lang="es-ES" dirty="0"/>
              <a:t> dada.</a:t>
            </a:r>
          </a:p>
          <a:p>
            <a:r>
              <a:rPr lang="es-ES" dirty="0"/>
              <a:t>11: reservado, no está en </a:t>
            </a:r>
            <a:r>
              <a:rPr lang="es-ES"/>
              <a:t>uso.</a:t>
            </a:r>
          </a:p>
          <a:p>
            <a:endParaRPr lang="es-ES" dirty="0"/>
          </a:p>
          <a:p>
            <a:r>
              <a:rPr lang="es-ES" dirty="0"/>
              <a:t>La compresión se lleva a cabo en dos pasos: La búsqueda de cadenas de bits duplicadas, las cuales se reemplazan con punteros. Reemplazo de símbolos con otros nuevos basados en la frecuencia de uso.</a:t>
            </a:r>
          </a:p>
          <a:p>
            <a:endParaRPr lang="es-CO" dirty="0"/>
          </a:p>
        </p:txBody>
      </p:sp>
    </p:spTree>
    <p:extLst>
      <p:ext uri="{BB962C8B-B14F-4D97-AF65-F5344CB8AC3E}">
        <p14:creationId xmlns:p14="http://schemas.microsoft.com/office/powerpoint/2010/main" val="349239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b="1" i="0" dirty="0">
                <a:solidFill>
                  <a:srgbClr val="000000"/>
                </a:solidFill>
                <a:effectLst/>
                <a:latin typeface="Arial" panose="020B0604020202020204" pitchFamily="34" charset="0"/>
              </a:rPr>
              <a:t>Los métodos para la compresión de imagen con perdida:</a:t>
            </a:r>
            <a:endParaRPr lang="es-CO" dirty="0"/>
          </a:p>
        </p:txBody>
      </p:sp>
      <p:sp>
        <p:nvSpPr>
          <p:cNvPr id="3" name="CuadroTexto 2">
            <a:extLst>
              <a:ext uri="{FF2B5EF4-FFF2-40B4-BE49-F238E27FC236}">
                <a16:creationId xmlns:a16="http://schemas.microsoft.com/office/drawing/2014/main" id="{0B3AB494-E7FF-4B2F-9CA5-C07660117E03}"/>
              </a:ext>
            </a:extLst>
          </p:cNvPr>
          <p:cNvSpPr txBox="1"/>
          <p:nvPr/>
        </p:nvSpPr>
        <p:spPr>
          <a:xfrm>
            <a:off x="586154" y="1800665"/>
            <a:ext cx="4731434" cy="3108543"/>
          </a:xfrm>
          <a:prstGeom prst="rect">
            <a:avLst/>
          </a:prstGeom>
          <a:noFill/>
        </p:spPr>
        <p:txBody>
          <a:bodyPr wrap="square" rtlCol="0">
            <a:spAutoFit/>
          </a:bodyPr>
          <a:lstStyle/>
          <a:p>
            <a:r>
              <a:rPr lang="es-CO" b="1" dirty="0" err="1"/>
              <a:t>Chroma</a:t>
            </a:r>
            <a:r>
              <a:rPr lang="es-CO" b="1" dirty="0"/>
              <a:t> </a:t>
            </a:r>
            <a:r>
              <a:rPr lang="es-CO" b="1" dirty="0" err="1"/>
              <a:t>subsampling</a:t>
            </a:r>
            <a:r>
              <a:rPr lang="es-CO" b="1" dirty="0"/>
              <a:t>: </a:t>
            </a:r>
            <a:r>
              <a:rPr lang="es-CO" dirty="0"/>
              <a:t>decrementa la información que hay en los colores de la imagen ajustando el brillo para que sea imperceptible, esto porque el ojo humano es más sensible a los ajustes de brillo que a los de color.</a:t>
            </a:r>
          </a:p>
          <a:p>
            <a:endParaRPr lang="es-CO" dirty="0"/>
          </a:p>
          <a:p>
            <a:r>
              <a:rPr lang="es-CO" b="1" dirty="0"/>
              <a:t>Color </a:t>
            </a:r>
            <a:r>
              <a:rPr lang="es-CO" b="1" dirty="0" err="1"/>
              <a:t>reduction</a:t>
            </a:r>
            <a:r>
              <a:rPr lang="es-CO" b="1" dirty="0"/>
              <a:t>: </a:t>
            </a:r>
            <a:r>
              <a:rPr lang="es-CO" dirty="0"/>
              <a:t>se reduce el número de colores en la imagen de manera que no sea notable. En lugar de permitir todas las capas de un color se admite que los pixeles adquieran el valor de sólo unas cuantas por color.</a:t>
            </a:r>
          </a:p>
          <a:p>
            <a:endParaRPr lang="es-CO" dirty="0"/>
          </a:p>
          <a:p>
            <a:r>
              <a:rPr lang="es-CO" b="1" dirty="0"/>
              <a:t>Fractal </a:t>
            </a:r>
            <a:r>
              <a:rPr lang="es-CO" b="1" dirty="0" err="1"/>
              <a:t>compression</a:t>
            </a:r>
            <a:r>
              <a:rPr lang="es-CO" b="1" dirty="0"/>
              <a:t>: </a:t>
            </a:r>
            <a:r>
              <a:rPr lang="es-CO" dirty="0"/>
              <a:t>en algunos casos las imágenes tienen pedazos que son similares entre sí, éste método guarda los datos de un pedazo y lo duplica para el otro segmento.</a:t>
            </a:r>
          </a:p>
        </p:txBody>
      </p:sp>
      <p:pic>
        <p:nvPicPr>
          <p:cNvPr id="7" name="Picture 2" descr="Lossy compression (article) | Khan Academy">
            <a:extLst>
              <a:ext uri="{FF2B5EF4-FFF2-40B4-BE49-F238E27FC236}">
                <a16:creationId xmlns:a16="http://schemas.microsoft.com/office/drawing/2014/main" id="{4CF4AF12-68BB-4E8D-A3F9-8D6DA31B05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4529" y="1800665"/>
            <a:ext cx="4876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891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b="1" i="0" dirty="0">
                <a:solidFill>
                  <a:srgbClr val="000000"/>
                </a:solidFill>
                <a:effectLst/>
                <a:latin typeface="Arial" panose="020B0604020202020204" pitchFamily="34" charset="0"/>
              </a:rPr>
              <a:t>Los métodos para la compresión de imagen con perdida:</a:t>
            </a:r>
            <a:endParaRPr lang="es-CO" dirty="0"/>
          </a:p>
        </p:txBody>
      </p:sp>
      <p:sp>
        <p:nvSpPr>
          <p:cNvPr id="3" name="CuadroTexto 2">
            <a:extLst>
              <a:ext uri="{FF2B5EF4-FFF2-40B4-BE49-F238E27FC236}">
                <a16:creationId xmlns:a16="http://schemas.microsoft.com/office/drawing/2014/main" id="{0B3AB494-E7FF-4B2F-9CA5-C07660117E03}"/>
              </a:ext>
            </a:extLst>
          </p:cNvPr>
          <p:cNvSpPr txBox="1"/>
          <p:nvPr/>
        </p:nvSpPr>
        <p:spPr>
          <a:xfrm>
            <a:off x="586154" y="1800665"/>
            <a:ext cx="5378548" cy="2246769"/>
          </a:xfrm>
          <a:prstGeom prst="rect">
            <a:avLst/>
          </a:prstGeom>
          <a:noFill/>
        </p:spPr>
        <p:txBody>
          <a:bodyPr wrap="square" rtlCol="0">
            <a:spAutoFit/>
          </a:bodyPr>
          <a:lstStyle/>
          <a:p>
            <a:r>
              <a:rPr lang="es-CO" b="1" dirty="0" err="1"/>
              <a:t>Transform</a:t>
            </a:r>
            <a:r>
              <a:rPr lang="es-CO" b="1" dirty="0"/>
              <a:t> </a:t>
            </a:r>
            <a:r>
              <a:rPr lang="es-CO" b="1" dirty="0" err="1"/>
              <a:t>Coding</a:t>
            </a:r>
            <a:r>
              <a:rPr lang="es-CO" b="1" dirty="0"/>
              <a:t>: </a:t>
            </a:r>
            <a:r>
              <a:rPr lang="es-CO" dirty="0"/>
              <a:t>el método promedia los colores de la imagen aprovechándose de que el ojo humano percibe algunos colores de manera más vívida que otros. Utiliza las transformadas de Fourier y un método llamado cuantización para filtrar información.</a:t>
            </a:r>
          </a:p>
          <a:p>
            <a:endParaRPr lang="es-CO" b="1" dirty="0"/>
          </a:p>
          <a:p>
            <a:r>
              <a:rPr lang="es-CO" b="1" dirty="0"/>
              <a:t>Vector </a:t>
            </a:r>
            <a:r>
              <a:rPr lang="es-CO" b="1" dirty="0" err="1"/>
              <a:t>quantization</a:t>
            </a:r>
            <a:r>
              <a:rPr lang="es-CO" b="1" dirty="0"/>
              <a:t>: </a:t>
            </a:r>
            <a:r>
              <a:rPr lang="es-CO" dirty="0"/>
              <a:t>reduce la cantidad de espacios de memoria en los que se almacenan los colores de la imagen. El método utiliza una aproximación para esta reducción de datos, por ejemplo, sintetiza un color de 24 bits en 8 bits de manera que el cambio no sea identificable.</a:t>
            </a:r>
          </a:p>
        </p:txBody>
      </p:sp>
      <p:pic>
        <p:nvPicPr>
          <p:cNvPr id="1028" name="Picture 4" descr="How Image Compression Works: The Basics - Make Tech Easier">
            <a:extLst>
              <a:ext uri="{FF2B5EF4-FFF2-40B4-BE49-F238E27FC236}">
                <a16:creationId xmlns:a16="http://schemas.microsoft.com/office/drawing/2014/main" id="{9DA50D23-563D-461A-843C-3E92DE59E5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300" y="2286774"/>
            <a:ext cx="50958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50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378960" cy="6760049"/>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1" i="0" dirty="0">
                <a:solidFill>
                  <a:srgbClr val="202122"/>
                </a:solidFill>
                <a:effectLst/>
                <a:latin typeface="Arial" panose="020B0604020202020204" pitchFamily="34" charset="0"/>
              </a:rPr>
              <a:t> Que es el aprendizaje automático</a:t>
            </a:r>
            <a:endParaRPr lang="es-CO" b="1" dirty="0"/>
          </a:p>
        </p:txBody>
      </p:sp>
      <p:sp>
        <p:nvSpPr>
          <p:cNvPr id="3" name="CuadroTexto 2">
            <a:extLst>
              <a:ext uri="{FF2B5EF4-FFF2-40B4-BE49-F238E27FC236}">
                <a16:creationId xmlns:a16="http://schemas.microsoft.com/office/drawing/2014/main" id="{D1B12756-2313-4E80-B84F-9DA1D75C8203}"/>
              </a:ext>
            </a:extLst>
          </p:cNvPr>
          <p:cNvSpPr txBox="1"/>
          <p:nvPr/>
        </p:nvSpPr>
        <p:spPr>
          <a:xfrm>
            <a:off x="815041" y="1565465"/>
            <a:ext cx="6181586" cy="3323987"/>
          </a:xfrm>
          <a:prstGeom prst="rect">
            <a:avLst/>
          </a:prstGeom>
          <a:noFill/>
        </p:spPr>
        <p:txBody>
          <a:bodyPr wrap="square" rtlCol="0">
            <a:spAutoFit/>
          </a:bodyPr>
          <a:lstStyle/>
          <a:p>
            <a:r>
              <a:rPr lang="es-CO" dirty="0"/>
              <a:t>El aprendizaje automático o autónomo en la inteligencia artificial, es cómo la máquina aprende o mejora su rendimiento en base a los datos que esta misma consume, de este aprendizaje existen dos ramas:</a:t>
            </a:r>
          </a:p>
          <a:p>
            <a:endParaRPr lang="es-CO" dirty="0"/>
          </a:p>
          <a:p>
            <a:r>
              <a:rPr lang="es-CO" b="1" i="1" dirty="0"/>
              <a:t>Aprendizaje autónomo supervisado:</a:t>
            </a:r>
            <a:r>
              <a:rPr lang="es-CO" b="1" dirty="0"/>
              <a:t> </a:t>
            </a:r>
            <a:r>
              <a:rPr lang="es-CO" dirty="0"/>
              <a:t>es en el que un humano va guiando a la máquina sobre que datos tomar para que esta aprenda.</a:t>
            </a:r>
          </a:p>
          <a:p>
            <a:endParaRPr lang="es-CO" dirty="0"/>
          </a:p>
          <a:p>
            <a:r>
              <a:rPr lang="es-CO" b="1" i="1" dirty="0"/>
              <a:t>Aprendizaje autónomo no supervisado: </a:t>
            </a:r>
            <a:r>
              <a:rPr lang="es-CO" dirty="0"/>
              <a:t>donde no hay limitaciones en el algoritmo ni ningún acompañamiento del humano en lo que la máquina puede aprender.</a:t>
            </a:r>
          </a:p>
          <a:p>
            <a:endParaRPr lang="es-CO" dirty="0"/>
          </a:p>
          <a:p>
            <a:r>
              <a:rPr lang="es-CO" dirty="0"/>
              <a:t>Un ejemplo de aprendizaje automático puede ser cuando usamos las redes sociales, ya que estos algoritmos de aprendizaje automático o autónomo hacen de nuestra experiencia de usuario una más agradable y fluida en cuanto a nuestro historial de gustos, o nuestros intereses.</a:t>
            </a:r>
          </a:p>
        </p:txBody>
      </p:sp>
      <p:pic>
        <p:nvPicPr>
          <p:cNvPr id="4" name="Imagen 3">
            <a:extLst>
              <a:ext uri="{FF2B5EF4-FFF2-40B4-BE49-F238E27FC236}">
                <a16:creationId xmlns:a16="http://schemas.microsoft.com/office/drawing/2014/main" id="{AA83F1DF-0AFE-4E54-89FC-366DE0BDAE73}"/>
              </a:ext>
            </a:extLst>
          </p:cNvPr>
          <p:cNvPicPr>
            <a:picLocks noChangeAspect="1"/>
          </p:cNvPicPr>
          <p:nvPr/>
        </p:nvPicPr>
        <p:blipFill>
          <a:blip r:embed="rId6"/>
          <a:stretch>
            <a:fillRect/>
          </a:stretch>
        </p:blipFill>
        <p:spPr>
          <a:xfrm>
            <a:off x="7501283" y="1390989"/>
            <a:ext cx="3886837" cy="3571300"/>
          </a:xfrm>
          <a:prstGeom prst="rect">
            <a:avLst/>
          </a:prstGeom>
        </p:spPr>
      </p:pic>
    </p:spTree>
    <p:extLst>
      <p:ext uri="{BB962C8B-B14F-4D97-AF65-F5344CB8AC3E}">
        <p14:creationId xmlns:p14="http://schemas.microsoft.com/office/powerpoint/2010/main" val="5011253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TotalTime>
  <Words>1779</Words>
  <Application>Microsoft Office PowerPoint</Application>
  <PresentationFormat>Panorámica</PresentationFormat>
  <Paragraphs>112</Paragraphs>
  <Slides>16</Slides>
  <Notes>15</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16</vt:i4>
      </vt:variant>
    </vt:vector>
  </HeadingPairs>
  <TitlesOfParts>
    <vt:vector size="21" baseType="lpstr">
      <vt:lpstr>Arial</vt:lpstr>
      <vt:lpstr>Calibri</vt:lpstr>
      <vt:lpstr>Times New Roman</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Sebastian Contreras Gonzalez</cp:lastModifiedBy>
  <cp:revision>13</cp:revision>
  <dcterms:created xsi:type="dcterms:W3CDTF">2020-06-26T14:36:07Z</dcterms:created>
  <dcterms:modified xsi:type="dcterms:W3CDTF">2021-11-22T16:05:06Z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