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2"/>
  </p:notesMasterIdLst>
  <p:sldIdLst>
    <p:sldId id="256" r:id="rId3"/>
    <p:sldId id="257" r:id="rId4"/>
    <p:sldId id="262" r:id="rId5"/>
    <p:sldId id="259" r:id="rId6"/>
    <p:sldId id="261" r:id="rId7"/>
    <p:sldId id="264" r:id="rId8"/>
    <p:sldId id="263" r:id="rId9"/>
    <p:sldId id="266" r:id="rId10"/>
    <p:sldId id="265" r:id="rId11"/>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57F73-51A1-4BFC-ABAE-1FA30914355D}" v="2" dt="2021-11-09T13:44:08.495"/>
    <p1510:client id="{6E69A916-9938-4CF5-B43E-01D85AB79083}" v="22" dt="2021-11-10T05:21:13.358"/>
  </p1510:revLst>
</p1510:revInfo>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26" Type="http://schemas.microsoft.com/office/2015/10/relationships/revisionInfo" Target="revisionInfo.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23"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9690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3688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6615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dirty="0">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hyperlink" Target="https://es.wikipedia.org/wiki/Algoritmo_de_compresi%C3%B3n_sin_p%C3%A9rdida"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es.wikipedia.org/wiki/Algoritmo_de_compresi%C3%B3n_con_p%C3%A9rdida" TargetMode="External"/><Relationship Id="rId5" Type="http://schemas.openxmlformats.org/officeDocument/2006/relationships/hyperlink" Target="https://github.com/msosav/proyecto-datos" TargetMode="External"/><Relationship Id="rId4" Type="http://schemas.openxmlformats.org/officeDocument/2006/relationships/image" Target="../media/image4.pn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2.jpe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topics/computer-science/lossy-compression" TargetMode="External"/><Relationship Id="rId2" Type="http://schemas.openxmlformats.org/officeDocument/2006/relationships/hyperlink" Target="https://sisbib.unmsm.edu.pe/BibVirtual/publicaciones/risi/2009_n1/v6n1/a04v6n1.pdf" TargetMode="External"/><Relationship Id="rId1" Type="http://schemas.openxmlformats.org/officeDocument/2006/relationships/slideLayout" Target="../slideLayouts/slideLayout14.xml"/><Relationship Id="rId4" Type="http://schemas.openxmlformats.org/officeDocument/2006/relationships/hyperlink" Target="https://piamulholland.wordpress.com/unit-19/optimis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2" name="CuadroTexto 1">
            <a:extLst>
              <a:ext uri="{FF2B5EF4-FFF2-40B4-BE49-F238E27FC236}">
                <a16:creationId xmlns:a16="http://schemas.microsoft.com/office/drawing/2014/main" id="{F06D5D61-E580-4884-BD56-DED6F5AAD09D}"/>
              </a:ext>
            </a:extLst>
          </p:cNvPr>
          <p:cNvSpPr txBox="1"/>
          <p:nvPr/>
        </p:nvSpPr>
        <p:spPr>
          <a:xfrm flipH="1">
            <a:off x="7579151" y="2648932"/>
            <a:ext cx="3649164" cy="830997"/>
          </a:xfrm>
          <a:prstGeom prst="rect">
            <a:avLst/>
          </a:prstGeom>
          <a:noFill/>
        </p:spPr>
        <p:txBody>
          <a:bodyPr wrap="square" rtlCol="0">
            <a:spAutoFit/>
          </a:bodyPr>
          <a:lstStyle/>
          <a:p>
            <a:r>
              <a:rPr lang="es-ES" sz="2400" dirty="0"/>
              <a:t>Proyecto de Estructuras de datos y algoritmos</a:t>
            </a:r>
            <a:endParaRPr lang="es-CO"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FFFFFF"/>
                </a:solidFill>
                <a:latin typeface="Arial"/>
                <a:ea typeface="Arial"/>
                <a:cs typeface="Arial"/>
                <a:sym typeface="Arial"/>
              </a:rPr>
              <a:t>Presentación del equipo</a:t>
            </a:r>
            <a:endParaRPr sz="2200" b="0" i="0" u="none" strike="noStrike" cap="none" dirty="0">
              <a:solidFill>
                <a:srgbClr val="000000"/>
              </a:solidFill>
              <a:latin typeface="Arial"/>
              <a:ea typeface="Arial"/>
              <a:cs typeface="Arial"/>
              <a:sym typeface="Arial"/>
            </a:endParaRPr>
          </a:p>
        </p:txBody>
      </p:sp>
      <p:sp>
        <p:nvSpPr>
          <p:cNvPr id="202" name="Google Shape;202;p2"/>
          <p:cNvSpPr/>
          <p:nvPr/>
        </p:nvSpPr>
        <p:spPr>
          <a:xfrm>
            <a:off x="3280080" y="31800"/>
            <a:ext cx="240270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06" name="Google Shape;206;p2"/>
          <p:cNvSpPr/>
          <p:nvPr/>
        </p:nvSpPr>
        <p:spPr>
          <a:xfrm>
            <a:off x="728640"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7" name="Google Shape;207;p2"/>
          <p:cNvSpPr/>
          <p:nvPr/>
        </p:nvSpPr>
        <p:spPr>
          <a:xfrm>
            <a:off x="3563400"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9" name="Google Shape;209;p2"/>
          <p:cNvSpPr/>
          <p:nvPr/>
        </p:nvSpPr>
        <p:spPr>
          <a:xfrm>
            <a:off x="3551040" y="4180680"/>
            <a:ext cx="2192760" cy="1106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ES" sz="2200" b="0" i="0" u="none" strike="noStrike" cap="none" dirty="0">
                <a:solidFill>
                  <a:srgbClr val="001E33"/>
                </a:solidFill>
                <a:latin typeface="Arial"/>
                <a:ea typeface="Arial"/>
                <a:cs typeface="Arial"/>
                <a:sym typeface="Arial"/>
              </a:rPr>
              <a:t>Sebastián Contreras</a:t>
            </a:r>
            <a:endParaRPr sz="2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0" name="Google Shape;210;p2"/>
          <p:cNvSpPr/>
          <p:nvPr/>
        </p:nvSpPr>
        <p:spPr>
          <a:xfrm>
            <a:off x="635040" y="4180680"/>
            <a:ext cx="2192760" cy="42943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1E33"/>
                </a:solidFill>
                <a:latin typeface="Arial"/>
                <a:ea typeface="Arial"/>
                <a:cs typeface="Arial"/>
                <a:sym typeface="Arial"/>
              </a:rPr>
              <a:t>Miguel Sosa</a:t>
            </a:r>
            <a:endParaRPr sz="2200" b="0" i="0" u="none" strike="noStrike" cap="none" dirty="0">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endParaRPr lang="en-US" sz="2200" b="1" i="0" u="none" strike="noStrike" cap="none" dirty="0">
              <a:solidFill>
                <a:srgbClr val="001E33"/>
              </a:solidFill>
              <a:uFill>
                <a:noFill/>
              </a:u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lang="en-US" sz="2200" b="1" i="0" u="none" strike="noStrike" cap="none" dirty="0">
              <a:solidFill>
                <a:srgbClr val="001E33"/>
              </a:solidFill>
              <a:latin typeface="Arial"/>
              <a:ea typeface="Arial"/>
              <a:cs typeface="Arial"/>
              <a:sym typeface="Arial"/>
            </a:endParaRPr>
          </a:p>
        </p:txBody>
      </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dirty="0">
                <a:solidFill>
                  <a:srgbClr val="001E33"/>
                </a:solidFill>
              </a:rPr>
              <a:t>Sebastián Rendón</a:t>
            </a:r>
            <a:endParaRPr sz="2200" b="0" i="0" u="none" strike="noStrike" cap="none" dirty="0">
              <a:solidFill>
                <a:srgbClr val="001E33"/>
              </a:solidFill>
              <a:latin typeface="Arial"/>
              <a:ea typeface="Arial"/>
              <a:cs typeface="Arial"/>
              <a:sym typeface="Arial"/>
            </a:endParaRPr>
          </a:p>
        </p:txBody>
      </p:sp>
      <p:sp>
        <p:nvSpPr>
          <p:cNvPr id="222" name="Google Shape;222;p2"/>
          <p:cNvSpPr/>
          <p:nvPr/>
        </p:nvSpPr>
        <p:spPr>
          <a:xfrm>
            <a:off x="7692600" y="61842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24" name="Google Shape;224;p2"/>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33" name="Google Shape;207;p2">
            <a:extLst>
              <a:ext uri="{FF2B5EF4-FFF2-40B4-BE49-F238E27FC236}">
                <a16:creationId xmlns:a16="http://schemas.microsoft.com/office/drawing/2014/main" id="{38F231F1-15D3-4FEE-B741-B44881C043F2}"/>
              </a:ext>
            </a:extLst>
          </p:cNvPr>
          <p:cNvSpPr/>
          <p:nvPr/>
        </p:nvSpPr>
        <p:spPr>
          <a:xfrm>
            <a:off x="6526562"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357E2042-FD26-4AD0-8F8E-47F8F281E73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8371" t="53471" r="18959" b="24673"/>
          <a:stretch/>
        </p:blipFill>
        <p:spPr bwMode="auto">
          <a:xfrm>
            <a:off x="951707" y="1934953"/>
            <a:ext cx="1655905" cy="212855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 name="Picture 2" descr="Vista previa de imagen">
            <a:extLst>
              <a:ext uri="{FF2B5EF4-FFF2-40B4-BE49-F238E27FC236}">
                <a16:creationId xmlns:a16="http://schemas.microsoft.com/office/drawing/2014/main" id="{72EDA99C-B22A-4CF4-A41E-EAC1D66EAD4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873" t="-1" r="27763" b="50000"/>
          <a:stretch/>
        </p:blipFill>
        <p:spPr bwMode="auto">
          <a:xfrm>
            <a:off x="3879781" y="1917935"/>
            <a:ext cx="1469276" cy="215920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Imagen 5" descr="Un hombre parado en la arena de la playa&#10;&#10;Descripción generada automáticamente">
            <a:extLst>
              <a:ext uri="{FF2B5EF4-FFF2-40B4-BE49-F238E27FC236}">
                <a16:creationId xmlns:a16="http://schemas.microsoft.com/office/drawing/2014/main" id="{A8F201A8-1744-4425-B09B-5D31DD78235D}"/>
              </a:ext>
            </a:extLst>
          </p:cNvPr>
          <p:cNvPicPr>
            <a:picLocks noChangeAspect="1"/>
          </p:cNvPicPr>
          <p:nvPr/>
        </p:nvPicPr>
        <p:blipFill rotWithShape="1">
          <a:blip r:embed="rId8"/>
          <a:srcRect l="43153" t="21253" r="36010" b="62612"/>
          <a:stretch/>
        </p:blipFill>
        <p:spPr>
          <a:xfrm>
            <a:off x="6622824" y="2011813"/>
            <a:ext cx="1909516" cy="1971451"/>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endParaRPr lang="en-US" sz="2200" b="1" i="0" u="none" strike="noStrike" cap="none" dirty="0">
              <a:solidFill>
                <a:srgbClr val="001E33"/>
              </a:solidFill>
              <a:uFill>
                <a:noFill/>
              </a:u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dirty="0">
                <a:solidFill>
                  <a:srgbClr val="202122"/>
                </a:solidFill>
                <a:effectLst/>
                <a:latin typeface="Arial" panose="020B0604020202020204" pitchFamily="34" charset="0"/>
              </a:rPr>
              <a:t> Objetivo del trabajo</a:t>
            </a:r>
            <a:endParaRPr lang="es-CO" sz="2800" b="1" dirty="0"/>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6"/>
          <a:stretch>
            <a:fillRect/>
          </a:stretch>
        </p:blipFill>
        <p:spPr>
          <a:xfrm>
            <a:off x="1341466" y="1979720"/>
            <a:ext cx="8494991" cy="3442112"/>
          </a:xfrm>
          <a:prstGeom prst="rect">
            <a:avLst/>
          </a:prstGeom>
        </p:spPr>
      </p:pic>
    </p:spTree>
    <p:extLst>
      <p:ext uri="{BB962C8B-B14F-4D97-AF65-F5344CB8AC3E}">
        <p14:creationId xmlns:p14="http://schemas.microsoft.com/office/powerpoint/2010/main" val="11832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Definición de la compresión de imagen </a:t>
            </a:r>
            <a:r>
              <a:rPr lang="es-ES" b="0" i="0" u="none" strike="noStrike" dirty="0">
                <a:solidFill>
                  <a:srgbClr val="0645AD"/>
                </a:solidFill>
                <a:effectLst/>
                <a:latin typeface="Arial" panose="020B0604020202020204" pitchFamily="34" charset="0"/>
                <a:hlinkClick r:id="rId6" tooltip="Algoritmo de compresión con pérdida"/>
              </a:rPr>
              <a:t>con pérdida (</a:t>
            </a:r>
            <a:r>
              <a:rPr lang="es-ES" b="0" i="0" u="none" strike="noStrike" dirty="0" err="1">
                <a:solidFill>
                  <a:srgbClr val="0645AD"/>
                </a:solidFill>
                <a:effectLst/>
                <a:latin typeface="Arial" panose="020B0604020202020204" pitchFamily="34" charset="0"/>
                <a:hlinkClick r:id="rId6" tooltip="Algoritmo de compresión con pérdida"/>
              </a:rPr>
              <a:t>Lossy</a:t>
            </a:r>
            <a:r>
              <a:rPr lang="es-ES" b="0" i="0" u="none" strike="noStrike" dirty="0">
                <a:solidFill>
                  <a:srgbClr val="0645AD"/>
                </a:solidFill>
                <a:effectLst/>
                <a:latin typeface="Arial" panose="020B0604020202020204" pitchFamily="34" charset="0"/>
                <a:hlinkClick r:id="rId6" tooltip="Algoritmo de compresión con pérdida"/>
              </a:rPr>
              <a:t>)</a:t>
            </a:r>
            <a:r>
              <a:rPr lang="es-ES" b="0" i="0" dirty="0">
                <a:solidFill>
                  <a:srgbClr val="202122"/>
                </a:solidFill>
                <a:effectLst/>
                <a:latin typeface="Arial" panose="020B0604020202020204" pitchFamily="34" charset="0"/>
              </a:rPr>
              <a:t> o </a:t>
            </a:r>
            <a:r>
              <a:rPr lang="es-ES" b="0" i="0" u="sng" dirty="0">
                <a:solidFill>
                  <a:srgbClr val="0645AD"/>
                </a:solidFill>
                <a:effectLst/>
                <a:latin typeface="Arial" panose="020B0604020202020204" pitchFamily="34" charset="0"/>
                <a:hlinkClick r:id="rId7"/>
              </a:rPr>
              <a:t>sin pérdida (</a:t>
            </a:r>
            <a:r>
              <a:rPr lang="es-ES" b="0" i="0" u="sng" dirty="0" err="1">
                <a:solidFill>
                  <a:srgbClr val="0645AD"/>
                </a:solidFill>
                <a:effectLst/>
                <a:latin typeface="Arial" panose="020B0604020202020204" pitchFamily="34" charset="0"/>
                <a:hlinkClick r:id="rId7"/>
              </a:rPr>
              <a:t>LossLess</a:t>
            </a:r>
            <a:r>
              <a:rPr lang="es-ES" b="0" i="0" u="sng" dirty="0">
                <a:solidFill>
                  <a:srgbClr val="0645AD"/>
                </a:solidFill>
                <a:effectLst/>
                <a:latin typeface="Arial" panose="020B0604020202020204" pitchFamily="34" charset="0"/>
                <a:hlinkClick r:id="rId7"/>
              </a:rPr>
              <a:t>)</a:t>
            </a:r>
            <a:r>
              <a:rPr lang="es-ES" b="0" i="0" dirty="0">
                <a:solidFill>
                  <a:srgbClr val="202122"/>
                </a:solidFill>
                <a:effectLst/>
                <a:latin typeface="Arial" panose="020B0604020202020204" pitchFamily="34" charset="0"/>
              </a:rPr>
              <a:t>.</a:t>
            </a:r>
            <a:endParaRPr lang="es-CO" dirty="0"/>
          </a:p>
        </p:txBody>
      </p:sp>
      <p:sp>
        <p:nvSpPr>
          <p:cNvPr id="10" name="CuadroTexto 9">
            <a:extLst>
              <a:ext uri="{FF2B5EF4-FFF2-40B4-BE49-F238E27FC236}">
                <a16:creationId xmlns:a16="http://schemas.microsoft.com/office/drawing/2014/main" id="{C3B37233-74F7-416F-9196-D735AF9B495A}"/>
              </a:ext>
            </a:extLst>
          </p:cNvPr>
          <p:cNvSpPr txBox="1"/>
          <p:nvPr/>
        </p:nvSpPr>
        <p:spPr>
          <a:xfrm>
            <a:off x="6096000" y="1762812"/>
            <a:ext cx="6019883" cy="1569660"/>
          </a:xfrm>
          <a:prstGeom prst="rect">
            <a:avLst/>
          </a:prstGeom>
          <a:noFill/>
        </p:spPr>
        <p:txBody>
          <a:bodyPr wrap="square" rtlCol="0">
            <a:spAutoFit/>
          </a:bodyPr>
          <a:lstStyle/>
          <a:p>
            <a:r>
              <a:rPr lang="es-ES" sz="1200" b="1" i="1" dirty="0">
                <a:solidFill>
                  <a:srgbClr val="202122"/>
                </a:solidFill>
                <a:latin typeface="Arial" panose="020B0604020202020204" pitchFamily="34" charset="0"/>
              </a:rPr>
              <a:t>Compresión sin perdida: </a:t>
            </a:r>
            <a:r>
              <a:rPr lang="es-ES" sz="1200" dirty="0">
                <a:solidFill>
                  <a:srgbClr val="202122"/>
                </a:solidFill>
                <a:latin typeface="Arial" panose="020B0604020202020204" pitchFamily="34" charset="0"/>
              </a:rPr>
              <a:t>cualquier procedimiento de codificación que tenga como objetivo representar cierta cantidad de información utilizando u ocupando un espacio menor, siendo posible una reconstrucción exacta de los datos originales.</a:t>
            </a:r>
          </a:p>
          <a:p>
            <a:r>
              <a:rPr lang="es-CO" sz="1200" dirty="0">
                <a:solidFill>
                  <a:srgbClr val="202122"/>
                </a:solidFill>
                <a:latin typeface="Arial" panose="020B0604020202020204" pitchFamily="34" charset="0"/>
              </a:rPr>
              <a:t>Este método clasifica las imágenes basado en la entropía, lo que es una decodificación de los datos sin conocer su naturaleza.</a:t>
            </a:r>
          </a:p>
          <a:p>
            <a:r>
              <a:rPr lang="es-CO" sz="1200" dirty="0">
                <a:solidFill>
                  <a:srgbClr val="202122"/>
                </a:solidFill>
                <a:latin typeface="Arial" panose="020B0604020202020204" pitchFamily="34" charset="0"/>
              </a:rPr>
              <a:t>Éstas técnicas utilizan métodos estadísticos y permiten una mayor recuperación de la información una vez la imagen se descomprime.</a:t>
            </a:r>
          </a:p>
          <a:p>
            <a:endParaRPr lang="es-ES" sz="1200" dirty="0">
              <a:solidFill>
                <a:srgbClr val="202122"/>
              </a:solidFill>
              <a:latin typeface="Arial" panose="020B0604020202020204" pitchFamily="34" charset="0"/>
            </a:endParaRPr>
          </a:p>
        </p:txBody>
      </p:sp>
      <p:sp>
        <p:nvSpPr>
          <p:cNvPr id="12" name="CuadroTexto 11">
            <a:extLst>
              <a:ext uri="{FF2B5EF4-FFF2-40B4-BE49-F238E27FC236}">
                <a16:creationId xmlns:a16="http://schemas.microsoft.com/office/drawing/2014/main" id="{38B34E86-95E7-414E-9E57-97231C3A1F1E}"/>
              </a:ext>
            </a:extLst>
          </p:cNvPr>
          <p:cNvSpPr txBox="1"/>
          <p:nvPr/>
        </p:nvSpPr>
        <p:spPr>
          <a:xfrm>
            <a:off x="803880" y="1726980"/>
            <a:ext cx="5237830" cy="2831544"/>
          </a:xfrm>
          <a:prstGeom prst="rect">
            <a:avLst/>
          </a:prstGeom>
          <a:noFill/>
        </p:spPr>
        <p:txBody>
          <a:bodyPr wrap="square" rtlCol="0">
            <a:spAutoFit/>
          </a:bodyPr>
          <a:lstStyle/>
          <a:p>
            <a:r>
              <a:rPr lang="es-ES" sz="1200" b="1" i="1" dirty="0"/>
              <a:t>Compresión con perdida (</a:t>
            </a:r>
            <a:r>
              <a:rPr lang="es-ES" sz="1200" b="1" i="1" dirty="0" err="1"/>
              <a:t>Lossy</a:t>
            </a:r>
            <a:r>
              <a:rPr lang="es-ES" sz="1200" b="1" i="1" dirty="0"/>
              <a:t>): </a:t>
            </a:r>
            <a:r>
              <a:rPr lang="es-ES" sz="1200" b="0" i="0" dirty="0">
                <a:solidFill>
                  <a:srgbClr val="202122"/>
                </a:solidFill>
                <a:effectLst/>
                <a:latin typeface="Arial" panose="020B0604020202020204" pitchFamily="34" charset="0"/>
              </a:rPr>
              <a:t>se refiere a cualquier procedimiento de codificación que tenga como objetivo representar cierta cantidad de información utilizando una menor cantidad de la misma, siendo imposible una reconstrucción exacta de los datos original. Éstos métodos utilizan eliminación basada en la base para eliminar información redundante.</a:t>
            </a:r>
          </a:p>
          <a:p>
            <a:pPr lvl="2"/>
            <a:r>
              <a:rPr lang="es-ES" sz="1200" b="0" i="0" dirty="0">
                <a:solidFill>
                  <a:srgbClr val="202122"/>
                </a:solidFill>
                <a:effectLst/>
                <a:latin typeface="Arial" panose="020B0604020202020204" pitchFamily="34" charset="0"/>
              </a:rPr>
              <a:t>      Ya que la compresi</a:t>
            </a:r>
            <a:r>
              <a:rPr lang="es-ES" sz="1200" dirty="0">
                <a:solidFill>
                  <a:srgbClr val="202122"/>
                </a:solidFill>
                <a:latin typeface="Arial" panose="020B0604020202020204" pitchFamily="34" charset="0"/>
              </a:rPr>
              <a:t>ón </a:t>
            </a:r>
            <a:r>
              <a:rPr lang="es-ES" sz="1200" i="1" dirty="0" err="1">
                <a:solidFill>
                  <a:srgbClr val="202122"/>
                </a:solidFill>
                <a:latin typeface="Arial" panose="020B0604020202020204" pitchFamily="34" charset="0"/>
              </a:rPr>
              <a:t>lossy</a:t>
            </a:r>
            <a:r>
              <a:rPr lang="es-ES" sz="1200" i="1" dirty="0">
                <a:solidFill>
                  <a:srgbClr val="202122"/>
                </a:solidFill>
                <a:latin typeface="Arial" panose="020B0604020202020204" pitchFamily="34" charset="0"/>
              </a:rPr>
              <a:t> </a:t>
            </a:r>
            <a:r>
              <a:rPr lang="es-ES" sz="1200" dirty="0">
                <a:solidFill>
                  <a:srgbClr val="202122"/>
                </a:solidFill>
                <a:latin typeface="Arial" panose="020B0604020202020204" pitchFamily="34" charset="0"/>
              </a:rPr>
              <a:t>elimina información de manera que la percepción general se siga entendiendo, solo se ve afectada la                   resolución de la imagen, pero cuando el método se aplica varias veces si se hace notable una disminución en la información. </a:t>
            </a:r>
            <a:r>
              <a:rPr lang="es-ES" sz="1200" i="1" dirty="0">
                <a:solidFill>
                  <a:srgbClr val="202122"/>
                </a:solidFill>
                <a:latin typeface="Arial" panose="020B0604020202020204" pitchFamily="34" charset="0"/>
              </a:rPr>
              <a:t> </a:t>
            </a:r>
            <a:r>
              <a:rPr lang="es-ES" sz="1200" b="0" i="0" dirty="0">
                <a:solidFill>
                  <a:srgbClr val="202122"/>
                </a:solidFill>
                <a:effectLst/>
                <a:latin typeface="Arial" panose="020B0604020202020204" pitchFamily="34" charset="0"/>
              </a:rPr>
              <a:t> </a:t>
            </a:r>
          </a:p>
          <a:p>
            <a:pPr lvl="2"/>
            <a:endParaRPr lang="es-ES" b="0" i="0" dirty="0">
              <a:solidFill>
                <a:srgbClr val="202122"/>
              </a:solidFill>
              <a:effectLst/>
              <a:latin typeface="Arial" panose="020B0604020202020204" pitchFamily="34" charset="0"/>
            </a:endParaRPr>
          </a:p>
          <a:p>
            <a:endParaRPr lang="es-ES" dirty="0">
              <a:solidFill>
                <a:srgbClr val="202122"/>
              </a:solidFill>
              <a:latin typeface="Arial" panose="020B0604020202020204" pitchFamily="34" charset="0"/>
            </a:endParaRPr>
          </a:p>
          <a:p>
            <a:endParaRPr lang="es-ES" b="0" i="0" dirty="0">
              <a:solidFill>
                <a:srgbClr val="202122"/>
              </a:solidFill>
              <a:effectLst/>
              <a:latin typeface="Arial" panose="020B0604020202020204" pitchFamily="34" charset="0"/>
            </a:endParaRPr>
          </a:p>
          <a:p>
            <a:endParaRPr lang="es-ES" dirty="0">
              <a:solidFill>
                <a:srgbClr val="202122"/>
              </a:solidFill>
              <a:latin typeface="Arial" panose="020B0604020202020204" pitchFamily="34" charset="0"/>
            </a:endParaRPr>
          </a:p>
          <a:p>
            <a:endParaRPr lang="es-ES" b="0" i="0" dirty="0">
              <a:solidFill>
                <a:srgbClr val="202122"/>
              </a:solidFill>
              <a:effectLst/>
              <a:latin typeface="Arial" panose="020B0604020202020204" pitchFamily="34" charset="0"/>
            </a:endParaRPr>
          </a:p>
        </p:txBody>
      </p:sp>
      <p:pic>
        <p:nvPicPr>
          <p:cNvPr id="13" name="Picture 2">
            <a:extLst>
              <a:ext uri="{FF2B5EF4-FFF2-40B4-BE49-F238E27FC236}">
                <a16:creationId xmlns:a16="http://schemas.microsoft.com/office/drawing/2014/main" id="{A2683EE7-0268-4833-B23D-08CAD06A69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4566" y="3687256"/>
            <a:ext cx="3684942" cy="1671763"/>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8309DC06-E928-43C6-8C6B-FC425A07D10D}"/>
              </a:ext>
            </a:extLst>
          </p:cNvPr>
          <p:cNvSpPr txBox="1"/>
          <p:nvPr/>
        </p:nvSpPr>
        <p:spPr>
          <a:xfrm>
            <a:off x="1039388" y="5365263"/>
            <a:ext cx="6019883" cy="276999"/>
          </a:xfrm>
          <a:prstGeom prst="rect">
            <a:avLst/>
          </a:prstGeom>
          <a:noFill/>
        </p:spPr>
        <p:txBody>
          <a:bodyPr wrap="square" rtlCol="0">
            <a:spAutoFit/>
          </a:bodyPr>
          <a:lstStyle/>
          <a:p>
            <a:r>
              <a:rPr lang="es-ES" sz="1200" b="0" i="0" dirty="0">
                <a:solidFill>
                  <a:srgbClr val="202122"/>
                </a:solidFill>
                <a:effectLst/>
                <a:latin typeface="Arial" panose="020B0604020202020204" pitchFamily="34" charset="0"/>
              </a:rPr>
              <a:t>    (</a:t>
            </a:r>
            <a:r>
              <a:rPr lang="es-ES" sz="1200" b="0" i="0" dirty="0" err="1">
                <a:solidFill>
                  <a:srgbClr val="202122"/>
                </a:solidFill>
                <a:effectLst/>
                <a:latin typeface="Arial" panose="020B0604020202020204" pitchFamily="34" charset="0"/>
              </a:rPr>
              <a:t>Sciencedirect</a:t>
            </a:r>
            <a:r>
              <a:rPr lang="es-ES" sz="1200" b="0" i="0" dirty="0">
                <a:solidFill>
                  <a:srgbClr val="202122"/>
                </a:solidFill>
                <a:effectLst/>
                <a:latin typeface="Arial" panose="020B0604020202020204" pitchFamily="34" charset="0"/>
              </a:rPr>
              <a:t>, 2020).</a:t>
            </a:r>
          </a:p>
        </p:txBody>
      </p:sp>
      <p:pic>
        <p:nvPicPr>
          <p:cNvPr id="3074" name="Picture 2" descr="Optimising &amp;amp; Compression | piamulholland">
            <a:extLst>
              <a:ext uri="{FF2B5EF4-FFF2-40B4-BE49-F238E27FC236}">
                <a16:creationId xmlns:a16="http://schemas.microsoft.com/office/drawing/2014/main" id="{47EA2628-EA29-4F15-AE36-34DBAA2ECC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3236" y="3142752"/>
            <a:ext cx="2626084" cy="2001076"/>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040BBE7D-81A5-497F-A569-024C547F8400}"/>
              </a:ext>
            </a:extLst>
          </p:cNvPr>
          <p:cNvSpPr txBox="1"/>
          <p:nvPr/>
        </p:nvSpPr>
        <p:spPr>
          <a:xfrm>
            <a:off x="7042494" y="5216320"/>
            <a:ext cx="6019883" cy="276999"/>
          </a:xfrm>
          <a:prstGeom prst="rect">
            <a:avLst/>
          </a:prstGeom>
          <a:noFill/>
        </p:spPr>
        <p:txBody>
          <a:bodyPr wrap="square" rtlCol="0">
            <a:spAutoFit/>
          </a:bodyPr>
          <a:lstStyle/>
          <a:p>
            <a:r>
              <a:rPr lang="es-ES" sz="1200" b="0" i="0" dirty="0">
                <a:solidFill>
                  <a:srgbClr val="202122"/>
                </a:solidFill>
                <a:effectLst/>
                <a:latin typeface="Arial" panose="020B0604020202020204" pitchFamily="34" charset="0"/>
              </a:rPr>
              <a:t>    (</a:t>
            </a:r>
            <a:r>
              <a:rPr lang="es-ES" sz="1200" b="0" i="0" dirty="0" err="1">
                <a:solidFill>
                  <a:srgbClr val="202122"/>
                </a:solidFill>
                <a:effectLst/>
                <a:latin typeface="Arial" panose="020B0604020202020204" pitchFamily="34" charset="0"/>
              </a:rPr>
              <a:t>Piamulholland</a:t>
            </a:r>
            <a:r>
              <a:rPr lang="es-ES" sz="1200" b="0" i="0" dirty="0">
                <a:solidFill>
                  <a:srgbClr val="202122"/>
                </a:solidFill>
                <a:effectLst/>
                <a:latin typeface="Arial" panose="020B0604020202020204" pitchFamily="34" charset="0"/>
              </a:rPr>
              <a:t>, 2018).</a:t>
            </a:r>
          </a:p>
        </p:txBody>
      </p:sp>
    </p:spTree>
    <p:extLst>
      <p:ext uri="{BB962C8B-B14F-4D97-AF65-F5344CB8AC3E}">
        <p14:creationId xmlns:p14="http://schemas.microsoft.com/office/powerpoint/2010/main" val="107566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523220"/>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sin pérdida </a:t>
            </a:r>
          </a:p>
          <a:p>
            <a:endParaRPr lang="es-CO" dirty="0"/>
          </a:p>
        </p:txBody>
      </p:sp>
      <p:sp>
        <p:nvSpPr>
          <p:cNvPr id="3" name="CuadroTexto 2">
            <a:extLst>
              <a:ext uri="{FF2B5EF4-FFF2-40B4-BE49-F238E27FC236}">
                <a16:creationId xmlns:a16="http://schemas.microsoft.com/office/drawing/2014/main" id="{BA499BCF-CBA4-4051-AE86-1DB507CD9722}"/>
              </a:ext>
            </a:extLst>
          </p:cNvPr>
          <p:cNvSpPr txBox="1"/>
          <p:nvPr/>
        </p:nvSpPr>
        <p:spPr>
          <a:xfrm>
            <a:off x="377072" y="1606432"/>
            <a:ext cx="11415860" cy="3754874"/>
          </a:xfrm>
          <a:prstGeom prst="rect">
            <a:avLst/>
          </a:prstGeom>
          <a:noFill/>
        </p:spPr>
        <p:txBody>
          <a:bodyPr wrap="square" rtlCol="0">
            <a:spAutoFit/>
          </a:bodyPr>
          <a:lstStyle/>
          <a:p>
            <a:r>
              <a:rPr lang="es-ES" b="1" i="1" dirty="0"/>
              <a:t>Delta </a:t>
            </a:r>
            <a:r>
              <a:rPr lang="es-ES" b="1" i="1" dirty="0" err="1"/>
              <a:t>Encoding</a:t>
            </a:r>
            <a:r>
              <a:rPr lang="es-ES" b="1" i="1" dirty="0"/>
              <a:t>: </a:t>
            </a:r>
            <a:r>
              <a:rPr lang="es-ES" dirty="0"/>
              <a:t>el algoritmo tiene como objetivo obtener solamente los bytes que han sido modificados desde la última versión del archivo, permitiendo reducir considerablemente el tamaño de este y lograr una optimización del uso de la red al momento de realizar un respaldo.</a:t>
            </a:r>
          </a:p>
          <a:p>
            <a:endParaRPr lang="es-ES" b="1" i="1" dirty="0"/>
          </a:p>
          <a:p>
            <a:r>
              <a:rPr lang="es-ES" b="1" i="1" dirty="0"/>
              <a:t>Run-</a:t>
            </a:r>
            <a:r>
              <a:rPr lang="es-ES" b="1" i="1" dirty="0" err="1"/>
              <a:t>lenght</a:t>
            </a:r>
            <a:r>
              <a:rPr lang="es-ES" b="1" i="1" dirty="0"/>
              <a:t> </a:t>
            </a:r>
            <a:r>
              <a:rPr lang="es-ES" b="1" i="1" dirty="0" err="1"/>
              <a:t>encoding</a:t>
            </a:r>
            <a:r>
              <a:rPr lang="es-ES" b="1" i="1" dirty="0"/>
              <a:t>: </a:t>
            </a:r>
            <a:r>
              <a:rPr lang="es-ES" dirty="0"/>
              <a:t>Es una forma de compresión sencilla, que lo que hace es que a las secuencias consecutivas de datos de un mismo valor son almacenadas como un único valor más su recuento. Esto sirve más para imágenes sencillos como iconos o logotipos.</a:t>
            </a:r>
          </a:p>
          <a:p>
            <a:endParaRPr lang="es-ES" dirty="0"/>
          </a:p>
          <a:p>
            <a:r>
              <a:rPr lang="es-ES" b="1" i="1" dirty="0"/>
              <a:t>DCPM: </a:t>
            </a:r>
            <a:r>
              <a:rPr lang="es-ES" dirty="0"/>
              <a:t>Es un codificador en forma de onda que parte de la base de la modulación por impulsos modificados, además, añade algunas funcionalidades basadas en la predicción de las muestras de la señal.  El primer paso a realizar es el proceso de muestreo, luego, con eso se consigue una señal discreta en el tiempo. El siguiente paso es la cuantificación. Aplicando estos dos procesos se elimina la redundancia de la señal a corto término y se consiguen factores de compresión del orden de 4. El motivo por el cual se reduce el tamaño del fichero es porque como se hace la diferencia entre dos muestras, el resultado será un valor pequeño y hasta cercano a cero y, por lo tanto, en codificación se necesitarán menos bits.</a:t>
            </a:r>
          </a:p>
          <a:p>
            <a:endParaRPr lang="es-ES" dirty="0"/>
          </a:p>
          <a:p>
            <a:r>
              <a:rPr lang="es-ES" b="1" i="1" dirty="0"/>
              <a:t>Codificación entrópica: </a:t>
            </a:r>
            <a:r>
              <a:rPr lang="es-ES" dirty="0"/>
              <a:t>es un método de codificación sin perdidas que es independiente de las características específicas del medio. Este método se basa en un conocimiento previo sobre los símbolos que surgirían en una trama binaria. La entropía es un factor para evaluar los codificadores. Se calcula con los nombres de bits por símbolo usados. Para una fuente lo interesante es la información media que genera.</a:t>
            </a:r>
          </a:p>
          <a:p>
            <a:endParaRPr lang="es-CO" dirty="0"/>
          </a:p>
        </p:txBody>
      </p:sp>
    </p:spTree>
    <p:extLst>
      <p:ext uri="{BB962C8B-B14F-4D97-AF65-F5344CB8AC3E}">
        <p14:creationId xmlns:p14="http://schemas.microsoft.com/office/powerpoint/2010/main" val="49249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523220"/>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sin pérdida </a:t>
            </a:r>
          </a:p>
          <a:p>
            <a:endParaRPr lang="es-CO" dirty="0"/>
          </a:p>
        </p:txBody>
      </p:sp>
      <p:sp>
        <p:nvSpPr>
          <p:cNvPr id="3" name="CuadroTexto 2">
            <a:extLst>
              <a:ext uri="{FF2B5EF4-FFF2-40B4-BE49-F238E27FC236}">
                <a16:creationId xmlns:a16="http://schemas.microsoft.com/office/drawing/2014/main" id="{BA499BCF-CBA4-4051-AE86-1DB507CD9722}"/>
              </a:ext>
            </a:extLst>
          </p:cNvPr>
          <p:cNvSpPr txBox="1"/>
          <p:nvPr/>
        </p:nvSpPr>
        <p:spPr>
          <a:xfrm>
            <a:off x="377072" y="1606432"/>
            <a:ext cx="11415860" cy="3539430"/>
          </a:xfrm>
          <a:prstGeom prst="rect">
            <a:avLst/>
          </a:prstGeom>
          <a:noFill/>
        </p:spPr>
        <p:txBody>
          <a:bodyPr wrap="square" rtlCol="0">
            <a:spAutoFit/>
          </a:bodyPr>
          <a:lstStyle/>
          <a:p>
            <a:r>
              <a:rPr lang="es-ES" b="1" i="1" dirty="0"/>
              <a:t>Deflación: </a:t>
            </a:r>
            <a:r>
              <a:rPr lang="es-ES" dirty="0"/>
              <a:t>es un algoritmo de compresión de datos sin pérdidas que usa una combinación del algoritmo LZ77 y la codificación </a:t>
            </a:r>
            <a:r>
              <a:rPr lang="es-ES" dirty="0" err="1"/>
              <a:t>Huffman</a:t>
            </a:r>
            <a:r>
              <a:rPr lang="es-ES" dirty="0"/>
              <a:t>. Un archivo </a:t>
            </a:r>
            <a:r>
              <a:rPr lang="es-ES" dirty="0" err="1"/>
              <a:t>deflate</a:t>
            </a:r>
            <a:r>
              <a:rPr lang="es-ES" dirty="0"/>
              <a:t> consiste en una serie de bloques. Cada bloque lleva una cabecera de 3 bits:</a:t>
            </a:r>
          </a:p>
          <a:p>
            <a:endParaRPr lang="es-ES" dirty="0"/>
          </a:p>
          <a:p>
            <a:r>
              <a:rPr lang="es-ES" i="1" dirty="0"/>
              <a:t>Primer bit</a:t>
            </a:r>
            <a:r>
              <a:rPr lang="es-ES" b="1" i="1" dirty="0"/>
              <a:t>: </a:t>
            </a:r>
            <a:r>
              <a:rPr lang="es-ES" dirty="0"/>
              <a:t>es el que marca si el bloque es el último del archivo.</a:t>
            </a:r>
          </a:p>
          <a:p>
            <a:r>
              <a:rPr lang="es-ES" dirty="0"/>
              <a:t>1: este es el último bloque del archivo.</a:t>
            </a:r>
          </a:p>
          <a:p>
            <a:r>
              <a:rPr lang="es-ES" dirty="0"/>
              <a:t>0: hay más bloques que procesar después de este.</a:t>
            </a:r>
          </a:p>
          <a:p>
            <a:endParaRPr lang="es-ES" dirty="0"/>
          </a:p>
          <a:p>
            <a:r>
              <a:rPr lang="es-ES" i="1" dirty="0"/>
              <a:t>Segundo y tercer bits: </a:t>
            </a:r>
            <a:r>
              <a:rPr lang="es-ES" dirty="0"/>
              <a:t>son los que determinan la codificación del bloque.</a:t>
            </a:r>
          </a:p>
          <a:p>
            <a:r>
              <a:rPr lang="es-ES" dirty="0"/>
              <a:t>00: una sección almacenada, en bruto y literal, entre 0 y 65535 bytes de longitud.</a:t>
            </a:r>
          </a:p>
          <a:p>
            <a:r>
              <a:rPr lang="es-ES" dirty="0"/>
              <a:t>01: un bloque </a:t>
            </a:r>
            <a:r>
              <a:rPr lang="es-ES" dirty="0" err="1"/>
              <a:t>Huffman</a:t>
            </a:r>
            <a:r>
              <a:rPr lang="es-ES" dirty="0"/>
              <a:t> estático comprimido, usando un árbol de </a:t>
            </a:r>
            <a:r>
              <a:rPr lang="es-ES" dirty="0" err="1"/>
              <a:t>Huffman</a:t>
            </a:r>
            <a:r>
              <a:rPr lang="es-ES" dirty="0"/>
              <a:t> definido de antemano.</a:t>
            </a:r>
          </a:p>
          <a:p>
            <a:r>
              <a:rPr lang="es-ES" dirty="0"/>
              <a:t>10: un bloque comprimido completado con la tabla de </a:t>
            </a:r>
            <a:r>
              <a:rPr lang="es-ES" dirty="0" err="1"/>
              <a:t>Huffman</a:t>
            </a:r>
            <a:r>
              <a:rPr lang="es-ES" dirty="0"/>
              <a:t> dada.</a:t>
            </a:r>
          </a:p>
          <a:p>
            <a:r>
              <a:rPr lang="es-ES" dirty="0"/>
              <a:t>11: reservado, no está en </a:t>
            </a:r>
            <a:r>
              <a:rPr lang="es-ES"/>
              <a:t>uso.</a:t>
            </a:r>
          </a:p>
          <a:p>
            <a:endParaRPr lang="es-ES" dirty="0"/>
          </a:p>
          <a:p>
            <a:r>
              <a:rPr lang="es-ES" dirty="0"/>
              <a:t>La compresión se lleva a cabo en dos pasos: La búsqueda de cadenas de bits duplicadas, las cuales se reemplazan con punteros. Reemplazo de símbolos con otros nuevos basados en la frecuencia de uso.</a:t>
            </a:r>
          </a:p>
          <a:p>
            <a:endParaRPr lang="es-CO" dirty="0"/>
          </a:p>
        </p:txBody>
      </p:sp>
    </p:spTree>
    <p:extLst>
      <p:ext uri="{BB962C8B-B14F-4D97-AF65-F5344CB8AC3E}">
        <p14:creationId xmlns:p14="http://schemas.microsoft.com/office/powerpoint/2010/main" val="349239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con perdida:</a:t>
            </a:r>
            <a:endParaRPr lang="es-CO" dirty="0"/>
          </a:p>
        </p:txBody>
      </p:sp>
      <p:sp>
        <p:nvSpPr>
          <p:cNvPr id="3" name="CuadroTexto 2">
            <a:extLst>
              <a:ext uri="{FF2B5EF4-FFF2-40B4-BE49-F238E27FC236}">
                <a16:creationId xmlns:a16="http://schemas.microsoft.com/office/drawing/2014/main" id="{0B3AB494-E7FF-4B2F-9CA5-C07660117E03}"/>
              </a:ext>
            </a:extLst>
          </p:cNvPr>
          <p:cNvSpPr txBox="1"/>
          <p:nvPr/>
        </p:nvSpPr>
        <p:spPr>
          <a:xfrm>
            <a:off x="586154" y="1800665"/>
            <a:ext cx="4731434" cy="3108543"/>
          </a:xfrm>
          <a:prstGeom prst="rect">
            <a:avLst/>
          </a:prstGeom>
          <a:noFill/>
        </p:spPr>
        <p:txBody>
          <a:bodyPr wrap="square" rtlCol="0">
            <a:spAutoFit/>
          </a:bodyPr>
          <a:lstStyle/>
          <a:p>
            <a:r>
              <a:rPr lang="es-CO" b="1" dirty="0" err="1"/>
              <a:t>Chroma</a:t>
            </a:r>
            <a:r>
              <a:rPr lang="es-CO" b="1" dirty="0"/>
              <a:t> </a:t>
            </a:r>
            <a:r>
              <a:rPr lang="es-CO" b="1" dirty="0" err="1"/>
              <a:t>subsampling</a:t>
            </a:r>
            <a:r>
              <a:rPr lang="es-CO" b="1" dirty="0"/>
              <a:t>: </a:t>
            </a:r>
            <a:r>
              <a:rPr lang="es-CO" dirty="0"/>
              <a:t>decrementa la información que hay en los colores de la imagen ajustando el brillo para que sea imperceptible, esto porque el ojo humano es más sensible a los ajustes de brillo que a los de color.</a:t>
            </a:r>
          </a:p>
          <a:p>
            <a:endParaRPr lang="es-CO" dirty="0"/>
          </a:p>
          <a:p>
            <a:r>
              <a:rPr lang="es-CO" b="1" dirty="0"/>
              <a:t>Color </a:t>
            </a:r>
            <a:r>
              <a:rPr lang="es-CO" b="1" dirty="0" err="1"/>
              <a:t>reduction</a:t>
            </a:r>
            <a:r>
              <a:rPr lang="es-CO" b="1" dirty="0"/>
              <a:t>: </a:t>
            </a:r>
            <a:r>
              <a:rPr lang="es-CO" dirty="0"/>
              <a:t>se reduce el número de colores en la imagen de manera que no sea notable. En lugar de permitir todas las capas de un color se admite que los pixeles adquieran el valor de sólo unas cuantas por color.</a:t>
            </a:r>
          </a:p>
          <a:p>
            <a:endParaRPr lang="es-CO" dirty="0"/>
          </a:p>
          <a:p>
            <a:r>
              <a:rPr lang="es-CO" b="1" dirty="0"/>
              <a:t>Fractal </a:t>
            </a:r>
            <a:r>
              <a:rPr lang="es-CO" b="1" dirty="0" err="1"/>
              <a:t>compression</a:t>
            </a:r>
            <a:r>
              <a:rPr lang="es-CO" b="1" dirty="0"/>
              <a:t>: </a:t>
            </a:r>
            <a:r>
              <a:rPr lang="es-CO" dirty="0"/>
              <a:t>en algunos casos las imágenes tienen pedazos que son similares entre sí, éste método guarda los datos de un pedazo y lo duplica para el otro segmento.</a:t>
            </a:r>
          </a:p>
        </p:txBody>
      </p:sp>
      <p:pic>
        <p:nvPicPr>
          <p:cNvPr id="7" name="Picture 2" descr="Lossy compression (article) | Khan Academy">
            <a:extLst>
              <a:ext uri="{FF2B5EF4-FFF2-40B4-BE49-F238E27FC236}">
                <a16:creationId xmlns:a16="http://schemas.microsoft.com/office/drawing/2014/main" id="{4CF4AF12-68BB-4E8D-A3F9-8D6DA31B05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4529" y="1800665"/>
            <a:ext cx="487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89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con perdida:</a:t>
            </a:r>
            <a:endParaRPr lang="es-CO" dirty="0"/>
          </a:p>
        </p:txBody>
      </p:sp>
      <p:sp>
        <p:nvSpPr>
          <p:cNvPr id="3" name="CuadroTexto 2">
            <a:extLst>
              <a:ext uri="{FF2B5EF4-FFF2-40B4-BE49-F238E27FC236}">
                <a16:creationId xmlns:a16="http://schemas.microsoft.com/office/drawing/2014/main" id="{0B3AB494-E7FF-4B2F-9CA5-C07660117E03}"/>
              </a:ext>
            </a:extLst>
          </p:cNvPr>
          <p:cNvSpPr txBox="1"/>
          <p:nvPr/>
        </p:nvSpPr>
        <p:spPr>
          <a:xfrm>
            <a:off x="586154" y="1800665"/>
            <a:ext cx="5378548" cy="2246769"/>
          </a:xfrm>
          <a:prstGeom prst="rect">
            <a:avLst/>
          </a:prstGeom>
          <a:noFill/>
        </p:spPr>
        <p:txBody>
          <a:bodyPr wrap="square" rtlCol="0">
            <a:spAutoFit/>
          </a:bodyPr>
          <a:lstStyle/>
          <a:p>
            <a:r>
              <a:rPr lang="es-CO" b="1" dirty="0" err="1"/>
              <a:t>Transform</a:t>
            </a:r>
            <a:r>
              <a:rPr lang="es-CO" b="1" dirty="0"/>
              <a:t> </a:t>
            </a:r>
            <a:r>
              <a:rPr lang="es-CO" b="1" dirty="0" err="1"/>
              <a:t>Coding</a:t>
            </a:r>
            <a:r>
              <a:rPr lang="es-CO" b="1" dirty="0"/>
              <a:t>: </a:t>
            </a:r>
            <a:r>
              <a:rPr lang="es-CO" dirty="0"/>
              <a:t>el método promedia los colores de la imagen aprovechándose de que el ojo humano percibe algunos colores de manera más vívida que otros. Utiliza las transformadas de Fourier y un método llamado cuantización para filtrar información.</a:t>
            </a:r>
          </a:p>
          <a:p>
            <a:endParaRPr lang="es-CO" b="1" dirty="0"/>
          </a:p>
          <a:p>
            <a:r>
              <a:rPr lang="es-CO" b="1" dirty="0"/>
              <a:t>Vector </a:t>
            </a:r>
            <a:r>
              <a:rPr lang="es-CO" b="1" dirty="0" err="1"/>
              <a:t>quantization</a:t>
            </a:r>
            <a:r>
              <a:rPr lang="es-CO" b="1" dirty="0"/>
              <a:t>: </a:t>
            </a:r>
            <a:r>
              <a:rPr lang="es-CO" dirty="0"/>
              <a:t>reduce la cantidad de espacios de memoria en los que se almacenan los colores de la imagen. El método utiliza una aproximación para esta reducción de datos, por ejemplo, sintetiza un color de 24 bits en 8 bits de manera que el cambio no sea identificable.</a:t>
            </a:r>
          </a:p>
        </p:txBody>
      </p:sp>
      <p:pic>
        <p:nvPicPr>
          <p:cNvPr id="1028" name="Picture 4" descr="How Image Compression Works: The Basics - Make Tech Easier">
            <a:extLst>
              <a:ext uri="{FF2B5EF4-FFF2-40B4-BE49-F238E27FC236}">
                <a16:creationId xmlns:a16="http://schemas.microsoft.com/office/drawing/2014/main" id="{9DA50D23-563D-461A-843C-3E92DE59E5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300" y="2286774"/>
            <a:ext cx="50958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50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9CA58-4D10-4C9C-80F6-B1428933A54D}"/>
              </a:ext>
            </a:extLst>
          </p:cNvPr>
          <p:cNvSpPr>
            <a:spLocks noGrp="1"/>
          </p:cNvSpPr>
          <p:nvPr>
            <p:ph type="title"/>
          </p:nvPr>
        </p:nvSpPr>
        <p:spPr>
          <a:xfrm>
            <a:off x="609480" y="82620"/>
            <a:ext cx="9143640" cy="2387160"/>
          </a:xfrm>
        </p:spPr>
        <p:txBody>
          <a:bodyPr/>
          <a:lstStyle/>
          <a:p>
            <a:r>
              <a:rPr lang="es-CO" dirty="0"/>
              <a:t>Diapositiva </a:t>
            </a:r>
            <a:r>
              <a:rPr lang="es-CO" dirty="0" err="1"/>
              <a:t>pa</a:t>
            </a:r>
            <a:r>
              <a:rPr lang="es-CO" dirty="0"/>
              <a:t> poner todas las </a:t>
            </a:r>
            <a:r>
              <a:rPr lang="es-CO" dirty="0" err="1"/>
              <a:t>bbliografías</a:t>
            </a:r>
            <a:r>
              <a:rPr lang="es-CO" dirty="0"/>
              <a:t> y cibergrafías</a:t>
            </a:r>
          </a:p>
        </p:txBody>
      </p:sp>
      <p:sp>
        <p:nvSpPr>
          <p:cNvPr id="3" name="Marcador de texto 2">
            <a:extLst>
              <a:ext uri="{FF2B5EF4-FFF2-40B4-BE49-F238E27FC236}">
                <a16:creationId xmlns:a16="http://schemas.microsoft.com/office/drawing/2014/main" id="{1C4E11E3-F50F-46F1-9928-C4EC9C3FBD45}"/>
              </a:ext>
            </a:extLst>
          </p:cNvPr>
          <p:cNvSpPr>
            <a:spLocks noGrp="1"/>
          </p:cNvSpPr>
          <p:nvPr>
            <p:ph type="body" idx="1"/>
          </p:nvPr>
        </p:nvSpPr>
        <p:spPr/>
        <p:txBody>
          <a:bodyPr/>
          <a:lstStyle/>
          <a:p>
            <a:r>
              <a:rPr lang="es-CO" dirty="0">
                <a:hlinkClick r:id="rId2"/>
              </a:rPr>
              <a:t>https://sisbib.unmsm.edu.pe/BibVirtual/publicaciones/risi/2009_n1/v6n1/a04v6n1.pdf</a:t>
            </a:r>
            <a:endParaRPr lang="es-CO" dirty="0"/>
          </a:p>
          <a:p>
            <a:r>
              <a:rPr lang="es-CO" dirty="0">
                <a:hlinkClick r:id="rId3"/>
              </a:rPr>
              <a:t>https://www.sciencedirect.com/topics/computer-science/lossy-compression</a:t>
            </a:r>
            <a:endParaRPr lang="es-CO" dirty="0"/>
          </a:p>
          <a:p>
            <a:r>
              <a:rPr lang="es-CO" dirty="0">
                <a:hlinkClick r:id="rId4"/>
              </a:rPr>
              <a:t>https://piamulholland.wordpress.com/unit-19/optimising/</a:t>
            </a:r>
            <a:endParaRPr lang="es-CO" dirty="0"/>
          </a:p>
          <a:p>
            <a:endParaRPr lang="es-CO" dirty="0"/>
          </a:p>
          <a:p>
            <a:endParaRPr lang="es-CO" dirty="0"/>
          </a:p>
        </p:txBody>
      </p:sp>
    </p:spTree>
    <p:extLst>
      <p:ext uri="{BB962C8B-B14F-4D97-AF65-F5344CB8AC3E}">
        <p14:creationId xmlns:p14="http://schemas.microsoft.com/office/powerpoint/2010/main" val="7828319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1092</Words>
  <Application>Microsoft Office PowerPoint</Application>
  <PresentationFormat>Panorámica</PresentationFormat>
  <Paragraphs>60</Paragraphs>
  <Slides>9</Slides>
  <Notes>8</Notes>
  <HiddenSlides>0</HiddenSlides>
  <MMClips>0</MMClips>
  <ScaleCrop>false</ScaleCrop>
  <HeadingPairs>
    <vt:vector size="4" baseType="variant">
      <vt:variant>
        <vt:lpstr>Tema</vt:lpstr>
      </vt:variant>
      <vt:variant>
        <vt:i4>2</vt:i4>
      </vt:variant>
      <vt:variant>
        <vt:lpstr>Títulos de diapositiva</vt:lpstr>
      </vt:variant>
      <vt:variant>
        <vt:i4>9</vt:i4>
      </vt:variant>
    </vt:vector>
  </HeadingPairs>
  <TitlesOfParts>
    <vt:vector size="11" baseType="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Diapositiva pa poner todas las bbliografías y cibergrafías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Sebastian Contreras Gonzalez</cp:lastModifiedBy>
  <cp:revision>10</cp:revision>
  <dcterms:created xsi:type="dcterms:W3CDTF">2020-06-26T14:36:07Z</dcterms:created>
  <dcterms:modified xsi:type="dcterms:W3CDTF">2021-11-10T13:34:32Z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