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5"/>
  </p:notesMasterIdLst>
  <p:handoutMasterIdLst>
    <p:handoutMasterId r:id="rId56"/>
  </p:handoutMasterIdLst>
  <p:sldIdLst>
    <p:sldId id="394" r:id="rId3"/>
    <p:sldId id="395" r:id="rId4"/>
    <p:sldId id="483" r:id="rId5"/>
    <p:sldId id="469" r:id="rId6"/>
    <p:sldId id="424" r:id="rId7"/>
    <p:sldId id="485" r:id="rId8"/>
    <p:sldId id="486" r:id="rId9"/>
    <p:sldId id="487" r:id="rId10"/>
    <p:sldId id="425" r:id="rId11"/>
    <p:sldId id="488" r:id="rId12"/>
    <p:sldId id="489" r:id="rId13"/>
    <p:sldId id="470" r:id="rId14"/>
    <p:sldId id="475" r:id="rId15"/>
    <p:sldId id="495" r:id="rId16"/>
    <p:sldId id="476" r:id="rId17"/>
    <p:sldId id="490" r:id="rId18"/>
    <p:sldId id="507" r:id="rId19"/>
    <p:sldId id="460" r:id="rId20"/>
    <p:sldId id="496" r:id="rId21"/>
    <p:sldId id="500" r:id="rId22"/>
    <p:sldId id="462" r:id="rId23"/>
    <p:sldId id="498" r:id="rId24"/>
    <p:sldId id="499" r:id="rId25"/>
    <p:sldId id="503" r:id="rId26"/>
    <p:sldId id="466" r:id="rId27"/>
    <p:sldId id="478" r:id="rId28"/>
    <p:sldId id="504" r:id="rId29"/>
    <p:sldId id="506" r:id="rId30"/>
    <p:sldId id="436" r:id="rId31"/>
    <p:sldId id="437" r:id="rId32"/>
    <p:sldId id="502" r:id="rId33"/>
    <p:sldId id="459" r:id="rId34"/>
    <p:sldId id="458" r:id="rId35"/>
    <p:sldId id="438" r:id="rId36"/>
    <p:sldId id="439" r:id="rId37"/>
    <p:sldId id="431" r:id="rId38"/>
    <p:sldId id="440" r:id="rId39"/>
    <p:sldId id="441" r:id="rId40"/>
    <p:sldId id="443" r:id="rId41"/>
    <p:sldId id="444" r:id="rId42"/>
    <p:sldId id="447" r:id="rId43"/>
    <p:sldId id="448" r:id="rId44"/>
    <p:sldId id="450" r:id="rId45"/>
    <p:sldId id="491" r:id="rId46"/>
    <p:sldId id="493" r:id="rId47"/>
    <p:sldId id="451" r:id="rId48"/>
    <p:sldId id="453" r:id="rId49"/>
    <p:sldId id="456" r:id="rId50"/>
    <p:sldId id="457" r:id="rId51"/>
    <p:sldId id="479" r:id="rId52"/>
    <p:sldId id="423" r:id="rId53"/>
    <p:sldId id="393" r:id="rId5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7" autoAdjust="0"/>
    <p:restoredTop sz="94533" autoAdjust="0"/>
  </p:normalViewPr>
  <p:slideViewPr>
    <p:cSldViewPr>
      <p:cViewPr>
        <p:scale>
          <a:sx n="66" d="100"/>
          <a:sy n="66" d="100"/>
        </p:scale>
        <p:origin x="115" y="509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84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76B48-857F-4E3A-B30D-EFD8DEDF63DB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4080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875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95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55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2391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9099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82C7B-5ED7-4DD5-A6AD-ADBD039CEC3B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4073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7438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5000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82C7B-5ED7-4DD5-A6AD-ADBD039CEC3B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0836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875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394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kov.com/blog/2013/01/23/indirect-recursio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en.wikipedia.org/wiki/Eight_queens_puzzl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40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36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trainings/1688/algorithms-july-2017" TargetMode="External"/><Relationship Id="rId10" Type="http://schemas.openxmlformats.org/officeDocument/2006/relationships/image" Target="../media/image35.png"/><Relationship Id="rId19" Type="http://schemas.openxmlformats.org/officeDocument/2006/relationships/image" Target="../media/image39.png"/><Relationship Id="rId4" Type="http://schemas.openxmlformats.org/officeDocument/2006/relationships/image" Target="../media/image32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86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027612" y="838200"/>
            <a:ext cx="6467942" cy="1087372"/>
          </a:xfrm>
        </p:spPr>
        <p:txBody>
          <a:bodyPr>
            <a:normAutofit/>
          </a:bodyPr>
          <a:lstStyle/>
          <a:p>
            <a:r>
              <a:rPr lang="en-US" dirty="0"/>
              <a:t>Recursion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48026" y="2001771"/>
            <a:ext cx="7547528" cy="1280903"/>
          </a:xfrm>
        </p:spPr>
        <p:txBody>
          <a:bodyPr>
            <a:normAutofit/>
          </a:bodyPr>
          <a:lstStyle/>
          <a:p>
            <a:r>
              <a:rPr lang="en-US" dirty="0"/>
              <a:t>Recursive Algorithms</a:t>
            </a:r>
            <a:br>
              <a:rPr lang="en-US" dirty="0"/>
            </a:br>
            <a:r>
              <a:rPr lang="en-US" dirty="0"/>
              <a:t>and Backtracking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0998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0897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576003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17165"/>
            <a:ext cx="3187613" cy="331235"/>
          </a:xfrm>
        </p:spPr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310050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217610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67176" y="3897601"/>
            <a:ext cx="2133598" cy="23414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76164">
            <a:off x="5491100" y="3931752"/>
            <a:ext cx="149406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Recursion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6" name="Picture 15" descr="http://logos.cs.uic.edu/APCS/Notes/Java/Recursion/MirrorInAMirror.jp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7694611" y="3886200"/>
            <a:ext cx="3724742" cy="2316025"/>
          </a:xfrm>
          <a:prstGeom prst="roundRect">
            <a:avLst>
              <a:gd name="adj" fmla="val 16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26184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recursive method</a:t>
            </a:r>
            <a:r>
              <a:rPr lang="en-US" dirty="0"/>
              <a:t> that calculates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n!</a:t>
            </a:r>
          </a:p>
          <a:p>
            <a:pPr lvl="1"/>
            <a:r>
              <a:rPr lang="en-US" dirty="0"/>
              <a:t>Read n from the console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Factorial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682003" y="3276600"/>
            <a:ext cx="45665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5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3623602" y="3276600"/>
            <a:ext cx="1141912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120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2751313" y="3328865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032C40C-98CA-43DE-92CE-997C0C2BB66A}"/>
              </a:ext>
            </a:extLst>
          </p:cNvPr>
          <p:cNvGrpSpPr/>
          <p:nvPr/>
        </p:nvGrpSpPr>
        <p:grpSpPr>
          <a:xfrm>
            <a:off x="7694612" y="4572000"/>
            <a:ext cx="3581400" cy="1663703"/>
            <a:chOff x="7018337" y="4613276"/>
            <a:chExt cx="3581400" cy="1663703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AF0D299-0B03-4577-A5C8-B017F2BF62B9}"/>
                </a:ext>
              </a:extLst>
            </p:cNvPr>
            <p:cNvSpPr/>
            <p:nvPr/>
          </p:nvSpPr>
          <p:spPr>
            <a:xfrm>
              <a:off x="7018337" y="4613276"/>
              <a:ext cx="3581400" cy="166370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20" name="Picture 2" descr="Image result for factorial">
              <a:extLst>
                <a:ext uri="{FF2B5EF4-FFF2-40B4-BE49-F238E27FC236}">
                  <a16:creationId xmlns:a16="http://schemas.microsoft.com/office/drawing/2014/main" id="{4246F47B-2C07-4108-BD2E-F020021E85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6012" y="4806953"/>
              <a:ext cx="2686050" cy="1276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943B65B-40F3-431E-97EB-3C846E0A5020}"/>
              </a:ext>
            </a:extLst>
          </p:cNvPr>
          <p:cNvSpPr txBox="1">
            <a:spLocks/>
          </p:cNvSpPr>
          <p:nvPr/>
        </p:nvSpPr>
        <p:spPr>
          <a:xfrm>
            <a:off x="1682002" y="4628831"/>
            <a:ext cx="7223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10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8447402-0808-4456-AA86-BAFA3F34D09E}"/>
              </a:ext>
            </a:extLst>
          </p:cNvPr>
          <p:cNvSpPr txBox="1">
            <a:spLocks/>
          </p:cNvSpPr>
          <p:nvPr/>
        </p:nvSpPr>
        <p:spPr>
          <a:xfrm>
            <a:off x="3623602" y="4628831"/>
            <a:ext cx="20574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3628800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8965072-A16E-486E-BAE3-E1C0960EAAF3}"/>
              </a:ext>
            </a:extLst>
          </p:cNvPr>
          <p:cNvSpPr/>
          <p:nvPr/>
        </p:nvSpPr>
        <p:spPr>
          <a:xfrm>
            <a:off x="2751313" y="4681096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2947900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Recursive Factorial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4" y="1771306"/>
            <a:ext cx="1051560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800" dirty="0"/>
              <a:t>static long 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Factorial(</a:t>
            </a:r>
            <a:r>
              <a:rPr lang="pt-BR" sz="2800" dirty="0"/>
              <a:t>int num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br>
              <a:rPr lang="pt-BR" sz="2800" dirty="0"/>
            </a:br>
            <a:r>
              <a:rPr lang="pt-BR" sz="2800" dirty="0"/>
              <a:t>{</a:t>
            </a:r>
            <a:br>
              <a:rPr lang="pt-BR" sz="2800" dirty="0"/>
            </a:br>
            <a:r>
              <a:rPr lang="pt-BR" sz="2800" dirty="0"/>
              <a:t>  if (num == 0)</a:t>
            </a:r>
          </a:p>
          <a:p>
            <a:r>
              <a:rPr lang="pt-BR" sz="2800" dirty="0"/>
              <a:t>  {</a:t>
            </a:r>
          </a:p>
          <a:p>
            <a:r>
              <a:rPr lang="pt-BR" sz="2800" dirty="0"/>
              <a:t>    return 1; </a:t>
            </a:r>
          </a:p>
          <a:p>
            <a:r>
              <a:rPr lang="pt-BR" sz="2800" dirty="0"/>
              <a:t>  }</a:t>
            </a:r>
            <a:br>
              <a:rPr lang="pt-BR" sz="2800" dirty="0"/>
            </a:br>
            <a:r>
              <a:rPr lang="pt-BR" sz="2800" dirty="0"/>
              <a:t>  </a:t>
            </a:r>
          </a:p>
          <a:p>
            <a:r>
              <a:rPr lang="pt-BR" sz="2800" dirty="0"/>
              <a:t>  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pt-BR" sz="2800" dirty="0"/>
              <a:t> num * 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Factorial(</a:t>
            </a:r>
            <a:r>
              <a:rPr lang="pt-BR" sz="2800" dirty="0"/>
              <a:t>num - 1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pt-BR" sz="2800" dirty="0"/>
              <a:t>;</a:t>
            </a:r>
            <a:br>
              <a:rPr lang="pt-BR" sz="2800" dirty="0"/>
            </a:br>
            <a:r>
              <a:rPr lang="pt-BR" sz="2800" dirty="0"/>
              <a:t>} 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7473770F-9FF0-49FA-ADE3-AA86FBCE5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2" y="2819400"/>
            <a:ext cx="1524000" cy="367192"/>
          </a:xfrm>
          <a:prstGeom prst="wedgeRoundRectCallout">
            <a:avLst>
              <a:gd name="adj1" fmla="val -62941"/>
              <a:gd name="adj2" fmla="val -212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Base case</a:t>
            </a:r>
          </a:p>
        </p:txBody>
      </p:sp>
    </p:spTree>
    <p:extLst>
      <p:ext uri="{BB962C8B-B14F-4D97-AF65-F5344CB8AC3E}">
        <p14:creationId xmlns:p14="http://schemas.microsoft.com/office/powerpoint/2010/main" val="421489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295400"/>
            <a:ext cx="11804822" cy="54260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Direct recursion</a:t>
            </a:r>
          </a:p>
          <a:p>
            <a:pPr lvl="1"/>
            <a:r>
              <a:rPr lang="en-US" dirty="0"/>
              <a:t>A method directly calls itself</a:t>
            </a:r>
          </a:p>
          <a:p>
            <a:pPr>
              <a:spcBef>
                <a:spcPts val="24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Indirect recursion</a:t>
            </a:r>
          </a:p>
          <a:p>
            <a:pPr lvl="1"/>
            <a:r>
              <a:rPr lang="en-US" dirty="0"/>
              <a:t>Method A calls B, method B calls A</a:t>
            </a:r>
          </a:p>
          <a:p>
            <a:pPr lvl="1"/>
            <a:r>
              <a:rPr lang="en-US" dirty="0"/>
              <a:t>Or even A </a:t>
            </a:r>
            <a:r>
              <a:rPr lang="en-US" dirty="0">
                <a:sym typeface="Wingdings" panose="05000000000000000000" pitchFamily="2" charset="2"/>
              </a:rPr>
              <a:t> B  C  A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Funny example of infinite indirect recursion:</a:t>
            </a:r>
          </a:p>
          <a:p>
            <a:pPr lvl="1"/>
            <a:r>
              <a:rPr lang="en-US" dirty="0">
                <a:hlinkClick r:id="rId2"/>
              </a:rPr>
              <a:t>http://www.nakov.com/blog/2013/01/23/indirect-recursion/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and Indirect Recursion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18212" y="1293724"/>
            <a:ext cx="2148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A()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313612" y="3282950"/>
            <a:ext cx="2148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A()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461612" y="3282950"/>
            <a:ext cx="2148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B()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12" name="Straight Connector 11"/>
          <p:cNvCxnSpPr>
            <a:stCxn id="7" idx="3"/>
            <a:endCxn id="7" idx="0"/>
          </p:cNvCxnSpPr>
          <p:nvPr/>
        </p:nvCxnSpPr>
        <p:spPr>
          <a:xfrm flipH="1" flipV="1">
            <a:off x="7092212" y="1293724"/>
            <a:ext cx="1074000" cy="784830"/>
          </a:xfrm>
          <a:prstGeom prst="curvedConnector4">
            <a:avLst>
              <a:gd name="adj1" fmla="val -52586"/>
              <a:gd name="adj2" fmla="val 190808"/>
            </a:avLst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1"/>
          <p:cNvCxnSpPr>
            <a:stCxn id="8" idx="0"/>
            <a:endCxn id="10" idx="0"/>
          </p:cNvCxnSpPr>
          <p:nvPr/>
        </p:nvCxnSpPr>
        <p:spPr>
          <a:xfrm rot="5400000" flipH="1" flipV="1">
            <a:off x="9461612" y="2208950"/>
            <a:ext cx="12700" cy="2148000"/>
          </a:xfrm>
          <a:prstGeom prst="curvedConnector3">
            <a:avLst>
              <a:gd name="adj1" fmla="val 5717654"/>
            </a:avLst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1"/>
          <p:cNvCxnSpPr>
            <a:stCxn id="10" idx="2"/>
            <a:endCxn id="8" idx="2"/>
          </p:cNvCxnSpPr>
          <p:nvPr/>
        </p:nvCxnSpPr>
        <p:spPr>
          <a:xfrm rot="5400000">
            <a:off x="9461612" y="3778610"/>
            <a:ext cx="12700" cy="2148000"/>
          </a:xfrm>
          <a:prstGeom prst="curvedConnector3">
            <a:avLst>
              <a:gd name="adj1" fmla="val 5717646"/>
            </a:avLst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445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methods have 3 parts: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Pre-actions</a:t>
            </a:r>
            <a:r>
              <a:rPr lang="en-US" dirty="0"/>
              <a:t> (before calling the recursion)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Recursive calls </a:t>
            </a:r>
            <a:r>
              <a:rPr lang="en-US" dirty="0"/>
              <a:t>(step-in)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Post-actions</a:t>
            </a:r>
            <a:r>
              <a:rPr lang="en-US" dirty="0"/>
              <a:t> (after returning from recursion)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Pre-Actions and Post-Actions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F34160C-7370-41D1-9E15-EA043DF43E28}"/>
              </a:ext>
            </a:extLst>
          </p:cNvPr>
          <p:cNvSpPr txBox="1">
            <a:spLocks/>
          </p:cNvSpPr>
          <p:nvPr/>
        </p:nvSpPr>
        <p:spPr>
          <a:xfrm>
            <a:off x="835024" y="3966699"/>
            <a:ext cx="105156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dirty="0"/>
              <a:t>static void Recursion()</a:t>
            </a:r>
            <a:br>
              <a:rPr lang="pt-BR" dirty="0"/>
            </a:br>
            <a:r>
              <a:rPr lang="pt-BR" dirty="0"/>
              <a:t>{</a:t>
            </a:r>
            <a:br>
              <a:rPr lang="pt-BR" dirty="0"/>
            </a:br>
            <a:r>
              <a:rPr lang="pt-BR" dirty="0"/>
              <a:t>  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// Pre-actions</a:t>
            </a:r>
          </a:p>
          <a:p>
            <a:r>
              <a:rPr lang="pt-BR" dirty="0"/>
              <a:t>  Recursion();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BR" dirty="0"/>
              <a:t>  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// Post-actions</a:t>
            </a:r>
            <a:br>
              <a:rPr lang="pt-BR" dirty="0"/>
            </a:br>
            <a:r>
              <a:rPr lang="pt-B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11254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recursive method</a:t>
            </a:r>
            <a:r>
              <a:rPr lang="en-US" dirty="0"/>
              <a:t> that draws the following figure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Drawing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BF36206-CF8E-4CE1-86F8-A11D54840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2362200"/>
            <a:ext cx="2438400" cy="3735184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2832373-A22C-4C0A-BD57-C96129CE9DC0}"/>
              </a:ext>
            </a:extLst>
          </p:cNvPr>
          <p:cNvSpPr/>
          <p:nvPr/>
        </p:nvSpPr>
        <p:spPr>
          <a:xfrm>
            <a:off x="2029611" y="2667000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ABBDDE6-DCE8-4EA3-B528-E3EC7FDF9DD0}"/>
              </a:ext>
            </a:extLst>
          </p:cNvPr>
          <p:cNvSpPr txBox="1">
            <a:spLocks/>
          </p:cNvSpPr>
          <p:nvPr/>
        </p:nvSpPr>
        <p:spPr>
          <a:xfrm>
            <a:off x="1123657" y="2614732"/>
            <a:ext cx="45665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03113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Pre-Actions and Post-Actions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3" y="1214021"/>
            <a:ext cx="105156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PrintFigure(int n)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 == 0)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Bottom of the recursion</a:t>
            </a:r>
          </a:p>
          <a:p>
            <a:pPr>
              <a:buClr>
                <a:srgbClr val="F2B254"/>
              </a:buClr>
              <a:buSzPct val="100000"/>
            </a:pP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return;</a:t>
            </a:r>
          </a:p>
          <a:p>
            <a:pPr>
              <a:buClr>
                <a:srgbClr val="F2B254"/>
              </a:buClr>
              <a:buSzPct val="100000"/>
            </a:pP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Pre-action</a:t>
            </a:r>
            <a:r>
              <a:rPr lang="bg-BG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n asterisks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Console.WriteLine(new string('*', n));</a:t>
            </a:r>
          </a:p>
          <a:p>
            <a:pPr>
              <a:buClr>
                <a:srgbClr val="F2B254"/>
              </a:buClr>
              <a:buSzPct val="100000"/>
            </a:pP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Recursive call: print figure of size n-1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PrintFigure(n - 1);</a:t>
            </a:r>
          </a:p>
          <a:p>
            <a:pPr>
              <a:buClr>
                <a:srgbClr val="F2B254"/>
              </a:buClr>
              <a:buSzPct val="100000"/>
            </a:pP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Post-action: print n hashtags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Console.WriteLine(new string('#', n));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9616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55172"/>
            <a:ext cx="10363200" cy="820600"/>
          </a:xfrm>
        </p:spPr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812" y="1010632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50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4818200"/>
            <a:ext cx="7924800" cy="820600"/>
          </a:xfrm>
        </p:spPr>
        <p:txBody>
          <a:bodyPr/>
          <a:lstStyle/>
          <a:p>
            <a:r>
              <a:rPr lang="en-US" dirty="0"/>
              <a:t>Generating Combinations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2012" y="5724638"/>
            <a:ext cx="7924800" cy="719034"/>
          </a:xfrm>
        </p:spPr>
        <p:txBody>
          <a:bodyPr/>
          <a:lstStyle/>
          <a:p>
            <a:r>
              <a:rPr lang="en-US" dirty="0"/>
              <a:t>Recursive Algorithm</a:t>
            </a:r>
          </a:p>
        </p:txBody>
      </p:sp>
      <p:pic>
        <p:nvPicPr>
          <p:cNvPr id="2050" name="Picture 2" descr="http://www2.hiren.info/desktopwallpapers/3d/10-dices.jpg"/>
          <p:cNvPicPr>
            <a:picLocks noChangeAspect="1" noChangeArrowheads="1"/>
          </p:cNvPicPr>
          <p:nvPr/>
        </p:nvPicPr>
        <p:blipFill rotWithShape="1"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69958" y="2211579"/>
            <a:ext cx="2848907" cy="2313427"/>
          </a:xfrm>
          <a:prstGeom prst="roundRect">
            <a:avLst>
              <a:gd name="adj" fmla="val 4486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297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/>
              <a:t>How to generate all 8-bit vectors recursively?</a:t>
            </a:r>
          </a:p>
          <a:p>
            <a:pPr lvl="2"/>
            <a:r>
              <a:rPr lang="en-US" sz="3200" b="1" dirty="0"/>
              <a:t>0 0 0 0 0 0 0 0</a:t>
            </a:r>
          </a:p>
          <a:p>
            <a:pPr lvl="2"/>
            <a:r>
              <a:rPr lang="en-US" sz="3200" b="1" dirty="0"/>
              <a:t>0 0 0 0 0 0 0 1</a:t>
            </a:r>
          </a:p>
          <a:p>
            <a:pPr lvl="2"/>
            <a:r>
              <a:rPr lang="en-US" sz="3200" b="1" dirty="0"/>
              <a:t>...</a:t>
            </a:r>
          </a:p>
          <a:p>
            <a:pPr lvl="2"/>
            <a:r>
              <a:rPr lang="en-US" sz="3200" b="1" dirty="0"/>
              <a:t>0 1 1 1 1 1 1 1</a:t>
            </a:r>
          </a:p>
          <a:p>
            <a:pPr lvl="2"/>
            <a:r>
              <a:rPr lang="en-US" sz="3200" b="1" dirty="0"/>
              <a:t>1 0 0 0 0 0 0 0</a:t>
            </a:r>
          </a:p>
          <a:p>
            <a:pPr lvl="2"/>
            <a:r>
              <a:rPr lang="en-US" sz="3200" b="1" dirty="0"/>
              <a:t>...</a:t>
            </a:r>
          </a:p>
          <a:p>
            <a:pPr lvl="2"/>
            <a:r>
              <a:rPr lang="en-US" sz="3200" b="1" dirty="0"/>
              <a:t>1 1 1 1 1 1 1 0</a:t>
            </a:r>
          </a:p>
          <a:p>
            <a:pPr lvl="2"/>
            <a:r>
              <a:rPr lang="en-US" sz="3200" b="1" dirty="0"/>
              <a:t>1 1 1 1 1 1 1 1</a:t>
            </a:r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0/1 Vectors</a:t>
            </a:r>
            <a:endParaRPr lang="bg-BG" dirty="0"/>
          </a:p>
        </p:txBody>
      </p:sp>
      <p:pic>
        <p:nvPicPr>
          <p:cNvPr id="16386" name="Picture 2" descr="http://www.dreamstime.com/binary-data-leak-thumb61503.jpg"/>
          <p:cNvPicPr>
            <a:picLocks noChangeAspect="1" noChangeArrowheads="1"/>
          </p:cNvPicPr>
          <p:nvPr/>
        </p:nvPicPr>
        <p:blipFill>
          <a:blip r:embed="rId3" cstate="screen">
            <a:lum bright="-10000"/>
          </a:blip>
          <a:srcRect/>
          <a:stretch>
            <a:fillRect/>
          </a:stretch>
        </p:blipFill>
        <p:spPr bwMode="auto">
          <a:xfrm>
            <a:off x="5332412" y="2514600"/>
            <a:ext cx="4636698" cy="3276600"/>
          </a:xfrm>
          <a:prstGeom prst="roundRect">
            <a:avLst>
              <a:gd name="adj" fmla="val 710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6700738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500" dirty="0"/>
              <a:t>Start with a </a:t>
            </a:r>
            <a:r>
              <a:rPr lang="en-GB" sz="3500" b="1" dirty="0">
                <a:solidFill>
                  <a:schemeClr val="tx2">
                    <a:lumMod val="75000"/>
                  </a:schemeClr>
                </a:solidFill>
              </a:rPr>
              <a:t>blank vector</a:t>
            </a:r>
          </a:p>
          <a:p>
            <a:pPr marL="0" indent="0">
              <a:buNone/>
            </a:pPr>
            <a:endParaRPr lang="en-GB" sz="3500" dirty="0"/>
          </a:p>
          <a:p>
            <a:r>
              <a:rPr lang="en-GB" sz="3500" dirty="0"/>
              <a:t>Choose the </a:t>
            </a:r>
            <a:r>
              <a:rPr lang="en-GB" sz="3500" b="1" dirty="0">
                <a:solidFill>
                  <a:schemeClr val="tx2">
                    <a:lumMod val="75000"/>
                  </a:schemeClr>
                </a:solidFill>
              </a:rPr>
              <a:t>first position</a:t>
            </a:r>
            <a:r>
              <a:rPr lang="en-GB" sz="3500" dirty="0"/>
              <a:t> and </a:t>
            </a:r>
            <a:r>
              <a:rPr lang="en-GB" sz="3500" b="1" dirty="0">
                <a:solidFill>
                  <a:schemeClr val="tx2">
                    <a:lumMod val="75000"/>
                  </a:schemeClr>
                </a:solidFill>
              </a:rPr>
              <a:t>loop through all possibilities</a:t>
            </a:r>
          </a:p>
          <a:p>
            <a:endParaRPr lang="en-GB" sz="3500" dirty="0"/>
          </a:p>
          <a:p>
            <a:endParaRPr lang="en-GB" sz="3500" dirty="0"/>
          </a:p>
          <a:p>
            <a:endParaRPr lang="en-GB" sz="3500" dirty="0"/>
          </a:p>
          <a:p>
            <a:r>
              <a:rPr lang="en-GB" sz="3500" dirty="0"/>
              <a:t>For each possibility, generate all </a:t>
            </a:r>
            <a:r>
              <a:rPr lang="en-GB" sz="3500" b="1" dirty="0">
                <a:solidFill>
                  <a:schemeClr val="tx2">
                    <a:lumMod val="75000"/>
                  </a:schemeClr>
                </a:solidFill>
              </a:rPr>
              <a:t>(n – 1)-bit</a:t>
            </a:r>
            <a:r>
              <a:rPr lang="en-GB" sz="3500" dirty="0"/>
              <a:t> vectors</a:t>
            </a:r>
            <a:endParaRPr lang="bg-BG" sz="3500" dirty="0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0/1 Vectors</a:t>
            </a:r>
            <a:endParaRPr lang="bg-BG" dirty="0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AC070B1F-484C-4BB4-A214-08D093DC9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939136"/>
              </p:ext>
            </p:extLst>
          </p:nvPr>
        </p:nvGraphicFramePr>
        <p:xfrm>
          <a:off x="1010463" y="3746798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roup 3">
            <a:extLst>
              <a:ext uri="{FF2B5EF4-FFF2-40B4-BE49-F238E27FC236}">
                <a16:creationId xmlns:a16="http://schemas.microsoft.com/office/drawing/2014/main" id="{60D3B2C5-0FEC-4C7C-98C4-87FF9F1E7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156767"/>
              </p:ext>
            </p:extLst>
          </p:nvPr>
        </p:nvGraphicFramePr>
        <p:xfrm>
          <a:off x="7542212" y="3746798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3">
            <a:extLst>
              <a:ext uri="{FF2B5EF4-FFF2-40B4-BE49-F238E27FC236}">
                <a16:creationId xmlns:a16="http://schemas.microsoft.com/office/drawing/2014/main" id="{27D6BAA3-0E3E-47A0-9BEC-DB7833756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424216"/>
              </p:ext>
            </p:extLst>
          </p:nvPr>
        </p:nvGraphicFramePr>
        <p:xfrm>
          <a:off x="1012051" y="1966544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AutoShape 25">
            <a:extLst>
              <a:ext uri="{FF2B5EF4-FFF2-40B4-BE49-F238E27FC236}">
                <a16:creationId xmlns:a16="http://schemas.microsoft.com/office/drawing/2014/main" id="{BF58863C-FAC5-4853-88D4-58EEECAA6B20}"/>
              </a:ext>
            </a:extLst>
          </p:cNvPr>
          <p:cNvSpPr>
            <a:spLocks/>
          </p:cNvSpPr>
          <p:nvPr/>
        </p:nvSpPr>
        <p:spPr bwMode="auto">
          <a:xfrm rot="16200000">
            <a:off x="2690435" y="3144758"/>
            <a:ext cx="287337" cy="271061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25">
            <a:extLst>
              <a:ext uri="{FF2B5EF4-FFF2-40B4-BE49-F238E27FC236}">
                <a16:creationId xmlns:a16="http://schemas.microsoft.com/office/drawing/2014/main" id="{CEA84722-7389-434F-B4D3-AF4AE9D7885B}"/>
              </a:ext>
            </a:extLst>
          </p:cNvPr>
          <p:cNvSpPr>
            <a:spLocks/>
          </p:cNvSpPr>
          <p:nvPr/>
        </p:nvSpPr>
        <p:spPr bwMode="auto">
          <a:xfrm rot="16200000">
            <a:off x="9223315" y="3144758"/>
            <a:ext cx="287337" cy="271061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A71EC8-6257-495F-8BB8-9D0E37E2580A}"/>
              </a:ext>
            </a:extLst>
          </p:cNvPr>
          <p:cNvSpPr txBox="1"/>
          <p:nvPr/>
        </p:nvSpPr>
        <p:spPr>
          <a:xfrm>
            <a:off x="2316975" y="464373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819BDA-1D08-4422-90FA-9C97EDEF59EF}"/>
              </a:ext>
            </a:extLst>
          </p:cNvPr>
          <p:cNvSpPr txBox="1"/>
          <p:nvPr/>
        </p:nvSpPr>
        <p:spPr>
          <a:xfrm>
            <a:off x="8849854" y="464373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- 1</a:t>
            </a:r>
          </a:p>
        </p:txBody>
      </p:sp>
    </p:spTree>
    <p:extLst>
      <p:ext uri="{BB962C8B-B14F-4D97-AF65-F5344CB8AC3E}">
        <p14:creationId xmlns:p14="http://schemas.microsoft.com/office/powerpoint/2010/main" val="3315100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5" grpId="0" uiExpand="1" build="p"/>
      <p:bldP spid="24" grpId="0" animBg="1"/>
      <p:bldP spid="25" grpId="0" animBg="1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Recursion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Generating 0/1 Vectors and Combinations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Backtracking</a:t>
            </a:r>
          </a:p>
          <a:p>
            <a:pPr lvl="1"/>
            <a:r>
              <a:rPr lang="en-US" dirty="0"/>
              <a:t>The 8 Queens Problem</a:t>
            </a:r>
          </a:p>
          <a:p>
            <a:pPr lvl="1"/>
            <a:r>
              <a:rPr lang="en-US" dirty="0"/>
              <a:t>Finding All Paths in a Labyrinth Recursively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Recursion or Iteration?</a:t>
            </a:r>
          </a:p>
          <a:p>
            <a:pPr lvl="1"/>
            <a:r>
              <a:rPr lang="en-US" dirty="0"/>
              <a:t>Harmful Recursion and Optimizing Bad Recursion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657" y="1981200"/>
            <a:ext cx="2866155" cy="369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Generate all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n-bit</a:t>
            </a:r>
            <a:r>
              <a:rPr lang="en-US" dirty="0"/>
              <a:t> vectors as shown below</a:t>
            </a:r>
          </a:p>
          <a:p>
            <a:r>
              <a:rPr lang="en-US" dirty="0"/>
              <a:t>Read n from the console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Generate n-bit Vectors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F1ED87-E01F-4CD9-BF0D-C2DC0BB9C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2" y="3049012"/>
            <a:ext cx="2743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0 0 0 0 0 0 0 0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0 0 0 0 0 0 0 1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0 1 1 1 1 1 1 1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1 0 0 0 0 0 0 0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1 1 1 1 1 1 1 0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1 1 1 1 1 1 1 1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1268203-9F79-47A4-892E-92068904461B}"/>
              </a:ext>
            </a:extLst>
          </p:cNvPr>
          <p:cNvSpPr txBox="1">
            <a:spLocks/>
          </p:cNvSpPr>
          <p:nvPr/>
        </p:nvSpPr>
        <p:spPr>
          <a:xfrm>
            <a:off x="3464257" y="4214932"/>
            <a:ext cx="4572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dirty="0"/>
              <a:t>8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92AC16D-13E6-4B42-BCCE-F3ED5428016E}"/>
              </a:ext>
            </a:extLst>
          </p:cNvPr>
          <p:cNvSpPr/>
          <p:nvPr/>
        </p:nvSpPr>
        <p:spPr>
          <a:xfrm>
            <a:off x="4115722" y="4267200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18DCC9E5-10EC-4C55-8E3F-223FDBAA6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502" y="2895600"/>
            <a:ext cx="2743200" cy="762000"/>
          </a:xfrm>
          <a:prstGeom prst="wedgeRoundRectCallout">
            <a:avLst>
              <a:gd name="adj1" fmla="val -56531"/>
              <a:gd name="adj2" fmla="val -108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8-bit vectors in lexicographic order</a:t>
            </a:r>
          </a:p>
        </p:txBody>
      </p:sp>
    </p:spTree>
    <p:extLst>
      <p:ext uri="{BB962C8B-B14F-4D97-AF65-F5344CB8AC3E}">
        <p14:creationId xmlns:p14="http://schemas.microsoft.com/office/powerpoint/2010/main" val="1483751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Generate n-bit Vectors</a:t>
            </a:r>
            <a:endParaRPr lang="bg-BG" dirty="0"/>
          </a:p>
        </p:txBody>
      </p:sp>
      <p:sp>
        <p:nvSpPr>
          <p:cNvPr id="601091" name="Rectangle 3"/>
          <p:cNvSpPr>
            <a:spLocks noChangeArrowheads="1"/>
          </p:cNvSpPr>
          <p:nvPr/>
        </p:nvSpPr>
        <p:spPr bwMode="auto">
          <a:xfrm>
            <a:off x="608012" y="1657609"/>
            <a:ext cx="10972800" cy="45388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index, int[] vector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(index &gt;= vector.Length)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Print(vector);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&lt;= 1;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vector[index] = i;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+ 1, vector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6551612" y="3666557"/>
            <a:ext cx="5029200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n = 8;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int[] vector = new int[n];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Gen01(0, vector);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607107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3-bit Vectors Recursion Tree </a:t>
            </a:r>
            <a:endParaRPr lang="bg-BG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D3F176D-993F-4C09-A2EB-F0294936D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54" y="1655276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0C37ED-E1F9-4B64-B63D-07EF6249B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823" y="4028197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8207F1-134F-4182-8594-CA5DBEE85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459" y="2976637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222883-4BCF-45DC-8A2F-FDDB69427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9888" y="4027419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8319A6D-C177-4C03-817A-56202D7C8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689" y="4027421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05AFAA3-16FE-4027-BBC4-7E2745B38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802" y="2976637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611E228-EBF1-4394-BA75-73F79239F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369" y="4027420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81BAA1-50D3-4B6D-804E-2CFFCAA37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9728" y="5257675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D7F0E07-BC27-4D9B-BC42-1A5FC7A56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928" y="5238625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11E9CA0-C18A-46C5-A8D4-E6E7D78EE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397" y="5238625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12D6890-C24C-429C-BE3B-47928BC9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128" y="5219575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6FFF8FA-7C63-4138-829A-A83028FA1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8888" y="5234233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54905C9-11D6-415E-B225-E3B7EEAE9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4357" y="5215183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26511EA-70EF-4053-9916-AA21D1B0B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7459" y="5215183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05A35E8-3A92-49D9-9F36-BFA6E4CBE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88" y="5196133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A1C99B-6788-463C-A92D-A1EF56E9AEE3}"/>
              </a:ext>
            </a:extLst>
          </p:cNvPr>
          <p:cNvCxnSpPr>
            <a:cxnSpLocks/>
            <a:stCxn id="32" idx="3"/>
            <a:endCxn id="40" idx="7"/>
          </p:cNvCxnSpPr>
          <p:nvPr/>
        </p:nvCxnSpPr>
        <p:spPr>
          <a:xfrm flipH="1">
            <a:off x="4038066" y="2175709"/>
            <a:ext cx="1504355" cy="8902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7F7E0C-EB89-4FE4-A771-12AB7E8FD11E}"/>
              </a:ext>
            </a:extLst>
          </p:cNvPr>
          <p:cNvCxnSpPr>
            <a:cxnSpLocks/>
            <a:stCxn id="32" idx="5"/>
            <a:endCxn id="35" idx="1"/>
          </p:cNvCxnSpPr>
          <p:nvPr/>
        </p:nvCxnSpPr>
        <p:spPr>
          <a:xfrm>
            <a:off x="5996618" y="2175709"/>
            <a:ext cx="1542908" cy="8902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32D2102-442C-460D-AC40-6D3CB0CA528F}"/>
              </a:ext>
            </a:extLst>
          </p:cNvPr>
          <p:cNvCxnSpPr>
            <a:cxnSpLocks/>
            <a:stCxn id="35" idx="3"/>
            <a:endCxn id="33" idx="0"/>
          </p:cNvCxnSpPr>
          <p:nvPr/>
        </p:nvCxnSpPr>
        <p:spPr>
          <a:xfrm flipH="1">
            <a:off x="6820989" y="3497070"/>
            <a:ext cx="718537" cy="53112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40C639-5B88-46DC-BCBC-47C16F4E100D}"/>
              </a:ext>
            </a:extLst>
          </p:cNvPr>
          <p:cNvCxnSpPr>
            <a:cxnSpLocks/>
            <a:stCxn id="35" idx="5"/>
            <a:endCxn id="37" idx="0"/>
          </p:cNvCxnSpPr>
          <p:nvPr/>
        </p:nvCxnSpPr>
        <p:spPr>
          <a:xfrm>
            <a:off x="7993723" y="3497070"/>
            <a:ext cx="887331" cy="5303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7ABD2B-D793-41F3-B2F5-DE5474BBF212}"/>
              </a:ext>
            </a:extLst>
          </p:cNvPr>
          <p:cNvCxnSpPr>
            <a:cxnSpLocks/>
            <a:stCxn id="37" idx="5"/>
            <a:endCxn id="50" idx="0"/>
          </p:cNvCxnSpPr>
          <p:nvPr/>
        </p:nvCxnSpPr>
        <p:spPr>
          <a:xfrm>
            <a:off x="9108152" y="4547852"/>
            <a:ext cx="197371" cy="6673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5E6109C-13A7-4218-A931-7D747516CECF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 flipH="1">
            <a:off x="8500054" y="4547852"/>
            <a:ext cx="153901" cy="68638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7EF038C-00A5-4422-A485-B3B833627D37}"/>
              </a:ext>
            </a:extLst>
          </p:cNvPr>
          <p:cNvCxnSpPr>
            <a:cxnSpLocks/>
            <a:stCxn id="33" idx="5"/>
            <a:endCxn id="52" idx="0"/>
          </p:cNvCxnSpPr>
          <p:nvPr/>
        </p:nvCxnSpPr>
        <p:spPr>
          <a:xfrm>
            <a:off x="7048087" y="4548630"/>
            <a:ext cx="232767" cy="6475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F0CF02F-D151-4DEC-B35C-F7DCEE59C1EA}"/>
              </a:ext>
            </a:extLst>
          </p:cNvPr>
          <p:cNvCxnSpPr>
            <a:cxnSpLocks/>
            <a:stCxn id="33" idx="3"/>
            <a:endCxn id="51" idx="0"/>
          </p:cNvCxnSpPr>
          <p:nvPr/>
        </p:nvCxnSpPr>
        <p:spPr>
          <a:xfrm flipH="1">
            <a:off x="6458625" y="4548630"/>
            <a:ext cx="135265" cy="6665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CB7900C-F13F-48A0-AD1B-445FAEE0FA03}"/>
              </a:ext>
            </a:extLst>
          </p:cNvPr>
          <p:cNvCxnSpPr>
            <a:cxnSpLocks/>
            <a:stCxn id="42" idx="5"/>
            <a:endCxn id="46" idx="0"/>
          </p:cNvCxnSpPr>
          <p:nvPr/>
        </p:nvCxnSpPr>
        <p:spPr>
          <a:xfrm>
            <a:off x="5137633" y="4547853"/>
            <a:ext cx="221461" cy="69077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BDEE44C-B1D9-49E5-BAF5-F301C19C3C3F}"/>
              </a:ext>
            </a:extLst>
          </p:cNvPr>
          <p:cNvCxnSpPr>
            <a:cxnSpLocks/>
            <a:stCxn id="42" idx="3"/>
            <a:endCxn id="45" idx="0"/>
          </p:cNvCxnSpPr>
          <p:nvPr/>
        </p:nvCxnSpPr>
        <p:spPr>
          <a:xfrm flipH="1">
            <a:off x="4520894" y="4547853"/>
            <a:ext cx="162542" cy="70982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61E9F75-1963-4D50-AAD0-1021028467B6}"/>
              </a:ext>
            </a:extLst>
          </p:cNvPr>
          <p:cNvCxnSpPr>
            <a:cxnSpLocks/>
            <a:stCxn id="39" idx="5"/>
            <a:endCxn id="48" idx="0"/>
          </p:cNvCxnSpPr>
          <p:nvPr/>
        </p:nvCxnSpPr>
        <p:spPr>
          <a:xfrm>
            <a:off x="2997953" y="4547854"/>
            <a:ext cx="151341" cy="6717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1977EB-EF0C-44DF-8C23-0E74A1A4019E}"/>
              </a:ext>
            </a:extLst>
          </p:cNvPr>
          <p:cNvCxnSpPr>
            <a:cxnSpLocks/>
            <a:stCxn id="39" idx="3"/>
            <a:endCxn id="47" idx="0"/>
          </p:cNvCxnSpPr>
          <p:nvPr/>
        </p:nvCxnSpPr>
        <p:spPr>
          <a:xfrm flipH="1">
            <a:off x="2354563" y="4547854"/>
            <a:ext cx="189193" cy="6907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363F6A9-FE8B-454E-AE64-5F08976AD334}"/>
              </a:ext>
            </a:extLst>
          </p:cNvPr>
          <p:cNvCxnSpPr>
            <a:cxnSpLocks/>
            <a:stCxn id="40" idx="3"/>
            <a:endCxn id="39" idx="0"/>
          </p:cNvCxnSpPr>
          <p:nvPr/>
        </p:nvCxnSpPr>
        <p:spPr>
          <a:xfrm flipH="1">
            <a:off x="2770855" y="3497070"/>
            <a:ext cx="813014" cy="5303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F199C5-5221-4DDA-9415-298C890D1005}"/>
              </a:ext>
            </a:extLst>
          </p:cNvPr>
          <p:cNvCxnSpPr>
            <a:cxnSpLocks/>
            <a:stCxn id="40" idx="5"/>
            <a:endCxn id="42" idx="0"/>
          </p:cNvCxnSpPr>
          <p:nvPr/>
        </p:nvCxnSpPr>
        <p:spPr>
          <a:xfrm>
            <a:off x="4038066" y="3497070"/>
            <a:ext cx="872469" cy="5303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021" name="TextBox 597020">
            <a:extLst>
              <a:ext uri="{FF2B5EF4-FFF2-40B4-BE49-F238E27FC236}">
                <a16:creationId xmlns:a16="http://schemas.microsoft.com/office/drawing/2014/main" id="{2AD090AB-58DA-4986-810F-F4B170055D5E}"/>
              </a:ext>
            </a:extLst>
          </p:cNvPr>
          <p:cNvSpPr txBox="1"/>
          <p:nvPr/>
        </p:nvSpPr>
        <p:spPr>
          <a:xfrm>
            <a:off x="4422835" y="217570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DED5EB1-EF34-4B79-9839-8F5A6C551FF4}"/>
              </a:ext>
            </a:extLst>
          </p:cNvPr>
          <p:cNvSpPr txBox="1"/>
          <p:nvPr/>
        </p:nvSpPr>
        <p:spPr>
          <a:xfrm>
            <a:off x="6748796" y="21687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722EE59-3F11-4BA6-90E2-8AF1D431A2A1}"/>
              </a:ext>
            </a:extLst>
          </p:cNvPr>
          <p:cNvSpPr txBox="1"/>
          <p:nvPr/>
        </p:nvSpPr>
        <p:spPr>
          <a:xfrm>
            <a:off x="2876014" y="32814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0C5289F-666D-4EB1-9968-3A3461B41491}"/>
              </a:ext>
            </a:extLst>
          </p:cNvPr>
          <p:cNvSpPr txBox="1"/>
          <p:nvPr/>
        </p:nvSpPr>
        <p:spPr>
          <a:xfrm>
            <a:off x="2027387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CE406E-B47B-4966-8792-7DC9F6F74A07}"/>
              </a:ext>
            </a:extLst>
          </p:cNvPr>
          <p:cNvSpPr txBox="1"/>
          <p:nvPr/>
        </p:nvSpPr>
        <p:spPr>
          <a:xfrm>
            <a:off x="3111272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A91CEAC-0634-4715-83BC-B83312398F70}"/>
              </a:ext>
            </a:extLst>
          </p:cNvPr>
          <p:cNvSpPr txBox="1"/>
          <p:nvPr/>
        </p:nvSpPr>
        <p:spPr>
          <a:xfrm>
            <a:off x="4158265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1A227EF-E0B4-42B2-92F3-13C43B623B33}"/>
              </a:ext>
            </a:extLst>
          </p:cNvPr>
          <p:cNvSpPr txBox="1"/>
          <p:nvPr/>
        </p:nvSpPr>
        <p:spPr>
          <a:xfrm>
            <a:off x="6101170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8466423-3779-45A9-8D8A-B791CEA4EB1B}"/>
              </a:ext>
            </a:extLst>
          </p:cNvPr>
          <p:cNvSpPr txBox="1"/>
          <p:nvPr/>
        </p:nvSpPr>
        <p:spPr>
          <a:xfrm>
            <a:off x="8130583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892B14-323B-4446-A562-B9F2149D7442}"/>
              </a:ext>
            </a:extLst>
          </p:cNvPr>
          <p:cNvSpPr txBox="1"/>
          <p:nvPr/>
        </p:nvSpPr>
        <p:spPr>
          <a:xfrm>
            <a:off x="6864383" y="32814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A64C009-27DE-4C6C-A474-AD7119FF5918}"/>
              </a:ext>
            </a:extLst>
          </p:cNvPr>
          <p:cNvSpPr txBox="1"/>
          <p:nvPr/>
        </p:nvSpPr>
        <p:spPr>
          <a:xfrm>
            <a:off x="8314287" y="324398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C89A24F-8A79-4C4A-949C-0C72C168FCF8}"/>
              </a:ext>
            </a:extLst>
          </p:cNvPr>
          <p:cNvSpPr txBox="1"/>
          <p:nvPr/>
        </p:nvSpPr>
        <p:spPr>
          <a:xfrm>
            <a:off x="4375665" y="324398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D830D6B-0A72-4C0B-A086-08BCC87056A0}"/>
              </a:ext>
            </a:extLst>
          </p:cNvPr>
          <p:cNvSpPr txBox="1"/>
          <p:nvPr/>
        </p:nvSpPr>
        <p:spPr>
          <a:xfrm>
            <a:off x="5280627" y="4591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66AA074-7397-4EB0-B518-33E67D1F6D63}"/>
              </a:ext>
            </a:extLst>
          </p:cNvPr>
          <p:cNvSpPr txBox="1"/>
          <p:nvPr/>
        </p:nvSpPr>
        <p:spPr>
          <a:xfrm>
            <a:off x="7230553" y="4591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BED86B5-2EDB-45F0-BF46-D4B0A42027B8}"/>
              </a:ext>
            </a:extLst>
          </p:cNvPr>
          <p:cNvSpPr txBox="1"/>
          <p:nvPr/>
        </p:nvSpPr>
        <p:spPr>
          <a:xfrm>
            <a:off x="9245614" y="4591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9" name="AutoShape 7">
            <a:extLst>
              <a:ext uri="{FF2B5EF4-FFF2-40B4-BE49-F238E27FC236}">
                <a16:creationId xmlns:a16="http://schemas.microsoft.com/office/drawing/2014/main" id="{BF70A5BC-D247-48CA-8380-2ABF44991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0648" y="5438666"/>
            <a:ext cx="1784964" cy="367192"/>
          </a:xfrm>
          <a:prstGeom prst="wedgeRoundRectCallout">
            <a:avLst>
              <a:gd name="adj1" fmla="val -62941"/>
              <a:gd name="adj2" fmla="val -212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Print Vector</a:t>
            </a:r>
          </a:p>
        </p:txBody>
      </p:sp>
      <p:graphicFrame>
        <p:nvGraphicFramePr>
          <p:cNvPr id="112" name="Group 3">
            <a:extLst>
              <a:ext uri="{FF2B5EF4-FFF2-40B4-BE49-F238E27FC236}">
                <a16:creationId xmlns:a16="http://schemas.microsoft.com/office/drawing/2014/main" id="{584BFF53-836B-430C-9A7D-F8AD6ADF7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744995"/>
              </p:ext>
            </p:extLst>
          </p:nvPr>
        </p:nvGraphicFramePr>
        <p:xfrm>
          <a:off x="2079831" y="1951287"/>
          <a:ext cx="1368426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19ABF47-142B-4A7E-8351-9DE16C947DD9}"/>
              </a:ext>
            </a:extLst>
          </p:cNvPr>
          <p:cNvSpPr txBox="1"/>
          <p:nvPr/>
        </p:nvSpPr>
        <p:spPr>
          <a:xfrm>
            <a:off x="841345" y="1905592"/>
            <a:ext cx="1200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vector: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D6A536-3DB9-488A-94C2-ED55A3A742CD}"/>
              </a:ext>
            </a:extLst>
          </p:cNvPr>
          <p:cNvSpPr txBox="1"/>
          <p:nvPr/>
        </p:nvSpPr>
        <p:spPr>
          <a:xfrm>
            <a:off x="1948275" y="1371600"/>
            <a:ext cx="1631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 = 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C03BE9A-2493-40A3-83D9-8395B47F2385}"/>
              </a:ext>
            </a:extLst>
          </p:cNvPr>
          <p:cNvSpPr/>
          <p:nvPr/>
        </p:nvSpPr>
        <p:spPr>
          <a:xfrm>
            <a:off x="1979612" y="1874499"/>
            <a:ext cx="641662" cy="594049"/>
          </a:xfrm>
          <a:prstGeom prst="rect">
            <a:avLst/>
          </a:prstGeom>
          <a:solidFill>
            <a:schemeClr val="tx2">
              <a:lumMod val="75000"/>
              <a:alpha val="2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6969595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211E-6 3.33333E-6 L 0.03855 -0.000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8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55 -0.00047 L 0.07736 -0.0004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36 -0.00047 L 0.11969 -0.00047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7" grpId="0" animBg="1"/>
      <p:bldP spid="39" grpId="0" animBg="1"/>
      <p:bldP spid="40" grpId="0" animBg="1"/>
      <p:bldP spid="42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97021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 animBg="1"/>
      <p:bldP spid="56" grpId="0" animBg="1"/>
      <p:bldP spid="56" grpId="1" animBg="1"/>
      <p:bldP spid="56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Generating 3-bit Vectors Trace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B7A862-AFDD-4495-AFDB-0087DAAAF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21329"/>
              </p:ext>
            </p:extLst>
          </p:nvPr>
        </p:nvGraphicFramePr>
        <p:xfrm>
          <a:off x="3427412" y="990600"/>
          <a:ext cx="5105400" cy="5547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167451588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741043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92055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vector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839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Gen()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0 0 0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704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Gen()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0 0 0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48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Gen()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0 0 0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09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Gen()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0 0 0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Gen()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0 0 1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34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Gen</a:t>
                      </a:r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0 0 1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39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Gen()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0 0 1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5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Gen()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6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      Gen()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0 1 0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1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Gen()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 1 0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3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Gen()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0 1 1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2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Gen()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 1 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65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23160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369A984-AC8A-47B6-883C-0390C90C7515}"/>
              </a:ext>
            </a:extLst>
          </p:cNvPr>
          <p:cNvSpPr/>
          <p:nvPr/>
        </p:nvSpPr>
        <p:spPr>
          <a:xfrm>
            <a:off x="6185852" y="1455812"/>
            <a:ext cx="209746" cy="25908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1" name="AutoShape 7">
            <a:extLst>
              <a:ext uri="{FF2B5EF4-FFF2-40B4-BE49-F238E27FC236}">
                <a16:creationId xmlns:a16="http://schemas.microsoft.com/office/drawing/2014/main" id="{B71C38EC-6FDA-474B-9933-56B0BA28E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4564" y="4588651"/>
            <a:ext cx="1784964" cy="367192"/>
          </a:xfrm>
          <a:prstGeom prst="wedgeRoundRectCallout">
            <a:avLst>
              <a:gd name="adj1" fmla="val -57132"/>
              <a:gd name="adj2" fmla="val -32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Print Vector</a:t>
            </a:r>
          </a:p>
        </p:txBody>
      </p:sp>
      <p:sp>
        <p:nvSpPr>
          <p:cNvPr id="74" name="AutoShape 7">
            <a:extLst>
              <a:ext uri="{FF2B5EF4-FFF2-40B4-BE49-F238E27FC236}">
                <a16:creationId xmlns:a16="http://schemas.microsoft.com/office/drawing/2014/main" id="{07592DD4-FF71-4FAD-81FE-F7CB26446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4564" y="5353638"/>
            <a:ext cx="1784964" cy="367192"/>
          </a:xfrm>
          <a:prstGeom prst="wedgeRoundRectCallout">
            <a:avLst>
              <a:gd name="adj1" fmla="val -57132"/>
              <a:gd name="adj2" fmla="val -32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Print Vector</a:t>
            </a:r>
          </a:p>
        </p:txBody>
      </p:sp>
      <p:sp>
        <p:nvSpPr>
          <p:cNvPr id="76" name="AutoShape 7">
            <a:extLst>
              <a:ext uri="{FF2B5EF4-FFF2-40B4-BE49-F238E27FC236}">
                <a16:creationId xmlns:a16="http://schemas.microsoft.com/office/drawing/2014/main" id="{873113B3-5E0F-4FB8-97AD-0B8FA002E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3583" y="2568510"/>
            <a:ext cx="1784964" cy="367192"/>
          </a:xfrm>
          <a:prstGeom prst="wedgeRoundRectCallout">
            <a:avLst>
              <a:gd name="adj1" fmla="val -57132"/>
              <a:gd name="adj2" fmla="val -32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Print Vector</a:t>
            </a:r>
          </a:p>
        </p:txBody>
      </p:sp>
      <p:sp>
        <p:nvSpPr>
          <p:cNvPr id="77" name="AutoShape 7">
            <a:extLst>
              <a:ext uri="{FF2B5EF4-FFF2-40B4-BE49-F238E27FC236}">
                <a16:creationId xmlns:a16="http://schemas.microsoft.com/office/drawing/2014/main" id="{1A6DC407-E314-4795-A300-4F1324540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4564" y="3383818"/>
            <a:ext cx="1784964" cy="367192"/>
          </a:xfrm>
          <a:prstGeom prst="wedgeRoundRectCallout">
            <a:avLst>
              <a:gd name="adj1" fmla="val -57132"/>
              <a:gd name="adj2" fmla="val -32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Print Vector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137E249-C1B1-4A29-A6AA-37463BB78038}"/>
              </a:ext>
            </a:extLst>
          </p:cNvPr>
          <p:cNvSpPr/>
          <p:nvPr/>
        </p:nvSpPr>
        <p:spPr>
          <a:xfrm>
            <a:off x="6370147" y="1844878"/>
            <a:ext cx="209746" cy="25908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D25A1E6-2866-4ED2-9231-D84D05C9AB42}"/>
              </a:ext>
            </a:extLst>
          </p:cNvPr>
          <p:cNvSpPr/>
          <p:nvPr/>
        </p:nvSpPr>
        <p:spPr>
          <a:xfrm>
            <a:off x="6555226" y="2240672"/>
            <a:ext cx="209746" cy="25908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8B29848-A085-41B5-B5F3-2A2DB7B54A29}"/>
              </a:ext>
            </a:extLst>
          </p:cNvPr>
          <p:cNvSpPr/>
          <p:nvPr/>
        </p:nvSpPr>
        <p:spPr>
          <a:xfrm>
            <a:off x="6776206" y="2652152"/>
            <a:ext cx="209746" cy="25908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8D87491-0F85-45B6-BB7E-E2D4DB2501DE}"/>
              </a:ext>
            </a:extLst>
          </p:cNvPr>
          <p:cNvSpPr/>
          <p:nvPr/>
        </p:nvSpPr>
        <p:spPr>
          <a:xfrm>
            <a:off x="6555226" y="3044386"/>
            <a:ext cx="209746" cy="25908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DC1C112-66D3-470C-92EB-D26A70574210}"/>
              </a:ext>
            </a:extLst>
          </p:cNvPr>
          <p:cNvSpPr/>
          <p:nvPr/>
        </p:nvSpPr>
        <p:spPr>
          <a:xfrm>
            <a:off x="6783826" y="3434107"/>
            <a:ext cx="209746" cy="25908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8D06484-415B-4E76-9338-F0A2D24A8D6A}"/>
              </a:ext>
            </a:extLst>
          </p:cNvPr>
          <p:cNvSpPr/>
          <p:nvPr/>
        </p:nvSpPr>
        <p:spPr>
          <a:xfrm>
            <a:off x="6783826" y="5007666"/>
            <a:ext cx="209746" cy="25908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BF76A18-C537-4ABD-B5EA-0DF92A166F70}"/>
              </a:ext>
            </a:extLst>
          </p:cNvPr>
          <p:cNvSpPr/>
          <p:nvPr/>
        </p:nvSpPr>
        <p:spPr>
          <a:xfrm>
            <a:off x="6776206" y="5798428"/>
            <a:ext cx="209746" cy="25908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112843E-C857-4A3E-AA8B-35D16B924997}"/>
              </a:ext>
            </a:extLst>
          </p:cNvPr>
          <p:cNvSpPr/>
          <p:nvPr/>
        </p:nvSpPr>
        <p:spPr>
          <a:xfrm>
            <a:off x="6370931" y="4222494"/>
            <a:ext cx="209746" cy="25908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B43F4E0-CA2E-451A-9A58-473F7DF1988E}"/>
              </a:ext>
            </a:extLst>
          </p:cNvPr>
          <p:cNvSpPr/>
          <p:nvPr/>
        </p:nvSpPr>
        <p:spPr>
          <a:xfrm>
            <a:off x="6555226" y="4620803"/>
            <a:ext cx="209746" cy="25908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45F7DFA-6112-4003-AA5B-EE5B49D7BC1B}"/>
              </a:ext>
            </a:extLst>
          </p:cNvPr>
          <p:cNvSpPr/>
          <p:nvPr/>
        </p:nvSpPr>
        <p:spPr>
          <a:xfrm>
            <a:off x="6555226" y="5408177"/>
            <a:ext cx="209746" cy="25908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54963B8-8EFD-46EE-8AD9-45CF46DF8250}"/>
              </a:ext>
            </a:extLst>
          </p:cNvPr>
          <p:cNvSpPr/>
          <p:nvPr/>
        </p:nvSpPr>
        <p:spPr>
          <a:xfrm>
            <a:off x="6562846" y="3839669"/>
            <a:ext cx="209746" cy="25908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171981360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147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Combinations</a:t>
            </a:r>
            <a:r>
              <a:rPr lang="en-US" dirty="0"/>
              <a:t> </a:t>
            </a:r>
            <a:r>
              <a:rPr lang="bg-BG" dirty="0"/>
              <a:t>- </a:t>
            </a:r>
            <a:r>
              <a:rPr lang="en-US" dirty="0"/>
              <a:t>all the ways to extract a subset from a set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Select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dirty="0"/>
              <a:t> members from a set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elements</a:t>
            </a:r>
          </a:p>
          <a:p>
            <a:pPr>
              <a:lnSpc>
                <a:spcPct val="110000"/>
              </a:lnSpc>
            </a:pPr>
            <a:r>
              <a:rPr lang="en-US" dirty="0"/>
              <a:t>Ex</a:t>
            </a:r>
            <a:r>
              <a:rPr lang="en-GB" dirty="0"/>
              <a:t>ample</a:t>
            </a:r>
            <a:r>
              <a:rPr lang="en-US" dirty="0"/>
              <a:t>: 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/>
              <a:t> different elements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{1, 2, 3, 4}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6</a:t>
            </a:r>
            <a:r>
              <a:rPr lang="en-US" dirty="0"/>
              <a:t> different ways:</a:t>
            </a:r>
          </a:p>
          <a:p>
            <a:pPr marL="0" indent="0" algn="ctr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sz="3200" dirty="0"/>
              <a:t>(1, 2)     (1, 3)     (1, 4)    (2, 3)    (2, 4)    (3, 4)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Combinations</a:t>
            </a:r>
            <a:endParaRPr lang="en-US" dirty="0"/>
          </a:p>
        </p:txBody>
      </p:sp>
      <p:pic>
        <p:nvPicPr>
          <p:cNvPr id="1028" name="Picture 4" descr="Image result for apple icon">
            <a:extLst>
              <a:ext uri="{FF2B5EF4-FFF2-40B4-BE49-F238E27FC236}">
                <a16:creationId xmlns:a16="http://schemas.microsoft.com/office/drawing/2014/main" id="{DB7FC633-DBA9-45DB-80B2-16FDE80B3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733" y="5257800"/>
            <a:ext cx="761999" cy="76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anana icon">
            <a:extLst>
              <a:ext uri="{FF2B5EF4-FFF2-40B4-BE49-F238E27FC236}">
                <a16:creationId xmlns:a16="http://schemas.microsoft.com/office/drawing/2014/main" id="{9AAA8E90-C8AC-42FF-B0F1-1603E629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333" y="5267961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grapes icon">
            <a:extLst>
              <a:ext uri="{FF2B5EF4-FFF2-40B4-BE49-F238E27FC236}">
                <a16:creationId xmlns:a16="http://schemas.microsoft.com/office/drawing/2014/main" id="{320CB635-8CC1-4D7C-9C85-0DB03F807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132" y="5257800"/>
            <a:ext cx="843280" cy="84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1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Algorithm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GenCombs(k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200" dirty="0"/>
              <a:t>: put the numbers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n]</a:t>
            </a:r>
            <a:r>
              <a:rPr lang="en-US" sz="3200" dirty="0"/>
              <a:t> at position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3200" dirty="0"/>
              <a:t> and call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GenCombs(k+1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200" dirty="0"/>
              <a:t> recursively for the rest of the elements: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9294812" y="2613058"/>
            <a:ext cx="2271304" cy="2413669"/>
            <a:chOff x="8968102" y="2438398"/>
            <a:chExt cx="2271304" cy="3673504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8968102" y="3144623"/>
              <a:ext cx="2271304" cy="296727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none">
              <a:noAutofit/>
            </a:bodyPr>
            <a:lstStyle/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8968102" y="2438398"/>
              <a:ext cx="2271304" cy="70622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none">
              <a:noAutofit/>
            </a:bodyPr>
            <a:lstStyle/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15720" y="2446095"/>
              <a:ext cx="2223686" cy="7026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GenCombs(n):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51412" y="2622853"/>
            <a:ext cx="3810000" cy="2406844"/>
            <a:chOff x="4951412" y="2496448"/>
            <a:chExt cx="3810000" cy="2406844"/>
          </a:xfrm>
        </p:grpSpPr>
        <p:sp>
          <p:nvSpPr>
            <p:cNvPr id="41" name="Rectangle 4"/>
            <p:cNvSpPr>
              <a:spLocks noChangeArrowheads="1"/>
            </p:cNvSpPr>
            <p:nvPr/>
          </p:nvSpPr>
          <p:spPr bwMode="auto">
            <a:xfrm>
              <a:off x="4951412" y="2953649"/>
              <a:ext cx="3810000" cy="19496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none">
              <a:noAutofit/>
            </a:bodyPr>
            <a:lstStyle/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4951412" y="2496448"/>
              <a:ext cx="38100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none">
              <a:noAutofit/>
            </a:bodyPr>
            <a:lstStyle/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60973" y="2496448"/>
              <a:ext cx="230063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GenCombs(1):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10865" y="2619884"/>
            <a:ext cx="3810000" cy="2406844"/>
            <a:chOff x="610865" y="2493479"/>
            <a:chExt cx="3810000" cy="2406844"/>
          </a:xfrm>
        </p:grpSpPr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610865" y="2950680"/>
              <a:ext cx="3810000" cy="19496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none">
              <a:noAutofit/>
            </a:bodyPr>
            <a:lstStyle/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610865" y="2493479"/>
              <a:ext cx="38100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none">
              <a:noAutofit/>
            </a:bodyPr>
            <a:lstStyle/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0426" y="2493479"/>
              <a:ext cx="230063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GenCombs(0):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Combinations (2)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970266"/>
              </p:ext>
            </p:extLst>
          </p:nvPr>
        </p:nvGraphicFramePr>
        <p:xfrm>
          <a:off x="911408" y="3607346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AutoShape 25"/>
          <p:cNvSpPr>
            <a:spLocks/>
          </p:cNvSpPr>
          <p:nvPr/>
        </p:nvSpPr>
        <p:spPr bwMode="auto">
          <a:xfrm rot="16200000">
            <a:off x="2581464" y="2892595"/>
            <a:ext cx="287337" cy="271061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93"/>
          <p:cNvSpPr>
            <a:spLocks noChangeShapeType="1"/>
          </p:cNvSpPr>
          <p:nvPr/>
        </p:nvSpPr>
        <p:spPr bwMode="auto">
          <a:xfrm>
            <a:off x="1132390" y="3196146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77666" y="4388396"/>
            <a:ext cx="21242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GenCombs(1)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310742" y="5283072"/>
            <a:ext cx="3954870" cy="965328"/>
          </a:xfrm>
          <a:prstGeom prst="wedgeRoundRectCallout">
            <a:avLst>
              <a:gd name="adj1" fmla="val -29079"/>
              <a:gd name="adj2" fmla="val -1679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Put all numbers in range [0..n - 1] at position k</a:t>
            </a:r>
          </a:p>
        </p:txBody>
      </p:sp>
      <p:graphicFrame>
        <p:nvGraphicFramePr>
          <p:cNvPr id="4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713169"/>
              </p:ext>
            </p:extLst>
          </p:nvPr>
        </p:nvGraphicFramePr>
        <p:xfrm>
          <a:off x="5251955" y="3610315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AutoShape 25"/>
          <p:cNvSpPr>
            <a:spLocks/>
          </p:cNvSpPr>
          <p:nvPr/>
        </p:nvSpPr>
        <p:spPr bwMode="auto">
          <a:xfrm rot="16200000">
            <a:off x="7152132" y="3125684"/>
            <a:ext cx="287337" cy="2250375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Line 93"/>
          <p:cNvSpPr>
            <a:spLocks noChangeShapeType="1"/>
          </p:cNvSpPr>
          <p:nvPr/>
        </p:nvSpPr>
        <p:spPr bwMode="auto">
          <a:xfrm>
            <a:off x="5925187" y="3199115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44239" y="4391365"/>
            <a:ext cx="21242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GenCombs(2)</a:t>
            </a:r>
          </a:p>
        </p:txBody>
      </p:sp>
      <p:sp>
        <p:nvSpPr>
          <p:cNvPr id="53" name="AutoShape 7"/>
          <p:cNvSpPr>
            <a:spLocks noChangeArrowheads="1"/>
          </p:cNvSpPr>
          <p:nvPr/>
        </p:nvSpPr>
        <p:spPr bwMode="auto">
          <a:xfrm>
            <a:off x="4722812" y="5294947"/>
            <a:ext cx="3954871" cy="953453"/>
          </a:xfrm>
          <a:prstGeom prst="wedgeRoundRectCallout">
            <a:avLst>
              <a:gd name="adj1" fmla="val -18828"/>
              <a:gd name="adj2" fmla="val -1651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Put all numbers in range [1..n - 1] at position k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789611" y="3512003"/>
            <a:ext cx="46425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53268" y="3623459"/>
            <a:ext cx="464257" cy="45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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44717" y="3151178"/>
            <a:ext cx="1204176" cy="9079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Print;</a:t>
            </a:r>
          </a:p>
          <a:p>
            <a:pPr>
              <a:spcBef>
                <a:spcPts val="6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Stop!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9294812" y="5294946"/>
            <a:ext cx="2181601" cy="953453"/>
          </a:xfrm>
          <a:prstGeom prst="wedgeRoundRectCallout">
            <a:avLst>
              <a:gd name="adj1" fmla="val -27327"/>
              <a:gd name="adj2" fmla="val -1809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Bottom of recursion</a:t>
            </a:r>
          </a:p>
        </p:txBody>
      </p:sp>
    </p:spTree>
    <p:extLst>
      <p:ext uri="{BB962C8B-B14F-4D97-AF65-F5344CB8AC3E}">
        <p14:creationId xmlns:p14="http://schemas.microsoft.com/office/powerpoint/2010/main" val="95589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3" grpId="0" animBg="1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Combinations (3)</a:t>
            </a:r>
            <a:endParaRPr lang="bg-BG" dirty="0"/>
          </a:p>
        </p:txBody>
      </p:sp>
      <p:sp>
        <p:nvSpPr>
          <p:cNvPr id="601091" name="Rectangle 3"/>
          <p:cNvSpPr>
            <a:spLocks noChangeArrowheads="1"/>
          </p:cNvSpPr>
          <p:nvPr/>
        </p:nvSpPr>
        <p:spPr bwMode="auto">
          <a:xfrm>
            <a:off x="760412" y="1208648"/>
            <a:ext cx="10668000" cy="51159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GenCombs(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int[] set, int[] vector, int index, int border)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(index &gt;= vector.Length)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vector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border + 1; i &lt; set.Length;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vector[index] = set[i];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GenCombs(set, vector, index + 1, i);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3510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3">
            <a:extLst>
              <a:ext uri="{FF2B5EF4-FFF2-40B4-BE49-F238E27FC236}">
                <a16:creationId xmlns:a16="http://schemas.microsoft.com/office/drawing/2014/main" id="{677570C0-DE27-46D5-A8A7-663811281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412403"/>
              </p:ext>
            </p:extLst>
          </p:nvPr>
        </p:nvGraphicFramePr>
        <p:xfrm>
          <a:off x="8969983" y="2185363"/>
          <a:ext cx="1736872" cy="438912"/>
        </p:xfrm>
        <a:graphic>
          <a:graphicData uri="http://schemas.openxmlformats.org/drawingml/2006/table">
            <a:tbl>
              <a:tblPr/>
              <a:tblGrid>
                <a:gridCol w="43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595">
                  <a:extLst>
                    <a:ext uri="{9D8B030D-6E8A-4147-A177-3AD203B41FA5}">
                      <a16:colId xmlns:a16="http://schemas.microsoft.com/office/drawing/2014/main" val="130525866"/>
                    </a:ext>
                  </a:extLst>
                </a:gridCol>
                <a:gridCol w="434595">
                  <a:extLst>
                    <a:ext uri="{9D8B030D-6E8A-4147-A177-3AD203B41FA5}">
                      <a16:colId xmlns:a16="http://schemas.microsoft.com/office/drawing/2014/main" val="3512570931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Group 3">
            <a:extLst>
              <a:ext uri="{FF2B5EF4-FFF2-40B4-BE49-F238E27FC236}">
                <a16:creationId xmlns:a16="http://schemas.microsoft.com/office/drawing/2014/main" id="{330912CE-414D-4EB1-925E-C31FC3A30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412403"/>
              </p:ext>
            </p:extLst>
          </p:nvPr>
        </p:nvGraphicFramePr>
        <p:xfrm>
          <a:off x="4878781" y="2185363"/>
          <a:ext cx="1736872" cy="438912"/>
        </p:xfrm>
        <a:graphic>
          <a:graphicData uri="http://schemas.openxmlformats.org/drawingml/2006/table">
            <a:tbl>
              <a:tblPr/>
              <a:tblGrid>
                <a:gridCol w="43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595">
                  <a:extLst>
                    <a:ext uri="{9D8B030D-6E8A-4147-A177-3AD203B41FA5}">
                      <a16:colId xmlns:a16="http://schemas.microsoft.com/office/drawing/2014/main" val="130525866"/>
                    </a:ext>
                  </a:extLst>
                </a:gridCol>
                <a:gridCol w="434595">
                  <a:extLst>
                    <a:ext uri="{9D8B030D-6E8A-4147-A177-3AD203B41FA5}">
                      <a16:colId xmlns:a16="http://schemas.microsoft.com/office/drawing/2014/main" val="3512570931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Combinations (3)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/>
          </p:nvPr>
        </p:nvGraphicFramePr>
        <p:xfrm>
          <a:off x="1366370" y="3537253"/>
          <a:ext cx="91281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Line 93"/>
          <p:cNvSpPr>
            <a:spLocks noChangeShapeType="1"/>
          </p:cNvSpPr>
          <p:nvPr/>
        </p:nvSpPr>
        <p:spPr bwMode="auto">
          <a:xfrm>
            <a:off x="1587352" y="3126053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7" name="Group 3"/>
          <p:cNvGraphicFramePr>
            <a:graphicFrameLocks noGrp="1"/>
          </p:cNvGraphicFramePr>
          <p:nvPr>
            <p:extLst/>
          </p:nvPr>
        </p:nvGraphicFramePr>
        <p:xfrm>
          <a:off x="665435" y="4831431"/>
          <a:ext cx="91281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5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Group 3">
            <a:extLst>
              <a:ext uri="{FF2B5EF4-FFF2-40B4-BE49-F238E27FC236}">
                <a16:creationId xmlns:a16="http://schemas.microsoft.com/office/drawing/2014/main" id="{70A595AE-417D-43C7-80B8-9B7EF7191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14122"/>
              </p:ext>
            </p:extLst>
          </p:nvPr>
        </p:nvGraphicFramePr>
        <p:xfrm>
          <a:off x="968984" y="2185363"/>
          <a:ext cx="1736872" cy="438912"/>
        </p:xfrm>
        <a:graphic>
          <a:graphicData uri="http://schemas.openxmlformats.org/drawingml/2006/table">
            <a:tbl>
              <a:tblPr/>
              <a:tblGrid>
                <a:gridCol w="43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595">
                  <a:extLst>
                    <a:ext uri="{9D8B030D-6E8A-4147-A177-3AD203B41FA5}">
                      <a16:colId xmlns:a16="http://schemas.microsoft.com/office/drawing/2014/main" val="130525866"/>
                    </a:ext>
                  </a:extLst>
                </a:gridCol>
                <a:gridCol w="434595">
                  <a:extLst>
                    <a:ext uri="{9D8B030D-6E8A-4147-A177-3AD203B41FA5}">
                      <a16:colId xmlns:a16="http://schemas.microsoft.com/office/drawing/2014/main" val="3512570931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AC92367-FF55-4BEA-9649-272D65EAC1EC}"/>
              </a:ext>
            </a:extLst>
          </p:cNvPr>
          <p:cNvSpPr txBox="1"/>
          <p:nvPr/>
        </p:nvSpPr>
        <p:spPr>
          <a:xfrm>
            <a:off x="2705855" y="2143780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k = 2</a:t>
            </a:r>
          </a:p>
        </p:txBody>
      </p:sp>
      <p:graphicFrame>
        <p:nvGraphicFramePr>
          <p:cNvPr id="37" name="Group 3">
            <a:extLst>
              <a:ext uri="{FF2B5EF4-FFF2-40B4-BE49-F238E27FC236}">
                <a16:creationId xmlns:a16="http://schemas.microsoft.com/office/drawing/2014/main" id="{C63A1F6C-0A35-41B4-82C1-33C7DB0BF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811387"/>
              </p:ext>
            </p:extLst>
          </p:nvPr>
        </p:nvGraphicFramePr>
        <p:xfrm>
          <a:off x="1366369" y="5686697"/>
          <a:ext cx="91281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B67A45-6E0F-47DE-8791-FA359C51883E}"/>
              </a:ext>
            </a:extLst>
          </p:cNvPr>
          <p:cNvCxnSpPr>
            <a:cxnSpLocks/>
            <a:stCxn id="5" idx="2"/>
            <a:endCxn id="47" idx="0"/>
          </p:cNvCxnSpPr>
          <p:nvPr/>
        </p:nvCxnSpPr>
        <p:spPr>
          <a:xfrm flipH="1">
            <a:off x="1121841" y="3976165"/>
            <a:ext cx="700935" cy="855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0CCD369-88C5-4B95-8E89-012BB05FAD9A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 flipH="1">
            <a:off x="1822775" y="3976165"/>
            <a:ext cx="1" cy="171053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Group 3">
            <a:extLst>
              <a:ext uri="{FF2B5EF4-FFF2-40B4-BE49-F238E27FC236}">
                <a16:creationId xmlns:a16="http://schemas.microsoft.com/office/drawing/2014/main" id="{4EBCF861-44B0-4AAD-9C9C-B2306E9D4A3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79547" y="3537253"/>
          <a:ext cx="91281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Line 93">
            <a:extLst>
              <a:ext uri="{FF2B5EF4-FFF2-40B4-BE49-F238E27FC236}">
                <a16:creationId xmlns:a16="http://schemas.microsoft.com/office/drawing/2014/main" id="{3426FDD4-7230-4B01-974E-CA6E4B0CC5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529" y="3126053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5" name="Group 3">
            <a:extLst>
              <a:ext uri="{FF2B5EF4-FFF2-40B4-BE49-F238E27FC236}">
                <a16:creationId xmlns:a16="http://schemas.microsoft.com/office/drawing/2014/main" id="{F5098E32-D742-4A03-ACDA-C415CEF03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124506"/>
              </p:ext>
            </p:extLst>
          </p:nvPr>
        </p:nvGraphicFramePr>
        <p:xfrm>
          <a:off x="4694233" y="4820152"/>
          <a:ext cx="91281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A057DAA-7D70-4338-9696-374AE08F1C20}"/>
              </a:ext>
            </a:extLst>
          </p:cNvPr>
          <p:cNvCxnSpPr>
            <a:cxnSpLocks/>
            <a:stCxn id="46" idx="2"/>
            <a:endCxn id="55" idx="0"/>
          </p:cNvCxnSpPr>
          <p:nvPr/>
        </p:nvCxnSpPr>
        <p:spPr>
          <a:xfrm flipH="1">
            <a:off x="5150639" y="3976165"/>
            <a:ext cx="685314" cy="84398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E7D9D13-FA12-40D8-A17A-B611D96C236A}"/>
              </a:ext>
            </a:extLst>
          </p:cNvPr>
          <p:cNvSpPr txBox="1"/>
          <p:nvPr/>
        </p:nvSpPr>
        <p:spPr>
          <a:xfrm>
            <a:off x="6668255" y="2157472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k = </a:t>
            </a:r>
            <a:r>
              <a:rPr lang="bg-BG" sz="2800" dirty="0"/>
              <a:t>2</a:t>
            </a:r>
            <a:endParaRPr lang="en-GB" sz="2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94C41D7-3678-4C7C-9A6F-2534957DF578}"/>
              </a:ext>
            </a:extLst>
          </p:cNvPr>
          <p:cNvSpPr txBox="1"/>
          <p:nvPr/>
        </p:nvSpPr>
        <p:spPr>
          <a:xfrm>
            <a:off x="10706855" y="2157472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k = </a:t>
            </a:r>
            <a:r>
              <a:rPr lang="bg-BG" sz="2800" dirty="0"/>
              <a:t>2</a:t>
            </a:r>
            <a:endParaRPr lang="en-GB" sz="2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B1A968B-E882-4984-B00D-AEA26313834D}"/>
              </a:ext>
            </a:extLst>
          </p:cNvPr>
          <p:cNvSpPr txBox="1"/>
          <p:nvPr/>
        </p:nvSpPr>
        <p:spPr>
          <a:xfrm>
            <a:off x="2335066" y="3518416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k = </a:t>
            </a:r>
            <a:r>
              <a:rPr lang="bg-BG" sz="2800" dirty="0"/>
              <a:t>1</a:t>
            </a:r>
            <a:endParaRPr lang="en-GB" sz="2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D5ACE2-B245-4332-90D0-D6AD9EE49198}"/>
              </a:ext>
            </a:extLst>
          </p:cNvPr>
          <p:cNvSpPr txBox="1"/>
          <p:nvPr/>
        </p:nvSpPr>
        <p:spPr>
          <a:xfrm>
            <a:off x="6384504" y="3508243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k = </a:t>
            </a:r>
            <a:r>
              <a:rPr lang="bg-BG" sz="2800" dirty="0"/>
              <a:t>1</a:t>
            </a:r>
            <a:endParaRPr lang="en-GB" sz="2800" dirty="0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806FCC59-D994-4F84-BBD6-2912411A1C04}"/>
              </a:ext>
            </a:extLst>
          </p:cNvPr>
          <p:cNvSpPr/>
          <p:nvPr/>
        </p:nvSpPr>
        <p:spPr>
          <a:xfrm>
            <a:off x="4898172" y="2216900"/>
            <a:ext cx="381000" cy="394692"/>
          </a:xfrm>
          <a:prstGeom prst="mathMultiply">
            <a:avLst>
              <a:gd name="adj1" fmla="val 8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3" name="Multiplication Sign 72">
            <a:extLst>
              <a:ext uri="{FF2B5EF4-FFF2-40B4-BE49-F238E27FC236}">
                <a16:creationId xmlns:a16="http://schemas.microsoft.com/office/drawing/2014/main" id="{9C63AF2A-09C6-47B6-9946-E8D4DE1F1E33}"/>
              </a:ext>
            </a:extLst>
          </p:cNvPr>
          <p:cNvSpPr/>
          <p:nvPr/>
        </p:nvSpPr>
        <p:spPr>
          <a:xfrm>
            <a:off x="8990012" y="2216900"/>
            <a:ext cx="381000" cy="394692"/>
          </a:xfrm>
          <a:prstGeom prst="mathMultiply">
            <a:avLst>
              <a:gd name="adj1" fmla="val 8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4" name="Multiplication Sign 73">
            <a:extLst>
              <a:ext uri="{FF2B5EF4-FFF2-40B4-BE49-F238E27FC236}">
                <a16:creationId xmlns:a16="http://schemas.microsoft.com/office/drawing/2014/main" id="{03F67A72-95B8-45F5-9BD2-E3D6B7302448}"/>
              </a:ext>
            </a:extLst>
          </p:cNvPr>
          <p:cNvSpPr/>
          <p:nvPr/>
        </p:nvSpPr>
        <p:spPr>
          <a:xfrm>
            <a:off x="9447212" y="2216900"/>
            <a:ext cx="381000" cy="394692"/>
          </a:xfrm>
          <a:prstGeom prst="mathMultiply">
            <a:avLst>
              <a:gd name="adj1" fmla="val 8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75" name="Group 3">
            <a:extLst>
              <a:ext uri="{FF2B5EF4-FFF2-40B4-BE49-F238E27FC236}">
                <a16:creationId xmlns:a16="http://schemas.microsoft.com/office/drawing/2014/main" id="{EC0D869E-A30E-42B6-9457-FF172FDE91A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47212" y="3537253"/>
          <a:ext cx="91281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Line 93">
            <a:extLst>
              <a:ext uri="{FF2B5EF4-FFF2-40B4-BE49-F238E27FC236}">
                <a16:creationId xmlns:a16="http://schemas.microsoft.com/office/drawing/2014/main" id="{19D364E5-4DF2-4383-93D7-97AD729FF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68194" y="3126053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FE2358-D41A-4D68-BB29-7E21AF56F91B}"/>
              </a:ext>
            </a:extLst>
          </p:cNvPr>
          <p:cNvSpPr txBox="1"/>
          <p:nvPr/>
        </p:nvSpPr>
        <p:spPr>
          <a:xfrm>
            <a:off x="10525611" y="3489389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k = 1</a:t>
            </a:r>
          </a:p>
        </p:txBody>
      </p:sp>
      <p:graphicFrame>
        <p:nvGraphicFramePr>
          <p:cNvPr id="31" name="Group 3">
            <a:extLst>
              <a:ext uri="{FF2B5EF4-FFF2-40B4-BE49-F238E27FC236}">
                <a16:creationId xmlns:a16="http://schemas.microsoft.com/office/drawing/2014/main" id="{DA4C5948-C197-493A-AF13-64BE9DEB9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64841"/>
              </p:ext>
            </p:extLst>
          </p:nvPr>
        </p:nvGraphicFramePr>
        <p:xfrm>
          <a:off x="2067303" y="4820152"/>
          <a:ext cx="91281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A2D84A-D5CD-433E-8E95-8849BB593371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>
            <a:off x="1822776" y="3976165"/>
            <a:ext cx="700933" cy="84398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Group 3">
            <a:extLst>
              <a:ext uri="{FF2B5EF4-FFF2-40B4-BE49-F238E27FC236}">
                <a16:creationId xmlns:a16="http://schemas.microsoft.com/office/drawing/2014/main" id="{5C279262-76E2-4F7C-8315-DAAA84C1C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901935"/>
              </p:ext>
            </p:extLst>
          </p:nvPr>
        </p:nvGraphicFramePr>
        <p:xfrm>
          <a:off x="6064833" y="4820152"/>
          <a:ext cx="91281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EE42726-F6FA-495D-B3C6-B44FE2BA0823}"/>
              </a:ext>
            </a:extLst>
          </p:cNvPr>
          <p:cNvCxnSpPr>
            <a:cxnSpLocks/>
            <a:stCxn id="46" idx="2"/>
            <a:endCxn id="39" idx="0"/>
          </p:cNvCxnSpPr>
          <p:nvPr/>
        </p:nvCxnSpPr>
        <p:spPr>
          <a:xfrm>
            <a:off x="5835953" y="3976165"/>
            <a:ext cx="685286" cy="84398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Group 3">
            <a:extLst>
              <a:ext uri="{FF2B5EF4-FFF2-40B4-BE49-F238E27FC236}">
                <a16:creationId xmlns:a16="http://schemas.microsoft.com/office/drawing/2014/main" id="{55598FBE-50C5-4D17-8275-A5183FDE2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242768"/>
              </p:ext>
            </p:extLst>
          </p:nvPr>
        </p:nvGraphicFramePr>
        <p:xfrm>
          <a:off x="9447212" y="4820152"/>
          <a:ext cx="91281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3016550-489E-4220-BEE3-207642EA5AE5}"/>
              </a:ext>
            </a:extLst>
          </p:cNvPr>
          <p:cNvCxnSpPr>
            <a:cxnSpLocks/>
            <a:stCxn id="75" idx="2"/>
            <a:endCxn id="49" idx="0"/>
          </p:cNvCxnSpPr>
          <p:nvPr/>
        </p:nvCxnSpPr>
        <p:spPr>
          <a:xfrm>
            <a:off x="9903618" y="3976165"/>
            <a:ext cx="0" cy="84398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667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{1, 2, 3, 4}, k = 2 </a:t>
            </a:r>
            <a:endParaRPr lang="bg-BG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D3F176D-993F-4C09-A2EB-F0294936D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350" y="1966323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GB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root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0C37ED-E1F9-4B64-B63D-07EF6249B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7281" y="4643329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8207F1-134F-4182-8594-CA5DBEE85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7281" y="3503254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8319A6D-C177-4C03-817A-56202D7C8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661" y="4554038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05AFAA3-16FE-4027-BBC4-7E2745B38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774" y="3503254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611E228-EBF1-4394-BA75-73F79239F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773" y="4578247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A1C99B-6788-463C-A92D-A1EF56E9AEE3}"/>
              </a:ext>
            </a:extLst>
          </p:cNvPr>
          <p:cNvCxnSpPr>
            <a:cxnSpLocks/>
            <a:stCxn id="32" idx="3"/>
            <a:endCxn id="40" idx="7"/>
          </p:cNvCxnSpPr>
          <p:nvPr/>
        </p:nvCxnSpPr>
        <p:spPr>
          <a:xfrm flipH="1">
            <a:off x="3215038" y="2486756"/>
            <a:ext cx="2785379" cy="11057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7F7E0C-EB89-4FE4-A771-12AB7E8FD11E}"/>
              </a:ext>
            </a:extLst>
          </p:cNvPr>
          <p:cNvCxnSpPr>
            <a:cxnSpLocks/>
            <a:stCxn id="32" idx="5"/>
            <a:endCxn id="35" idx="1"/>
          </p:cNvCxnSpPr>
          <p:nvPr/>
        </p:nvCxnSpPr>
        <p:spPr>
          <a:xfrm>
            <a:off x="6454614" y="2486756"/>
            <a:ext cx="2596734" cy="11057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32D2102-442C-460D-AC40-6D3CB0CA528F}"/>
              </a:ext>
            </a:extLst>
          </p:cNvPr>
          <p:cNvCxnSpPr>
            <a:cxnSpLocks/>
            <a:stCxn id="35" idx="4"/>
            <a:endCxn id="33" idx="0"/>
          </p:cNvCxnSpPr>
          <p:nvPr/>
        </p:nvCxnSpPr>
        <p:spPr>
          <a:xfrm>
            <a:off x="9278447" y="4112979"/>
            <a:ext cx="0" cy="5303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363F6A9-FE8B-454E-AE64-5F08976AD334}"/>
              </a:ext>
            </a:extLst>
          </p:cNvPr>
          <p:cNvCxnSpPr>
            <a:cxnSpLocks/>
            <a:stCxn id="40" idx="3"/>
            <a:endCxn id="39" idx="7"/>
          </p:cNvCxnSpPr>
          <p:nvPr/>
        </p:nvCxnSpPr>
        <p:spPr>
          <a:xfrm flipH="1">
            <a:off x="2174925" y="4023687"/>
            <a:ext cx="585916" cy="61964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F199C5-5221-4DDA-9415-298C890D1005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 flipH="1">
            <a:off x="2987939" y="4112979"/>
            <a:ext cx="1" cy="4652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8F0D7872-98ED-43DE-8BB8-19E4B3656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350" y="3500789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2D68E78-7375-40B2-847A-33AEB417B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0612" y="4568841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16757E7-2B77-4F22-BC83-0BAB9BE1F5B6}"/>
              </a:ext>
            </a:extLst>
          </p:cNvPr>
          <p:cNvCxnSpPr>
            <a:cxnSpLocks/>
            <a:stCxn id="40" idx="5"/>
            <a:endCxn id="56" idx="1"/>
          </p:cNvCxnSpPr>
          <p:nvPr/>
        </p:nvCxnSpPr>
        <p:spPr>
          <a:xfrm>
            <a:off x="3215038" y="4023687"/>
            <a:ext cx="569641" cy="6344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00713BE-80A3-41F1-B1AD-F961E98D6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986" y="4643330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891773A-63A9-4543-BCFD-FDFB86E29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7475" y="4648075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9BFCB7F-2368-4900-AADA-6DD1F08682F7}"/>
              </a:ext>
            </a:extLst>
          </p:cNvPr>
          <p:cNvCxnSpPr>
            <a:cxnSpLocks/>
            <a:stCxn id="55" idx="3"/>
            <a:endCxn id="59" idx="0"/>
          </p:cNvCxnSpPr>
          <p:nvPr/>
        </p:nvCxnSpPr>
        <p:spPr>
          <a:xfrm flipH="1">
            <a:off x="5538152" y="4021222"/>
            <a:ext cx="462265" cy="6221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71F6C3B-D3AE-4C6E-9D5E-5E8331516225}"/>
              </a:ext>
            </a:extLst>
          </p:cNvPr>
          <p:cNvCxnSpPr>
            <a:cxnSpLocks/>
            <a:stCxn id="55" idx="5"/>
            <a:endCxn id="61" idx="0"/>
          </p:cNvCxnSpPr>
          <p:nvPr/>
        </p:nvCxnSpPr>
        <p:spPr>
          <a:xfrm>
            <a:off x="6454614" y="4021222"/>
            <a:ext cx="514027" cy="6268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8976EB2-FFCA-4F28-B257-B36D0194E992}"/>
              </a:ext>
            </a:extLst>
          </p:cNvPr>
          <p:cNvCxnSpPr>
            <a:cxnSpLocks/>
            <a:stCxn id="32" idx="4"/>
            <a:endCxn id="55" idx="0"/>
          </p:cNvCxnSpPr>
          <p:nvPr/>
        </p:nvCxnSpPr>
        <p:spPr>
          <a:xfrm>
            <a:off x="6227516" y="2576048"/>
            <a:ext cx="0" cy="9247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71912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813" y="4419600"/>
            <a:ext cx="10363200" cy="820600"/>
          </a:xfrm>
        </p:spPr>
        <p:txBody>
          <a:bodyPr/>
          <a:lstStyle/>
          <a:p>
            <a:r>
              <a:rPr lang="en-US"/>
              <a:t>Backtracking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813" y="5221568"/>
            <a:ext cx="10363200" cy="719034"/>
          </a:xfrm>
        </p:spPr>
        <p:txBody>
          <a:bodyPr/>
          <a:lstStyle/>
          <a:p>
            <a:r>
              <a:rPr lang="en-US" dirty="0"/>
              <a:t>Generating All Candidates</a:t>
            </a:r>
          </a:p>
        </p:txBody>
      </p:sp>
      <p:pic>
        <p:nvPicPr>
          <p:cNvPr id="4098" name="Picture 2" descr="http://4c.ucc.ie/web/outreach/backtrac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8500" y="847726"/>
            <a:ext cx="3171825" cy="3343275"/>
          </a:xfrm>
          <a:prstGeom prst="roundRect">
            <a:avLst>
              <a:gd name="adj" fmla="val 131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14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"The stack"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small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fixed-size</a:t>
            </a:r>
            <a:r>
              <a:rPr lang="en-US" dirty="0"/>
              <a:t> chunk of memory (e.g. 1MB)</a:t>
            </a:r>
          </a:p>
          <a:p>
            <a:r>
              <a:rPr lang="en-GB" dirty="0"/>
              <a:t>Keeps track of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the point</a:t>
            </a:r>
            <a:r>
              <a:rPr lang="en-GB" dirty="0"/>
              <a:t> to which each active subroutine should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return control</a:t>
            </a:r>
            <a:r>
              <a:rPr lang="en-GB" b="1" dirty="0"/>
              <a:t> </a:t>
            </a:r>
            <a:r>
              <a:rPr lang="en-GB" dirty="0"/>
              <a:t>when it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finishes executing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7666035" y="3810000"/>
            <a:ext cx="1828801" cy="2484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367431" y="504293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464056" y="50406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560681" y="50406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66037" y="3837057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  <a:p>
            <a:pPr algn="ctr"/>
            <a:endParaRPr lang="en-US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103237" y="4629911"/>
            <a:ext cx="1530411" cy="1332125"/>
            <a:chOff x="7871782" y="4724400"/>
            <a:chExt cx="1804030" cy="157787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36"/>
            <a:stretch/>
          </p:blipFill>
          <p:spPr>
            <a:xfrm>
              <a:off x="7871782" y="4724400"/>
              <a:ext cx="1804030" cy="157787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736" y="5342474"/>
              <a:ext cx="1565941" cy="959800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2838461" y="4142709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call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03212" y="5121259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START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560681" y="504261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463191" y="503728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367431" y="504209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760216" y="4163410"/>
            <a:ext cx="1028212" cy="780464"/>
            <a:chOff x="4788791" y="4087210"/>
            <a:chExt cx="1028212" cy="780464"/>
          </a:xfrm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57001" y="5708886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727357" y="5705838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286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9562E-6 -1.48148E-6 L 0.50977 0.091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88" y="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183E-6 1.48148E-6 L 0.35374 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87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1253E-6 -2.96296E-6 L 0.19745 -0.0942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2" y="-472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backtracking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Class of algorithms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finding all solutions</a:t>
            </a:r>
            <a:r>
              <a:rPr lang="en-US" dirty="0"/>
              <a:t> to some combinatorial problem</a:t>
            </a:r>
          </a:p>
          <a:p>
            <a:pPr lvl="2"/>
            <a:r>
              <a:rPr lang="en-US" dirty="0"/>
              <a:t>E.g. find all paths from Sofia to Varna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</a:t>
            </a:r>
            <a:endParaRPr lang="en-US" dirty="0"/>
          </a:p>
        </p:txBody>
      </p:sp>
      <p:pic>
        <p:nvPicPr>
          <p:cNvPr id="5" name="Picture 2" descr="http://4c.ucc.ie/web/outreach/backtracking.jpg">
            <a:extLst>
              <a:ext uri="{FF2B5EF4-FFF2-40B4-BE49-F238E27FC236}">
                <a16:creationId xmlns:a16="http://schemas.microsoft.com/office/drawing/2014/main" id="{872DA606-4430-4800-8D4F-D8B048BBC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66212" y="4038600"/>
            <a:ext cx="1984058" cy="2091304"/>
          </a:xfrm>
          <a:prstGeom prst="roundRect">
            <a:avLst>
              <a:gd name="adj" fmla="val 131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362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backtracking work?</a:t>
            </a:r>
          </a:p>
          <a:p>
            <a:pPr lvl="1"/>
            <a:r>
              <a:rPr lang="en-US" dirty="0"/>
              <a:t>At each step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tries all perspective possibilities</a:t>
            </a:r>
            <a:r>
              <a:rPr lang="en-US" dirty="0"/>
              <a:t> recursively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Drop</a:t>
            </a:r>
            <a:r>
              <a:rPr lang="en-US" dirty="0"/>
              <a:t> all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non-perspective possibilities</a:t>
            </a:r>
            <a:r>
              <a:rPr lang="en-US" dirty="0"/>
              <a:t> as early as possible</a:t>
            </a:r>
          </a:p>
          <a:p>
            <a:r>
              <a:rPr lang="en-US" dirty="0"/>
              <a:t>Backtracking has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exponential running time</a:t>
            </a:r>
            <a:r>
              <a:rPr lang="en-US" dirty="0"/>
              <a:t>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</a:t>
            </a:r>
            <a:endParaRPr lang="en-US" dirty="0"/>
          </a:p>
        </p:txBody>
      </p:sp>
      <p:pic>
        <p:nvPicPr>
          <p:cNvPr id="5" name="Picture 2" descr="http://4c.ucc.ie/web/outreach/backtracking.jpg">
            <a:extLst>
              <a:ext uri="{FF2B5EF4-FFF2-40B4-BE49-F238E27FC236}">
                <a16:creationId xmlns:a16="http://schemas.microsoft.com/office/drawing/2014/main" id="{A96D4435-0443-43EF-9587-D2EFA91B8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66212" y="4038600"/>
            <a:ext cx="1984058" cy="2091304"/>
          </a:xfrm>
          <a:prstGeom prst="roundRect">
            <a:avLst>
              <a:gd name="adj" fmla="val 131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152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Algorithm (Pseudocode)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0518" y="1219200"/>
            <a:ext cx="10511694" cy="51159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Backtracking(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 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solution)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PrintSolution(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each child 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of 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perspective candidate)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MarkPositionVisited(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Backtracking(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UnmarkPositionVisited(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634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en-US" dirty="0"/>
              <a:t>The "8 Queens" Puzzle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Backtracking in Practice</a:t>
            </a:r>
            <a:endParaRPr lang="en-US" dirty="0"/>
          </a:p>
        </p:txBody>
      </p:sp>
      <p:pic>
        <p:nvPicPr>
          <p:cNvPr id="1026" name="Picture 2" descr="http://www.aiai.ed.ac.uk/~gwickler/images/8-queens-conf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172" y="935318"/>
            <a:ext cx="3560482" cy="356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81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5751599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program to find all possible placements of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8 queens on a chessboard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 that no two queens can attack each other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http://en.wikipedia.org/wiki/Eight_queens_puzzle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"8 Queens" Puzzle</a:t>
            </a:r>
          </a:p>
        </p:txBody>
      </p:sp>
      <p:pic>
        <p:nvPicPr>
          <p:cNvPr id="5128" name="Picture 8" descr="http://superprofundo.com/wp-content/uploads/2011/01/8queens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4012" y="1524000"/>
            <a:ext cx="4648200" cy="46482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422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3541799" cy="5570355"/>
          </a:xfrm>
        </p:spPr>
        <p:txBody>
          <a:bodyPr>
            <a:normAutofit/>
          </a:bodyPr>
          <a:lstStyle/>
          <a:p>
            <a:r>
              <a:rPr lang="en-US" sz="3000" dirty="0"/>
              <a:t>Find all solutions to</a:t>
            </a:r>
            <a:br>
              <a:rPr lang="en-US" sz="3000" dirty="0"/>
            </a:br>
            <a:r>
              <a:rPr lang="en-US" sz="3000" dirty="0"/>
              <a:t>"8 Queens Puzzle"</a:t>
            </a:r>
          </a:p>
          <a:p>
            <a:r>
              <a:rPr lang="en-US" sz="3000" dirty="0"/>
              <a:t>At each step:</a:t>
            </a:r>
          </a:p>
          <a:p>
            <a:pPr lvl="1"/>
            <a:r>
              <a:rPr lang="en-US" sz="2800" dirty="0"/>
              <a:t>Put a queen at free position</a:t>
            </a:r>
          </a:p>
          <a:p>
            <a:pPr lvl="1"/>
            <a:r>
              <a:rPr lang="en-US" sz="2800" dirty="0"/>
              <a:t>Recursive call</a:t>
            </a:r>
          </a:p>
          <a:p>
            <a:pPr lvl="1"/>
            <a:r>
              <a:rPr lang="en-US" sz="2800" dirty="0"/>
              <a:t>Remove the queen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"8 Queens" Puzzle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32212" y="1277064"/>
            <a:ext cx="78342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PutQueens(row)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(row == 8)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PrintSolution();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(col = 0 … 7)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(CanPlaceQueen(row, col))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MarkAllAttackedPositions(row, col);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PutQueens(row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UnmarkAllAttackedPositions(row, col);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821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en-US" dirty="0"/>
              <a:t>The "8 Queens" Puzzle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In-Class Exercise </a:t>
            </a:r>
            <a:r>
              <a:rPr lang="en-US" dirty="0"/>
              <a:t>(Lab)</a:t>
            </a:r>
          </a:p>
        </p:txBody>
      </p:sp>
      <p:pic>
        <p:nvPicPr>
          <p:cNvPr id="10" name="Picture 8" descr="http://superprofundo.com/wp-content/uploads/2011/01/8quee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4214" y="1143000"/>
            <a:ext cx="3200398" cy="320039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047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We are given 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labyrinth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Represented as matrix of cells of size M x N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Empty cells (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sz="3000" dirty="0"/>
              <a:t>) are passable, the others (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sz="3000" dirty="0"/>
              <a:t>) are not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We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start from the top left</a:t>
            </a:r>
            <a:r>
              <a:rPr lang="en-US" sz="3200" dirty="0"/>
              <a:t> corner and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can move in all 4 directions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We want to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find all paths to the exit</a:t>
            </a:r>
            <a:r>
              <a:rPr lang="en-US" sz="3200" dirty="0"/>
              <a:t>, marked '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sz="3200" dirty="0"/>
              <a:t>'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All Paths in a Labyrinth</a:t>
            </a:r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589212" y="5057398"/>
            <a:ext cx="1447800" cy="914400"/>
          </a:xfrm>
          <a:prstGeom prst="wedgeRoundRectCallout">
            <a:avLst>
              <a:gd name="adj1" fmla="val 111261"/>
              <a:gd name="adj2" fmla="val -707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>
                <a:solidFill>
                  <a:srgbClr val="FFFFFF"/>
                </a:solidFill>
              </a:rPr>
              <a:t>Start position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999748" y="5133598"/>
            <a:ext cx="1447800" cy="953453"/>
          </a:xfrm>
          <a:prstGeom prst="wedgeRoundRectCallout">
            <a:avLst>
              <a:gd name="adj1" fmla="val -100287"/>
              <a:gd name="adj2" fmla="val 525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>
                <a:solidFill>
                  <a:srgbClr val="FFFFFF"/>
                </a:solidFill>
              </a:rPr>
              <a:t>End position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943239"/>
              </p:ext>
            </p:extLst>
          </p:nvPr>
        </p:nvGraphicFramePr>
        <p:xfrm>
          <a:off x="4860141" y="4648200"/>
          <a:ext cx="2468543" cy="1676400"/>
        </p:xfrm>
        <a:graphic>
          <a:graphicData uri="http://schemas.openxmlformats.org/drawingml/2006/table">
            <a:tbl>
              <a:tblPr/>
              <a:tblGrid>
                <a:gridCol w="352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6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e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91B3D0-8497-4EC6-A5E8-DDEA8433F1FC}"/>
              </a:ext>
            </a:extLst>
          </p:cNvPr>
          <p:cNvCxnSpPr/>
          <p:nvPr/>
        </p:nvCxnSpPr>
        <p:spPr>
          <a:xfrm>
            <a:off x="1446212" y="4876800"/>
            <a:ext cx="0" cy="121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60E149-27C7-4533-A3A5-27F2CD9AEBF6}"/>
              </a:ext>
            </a:extLst>
          </p:cNvPr>
          <p:cNvCxnSpPr>
            <a:cxnSpLocks/>
          </p:cNvCxnSpPr>
          <p:nvPr/>
        </p:nvCxnSpPr>
        <p:spPr>
          <a:xfrm>
            <a:off x="836612" y="5486400"/>
            <a:ext cx="121920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9FF64E8-9D74-40D6-8B85-D3C4E5EE6159}"/>
              </a:ext>
            </a:extLst>
          </p:cNvPr>
          <p:cNvSpPr txBox="1"/>
          <p:nvPr/>
        </p:nvSpPr>
        <p:spPr>
          <a:xfrm>
            <a:off x="2067387" y="5234650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028802-3FEC-413F-A7BD-AFCBA240E239}"/>
              </a:ext>
            </a:extLst>
          </p:cNvPr>
          <p:cNvSpPr txBox="1"/>
          <p:nvPr/>
        </p:nvSpPr>
        <p:spPr>
          <a:xfrm>
            <a:off x="1270662" y="43897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738292-8ED2-44BF-855F-13679F6E61FE}"/>
              </a:ext>
            </a:extLst>
          </p:cNvPr>
          <p:cNvSpPr txBox="1"/>
          <p:nvPr/>
        </p:nvSpPr>
        <p:spPr>
          <a:xfrm>
            <a:off x="1247512" y="603180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0E9880-DB5C-4E3C-AAE2-C46F8D34F356}"/>
              </a:ext>
            </a:extLst>
          </p:cNvPr>
          <p:cNvSpPr txBox="1"/>
          <p:nvPr/>
        </p:nvSpPr>
        <p:spPr>
          <a:xfrm>
            <a:off x="480779" y="5223075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2389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3 different paths</a:t>
            </a:r>
            <a:r>
              <a:rPr lang="en-US" dirty="0"/>
              <a:t> from the top left corner to the bottom right corner: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All Paths in a Labyrinth (2)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026572"/>
              </p:ext>
            </p:extLst>
          </p:nvPr>
        </p:nvGraphicFramePr>
        <p:xfrm>
          <a:off x="1125358" y="2957018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0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7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9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10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11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12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13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14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48296"/>
              </p:ext>
            </p:extLst>
          </p:nvPr>
        </p:nvGraphicFramePr>
        <p:xfrm>
          <a:off x="4782958" y="2971800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0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9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10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7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11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12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13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14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8012" y="3628650"/>
            <a:ext cx="4411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76313" y="3648888"/>
            <a:ext cx="4427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395250"/>
              </p:ext>
            </p:extLst>
          </p:nvPr>
        </p:nvGraphicFramePr>
        <p:xfrm>
          <a:off x="8493058" y="2957018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0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7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9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10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956864" y="3647754"/>
            <a:ext cx="4427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A0012-9ED1-441C-B887-A25978408460}"/>
              </a:ext>
            </a:extLst>
          </p:cNvPr>
          <p:cNvSpPr txBox="1"/>
          <p:nvPr/>
        </p:nvSpPr>
        <p:spPr>
          <a:xfrm>
            <a:off x="991148" y="5420380"/>
            <a:ext cx="2935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RRDDLLDDRRRRRR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3D683D-2161-47EE-93C6-62D6E6419C9C}"/>
              </a:ext>
            </a:extLst>
          </p:cNvPr>
          <p:cNvSpPr txBox="1"/>
          <p:nvPr/>
        </p:nvSpPr>
        <p:spPr>
          <a:xfrm>
            <a:off x="4579298" y="5420380"/>
            <a:ext cx="3147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RRDDRRUURRDDDD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B9B570-D091-44A3-B515-9161BBD5130D}"/>
              </a:ext>
            </a:extLst>
          </p:cNvPr>
          <p:cNvSpPr txBox="1"/>
          <p:nvPr/>
        </p:nvSpPr>
        <p:spPr>
          <a:xfrm>
            <a:off x="8728290" y="5420380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RRDDRRRRDD</a:t>
            </a:r>
          </a:p>
        </p:txBody>
      </p:sp>
    </p:spTree>
    <p:extLst>
      <p:ext uri="{BB962C8B-B14F-4D97-AF65-F5344CB8AC3E}">
        <p14:creationId xmlns:p14="http://schemas.microsoft.com/office/powerpoint/2010/main" val="360502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matrix of characters: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Dashes 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dirty="0"/>
              <a:t>'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passable</a:t>
            </a:r>
            <a:r>
              <a:rPr lang="en-US" dirty="0"/>
              <a:t> cells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Asterisks 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dirty="0"/>
              <a:t>' are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not passable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symbol 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dirty="0"/>
              <a:t>' is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exit</a:t>
            </a:r>
            <a:r>
              <a:rPr lang="en-US" dirty="0"/>
              <a:t> (can occur multiple times)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All Paths: Algorithm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8212" y="1981200"/>
            <a:ext cx="7770812" cy="25369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char[,] lab = 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{'-', '-', '-', '*', '-', '-', '-'},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{'*', '*', '-', '*', '-', '*', '-'},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{'-', '-', '-', '-', '-', '-', '-'},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{'-', '*', '*', '*', '*', '*', '-'},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{'-', '-', '-', '-', '-', '-', '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'},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1270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5580200"/>
            <a:ext cx="10363200" cy="820600"/>
          </a:xfrm>
        </p:spPr>
        <p:txBody>
          <a:bodyPr/>
          <a:lstStyle/>
          <a:p>
            <a:r>
              <a:rPr lang="en-US" dirty="0"/>
              <a:t>What is Recursion?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1214" y="1066800"/>
            <a:ext cx="5486398" cy="438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102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All Paths: Algorithm (2)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9DDB35-365B-4A27-94BC-BBD0DE98E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18" y="1089950"/>
            <a:ext cx="10511694" cy="49398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FindPath(int row, int col)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(!IsInBounds(row, col)) {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(IsExit(row, col)) {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Console.WriteLine("Path found!");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(!IsVisited(row, col) &amp;&amp; IsPassable(row, col))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Mark(row, col);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FindPath(row, col + 1);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Right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FindPath(row + 1, col);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Down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FindPath(row, col - 1);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Left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FindPath(row - 1, col);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Up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Unmark(row, col);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430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List&lt;char&gt;</a:t>
            </a:r>
            <a:r>
              <a:rPr lang="en-US" dirty="0"/>
              <a:t> that will store the path</a:t>
            </a:r>
          </a:p>
          <a:p>
            <a:r>
              <a:rPr lang="en-US" dirty="0"/>
              <a:t>Pass a direction at each recursive call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dirty="0"/>
              <a:t>)</a:t>
            </a:r>
          </a:p>
          <a:p>
            <a:r>
              <a:rPr lang="en-US" dirty="0"/>
              <a:t>At the start of each recursive call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Add direction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At the end of each recursive call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Remove last direction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Paths and Print Them</a:t>
            </a:r>
          </a:p>
        </p:txBody>
      </p:sp>
    </p:spTree>
    <p:extLst>
      <p:ext uri="{BB962C8B-B14F-4D97-AF65-F5344CB8AC3E}">
        <p14:creationId xmlns:p14="http://schemas.microsoft.com/office/powerpoint/2010/main" val="328688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All Paths and Print Them (2)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2812" y="1104508"/>
            <a:ext cx="103632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FindPath(int row, int col,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direction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(!IsInBounds(row, col)) { return;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path.Add(direction);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(IsExit(row, col)) {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PrintPath()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(!IsVisited(row, col) &amp;&amp; IsFree(row, col))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Mark(row, col);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FindPath(row, col + 1,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'R'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FindPath(row + 1, col,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'D'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FindPath(row, col - 1,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'L'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FindPath(row - 1, col,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'U'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Unmark(row, col);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path.RemoveAt(path.Count - 1);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861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813" y="4786952"/>
            <a:ext cx="10363200" cy="820600"/>
          </a:xfrm>
        </p:spPr>
        <p:txBody>
          <a:bodyPr/>
          <a:lstStyle/>
          <a:p>
            <a:r>
              <a:rPr lang="en-US" dirty="0"/>
              <a:t>Recursion or Iteration?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813" y="5741320"/>
            <a:ext cx="10363200" cy="719034"/>
          </a:xfrm>
        </p:spPr>
        <p:txBody>
          <a:bodyPr/>
          <a:lstStyle/>
          <a:p>
            <a:r>
              <a:rPr lang="en-US"/>
              <a:t>When to Use and When to Avoid Recursion?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92BE3-B7C8-4BAA-9E1B-68A78893D24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51313" y="1544224"/>
            <a:ext cx="3886200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499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Recursive calls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slightly slower </a:t>
            </a:r>
            <a:r>
              <a:rPr lang="en-US" dirty="0"/>
              <a:t>than iteration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Parameters and return values travel through the stack at each step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Prefer iteration for linear calculations (without branched calls)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Recursion vs. Iteration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1" y="3701536"/>
            <a:ext cx="5017975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long RecurFact(int n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1;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 * 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- 1); </a:t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07211" y="3701536"/>
            <a:ext cx="529740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long IterFact(int num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long result = 1;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1; i &lt;=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result *= i;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result;</a:t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211" y="3124200"/>
            <a:ext cx="3249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Recursive factorial: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7211" y="3123721"/>
            <a:ext cx="3060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Iterative factorial:</a:t>
            </a:r>
          </a:p>
        </p:txBody>
      </p:sp>
    </p:spTree>
    <p:extLst>
      <p:ext uri="{BB962C8B-B14F-4D97-AF65-F5344CB8AC3E}">
        <p14:creationId xmlns:p14="http://schemas.microsoft.com/office/powerpoint/2010/main" val="35189908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Infinite recursion </a:t>
            </a:r>
            <a:r>
              <a:rPr lang="en-US" dirty="0"/>
              <a:t>== a method calls itself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infinitely</a:t>
            </a:r>
          </a:p>
          <a:p>
            <a:pPr lvl="1"/>
            <a:r>
              <a:rPr lang="en-US" dirty="0"/>
              <a:t>Typically, infinite recursion == bug in the program</a:t>
            </a:r>
          </a:p>
          <a:p>
            <a:pPr lvl="1"/>
            <a:r>
              <a:rPr lang="en-US" dirty="0"/>
              <a:t>The bottom of the recursion is missing or wrong</a:t>
            </a:r>
          </a:p>
          <a:p>
            <a:pPr lvl="1"/>
            <a:r>
              <a:rPr lang="en-US" dirty="0"/>
              <a:t>In C# / Java / C++ causes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stack overflow</a:t>
            </a:r>
            <a:r>
              <a:rPr lang="en-US" dirty="0"/>
              <a:t>" error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Recursion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39" y="3962400"/>
            <a:ext cx="501797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long Calulate(int n)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Calulate(n + 1);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3962400"/>
            <a:ext cx="4200525" cy="24155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39" y="5778212"/>
            <a:ext cx="7048500" cy="7715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1012" y="2376979"/>
            <a:ext cx="2399764" cy="122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749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When used incorrectly recursion could take too much memory and computing power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Can be Harmful!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2812" y="2514600"/>
            <a:ext cx="10501200" cy="37600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decimal Fibonacci(int n)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((n == 1) || (n == 2))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1;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Fibonacci(n - 1) + Fibonacci(n - 2);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Console.WriteLine(Fibonacci(10));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89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Console.WriteLine(Fibonacci(50));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will hang!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5075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makes about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  <a:r>
              <a:rPr lang="en-US" dirty="0"/>
              <a:t> recursive calls</a:t>
            </a:r>
          </a:p>
          <a:p>
            <a:r>
              <a:rPr lang="en-US" dirty="0"/>
              <a:t>The same value is calculated many, many times!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How the Recursive Fibonacci Calculation Works?</a:t>
            </a:r>
            <a:endParaRPr lang="en-US" dirty="0"/>
          </a:p>
        </p:txBody>
      </p:sp>
      <p:pic>
        <p:nvPicPr>
          <p:cNvPr id="33796" name="Picture 4" descr="C:\Trash\Fibonacci.pn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7212" y="2667000"/>
            <a:ext cx="8534401" cy="3733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70725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Avoid</a:t>
            </a:r>
            <a:r>
              <a:rPr lang="en-US" dirty="0"/>
              <a:t> recursion when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obvious iterative algorithm </a:t>
            </a:r>
            <a:r>
              <a:rPr lang="en-US" dirty="0"/>
              <a:t>exists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Examples: factorial, Fibonacci numbers</a:t>
            </a:r>
          </a:p>
          <a:p>
            <a:pPr>
              <a:lnSpc>
                <a:spcPct val="110000"/>
              </a:lnSpc>
            </a:pPr>
            <a:r>
              <a:rPr lang="en-US" dirty="0"/>
              <a:t>Use recursion for combinatorial algorithms where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At each step you need to recursively explore more than one possible continuation, i.e.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branched recursive algorithms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Recursion?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621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Recursion</a:t>
            </a:r>
            <a:r>
              <a:rPr lang="en-US" dirty="0"/>
              <a:t> means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call a method from itself</a:t>
            </a:r>
          </a:p>
          <a:p>
            <a:pPr lvl="1"/>
            <a:r>
              <a:rPr lang="en-US" dirty="0"/>
              <a:t>It should always have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bottom</a:t>
            </a:r>
            <a:r>
              <a:rPr lang="en-US" dirty="0"/>
              <a:t> at which the recursive calls stop</a:t>
            </a:r>
          </a:p>
          <a:p>
            <a:pPr lvl="1"/>
            <a:r>
              <a:rPr lang="en-US" dirty="0"/>
              <a:t>Very powerful technique for implementing combinatorial algorithms</a:t>
            </a:r>
          </a:p>
          <a:p>
            <a:pPr lvl="1"/>
            <a:r>
              <a:rPr lang="en-US" dirty="0"/>
              <a:t>Examples: generating combinatorial configurations like vectors, permutations, combinations, variations, etc.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Backtracking</a:t>
            </a:r>
            <a:r>
              <a:rPr lang="en-US" dirty="0"/>
              <a:t> finds all solutions / optimal solution of</a:t>
            </a:r>
            <a:br>
              <a:rPr lang="en-US" dirty="0"/>
            </a:br>
            <a:r>
              <a:rPr lang="en-US" dirty="0"/>
              <a:t>combinatorial problem by generating all possibilities</a:t>
            </a:r>
          </a:p>
          <a:p>
            <a:pPr lvl="1"/>
            <a:r>
              <a:rPr lang="en-US" dirty="0"/>
              <a:t>Without non-perspective candidates</a:t>
            </a:r>
          </a:p>
          <a:p>
            <a:r>
              <a:rPr lang="en-US" dirty="0"/>
              <a:t>Recursion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harmful</a:t>
            </a:r>
            <a:r>
              <a:rPr lang="en-US" dirty="0"/>
              <a:t> when not used correctly</a:t>
            </a:r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943" y="4495800"/>
            <a:ext cx="2406469" cy="178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64578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Problem solving technique (In CS)</a:t>
            </a:r>
          </a:p>
          <a:p>
            <a:r>
              <a:rPr lang="en-GB" dirty="0"/>
              <a:t>Divides a problem into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subproblems of the same type</a:t>
            </a:r>
          </a:p>
          <a:p>
            <a:pPr lvl="1"/>
            <a:r>
              <a:rPr lang="en-GB" dirty="0"/>
              <a:t>Involves a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function calling itself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dirty="0"/>
              <a:t>The function should have a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base case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Each step </a:t>
            </a:r>
            <a:r>
              <a:rPr lang="en-GB" dirty="0"/>
              <a:t>of the recursion should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move towards</a:t>
            </a:r>
            <a:r>
              <a:rPr lang="en-GB" dirty="0"/>
              <a:t> the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base case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Recursion?</a:t>
            </a:r>
            <a:endParaRPr lang="bg-BG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CFFDA3-54FB-4F35-B0F0-AFAE838CF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22496"/>
              </p:ext>
            </p:extLst>
          </p:nvPr>
        </p:nvGraphicFramePr>
        <p:xfrm>
          <a:off x="1751012" y="5715000"/>
          <a:ext cx="2743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83627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D478D8-EF98-4B68-B393-9B6F4DD6C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285634"/>
              </p:ext>
            </p:extLst>
          </p:nvPr>
        </p:nvGraphicFramePr>
        <p:xfrm>
          <a:off x="7923212" y="5712069"/>
          <a:ext cx="21945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83627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B914303-6F3E-45D8-A0A5-2872CA788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500446"/>
              </p:ext>
            </p:extLst>
          </p:nvPr>
        </p:nvGraphicFramePr>
        <p:xfrm>
          <a:off x="6780212" y="5712069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4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7511732" y="5826369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D2693811-17BD-4FFE-96C6-562C7595424A}"/>
              </a:ext>
            </a:extLst>
          </p:cNvPr>
          <p:cNvSpPr>
            <a:spLocks/>
          </p:cNvSpPr>
          <p:nvPr/>
        </p:nvSpPr>
        <p:spPr bwMode="auto">
          <a:xfrm rot="5400000">
            <a:off x="2978943" y="4046160"/>
            <a:ext cx="287337" cy="271061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FE530-54EC-46A0-8449-CC92519BD3A8}"/>
              </a:ext>
            </a:extLst>
          </p:cNvPr>
          <p:cNvSpPr txBox="1"/>
          <p:nvPr/>
        </p:nvSpPr>
        <p:spPr>
          <a:xfrm>
            <a:off x="2230187" y="4682313"/>
            <a:ext cx="1784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Sum(array)</a:t>
            </a:r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8A8A7BDC-39A0-4BFC-BDE0-E43A88957E79}"/>
              </a:ext>
            </a:extLst>
          </p:cNvPr>
          <p:cNvSpPr>
            <a:spLocks/>
          </p:cNvSpPr>
          <p:nvPr/>
        </p:nvSpPr>
        <p:spPr bwMode="auto">
          <a:xfrm rot="5400000">
            <a:off x="8879694" y="4255646"/>
            <a:ext cx="287337" cy="2200303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8B4037-671C-4200-B186-D1D9DE1A0A62}"/>
              </a:ext>
            </a:extLst>
          </p:cNvPr>
          <p:cNvSpPr txBox="1"/>
          <p:nvPr/>
        </p:nvSpPr>
        <p:spPr>
          <a:xfrm>
            <a:off x="6399212" y="4659922"/>
            <a:ext cx="406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array[0] + Sum(sub-array)</a:t>
            </a:r>
          </a:p>
        </p:txBody>
      </p:sp>
    </p:spTree>
    <p:extLst>
      <p:ext uri="{BB962C8B-B14F-4D97-AF65-F5344CB8AC3E}">
        <p14:creationId xmlns:p14="http://schemas.microsoft.com/office/powerpoint/2010/main" val="541418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Recursion</a:t>
            </a:r>
            <a:endParaRPr lang="en-US" dirty="0"/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15"/>
              </a:rPr>
              <a:t>https://softuni.bg/trainings/1688/algorithms-july-2017</a:t>
            </a:r>
            <a:r>
              <a:rPr lang="en-US" dirty="0"/>
              <a:t> </a:t>
            </a:r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931936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/>
              <a:t>This course (slides, examples, labs, videos, homework, etc.)</a:t>
            </a:r>
            <a:br>
              <a:rPr lang="en-US"/>
            </a:br>
            <a:r>
              <a:rPr lang="en-US"/>
              <a:t>is licensed under the "</a:t>
            </a:r>
            <a:r>
              <a:rPr lang="en-US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>
                <a:hlinkClick r:id="rId3"/>
              </a:rPr>
              <a:t> 4.0 International</a:t>
            </a:r>
            <a:r>
              <a:rPr lang="en-US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Data Structures and Algorithms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1447097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Array Sum – Example</a:t>
            </a:r>
            <a:endParaRPr lang="bg-BG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CFFDA3-54FB-4F35-B0F0-AFAE838CF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221539"/>
              </p:ext>
            </p:extLst>
          </p:nvPr>
        </p:nvGraphicFramePr>
        <p:xfrm>
          <a:off x="989012" y="3810000"/>
          <a:ext cx="21945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D478D8-EF98-4B68-B393-9B6F4DD6C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583628"/>
              </p:ext>
            </p:extLst>
          </p:nvPr>
        </p:nvGraphicFramePr>
        <p:xfrm>
          <a:off x="6388752" y="1905000"/>
          <a:ext cx="164592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B914303-6F3E-45D8-A0A5-2872CA788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331345"/>
              </p:ext>
            </p:extLst>
          </p:nvPr>
        </p:nvGraphicFramePr>
        <p:xfrm>
          <a:off x="5245752" y="1905000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4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5977272" y="2019300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026B6CC-1F04-4141-8A3D-223A3B147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814016"/>
              </p:ext>
            </p:extLst>
          </p:nvPr>
        </p:nvGraphicFramePr>
        <p:xfrm>
          <a:off x="7575949" y="3769372"/>
          <a:ext cx="109728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926E08F-A811-4534-8E05-AFE560F97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936477"/>
              </p:ext>
            </p:extLst>
          </p:nvPr>
        </p:nvGraphicFramePr>
        <p:xfrm>
          <a:off x="5289949" y="3775234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13" name="Plus Sign 12">
            <a:extLst>
              <a:ext uri="{FF2B5EF4-FFF2-40B4-BE49-F238E27FC236}">
                <a16:creationId xmlns:a16="http://schemas.microsoft.com/office/drawing/2014/main" id="{92AF2E12-96F2-4972-9625-8A9EBD5137FD}"/>
              </a:ext>
            </a:extLst>
          </p:cNvPr>
          <p:cNvSpPr/>
          <p:nvPr/>
        </p:nvSpPr>
        <p:spPr>
          <a:xfrm>
            <a:off x="6021469" y="3889534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01923B5-052A-4B52-80A2-A6D1D08D0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897003"/>
              </p:ext>
            </p:extLst>
          </p:nvPr>
        </p:nvGraphicFramePr>
        <p:xfrm>
          <a:off x="6432949" y="3775234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E4DF916-571D-486F-BA40-3A1153FE5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443460"/>
              </p:ext>
            </p:extLst>
          </p:nvPr>
        </p:nvGraphicFramePr>
        <p:xfrm>
          <a:off x="5308976" y="5638800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16" name="Plus Sign 15">
            <a:extLst>
              <a:ext uri="{FF2B5EF4-FFF2-40B4-BE49-F238E27FC236}">
                <a16:creationId xmlns:a16="http://schemas.microsoft.com/office/drawing/2014/main" id="{35ABAF50-C3DA-4CED-8A32-841932B1F37E}"/>
              </a:ext>
            </a:extLst>
          </p:cNvPr>
          <p:cNvSpPr/>
          <p:nvPr/>
        </p:nvSpPr>
        <p:spPr>
          <a:xfrm>
            <a:off x="6040496" y="5753100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2AE9A13-440A-4C07-B2DA-B91A76DD4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512052"/>
              </p:ext>
            </p:extLst>
          </p:nvPr>
        </p:nvGraphicFramePr>
        <p:xfrm>
          <a:off x="6451976" y="5638800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D56849F6-0509-4197-8015-EA52B96B0421}"/>
              </a:ext>
            </a:extLst>
          </p:cNvPr>
          <p:cNvSpPr/>
          <p:nvPr/>
        </p:nvSpPr>
        <p:spPr>
          <a:xfrm>
            <a:off x="7164469" y="3892465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B796AAF-F5A5-4577-B5C2-364D291CE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918871"/>
              </p:ext>
            </p:extLst>
          </p:nvPr>
        </p:nvGraphicFramePr>
        <p:xfrm>
          <a:off x="7594976" y="5638799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13ED9F4-882E-4949-9BDF-AA93343E1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635306"/>
              </p:ext>
            </p:extLst>
          </p:nvPr>
        </p:nvGraphicFramePr>
        <p:xfrm>
          <a:off x="8688734" y="5638799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23" name="Plus Sign 22">
            <a:extLst>
              <a:ext uri="{FF2B5EF4-FFF2-40B4-BE49-F238E27FC236}">
                <a16:creationId xmlns:a16="http://schemas.microsoft.com/office/drawing/2014/main" id="{D3BD8231-376F-4EB6-BF14-2F86022C1CBD}"/>
              </a:ext>
            </a:extLst>
          </p:cNvPr>
          <p:cNvSpPr/>
          <p:nvPr/>
        </p:nvSpPr>
        <p:spPr>
          <a:xfrm>
            <a:off x="7183496" y="5753100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Plus Sign 23">
            <a:extLst>
              <a:ext uri="{FF2B5EF4-FFF2-40B4-BE49-F238E27FC236}">
                <a16:creationId xmlns:a16="http://schemas.microsoft.com/office/drawing/2014/main" id="{36083BE1-A32C-475D-90A2-D1B2454CD5B9}"/>
              </a:ext>
            </a:extLst>
          </p:cNvPr>
          <p:cNvSpPr/>
          <p:nvPr/>
        </p:nvSpPr>
        <p:spPr>
          <a:xfrm>
            <a:off x="8326496" y="5753100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24F4E25-8C4E-4828-895B-96AF70948576}"/>
              </a:ext>
            </a:extLst>
          </p:cNvPr>
          <p:cNvSpPr/>
          <p:nvPr/>
        </p:nvSpPr>
        <p:spPr>
          <a:xfrm>
            <a:off x="3985848" y="3784293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2" name="AutoShape 7">
            <a:extLst>
              <a:ext uri="{FF2B5EF4-FFF2-40B4-BE49-F238E27FC236}">
                <a16:creationId xmlns:a16="http://schemas.microsoft.com/office/drawing/2014/main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1012" y="5717931"/>
            <a:ext cx="1524000" cy="367192"/>
          </a:xfrm>
          <a:prstGeom prst="wedgeRoundRectCallout">
            <a:avLst>
              <a:gd name="adj1" fmla="val -58326"/>
              <a:gd name="adj2" fmla="val -116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Base case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964F49-3D29-43FE-930A-4C01FF3BA3AC}"/>
              </a:ext>
            </a:extLst>
          </p:cNvPr>
          <p:cNvSpPr txBox="1"/>
          <p:nvPr/>
        </p:nvSpPr>
        <p:spPr>
          <a:xfrm>
            <a:off x="1469777" y="2774628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Sum(n)</a:t>
            </a:r>
          </a:p>
        </p:txBody>
      </p:sp>
      <p:sp>
        <p:nvSpPr>
          <p:cNvPr id="43" name="AutoShape 25">
            <a:extLst>
              <a:ext uri="{FF2B5EF4-FFF2-40B4-BE49-F238E27FC236}">
                <a16:creationId xmlns:a16="http://schemas.microsoft.com/office/drawing/2014/main" id="{F833F77A-C1FF-491C-A11E-F3FDB7A62BC3}"/>
              </a:ext>
            </a:extLst>
          </p:cNvPr>
          <p:cNvSpPr>
            <a:spLocks/>
          </p:cNvSpPr>
          <p:nvPr/>
        </p:nvSpPr>
        <p:spPr bwMode="auto">
          <a:xfrm rot="5400000">
            <a:off x="1970895" y="2413416"/>
            <a:ext cx="230794" cy="219456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ED558C-9698-4BAD-8AF8-94EF89468E28}"/>
              </a:ext>
            </a:extLst>
          </p:cNvPr>
          <p:cNvSpPr txBox="1"/>
          <p:nvPr/>
        </p:nvSpPr>
        <p:spPr>
          <a:xfrm>
            <a:off x="6399212" y="854361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 - 1)</a:t>
            </a:r>
          </a:p>
        </p:txBody>
      </p:sp>
      <p:sp>
        <p:nvSpPr>
          <p:cNvPr id="45" name="AutoShape 25">
            <a:extLst>
              <a:ext uri="{FF2B5EF4-FFF2-40B4-BE49-F238E27FC236}">
                <a16:creationId xmlns:a16="http://schemas.microsoft.com/office/drawing/2014/main" id="{9EA3CC27-8D7F-4F27-B2D2-CAC37F6A4A34}"/>
              </a:ext>
            </a:extLst>
          </p:cNvPr>
          <p:cNvSpPr>
            <a:spLocks/>
          </p:cNvSpPr>
          <p:nvPr/>
        </p:nvSpPr>
        <p:spPr bwMode="auto">
          <a:xfrm rot="5400000">
            <a:off x="7124710" y="816506"/>
            <a:ext cx="174004" cy="164591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9AC616-8394-4F9E-B7A1-7D4CBFB40AB0}"/>
              </a:ext>
            </a:extLst>
          </p:cNvPr>
          <p:cNvSpPr txBox="1"/>
          <p:nvPr/>
        </p:nvSpPr>
        <p:spPr>
          <a:xfrm>
            <a:off x="7470732" y="2859393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Sum((n – 1) - 1)</a:t>
            </a:r>
          </a:p>
        </p:txBody>
      </p:sp>
      <p:sp>
        <p:nvSpPr>
          <p:cNvPr id="48" name="AutoShape 25">
            <a:extLst>
              <a:ext uri="{FF2B5EF4-FFF2-40B4-BE49-F238E27FC236}">
                <a16:creationId xmlns:a16="http://schemas.microsoft.com/office/drawing/2014/main" id="{41CF1A5B-50AB-4DDE-A084-A942F1AE4837}"/>
              </a:ext>
            </a:extLst>
          </p:cNvPr>
          <p:cNvSpPr>
            <a:spLocks/>
          </p:cNvSpPr>
          <p:nvPr/>
        </p:nvSpPr>
        <p:spPr bwMode="auto">
          <a:xfrm rot="5400000">
            <a:off x="8051863" y="3005028"/>
            <a:ext cx="174505" cy="110422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AutoShape 25">
            <a:extLst>
              <a:ext uri="{FF2B5EF4-FFF2-40B4-BE49-F238E27FC236}">
                <a16:creationId xmlns:a16="http://schemas.microsoft.com/office/drawing/2014/main" id="{62073257-D078-42A8-BBB8-F879E272CDFC}"/>
              </a:ext>
            </a:extLst>
          </p:cNvPr>
          <p:cNvSpPr>
            <a:spLocks/>
          </p:cNvSpPr>
          <p:nvPr/>
        </p:nvSpPr>
        <p:spPr bwMode="auto">
          <a:xfrm rot="5400000">
            <a:off x="8882234" y="5167824"/>
            <a:ext cx="179641" cy="53063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AE8248-65B4-43A2-A37C-9F6CD8A99BAC}"/>
              </a:ext>
            </a:extLst>
          </p:cNvPr>
          <p:cNvSpPr txBox="1"/>
          <p:nvPr/>
        </p:nvSpPr>
        <p:spPr>
          <a:xfrm>
            <a:off x="8610862" y="4741591"/>
            <a:ext cx="3286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Sum(((n – 1) - 1) – 1)</a:t>
            </a:r>
          </a:p>
        </p:txBody>
      </p:sp>
    </p:spTree>
    <p:extLst>
      <p:ext uri="{BB962C8B-B14F-4D97-AF65-F5344CB8AC3E}">
        <p14:creationId xmlns:p14="http://schemas.microsoft.com/office/powerpoint/2010/main" val="8889235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recursive method</a:t>
            </a:r>
            <a:r>
              <a:rPr lang="en-US" dirty="0"/>
              <a:t> that </a:t>
            </a:r>
          </a:p>
          <a:p>
            <a:pPr lvl="1"/>
            <a:r>
              <a:rPr lang="en-US" dirty="0"/>
              <a:t>Finds the sum of all numbers stored in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int[] array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/>
              <a:t>Read numbers from the console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Array Sum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370012" y="4008097"/>
            <a:ext cx="1524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1 2 3 4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4037012" y="4008096"/>
            <a:ext cx="6858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10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3276267" y="4060362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DBF14C-3ADB-40AE-99B7-AE2EFCA28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2" y="3505200"/>
            <a:ext cx="5462490" cy="2651990"/>
          </a:xfrm>
          <a:prstGeom prst="rect">
            <a:avLst/>
          </a:prstGeom>
        </p:spPr>
      </p:pic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FFD19027-FE85-41DC-87EE-1AF534661569}"/>
              </a:ext>
            </a:extLst>
          </p:cNvPr>
          <p:cNvSpPr txBox="1">
            <a:spLocks/>
          </p:cNvSpPr>
          <p:nvPr/>
        </p:nvSpPr>
        <p:spPr>
          <a:xfrm>
            <a:off x="1370012" y="5279959"/>
            <a:ext cx="1524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dirty="0"/>
              <a:t>-1 0 1</a:t>
            </a:r>
            <a:endParaRPr lang="en-GB" dirty="0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CD72DA72-4726-4A0E-853F-F89D7FE18A8B}"/>
              </a:ext>
            </a:extLst>
          </p:cNvPr>
          <p:cNvSpPr txBox="1">
            <a:spLocks/>
          </p:cNvSpPr>
          <p:nvPr/>
        </p:nvSpPr>
        <p:spPr>
          <a:xfrm>
            <a:off x="4037012" y="5279958"/>
            <a:ext cx="6858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dirty="0"/>
              <a:t>0</a:t>
            </a:r>
            <a:endParaRPr lang="en-GB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EE1CBEDE-5AF1-47D9-8384-CFFC6B8728FD}"/>
              </a:ext>
            </a:extLst>
          </p:cNvPr>
          <p:cNvSpPr/>
          <p:nvPr/>
        </p:nvSpPr>
        <p:spPr>
          <a:xfrm>
            <a:off x="3276267" y="5332224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22210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Array Sum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4" y="1676400"/>
            <a:ext cx="1051560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static int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Sum(</a:t>
            </a:r>
            <a:r>
              <a:rPr lang="en-GB" sz="2800" dirty="0"/>
              <a:t>int[] array, int index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GB" sz="2800" dirty="0"/>
              <a:t>{</a:t>
            </a:r>
          </a:p>
          <a:p>
            <a:r>
              <a:rPr lang="en-GB" sz="2800" dirty="0"/>
              <a:t>  if (index == </a:t>
            </a:r>
            <a:r>
              <a:rPr lang="en-GB" sz="2800" dirty="0" err="1"/>
              <a:t>array.Length</a:t>
            </a:r>
            <a:r>
              <a:rPr lang="en-GB" sz="2800" dirty="0"/>
              <a:t> - 1)</a:t>
            </a:r>
          </a:p>
          <a:p>
            <a:r>
              <a:rPr lang="en-GB" sz="2800" dirty="0"/>
              <a:t>  {</a:t>
            </a:r>
          </a:p>
          <a:p>
            <a:r>
              <a:rPr lang="en-GB" sz="2800" dirty="0"/>
              <a:t>    return array[index];</a:t>
            </a:r>
          </a:p>
          <a:p>
            <a:r>
              <a:rPr lang="en-GB" sz="2800" dirty="0"/>
              <a:t>  }</a:t>
            </a:r>
          </a:p>
          <a:p>
            <a:endParaRPr lang="en-GB" sz="2800" dirty="0"/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GB" sz="2800" dirty="0"/>
              <a:t> array[index] +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Sum(</a:t>
            </a:r>
            <a:r>
              <a:rPr lang="en-GB" sz="2800" dirty="0"/>
              <a:t>array, index + 1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;</a:t>
            </a:r>
          </a:p>
          <a:p>
            <a:r>
              <a:rPr lang="en-GB" sz="2800" dirty="0"/>
              <a:t>} 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7473770F-9FF0-49FA-ADE3-AA86FBCE5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412" y="2743200"/>
            <a:ext cx="1524000" cy="367192"/>
          </a:xfrm>
          <a:prstGeom prst="wedgeRoundRectCallout">
            <a:avLst>
              <a:gd name="adj1" fmla="val -62941"/>
              <a:gd name="adj2" fmla="val -212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Base case</a:t>
            </a:r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Recursive definition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n!</a:t>
            </a:r>
            <a:r>
              <a:rPr lang="en-US" dirty="0"/>
              <a:t> (n factorial):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Factorial – Example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89049" y="1926848"/>
            <a:ext cx="960755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n! = n * (n–1)! for n &gt;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0! = 1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1812" y="3048000"/>
            <a:ext cx="11125200" cy="3505200"/>
          </a:xfrm>
          <a:prstGeom prst="rect">
            <a:avLst/>
          </a:prstGeom>
        </p:spPr>
        <p:txBody>
          <a:bodyPr/>
          <a:lstStyle/>
          <a:p>
            <a:pPr indent="-231606" fontAlgn="base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5! = 5 * 4!</a:t>
            </a:r>
          </a:p>
          <a:p>
            <a:pPr lvl="1" indent="-231606" fontAlgn="base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4! = 4 * 3!</a:t>
            </a:r>
          </a:p>
          <a:p>
            <a:pPr lvl="2" indent="-231606" fontAlgn="base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3! = 3 * 2! </a:t>
            </a:r>
          </a:p>
          <a:p>
            <a:pPr lvl="3" indent="-231606" fontAlgn="base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2! = 2 * 1!</a:t>
            </a:r>
          </a:p>
          <a:p>
            <a:pPr lvl="4" indent="-231606" fontAlgn="base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1! = 1 * 0! </a:t>
            </a:r>
          </a:p>
          <a:p>
            <a:pPr indent="-231606" fontAlgn="base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0! = 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5D9DB0-7785-40CA-A3D5-950D3EAEF235}"/>
              </a:ext>
            </a:extLst>
          </p:cNvPr>
          <p:cNvGrpSpPr/>
          <p:nvPr/>
        </p:nvGrpSpPr>
        <p:grpSpPr>
          <a:xfrm>
            <a:off x="7694612" y="4572000"/>
            <a:ext cx="3581400" cy="1663703"/>
            <a:chOff x="7018337" y="4613276"/>
            <a:chExt cx="3581400" cy="1663703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C29B758-DCC2-4B0C-B602-D9F1F9545C3B}"/>
                </a:ext>
              </a:extLst>
            </p:cNvPr>
            <p:cNvSpPr/>
            <p:nvPr/>
          </p:nvSpPr>
          <p:spPr>
            <a:xfrm>
              <a:off x="7018337" y="4613276"/>
              <a:ext cx="3581400" cy="166370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2050" name="Picture 2" descr="Image result for factorial">
              <a:extLst>
                <a:ext uri="{FF2B5EF4-FFF2-40B4-BE49-F238E27FC236}">
                  <a16:creationId xmlns:a16="http://schemas.microsoft.com/office/drawing/2014/main" id="{BE1A50E9-CB73-4BB7-A026-793F1BDE0C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6012" y="4806953"/>
              <a:ext cx="2686050" cy="1276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9069720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3104</Words>
  <Application>Microsoft Office PowerPoint</Application>
  <PresentationFormat>Custom</PresentationFormat>
  <Paragraphs>803</Paragraphs>
  <Slides>52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Consolas</vt:lpstr>
      <vt:lpstr>Times New Roman</vt:lpstr>
      <vt:lpstr>Wingdings</vt:lpstr>
      <vt:lpstr>Wingdings 2</vt:lpstr>
      <vt:lpstr>SoftUni 16x9</vt:lpstr>
      <vt:lpstr>Recursion</vt:lpstr>
      <vt:lpstr>Table of Contents</vt:lpstr>
      <vt:lpstr>The Stack</vt:lpstr>
      <vt:lpstr>What is Recursion?</vt:lpstr>
      <vt:lpstr>What is Recursion?</vt:lpstr>
      <vt:lpstr>Array Sum – Example</vt:lpstr>
      <vt:lpstr>Problem: Array Sum</vt:lpstr>
      <vt:lpstr>Solution: Array Sum</vt:lpstr>
      <vt:lpstr>Recursive Factorial – Example</vt:lpstr>
      <vt:lpstr>Problem: Recursive Factorial</vt:lpstr>
      <vt:lpstr>Solution: Recursive Factorial</vt:lpstr>
      <vt:lpstr>Direct and Indirect Recursion</vt:lpstr>
      <vt:lpstr>Recursion Pre-Actions and Post-Actions</vt:lpstr>
      <vt:lpstr>Problem: Recursive Drawing</vt:lpstr>
      <vt:lpstr>Pre-Actions and Post-Actions – Example</vt:lpstr>
      <vt:lpstr>Recursion</vt:lpstr>
      <vt:lpstr>Generating Combinations</vt:lpstr>
      <vt:lpstr>Generating 0/1 Vectors</vt:lpstr>
      <vt:lpstr>Generating 0/1 Vectors</vt:lpstr>
      <vt:lpstr>Problem: Generate n-bit Vectors</vt:lpstr>
      <vt:lpstr>Solution: Generate n-bit Vectors</vt:lpstr>
      <vt:lpstr>Generating 3-bit Vectors Recursion Tree </vt:lpstr>
      <vt:lpstr>Generating 3-bit Vectors Trace</vt:lpstr>
      <vt:lpstr>Generating Combinations</vt:lpstr>
      <vt:lpstr>Generating Combinations (2)</vt:lpstr>
      <vt:lpstr>Generating Combinations (3)</vt:lpstr>
      <vt:lpstr>Generating Combinations (3)</vt:lpstr>
      <vt:lpstr>Generating {1, 2, 3, 4}, k = 2 </vt:lpstr>
      <vt:lpstr>Backtracking</vt:lpstr>
      <vt:lpstr>Backtracking</vt:lpstr>
      <vt:lpstr>Backtracking</vt:lpstr>
      <vt:lpstr>Backtracking Algorithm (Pseudocode)</vt:lpstr>
      <vt:lpstr>The "8 Queens" Puzzle</vt:lpstr>
      <vt:lpstr>The "8 Queens" Puzzle</vt:lpstr>
      <vt:lpstr>Solving The "8 Queens" Puzzle</vt:lpstr>
      <vt:lpstr>The "8 Queens" Puzzle</vt:lpstr>
      <vt:lpstr>Finding All Paths in a Labyrinth</vt:lpstr>
      <vt:lpstr>Finding All Paths in a Labyrinth (2)</vt:lpstr>
      <vt:lpstr>Find All Paths: Algorithm</vt:lpstr>
      <vt:lpstr>Find All Paths: Algorithm (2)</vt:lpstr>
      <vt:lpstr>Find All Paths and Print Them</vt:lpstr>
      <vt:lpstr>Find All Paths and Print Them (2)</vt:lpstr>
      <vt:lpstr>Recursion or Iteration?</vt:lpstr>
      <vt:lpstr>Performance: Recursion vs. Iteration</vt:lpstr>
      <vt:lpstr>Infinite Recursion</vt:lpstr>
      <vt:lpstr>Recursion Can be Harmful!</vt:lpstr>
      <vt:lpstr>How the Recursive Fibonacci Calculation Works?</vt:lpstr>
      <vt:lpstr>When to Use Recursion?</vt:lpstr>
      <vt:lpstr>Summary</vt:lpstr>
      <vt:lpstr>Recursion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Recursion, Recursive Algorithms and Backtracking</dc:title>
  <dc:subject>Software Development Course</dc:subject>
  <dc:creator/>
  <cp:keywords>algorithms, recursion, backtracking,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2017-07-03T13:41:13Z</dcterms:modified>
  <cp:category>Algorithms,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