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274" r:id="rId3"/>
    <p:sldId id="276" r:id="rId4"/>
    <p:sldId id="408" r:id="rId5"/>
    <p:sldId id="409" r:id="rId6"/>
    <p:sldId id="410" r:id="rId7"/>
    <p:sldId id="411" r:id="rId8"/>
    <p:sldId id="412" r:id="rId9"/>
    <p:sldId id="413" r:id="rId10"/>
    <p:sldId id="432" r:id="rId11"/>
    <p:sldId id="456" r:id="rId12"/>
    <p:sldId id="416" r:id="rId13"/>
    <p:sldId id="417" r:id="rId14"/>
    <p:sldId id="418" r:id="rId15"/>
    <p:sldId id="433" r:id="rId16"/>
    <p:sldId id="420" r:id="rId17"/>
    <p:sldId id="422" r:id="rId18"/>
    <p:sldId id="434" r:id="rId19"/>
    <p:sldId id="424" r:id="rId20"/>
    <p:sldId id="428" r:id="rId21"/>
    <p:sldId id="426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349" r:id="rId40"/>
    <p:sldId id="453" r:id="rId41"/>
    <p:sldId id="404" r:id="rId42"/>
    <p:sldId id="454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JSON Format" id="{FB2DC76C-6748-4947-BFE7-685F369C5140}">
          <p14:sldIdLst>
            <p14:sldId id="409"/>
            <p14:sldId id="410"/>
            <p14:sldId id="411"/>
          </p14:sldIdLst>
        </p14:section>
        <p14:section name="Processing JSON" id="{955E391B-74D6-4370-B9EF-120B91FBAF2B}">
          <p14:sldIdLst>
            <p14:sldId id="412"/>
            <p14:sldId id="413"/>
            <p14:sldId id="432"/>
            <p14:sldId id="456"/>
          </p14:sldIdLst>
        </p14:section>
        <p14:section name="JSON.NET" id="{22198403-E3C5-4C97-BCE2-82C7F5987C37}">
          <p14:sldIdLst>
            <p14:sldId id="416"/>
            <p14:sldId id="417"/>
            <p14:sldId id="418"/>
            <p14:sldId id="433"/>
            <p14:sldId id="420"/>
            <p14:sldId id="422"/>
            <p14:sldId id="434"/>
            <p14:sldId id="424"/>
            <p14:sldId id="428"/>
            <p14:sldId id="426"/>
          </p14:sldIdLst>
        </p14:section>
        <p14:section name="XML Format" id="{49F3891C-1A83-48B9-BFF4-94DF40AD0A50}">
          <p14:sldIdLst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Parsing XML" id="{8B7BC470-DEBB-4D4B-9A51-4A790AA95852}">
          <p14:sldIdLst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</p14:sldIdLst>
        </p14:section>
        <p14:section name="Conclusion" id="{10E03AB1-9AA8-4E86-9A64-D741901E50A2}">
          <p14:sldIdLst>
            <p14:sldId id="349"/>
            <p14:sldId id="453"/>
            <p14:sldId id="404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3BABFF"/>
    <a:srgbClr val="005828"/>
    <a:srgbClr val="00B050"/>
    <a:srgbClr val="003760"/>
    <a:srgbClr val="0070C0"/>
    <a:srgbClr val="C6C0AA"/>
    <a:srgbClr val="FFF0D9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384" autoAdjust="0"/>
  </p:normalViewPr>
  <p:slideViewPr>
    <p:cSldViewPr>
      <p:cViewPr varScale="1">
        <p:scale>
          <a:sx n="83" d="100"/>
          <a:sy n="83" d="100"/>
        </p:scale>
        <p:origin x="96" y="149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15-Nov-17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2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15-Nov-17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B695B2-3DCA-444A-A054-4D816E7B0B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4DC3-EFD5-483E-B18D-21742664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D9D674-283D-4A07-8B67-30F7DAB78AA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FE6F59-F42B-488C-9C88-0B0D039450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0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telenor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Parsing JSON</a:t>
            </a:r>
          </a:p>
          <a:p>
            <a:r>
              <a:rPr lang="en-US" noProof="1"/>
              <a:t>JSON.NET, Parsing XML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34251" y="3668143"/>
            <a:ext cx="869149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JSON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XML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7CDFEE-DCE6-4A98-AA6F-3DA48544F42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846" y="3997828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3479C5-3169-4AED-8A13-0B1424943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38" y="3559603"/>
            <a:ext cx="1973095" cy="1973095"/>
          </a:xfrm>
          <a:prstGeom prst="roundRect">
            <a:avLst>
              <a:gd name="adj" fmla="val 9022"/>
            </a:avLst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53" y="5037736"/>
            <a:ext cx="1830395" cy="1134464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276F9C-A402-4839-B361-26C885968E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58" y="4886924"/>
            <a:ext cx="1600200" cy="14686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90EC48-56A9-49EF-9D96-AD0369B158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can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 JSON string: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static T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DeserializeJson&lt;T&gt;</a:t>
            </a:r>
            <a:r>
              <a:rPr lang="en-US" sz="2400" noProof="1">
                <a:solidFill>
                  <a:srgbClr val="FBEEDC"/>
                </a:solidFill>
              </a:rPr>
              <a:t>(string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jsonString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serializer = new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DataContractJsonSerializer</a:t>
            </a:r>
            <a:r>
              <a:rPr lang="en-US" sz="2400" noProof="1">
                <a:solidFill>
                  <a:srgbClr val="FBEEDC"/>
                </a:solidFill>
              </a:rPr>
              <a:t>(typeof(T));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jsonStringBytes = Encoding.UTF8.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GetBytes</a:t>
            </a:r>
            <a:r>
              <a:rPr lang="en-US" sz="2400" noProof="1">
                <a:solidFill>
                  <a:srgbClr val="FBEEDC"/>
                </a:solidFill>
              </a:rPr>
              <a:t>(jsonString);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using (var stream = new MemoryStream(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jsonStringBytes</a:t>
            </a:r>
            <a:r>
              <a:rPr lang="en-US" sz="2400" noProof="1">
                <a:solidFill>
                  <a:srgbClr val="FBEEDC"/>
                </a:solidFill>
              </a:rPr>
              <a:t>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var result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(T)</a:t>
            </a:r>
            <a:r>
              <a:rPr lang="en-US" sz="2400" noProof="1">
                <a:solidFill>
                  <a:srgbClr val="FBEEDC"/>
                </a:solidFill>
              </a:rPr>
              <a:t>serializer.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ReadObject</a:t>
            </a:r>
            <a:r>
              <a:rPr lang="en-US" sz="2400" noProof="1">
                <a:solidFill>
                  <a:srgbClr val="FBEEDC"/>
                </a:solidFill>
              </a:rPr>
              <a:t>(stream);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37" y="5168258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1675563" y="5101461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561012" y="5736104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8771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JSON Parsing for .NET Developers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61469" y="2231265"/>
            <a:ext cx="4665886" cy="1731135"/>
            <a:chOff x="4143264" y="1565857"/>
            <a:chExt cx="4665886" cy="173113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Rectangle 6"/>
            <p:cNvSpPr/>
            <p:nvPr/>
          </p:nvSpPr>
          <p:spPr>
            <a:xfrm>
              <a:off x="4143264" y="1565857"/>
              <a:ext cx="4665886" cy="17311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64050" y="1862971"/>
              <a:ext cx="1113269" cy="1121530"/>
              <a:chOff x="4464050" y="1862971"/>
              <a:chExt cx="1113269" cy="112153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464050" y="1862971"/>
                <a:ext cx="1113269" cy="1121530"/>
              </a:xfrm>
              <a:custGeom>
                <a:avLst/>
                <a:gdLst>
                  <a:gd name="connsiteX0" fmla="*/ 0 w 762000"/>
                  <a:gd name="connsiteY0" fmla="*/ 0 h 838200"/>
                  <a:gd name="connsiteX1" fmla="*/ 762000 w 762000"/>
                  <a:gd name="connsiteY1" fmla="*/ 0 h 838200"/>
                  <a:gd name="connsiteX2" fmla="*/ 762000 w 762000"/>
                  <a:gd name="connsiteY2" fmla="*/ 838200 h 838200"/>
                  <a:gd name="connsiteX3" fmla="*/ 0 w 762000"/>
                  <a:gd name="connsiteY3" fmla="*/ 838200 h 838200"/>
                  <a:gd name="connsiteX4" fmla="*/ 0 w 762000"/>
                  <a:gd name="connsiteY4" fmla="*/ 0 h 838200"/>
                  <a:gd name="connsiteX0" fmla="*/ 0 w 1006475"/>
                  <a:gd name="connsiteY0" fmla="*/ 111125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0 w 1006475"/>
                  <a:gd name="connsiteY4" fmla="*/ 111125 h 949325"/>
                  <a:gd name="connsiteX0" fmla="*/ 346075 w 1006475"/>
                  <a:gd name="connsiteY0" fmla="*/ 34925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46075 w 1006475"/>
                  <a:gd name="connsiteY4" fmla="*/ 34925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762000 w 1006475"/>
                  <a:gd name="connsiteY2" fmla="*/ 94932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587375 w 1006475"/>
                  <a:gd name="connsiteY2" fmla="*/ 727075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327025 w 1006475"/>
                  <a:gd name="connsiteY0" fmla="*/ 355600 h 949325"/>
                  <a:gd name="connsiteX1" fmla="*/ 1006475 w 1006475"/>
                  <a:gd name="connsiteY1" fmla="*/ 0 h 949325"/>
                  <a:gd name="connsiteX2" fmla="*/ 641350 w 1006475"/>
                  <a:gd name="connsiteY2" fmla="*/ 666750 h 949325"/>
                  <a:gd name="connsiteX3" fmla="*/ 0 w 1006475"/>
                  <a:gd name="connsiteY3" fmla="*/ 949325 h 949325"/>
                  <a:gd name="connsiteX4" fmla="*/ 327025 w 1006475"/>
                  <a:gd name="connsiteY4" fmla="*/ 355600 h 949325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0 w 838200"/>
                  <a:gd name="connsiteY3" fmla="*/ 647700 h 666750"/>
                  <a:gd name="connsiteX4" fmla="*/ 158750 w 838200"/>
                  <a:gd name="connsiteY4" fmla="*/ 355600 h 666750"/>
                  <a:gd name="connsiteX0" fmla="*/ 158750 w 838200"/>
                  <a:gd name="connsiteY0" fmla="*/ 355600 h 666750"/>
                  <a:gd name="connsiteX1" fmla="*/ 838200 w 838200"/>
                  <a:gd name="connsiteY1" fmla="*/ 0 h 666750"/>
                  <a:gd name="connsiteX2" fmla="*/ 473075 w 838200"/>
                  <a:gd name="connsiteY2" fmla="*/ 666750 h 666750"/>
                  <a:gd name="connsiteX3" fmla="*/ 300037 w 838200"/>
                  <a:gd name="connsiteY3" fmla="*/ 660401 h 666750"/>
                  <a:gd name="connsiteX4" fmla="*/ 0 w 838200"/>
                  <a:gd name="connsiteY4" fmla="*/ 647700 h 666750"/>
                  <a:gd name="connsiteX5" fmla="*/ 158750 w 838200"/>
                  <a:gd name="connsiteY5" fmla="*/ 355600 h 666750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176212 w 838200"/>
                  <a:gd name="connsiteY3" fmla="*/ 847726 h 847726"/>
                  <a:gd name="connsiteX4" fmla="*/ 0 w 838200"/>
                  <a:gd name="connsiteY4" fmla="*/ 647700 h 847726"/>
                  <a:gd name="connsiteX5" fmla="*/ 158750 w 838200"/>
                  <a:gd name="connsiteY5" fmla="*/ 355600 h 847726"/>
                  <a:gd name="connsiteX0" fmla="*/ 158750 w 838200"/>
                  <a:gd name="connsiteY0" fmla="*/ 355600 h 847726"/>
                  <a:gd name="connsiteX1" fmla="*/ 838200 w 838200"/>
                  <a:gd name="connsiteY1" fmla="*/ 0 h 847726"/>
                  <a:gd name="connsiteX2" fmla="*/ 473075 w 838200"/>
                  <a:gd name="connsiteY2" fmla="*/ 666750 h 847726"/>
                  <a:gd name="connsiteX3" fmla="*/ 309562 w 838200"/>
                  <a:gd name="connsiteY3" fmla="*/ 755651 h 847726"/>
                  <a:gd name="connsiteX4" fmla="*/ 176212 w 838200"/>
                  <a:gd name="connsiteY4" fmla="*/ 847726 h 847726"/>
                  <a:gd name="connsiteX5" fmla="*/ 0 w 838200"/>
                  <a:gd name="connsiteY5" fmla="*/ 647700 h 847726"/>
                  <a:gd name="connsiteX6" fmla="*/ 158750 w 838200"/>
                  <a:gd name="connsiteY6" fmla="*/ 355600 h 847726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119062 w 838200"/>
                  <a:gd name="connsiteY3" fmla="*/ 1054101 h 1054101"/>
                  <a:gd name="connsiteX4" fmla="*/ 176212 w 838200"/>
                  <a:gd name="connsiteY4" fmla="*/ 847726 h 1054101"/>
                  <a:gd name="connsiteX5" fmla="*/ 0 w 838200"/>
                  <a:gd name="connsiteY5" fmla="*/ 647700 h 1054101"/>
                  <a:gd name="connsiteX6" fmla="*/ 158750 w 838200"/>
                  <a:gd name="connsiteY6" fmla="*/ 355600 h 1054101"/>
                  <a:gd name="connsiteX0" fmla="*/ 158750 w 838200"/>
                  <a:gd name="connsiteY0" fmla="*/ 355600 h 1054101"/>
                  <a:gd name="connsiteX1" fmla="*/ 838200 w 838200"/>
                  <a:gd name="connsiteY1" fmla="*/ 0 h 1054101"/>
                  <a:gd name="connsiteX2" fmla="*/ 473075 w 838200"/>
                  <a:gd name="connsiteY2" fmla="*/ 666750 h 1054101"/>
                  <a:gd name="connsiteX3" fmla="*/ 312737 w 838200"/>
                  <a:gd name="connsiteY3" fmla="*/ 835026 h 1054101"/>
                  <a:gd name="connsiteX4" fmla="*/ 119062 w 838200"/>
                  <a:gd name="connsiteY4" fmla="*/ 1054101 h 1054101"/>
                  <a:gd name="connsiteX5" fmla="*/ 176212 w 838200"/>
                  <a:gd name="connsiteY5" fmla="*/ 847726 h 1054101"/>
                  <a:gd name="connsiteX6" fmla="*/ 0 w 838200"/>
                  <a:gd name="connsiteY6" fmla="*/ 647700 h 1054101"/>
                  <a:gd name="connsiteX7" fmla="*/ 158750 w 838200"/>
                  <a:gd name="connsiteY7" fmla="*/ 355600 h 1054101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19062 w 838200"/>
                  <a:gd name="connsiteY4" fmla="*/ 105410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188912 w 838200"/>
                  <a:gd name="connsiteY3" fmla="*/ 1114426 h 1114426"/>
                  <a:gd name="connsiteX4" fmla="*/ 122237 w 838200"/>
                  <a:gd name="connsiteY4" fmla="*/ 1047751 h 1114426"/>
                  <a:gd name="connsiteX5" fmla="*/ 176212 w 838200"/>
                  <a:gd name="connsiteY5" fmla="*/ 847726 h 1114426"/>
                  <a:gd name="connsiteX6" fmla="*/ 0 w 838200"/>
                  <a:gd name="connsiteY6" fmla="*/ 647700 h 1114426"/>
                  <a:gd name="connsiteX7" fmla="*/ 158750 w 838200"/>
                  <a:gd name="connsiteY7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280987 w 838200"/>
                  <a:gd name="connsiteY3" fmla="*/ 968375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158750 w 838200"/>
                  <a:gd name="connsiteY8" fmla="*/ 355600 h 1114426"/>
                  <a:gd name="connsiteX0" fmla="*/ 158750 w 838200"/>
                  <a:gd name="connsiteY0" fmla="*/ 355600 h 1114426"/>
                  <a:gd name="connsiteX1" fmla="*/ 838200 w 838200"/>
                  <a:gd name="connsiteY1" fmla="*/ 0 h 1114426"/>
                  <a:gd name="connsiteX2" fmla="*/ 473075 w 838200"/>
                  <a:gd name="connsiteY2" fmla="*/ 666750 h 1114426"/>
                  <a:gd name="connsiteX3" fmla="*/ 468312 w 838200"/>
                  <a:gd name="connsiteY3" fmla="*/ 946150 h 1114426"/>
                  <a:gd name="connsiteX4" fmla="*/ 188912 w 838200"/>
                  <a:gd name="connsiteY4" fmla="*/ 1114426 h 1114426"/>
                  <a:gd name="connsiteX5" fmla="*/ 122237 w 838200"/>
                  <a:gd name="connsiteY5" fmla="*/ 1047751 h 1114426"/>
                  <a:gd name="connsiteX6" fmla="*/ 176212 w 838200"/>
                  <a:gd name="connsiteY6" fmla="*/ 847726 h 1114426"/>
                  <a:gd name="connsiteX7" fmla="*/ 0 w 838200"/>
                  <a:gd name="connsiteY7" fmla="*/ 647700 h 1114426"/>
                  <a:gd name="connsiteX8" fmla="*/ 30162 w 838200"/>
                  <a:gd name="connsiteY8" fmla="*/ 574675 h 1114426"/>
                  <a:gd name="connsiteX9" fmla="*/ 158750 w 838200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382588 w 1062038"/>
                  <a:gd name="connsiteY9" fmla="*/ 355600 h 1114426"/>
                  <a:gd name="connsiteX0" fmla="*/ 382588 w 1062038"/>
                  <a:gd name="connsiteY0" fmla="*/ 355600 h 1114426"/>
                  <a:gd name="connsiteX1" fmla="*/ 1062038 w 1062038"/>
                  <a:gd name="connsiteY1" fmla="*/ 0 h 1114426"/>
                  <a:gd name="connsiteX2" fmla="*/ 696913 w 1062038"/>
                  <a:gd name="connsiteY2" fmla="*/ 666750 h 1114426"/>
                  <a:gd name="connsiteX3" fmla="*/ 692150 w 1062038"/>
                  <a:gd name="connsiteY3" fmla="*/ 946150 h 1114426"/>
                  <a:gd name="connsiteX4" fmla="*/ 412750 w 1062038"/>
                  <a:gd name="connsiteY4" fmla="*/ 1114426 h 1114426"/>
                  <a:gd name="connsiteX5" fmla="*/ 346075 w 1062038"/>
                  <a:gd name="connsiteY5" fmla="*/ 1047751 h 1114426"/>
                  <a:gd name="connsiteX6" fmla="*/ 400050 w 1062038"/>
                  <a:gd name="connsiteY6" fmla="*/ 847726 h 1114426"/>
                  <a:gd name="connsiteX7" fmla="*/ 223838 w 1062038"/>
                  <a:gd name="connsiteY7" fmla="*/ 647700 h 1114426"/>
                  <a:gd name="connsiteX8" fmla="*/ 0 w 1062038"/>
                  <a:gd name="connsiteY8" fmla="*/ 720725 h 1114426"/>
                  <a:gd name="connsiteX9" fmla="*/ 155575 w 1062038"/>
                  <a:gd name="connsiteY9" fmla="*/ 571500 h 1114426"/>
                  <a:gd name="connsiteX10" fmla="*/ 382588 w 10620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50800 w 1112838"/>
                  <a:gd name="connsiteY8" fmla="*/ 72072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433388 w 1112838"/>
                  <a:gd name="connsiteY10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80975 w 1112838"/>
                  <a:gd name="connsiteY10" fmla="*/ 523875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55600 h 1114426"/>
                  <a:gd name="connsiteX1" fmla="*/ 1112838 w 1112838"/>
                  <a:gd name="connsiteY1" fmla="*/ 0 h 1114426"/>
                  <a:gd name="connsiteX2" fmla="*/ 747713 w 1112838"/>
                  <a:gd name="connsiteY2" fmla="*/ 666750 h 1114426"/>
                  <a:gd name="connsiteX3" fmla="*/ 742950 w 1112838"/>
                  <a:gd name="connsiteY3" fmla="*/ 946150 h 1114426"/>
                  <a:gd name="connsiteX4" fmla="*/ 463550 w 1112838"/>
                  <a:gd name="connsiteY4" fmla="*/ 1114426 h 1114426"/>
                  <a:gd name="connsiteX5" fmla="*/ 396875 w 1112838"/>
                  <a:gd name="connsiteY5" fmla="*/ 1047751 h 1114426"/>
                  <a:gd name="connsiteX6" fmla="*/ 450850 w 1112838"/>
                  <a:gd name="connsiteY6" fmla="*/ 847726 h 1114426"/>
                  <a:gd name="connsiteX7" fmla="*/ 274638 w 1112838"/>
                  <a:gd name="connsiteY7" fmla="*/ 647700 h 1114426"/>
                  <a:gd name="connsiteX8" fmla="*/ 76200 w 1112838"/>
                  <a:gd name="connsiteY8" fmla="*/ 714375 h 1114426"/>
                  <a:gd name="connsiteX9" fmla="*/ 0 w 1112838"/>
                  <a:gd name="connsiteY9" fmla="*/ 647700 h 1114426"/>
                  <a:gd name="connsiteX10" fmla="*/ 168275 w 1112838"/>
                  <a:gd name="connsiteY10" fmla="*/ 361950 h 1114426"/>
                  <a:gd name="connsiteX11" fmla="*/ 433388 w 1112838"/>
                  <a:gd name="connsiteY11" fmla="*/ 355600 h 1114426"/>
                  <a:gd name="connsiteX0" fmla="*/ 433388 w 1112838"/>
                  <a:gd name="connsiteY0" fmla="*/ 362704 h 1121530"/>
                  <a:gd name="connsiteX1" fmla="*/ 1112838 w 1112838"/>
                  <a:gd name="connsiteY1" fmla="*/ 7104 h 1121530"/>
                  <a:gd name="connsiteX2" fmla="*/ 747713 w 1112838"/>
                  <a:gd name="connsiteY2" fmla="*/ 673854 h 1121530"/>
                  <a:gd name="connsiteX3" fmla="*/ 742950 w 1112838"/>
                  <a:gd name="connsiteY3" fmla="*/ 953254 h 1121530"/>
                  <a:gd name="connsiteX4" fmla="*/ 463550 w 1112838"/>
                  <a:gd name="connsiteY4" fmla="*/ 1121530 h 1121530"/>
                  <a:gd name="connsiteX5" fmla="*/ 396875 w 1112838"/>
                  <a:gd name="connsiteY5" fmla="*/ 1054855 h 1121530"/>
                  <a:gd name="connsiteX6" fmla="*/ 450850 w 1112838"/>
                  <a:gd name="connsiteY6" fmla="*/ 854830 h 1121530"/>
                  <a:gd name="connsiteX7" fmla="*/ 274638 w 1112838"/>
                  <a:gd name="connsiteY7" fmla="*/ 654804 h 1121530"/>
                  <a:gd name="connsiteX8" fmla="*/ 76200 w 1112838"/>
                  <a:gd name="connsiteY8" fmla="*/ 721479 h 1121530"/>
                  <a:gd name="connsiteX9" fmla="*/ 0 w 1112838"/>
                  <a:gd name="connsiteY9" fmla="*/ 654804 h 1121530"/>
                  <a:gd name="connsiteX10" fmla="*/ 168275 w 1112838"/>
                  <a:gd name="connsiteY10" fmla="*/ 369054 h 1121530"/>
                  <a:gd name="connsiteX11" fmla="*/ 433388 w 1112838"/>
                  <a:gd name="connsiteY11" fmla="*/ 362704 h 1121530"/>
                  <a:gd name="connsiteX0" fmla="*/ 433388 w 1140667"/>
                  <a:gd name="connsiteY0" fmla="*/ 362704 h 1121530"/>
                  <a:gd name="connsiteX1" fmla="*/ 1112838 w 1140667"/>
                  <a:gd name="connsiteY1" fmla="*/ 7104 h 1121530"/>
                  <a:gd name="connsiteX2" fmla="*/ 747713 w 1140667"/>
                  <a:gd name="connsiteY2" fmla="*/ 673854 h 1121530"/>
                  <a:gd name="connsiteX3" fmla="*/ 742950 w 1140667"/>
                  <a:gd name="connsiteY3" fmla="*/ 953254 h 1121530"/>
                  <a:gd name="connsiteX4" fmla="*/ 463550 w 1140667"/>
                  <a:gd name="connsiteY4" fmla="*/ 1121530 h 1121530"/>
                  <a:gd name="connsiteX5" fmla="*/ 396875 w 1140667"/>
                  <a:gd name="connsiteY5" fmla="*/ 1054855 h 1121530"/>
                  <a:gd name="connsiteX6" fmla="*/ 450850 w 1140667"/>
                  <a:gd name="connsiteY6" fmla="*/ 854830 h 1121530"/>
                  <a:gd name="connsiteX7" fmla="*/ 274638 w 1140667"/>
                  <a:gd name="connsiteY7" fmla="*/ 654804 h 1121530"/>
                  <a:gd name="connsiteX8" fmla="*/ 76200 w 1140667"/>
                  <a:gd name="connsiteY8" fmla="*/ 721479 h 1121530"/>
                  <a:gd name="connsiteX9" fmla="*/ 0 w 1140667"/>
                  <a:gd name="connsiteY9" fmla="*/ 654804 h 1121530"/>
                  <a:gd name="connsiteX10" fmla="*/ 168275 w 1140667"/>
                  <a:gd name="connsiteY10" fmla="*/ 369054 h 1121530"/>
                  <a:gd name="connsiteX11" fmla="*/ 433388 w 1140667"/>
                  <a:gd name="connsiteY11" fmla="*/ 362704 h 1121530"/>
                  <a:gd name="connsiteX0" fmla="*/ 433388 w 1142317"/>
                  <a:gd name="connsiteY0" fmla="*/ 362704 h 1121530"/>
                  <a:gd name="connsiteX1" fmla="*/ 1112838 w 1142317"/>
                  <a:gd name="connsiteY1" fmla="*/ 7104 h 1121530"/>
                  <a:gd name="connsiteX2" fmla="*/ 747713 w 1142317"/>
                  <a:gd name="connsiteY2" fmla="*/ 673854 h 1121530"/>
                  <a:gd name="connsiteX3" fmla="*/ 742950 w 1142317"/>
                  <a:gd name="connsiteY3" fmla="*/ 953254 h 1121530"/>
                  <a:gd name="connsiteX4" fmla="*/ 463550 w 1142317"/>
                  <a:gd name="connsiteY4" fmla="*/ 1121530 h 1121530"/>
                  <a:gd name="connsiteX5" fmla="*/ 396875 w 1142317"/>
                  <a:gd name="connsiteY5" fmla="*/ 1054855 h 1121530"/>
                  <a:gd name="connsiteX6" fmla="*/ 450850 w 1142317"/>
                  <a:gd name="connsiteY6" fmla="*/ 854830 h 1121530"/>
                  <a:gd name="connsiteX7" fmla="*/ 274638 w 1142317"/>
                  <a:gd name="connsiteY7" fmla="*/ 654804 h 1121530"/>
                  <a:gd name="connsiteX8" fmla="*/ 76200 w 1142317"/>
                  <a:gd name="connsiteY8" fmla="*/ 721479 h 1121530"/>
                  <a:gd name="connsiteX9" fmla="*/ 0 w 1142317"/>
                  <a:gd name="connsiteY9" fmla="*/ 654804 h 1121530"/>
                  <a:gd name="connsiteX10" fmla="*/ 168275 w 1142317"/>
                  <a:gd name="connsiteY10" fmla="*/ 369054 h 1121530"/>
                  <a:gd name="connsiteX11" fmla="*/ 433388 w 1142317"/>
                  <a:gd name="connsiteY11" fmla="*/ 362704 h 1121530"/>
                  <a:gd name="connsiteX0" fmla="*/ 433388 w 1113269"/>
                  <a:gd name="connsiteY0" fmla="*/ 362704 h 1121530"/>
                  <a:gd name="connsiteX1" fmla="*/ 1112838 w 1113269"/>
                  <a:gd name="connsiteY1" fmla="*/ 7104 h 1121530"/>
                  <a:gd name="connsiteX2" fmla="*/ 747713 w 1113269"/>
                  <a:gd name="connsiteY2" fmla="*/ 673854 h 1121530"/>
                  <a:gd name="connsiteX3" fmla="*/ 742950 w 1113269"/>
                  <a:gd name="connsiteY3" fmla="*/ 953254 h 1121530"/>
                  <a:gd name="connsiteX4" fmla="*/ 463550 w 1113269"/>
                  <a:gd name="connsiteY4" fmla="*/ 1121530 h 1121530"/>
                  <a:gd name="connsiteX5" fmla="*/ 396875 w 1113269"/>
                  <a:gd name="connsiteY5" fmla="*/ 1054855 h 1121530"/>
                  <a:gd name="connsiteX6" fmla="*/ 450850 w 1113269"/>
                  <a:gd name="connsiteY6" fmla="*/ 854830 h 1121530"/>
                  <a:gd name="connsiteX7" fmla="*/ 274638 w 1113269"/>
                  <a:gd name="connsiteY7" fmla="*/ 654804 h 1121530"/>
                  <a:gd name="connsiteX8" fmla="*/ 76200 w 1113269"/>
                  <a:gd name="connsiteY8" fmla="*/ 721479 h 1121530"/>
                  <a:gd name="connsiteX9" fmla="*/ 0 w 1113269"/>
                  <a:gd name="connsiteY9" fmla="*/ 654804 h 1121530"/>
                  <a:gd name="connsiteX10" fmla="*/ 168275 w 1113269"/>
                  <a:gd name="connsiteY10" fmla="*/ 369054 h 1121530"/>
                  <a:gd name="connsiteX11" fmla="*/ 433388 w 1113269"/>
                  <a:gd name="connsiteY11" fmla="*/ 362704 h 1121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3269" h="1121530">
                    <a:moveTo>
                      <a:pt x="433388" y="362704"/>
                    </a:moveTo>
                    <a:cubicBezTo>
                      <a:pt x="583671" y="209246"/>
                      <a:pt x="791105" y="-45813"/>
                      <a:pt x="1112838" y="7104"/>
                    </a:cubicBezTo>
                    <a:cubicBezTo>
                      <a:pt x="1124480" y="388104"/>
                      <a:pt x="897996" y="553204"/>
                      <a:pt x="747713" y="673854"/>
                    </a:cubicBezTo>
                    <a:cubicBezTo>
                      <a:pt x="746125" y="766987"/>
                      <a:pt x="744538" y="860121"/>
                      <a:pt x="742950" y="953254"/>
                    </a:cubicBezTo>
                    <a:lnTo>
                      <a:pt x="463550" y="1121530"/>
                    </a:lnTo>
                    <a:lnTo>
                      <a:pt x="396875" y="1054855"/>
                    </a:lnTo>
                    <a:lnTo>
                      <a:pt x="450850" y="854830"/>
                    </a:lnTo>
                    <a:lnTo>
                      <a:pt x="274638" y="654804"/>
                    </a:lnTo>
                    <a:lnTo>
                      <a:pt x="76200" y="721479"/>
                    </a:lnTo>
                    <a:lnTo>
                      <a:pt x="0" y="654804"/>
                    </a:lnTo>
                    <a:lnTo>
                      <a:pt x="168275" y="369054"/>
                    </a:lnTo>
                    <a:lnTo>
                      <a:pt x="433388" y="3627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291137" y="2012950"/>
                <a:ext cx="146050" cy="1460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65812" y="1720562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noProof="1">
                  <a:solidFill>
                    <a:schemeClr val="bg1"/>
                  </a:solidFill>
                </a:rPr>
                <a:t>Newtonsoft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65812" y="2280276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noProof="1">
                  <a:solidFill>
                    <a:schemeClr val="bg1"/>
                  </a:solidFill>
                </a:rPr>
                <a:t>Json.NET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96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lnSpc>
                <a:spcPct val="110000"/>
              </a:lnSpc>
            </a:pPr>
            <a:r>
              <a:rPr lang="en-US" dirty="0"/>
              <a:t>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LINQ-to-JSON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Out-of-the-box support for parsing 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Open-source project: </a:t>
            </a:r>
            <a:r>
              <a:rPr lang="en-US" dirty="0">
                <a:hlinkClick r:id="rId2"/>
              </a:rPr>
              <a:t>http://www.newtonsoft.com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JSON.NET?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58" y="4876800"/>
            <a:ext cx="5591508" cy="1524000"/>
          </a:xfrm>
          <a:prstGeom prst="roundRect">
            <a:avLst>
              <a:gd name="adj" fmla="val 4956"/>
            </a:avLst>
          </a:prstGeom>
        </p:spPr>
      </p:pic>
    </p:spTree>
    <p:extLst>
      <p:ext uri="{BB962C8B-B14F-4D97-AF65-F5344CB8AC3E}">
        <p14:creationId xmlns:p14="http://schemas.microsoft.com/office/powerpoint/2010/main" val="278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326175"/>
          </a:xfrm>
        </p:spPr>
        <p:txBody>
          <a:bodyPr>
            <a:spAutoFit/>
          </a:bodyPr>
          <a:lstStyle/>
          <a:p>
            <a:r>
              <a:rPr lang="en-US" dirty="0"/>
              <a:t>To install JSON.NET use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 Manager</a:t>
            </a:r>
            <a:r>
              <a:rPr lang="en-US" dirty="0"/>
              <a:t>:</a:t>
            </a:r>
          </a:p>
          <a:p>
            <a:pPr>
              <a:spcBef>
                <a:spcPts val="24000"/>
              </a:spcBef>
            </a:pPr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JSON.NET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659802" y="5791200"/>
            <a:ext cx="68692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Install-Package</a:t>
            </a:r>
            <a:r>
              <a:rPr lang="en-US" sz="2400" dirty="0">
                <a:solidFill>
                  <a:srgbClr val="FBEEDC"/>
                </a:solidFill>
              </a:rPr>
              <a:t> Newtonsoft.Json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926648"/>
            <a:ext cx="5486400" cy="268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4415430"/>
          </a:xfrm>
        </p:spPr>
        <p:txBody>
          <a:bodyPr>
            <a:spAutoFit/>
          </a:bodyPr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>
              <a:spcBef>
                <a:spcPts val="9000"/>
              </a:spcBef>
            </a:pPr>
            <a:r>
              <a:rPr lang="en-US" dirty="0"/>
              <a:t>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Usage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2592" y="3500735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jsonProduct =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2592" y="5265003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objProduct = 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</a:t>
            </a:r>
            <a:r>
              <a:rPr lang="en-US" sz="2400" noProof="1">
                <a:solidFill>
                  <a:schemeClr val="accent1"/>
                </a:solidFill>
              </a:rPr>
              <a:t>JsonConvert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accent1"/>
                </a:solidFill>
              </a:rPr>
              <a:t>DeserializeObject</a:t>
            </a:r>
            <a:r>
              <a:rPr lang="en-US" sz="2400" noProof="1">
                <a:solidFill>
                  <a:srgbClr val="FBEEDC"/>
                </a:solidFill>
              </a:rPr>
              <a:t>&lt;Product&gt;(jsonProduct);</a:t>
            </a:r>
          </a:p>
        </p:txBody>
      </p:sp>
    </p:spTree>
    <p:extLst>
      <p:ext uri="{BB962C8B-B14F-4D97-AF65-F5344CB8AC3E}">
        <p14:creationId xmlns:p14="http://schemas.microsoft.com/office/powerpoint/2010/main" val="8282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JSON.NET can be configured to: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/>
            <a:r>
              <a:rPr lang="en-US" dirty="0"/>
              <a:t>To convert JSON to </a:t>
            </a:r>
            <a:r>
              <a:rPr lang="en-US" dirty="0">
                <a:solidFill>
                  <a:schemeClr val="accent1"/>
                </a:solidFill>
              </a:rPr>
              <a:t>anonymous types</a:t>
            </a:r>
          </a:p>
          <a:p>
            <a:pPr lvl="1"/>
            <a:r>
              <a:rPr lang="en-US" dirty="0"/>
              <a:t>To control the </a:t>
            </a:r>
            <a:r>
              <a:rPr lang="en-US" dirty="0">
                <a:solidFill>
                  <a:schemeClr val="accent1"/>
                </a:solidFill>
              </a:rPr>
              <a:t>casing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/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325354"/>
          </a:xfrm>
        </p:spPr>
        <p:txBody>
          <a:bodyPr>
            <a:spAutoFit/>
          </a:bodyPr>
          <a:lstStyle/>
          <a:p>
            <a:r>
              <a:rPr lang="en-US" dirty="0"/>
              <a:t>By default, the result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Formatting.Indented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2" y="2510135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JsonConvert.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SerializeObject</a:t>
            </a:r>
            <a:r>
              <a:rPr lang="en-US" sz="2400" noProof="1">
                <a:solidFill>
                  <a:srgbClr val="FBEEDC"/>
                </a:solidFill>
              </a:rPr>
              <a:t>(products,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Formatting.Indented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132012" y="3114675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  <a:endParaRPr lang="en-US" sz="1600" noProof="1">
              <a:solidFill>
                <a:srgbClr val="FBEEDC"/>
              </a:solidFill>
            </a:endParaRPr>
          </a:p>
        </p:txBody>
      </p:sp>
      <p:pic>
        <p:nvPicPr>
          <p:cNvPr id="12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228539"/>
            <a:ext cx="2361184" cy="1463444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1139824" y="2465725"/>
            <a:ext cx="99060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>
                <a:solidFill>
                  <a:srgbClr val="FBEEDC"/>
                </a:solidFill>
              </a:rPr>
              <a:t>var json = @"{ 'firstName': 'Vladimir',</a:t>
            </a:r>
          </a:p>
          <a:p>
            <a:r>
              <a:rPr lang="en-US" noProof="1">
                <a:solidFill>
                  <a:srgbClr val="FBEEDC"/>
                </a:solidFill>
              </a:rPr>
              <a:t>               'lastName': 'Georgiev',</a:t>
            </a:r>
            <a:br>
              <a:rPr lang="en-US" noProof="1">
                <a:solidFill>
                  <a:srgbClr val="FBEEDC"/>
                </a:solidFill>
              </a:rPr>
            </a:br>
            <a:r>
              <a:rPr lang="en-US" noProof="1">
                <a:solidFill>
                  <a:srgbClr val="FBEEDC"/>
                </a:solidFill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template = new </a:t>
            </a:r>
          </a:p>
          <a:p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r>
              <a:rPr lang="en-US" noProof="1">
                <a:solidFill>
                  <a:srgbClr val="FBEEDC"/>
                </a:solidFill>
              </a:rPr>
              <a:t>    FirstName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LastName = string.Empty,</a:t>
            </a:r>
          </a:p>
          <a:p>
            <a:r>
              <a:rPr lang="en-US" noProof="1">
                <a:solidFill>
                  <a:srgbClr val="FBEEDC"/>
                </a:solidFill>
              </a:rPr>
              <a:t>    Occupation = string.Empty</a:t>
            </a:r>
          </a:p>
          <a:p>
            <a:r>
              <a:rPr lang="en-US" noProof="1">
                <a:solidFill>
                  <a:srgbClr val="FBEEDC"/>
                </a:solidFill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rgbClr val="FBEEDC"/>
                </a:solidFill>
              </a:rPr>
              <a:t>var person = JsonConvert.</a:t>
            </a:r>
            <a:r>
              <a:rPr lang="en-US" noProof="1">
                <a:solidFill>
                  <a:schemeClr val="accent1"/>
                </a:solidFill>
              </a:rPr>
              <a:t>DeserializeAnonymousType</a:t>
            </a:r>
            <a:r>
              <a:rPr lang="en-US" noProof="1">
                <a:solidFill>
                  <a:srgbClr val="FBEEDC"/>
                </a:solidFill>
              </a:rPr>
              <a:t>(json, template);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158161" y="1752600"/>
            <a:ext cx="2895600" cy="578882"/>
          </a:xfrm>
          <a:prstGeom prst="wedgeRoundRectCallout">
            <a:avLst>
              <a:gd name="adj1" fmla="val -37244"/>
              <a:gd name="adj2" fmla="val 1429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865812" y="3862208"/>
            <a:ext cx="2895600" cy="578882"/>
          </a:xfrm>
          <a:prstGeom prst="wedgeRoundRectCallout">
            <a:avLst>
              <a:gd name="adj1" fmla="val -56324"/>
              <a:gd name="adj2" fmla="val 101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39824" y="2465725"/>
            <a:ext cx="7240588" cy="1077575"/>
          </a:xfrm>
          <a:prstGeom prst="roundRect">
            <a:avLst/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5" name="Rounded Rectangle 14"/>
          <p:cNvSpPr/>
          <p:nvPr/>
        </p:nvSpPr>
        <p:spPr>
          <a:xfrm>
            <a:off x="1139824" y="3637300"/>
            <a:ext cx="4318001" cy="1858625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840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1842418"/>
          </a:xfrm>
        </p:spPr>
        <p:txBody>
          <a:bodyPr>
            <a:spAutoFit/>
          </a:bodyPr>
          <a:lstStyle/>
          <a:p>
            <a:r>
              <a:rPr lang="en-US" dirty="0"/>
              <a:t>By default JSON.NET takes each property / field from the class 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Parsing of Objects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6144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rgbClr val="FBEEDC"/>
                </a:solidFill>
              </a:rPr>
              <a:t>public class User</a:t>
            </a:r>
          </a:p>
          <a:p>
            <a:r>
              <a:rPr lang="en-US" sz="2600" dirty="0">
                <a:solidFill>
                  <a:srgbClr val="FBEEDC"/>
                </a:solidFill>
              </a:rPr>
              <a:t>{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[JsonProperty("user")]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rgbClr val="FBEEDC"/>
                </a:solidFill>
              </a:rPr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[JsonIgnore]</a:t>
            </a:r>
          </a:p>
          <a:p>
            <a:r>
              <a:rPr lang="en-US" sz="2600" dirty="0">
                <a:solidFill>
                  <a:srgbClr val="FBEEDC"/>
                </a:solidFill>
              </a:rPr>
              <a:t>  public string Password { get; set; }</a:t>
            </a:r>
          </a:p>
          <a:p>
            <a:r>
              <a:rPr lang="en-US" sz="2600" dirty="0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6323011" y="3659540"/>
            <a:ext cx="3657600" cy="531459"/>
          </a:xfrm>
          <a:prstGeom prst="wedgeRoundRectCallout">
            <a:avLst>
              <a:gd name="adj1" fmla="val 63352"/>
              <a:gd name="adj2" fmla="val 5851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Parse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bg-BG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574678" y="4972825"/>
            <a:ext cx="3036292" cy="482258"/>
          </a:xfrm>
          <a:prstGeom prst="wedgeRoundRectCallout">
            <a:avLst>
              <a:gd name="adj1" fmla="val 67546"/>
              <a:gd name="adj2" fmla="val 2017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Skip the property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>
              <a:spcAft>
                <a:spcPts val="4800"/>
              </a:spcAft>
            </a:pPr>
            <a:r>
              <a:rPr lang="en-US" noProof="1"/>
              <a:t>Create from JSON string:</a:t>
            </a:r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6375" y="2514600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 obj =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JObject</a:t>
            </a:r>
            <a:r>
              <a:rPr lang="en-US" sz="2400" noProof="1">
                <a:solidFill>
                  <a:srgbClr val="FBEEDC"/>
                </a:solidFill>
              </a:rPr>
              <a:t>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6375" y="3667035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people = JObject.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Parse</a:t>
            </a:r>
            <a:r>
              <a:rPr lang="en-US" sz="2400" noProof="1">
                <a:solidFill>
                  <a:srgbClr val="FBEEDC"/>
                </a:solidFill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6375" y="4957619"/>
            <a:ext cx="10812898" cy="15749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foreach 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JToken</a:t>
            </a:r>
            <a:r>
              <a:rPr lang="en-US" sz="2400" noProof="1">
                <a:solidFill>
                  <a:srgbClr val="FBEEDC"/>
                </a:solidFill>
              </a:rPr>
              <a:t> person in people)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Console.WriteLine(person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["FirstName"]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Ivan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Console.WriteLine(person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["LastName"]</a:t>
            </a:r>
            <a:r>
              <a:rPr lang="en-US" sz="2400" noProof="1">
                <a:solidFill>
                  <a:srgbClr val="FBEEDC"/>
                </a:solidFill>
              </a:rPr>
              <a:t>);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Petrov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69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 Data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JSON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JSON.NET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Format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Processing XML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XML in Entity Framework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9F27B-D217-469B-9068-FAE27FF2E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06" y="957480"/>
            <a:ext cx="1563006" cy="14344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2601420"/>
            <a:ext cx="1973094" cy="1222909"/>
          </a:xfrm>
          <a:prstGeom prst="roundRect">
            <a:avLst>
              <a:gd name="adj" fmla="val 827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BC71205-921F-4E2A-A2C8-EE3911ADA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0507A5-E47A-40AE-A4DA-B65B256BF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4191000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22084"/>
          </a:xfrm>
        </p:spPr>
        <p:txBody>
          <a:bodyPr>
            <a:spAutoFit/>
          </a:bodyPr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9812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rgbClr val="FBEEDC"/>
                </a:solidFill>
              </a:rPr>
              <a:t>var json = JObject.Parse(@"{'products': [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{'name': 'Vegetables', 'products': ['cucumber']}]}");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rgbClr val="FBEEDC"/>
                </a:solidFill>
              </a:rPr>
              <a:t>var products = json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["products"]</a:t>
            </a:r>
            <a:r>
              <a:rPr lang="en-US" sz="2400" noProof="1">
                <a:solidFill>
                  <a:srgbClr val="FBEEDC"/>
                </a:solidFill>
              </a:rPr>
              <a:t>.Select(t =&gt;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string.Format("{0} ({1})",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  t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["name"]</a:t>
            </a:r>
            <a:r>
              <a:rPr lang="en-US" sz="2400" noProof="1">
                <a:solidFill>
                  <a:srgbClr val="FBEEDC"/>
                </a:solidFill>
              </a:rPr>
              <a:t>,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   string.Join(", ", c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["products"]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))</a:t>
            </a:r>
          </a:p>
          <a:p>
            <a:endParaRPr lang="en-US" sz="2400" noProof="1">
              <a:solidFill>
                <a:srgbClr val="FBEEDC"/>
              </a:solidFill>
            </a:endParaRP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Fruits (apple, banana)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Vegetables (cucumber)</a:t>
            </a:r>
          </a:p>
        </p:txBody>
      </p:sp>
    </p:spTree>
    <p:extLst>
      <p:ext uri="{BB962C8B-B14F-4D97-AF65-F5344CB8AC3E}">
        <p14:creationId xmlns:p14="http://schemas.microsoft.com/office/powerpoint/2010/main" val="197098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Format Description and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8" y="2057400"/>
            <a:ext cx="2418190" cy="2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noProof="1"/>
              <a:t>E</a:t>
            </a:r>
            <a:r>
              <a:rPr lang="en-US" b="1" noProof="1">
                <a:solidFill>
                  <a:schemeClr val="accent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accent1"/>
                </a:solidFill>
              </a:rPr>
              <a:t>L</a:t>
            </a:r>
            <a:r>
              <a:rPr lang="en-US" dirty="0"/>
              <a:t>anguage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1"/>
                </a:solidFill>
              </a:rPr>
              <a:t>Universal notation </a:t>
            </a:r>
            <a:r>
              <a:rPr lang="en-US" dirty="0"/>
              <a:t>(data format / language) for describing structured data using text with tags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Designed to </a:t>
            </a:r>
            <a:r>
              <a:rPr lang="en-US" dirty="0">
                <a:solidFill>
                  <a:schemeClr val="accent1"/>
                </a:solidFill>
              </a:rPr>
              <a:t>store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transport</a:t>
            </a:r>
            <a:r>
              <a:rPr lang="en-US" dirty="0"/>
              <a:t> data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The data is stored together with the </a:t>
            </a:r>
            <a:r>
              <a:rPr lang="en-US" dirty="0">
                <a:solidFill>
                  <a:schemeClr val="accent1"/>
                </a:solidFill>
              </a:rPr>
              <a:t>meta-data</a:t>
            </a:r>
            <a:r>
              <a:rPr lang="en-US" dirty="0"/>
              <a:t> about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49" y="4724400"/>
            <a:ext cx="1842629" cy="1691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1185" y="4724400"/>
            <a:ext cx="1957290" cy="1610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74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827212" y="1219200"/>
            <a:ext cx="8534400" cy="52067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 name="Developer's Library"&gt;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&lt;title&gt;Professional C# 4.0 and .NET 4&lt;/title&gt;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&lt;author&gt;Christian Nagel&lt;/author&gt;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&lt;isbn&gt;978-0-470-50225-9&lt;/isbn&gt;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&lt;title&gt;Teach Yourself XML in 10 Minutes&lt;/title&gt;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&lt;author&gt;Andrew H. Watt&lt;/author&gt;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&lt;isbn&gt;978-0-672-32471-0&lt;/isbn&gt;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Example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538111" y="1151121"/>
            <a:ext cx="2661701" cy="851297"/>
          </a:xfrm>
          <a:prstGeom prst="wedgeRoundRectCallout">
            <a:avLst>
              <a:gd name="adj1" fmla="val 69066"/>
              <a:gd name="adj2" fmla="val 3456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</a:t>
            </a:r>
            <a:b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(key / value pair)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rot="10800000" flipV="1">
            <a:off x="3846514" y="3733800"/>
            <a:ext cx="1943098" cy="508628"/>
          </a:xfrm>
          <a:prstGeom prst="wedgeRoundRectCallout">
            <a:avLst>
              <a:gd name="adj1" fmla="val 71604"/>
              <a:gd name="adj2" fmla="val 4047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Opening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889764" y="1300529"/>
            <a:ext cx="3491552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040912" y="484496"/>
            <a:ext cx="2026738" cy="981089"/>
          </a:xfrm>
          <a:prstGeom prst="wedgeRoundRectCallout">
            <a:avLst>
              <a:gd name="adj1" fmla="val 78356"/>
              <a:gd name="adj2" fmla="val 5081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XML header tag 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prolog</a:t>
            </a:r>
            <a:r>
              <a:rPr lang="bg-BG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53514" y="1703957"/>
            <a:ext cx="450789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303212" y="2362200"/>
            <a:ext cx="1828802" cy="1276945"/>
          </a:xfrm>
          <a:prstGeom prst="wedgeRoundRectCallout">
            <a:avLst>
              <a:gd name="adj1" fmla="val -52856"/>
              <a:gd name="adj2" fmla="val -7343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Root (document) 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9764" y="1699455"/>
            <a:ext cx="1435781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9707" y="3206430"/>
            <a:ext cx="49526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026705" y="2971800"/>
            <a:ext cx="1476375" cy="586562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53622" y="4000509"/>
            <a:ext cx="1145300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158858" y="5523824"/>
            <a:ext cx="1317458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037010" y="5715000"/>
            <a:ext cx="1752601" cy="501848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Closing tag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28329" y="5144596"/>
            <a:ext cx="2735994" cy="3792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99212" y="5714999"/>
            <a:ext cx="2362201" cy="501849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Element value</a:t>
            </a:r>
            <a:endParaRPr lang="bg-BG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3" grpId="0" animBg="1"/>
      <p:bldP spid="16" grpId="0" animBg="1"/>
      <p:bldP spid="17" grpId="0" animBg="1"/>
      <p:bldP spid="8" grpId="0" animBg="1"/>
      <p:bldP spid="18" grpId="0" animBg="1"/>
      <p:bldP spid="19" grpId="0" animBg="1"/>
      <p:bldP spid="9" grpId="0" animBg="1"/>
      <p:bldP spid="20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– defines </a:t>
            </a:r>
            <a:r>
              <a:rPr lang="en-US" dirty="0">
                <a:solidFill>
                  <a:schemeClr val="accent1"/>
                </a:solidFill>
              </a:rPr>
              <a:t>version</a:t>
            </a:r>
            <a:r>
              <a:rPr lang="en-US" dirty="0"/>
              <a:t> and character </a:t>
            </a:r>
            <a:r>
              <a:rPr lang="en-US" dirty="0">
                <a:solidFill>
                  <a:schemeClr val="accent1"/>
                </a:solidFill>
              </a:rPr>
              <a:t>encoding</a:t>
            </a:r>
          </a:p>
          <a:p>
            <a:pPr>
              <a:spcBef>
                <a:spcPts val="5400"/>
              </a:spcBef>
            </a:pPr>
            <a:r>
              <a:rPr lang="en-US" dirty="0"/>
              <a:t>Elements – define the </a:t>
            </a:r>
            <a:r>
              <a:rPr lang="en-US" dirty="0">
                <a:solidFill>
                  <a:schemeClr val="accent1"/>
                </a:solidFill>
              </a:rPr>
              <a:t>structure</a:t>
            </a:r>
          </a:p>
          <a:p>
            <a:r>
              <a:rPr lang="en-US" dirty="0"/>
              <a:t>Attributes – element </a:t>
            </a:r>
            <a:r>
              <a:rPr lang="en-US" dirty="0">
                <a:solidFill>
                  <a:schemeClr val="accent1"/>
                </a:solidFill>
              </a:rPr>
              <a:t>metadata</a:t>
            </a:r>
          </a:p>
          <a:p>
            <a:r>
              <a:rPr lang="en-US" dirty="0"/>
              <a:t>Values – actual </a:t>
            </a:r>
            <a:r>
              <a:rPr lang="en-US" dirty="0">
                <a:solidFill>
                  <a:schemeClr val="accent1"/>
                </a:solidFill>
              </a:rPr>
              <a:t>data</a:t>
            </a:r>
            <a:r>
              <a:rPr lang="en-US" dirty="0"/>
              <a:t>, can also be </a:t>
            </a:r>
            <a:r>
              <a:rPr lang="en-US" dirty="0">
                <a:solidFill>
                  <a:schemeClr val="accent1"/>
                </a:solidFill>
              </a:rPr>
              <a:t>nested elements</a:t>
            </a:r>
          </a:p>
          <a:p>
            <a:pPr>
              <a:spcBef>
                <a:spcPts val="12000"/>
              </a:spcBef>
            </a:pPr>
            <a:r>
              <a:rPr lang="en-US" dirty="0"/>
              <a:t>Root element – required to </a:t>
            </a:r>
            <a:r>
              <a:rPr lang="en-US" dirty="0">
                <a:solidFill>
                  <a:schemeClr val="accent1"/>
                </a:solidFill>
              </a:rPr>
              <a:t>only</a:t>
            </a:r>
            <a:r>
              <a:rPr lang="en-US" dirty="0"/>
              <a:t> have </a:t>
            </a:r>
            <a:r>
              <a:rPr lang="en-US" dirty="0">
                <a:solidFill>
                  <a:schemeClr val="accent1"/>
                </a:solidFill>
              </a:rPr>
              <a:t>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012" y="5256456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79412" y="4450318"/>
            <a:ext cx="2743200" cy="578882"/>
          </a:xfrm>
          <a:prstGeom prst="wedgeRoundRectCallout">
            <a:avLst>
              <a:gd name="adj1" fmla="val 7551"/>
              <a:gd name="adj2" fmla="val 106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26534" y="4450318"/>
            <a:ext cx="1905878" cy="578882"/>
          </a:xfrm>
          <a:prstGeom prst="wedgeRoundRectCallout">
            <a:avLst>
              <a:gd name="adj1" fmla="val -58646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713412" y="4450318"/>
            <a:ext cx="1371600" cy="578882"/>
          </a:xfrm>
          <a:prstGeom prst="wedgeRoundRectCallout">
            <a:avLst>
              <a:gd name="adj1" fmla="val -20148"/>
              <a:gd name="adj2" fmla="val 10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7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6137488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978-0-470-50225-9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694004" y="5562600"/>
            <a:ext cx="1828799" cy="4599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Nagel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XML - Structure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50519" y="5562600"/>
            <a:ext cx="1828799" cy="76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C# 4.0 and .NET 4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146892" y="2288734"/>
            <a:ext cx="4724400" cy="533400"/>
            <a:chOff x="5180012" y="1676400"/>
            <a:chExt cx="4724400" cy="533400"/>
          </a:xfrm>
        </p:grpSpPr>
        <p:sp>
          <p:nvSpPr>
            <p:cNvPr id="6" name="Rectangle 5"/>
            <p:cNvSpPr/>
            <p:nvPr/>
          </p:nvSpPr>
          <p:spPr>
            <a:xfrm>
              <a:off x="6899492" y="1676400"/>
              <a:ext cx="300492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name: Developer's Library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518001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</a:t>
              </a:r>
            </a:p>
          </p:txBody>
        </p:sp>
      </p:grpSp>
      <p:sp>
        <p:nvSpPr>
          <p:cNvPr id="7" name="Rectangle: Rounded Corners 6"/>
          <p:cNvSpPr/>
          <p:nvPr/>
        </p:nvSpPr>
        <p:spPr>
          <a:xfrm>
            <a:off x="270849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1250519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94005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37492" y="5111841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</a:t>
            </a:r>
          </a:p>
        </p:txBody>
      </p:sp>
      <p:cxnSp>
        <p:nvCxnSpPr>
          <p:cNvPr id="13" name="Connector: Elbow 12"/>
          <p:cNvCxnSpPr>
            <a:stCxn id="5" idx="2"/>
            <a:endCxn id="7" idx="0"/>
          </p:cNvCxnSpPr>
          <p:nvPr/>
        </p:nvCxnSpPr>
        <p:spPr>
          <a:xfrm rot="5400000">
            <a:off x="4348158" y="2096868"/>
            <a:ext cx="987868" cy="24384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5400000">
            <a:off x="2509687" y="3998635"/>
            <a:ext cx="768439" cy="145797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7" idx="2"/>
            <a:endCxn id="9" idx="0"/>
          </p:cNvCxnSpPr>
          <p:nvPr/>
        </p:nvCxnSpPr>
        <p:spPr>
          <a:xfrm rot="16200000" flipH="1">
            <a:off x="3731429" y="4234864"/>
            <a:ext cx="768439" cy="985513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7" idx="2"/>
            <a:endCxn id="10" idx="0"/>
          </p:cNvCxnSpPr>
          <p:nvPr/>
        </p:nvCxnSpPr>
        <p:spPr>
          <a:xfrm rot="16200000" flipH="1">
            <a:off x="4953173" y="3013121"/>
            <a:ext cx="768439" cy="34290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86752" y="2288734"/>
            <a:ext cx="3255060" cy="533400"/>
            <a:chOff x="205472" y="1676400"/>
            <a:chExt cx="3255060" cy="533400"/>
          </a:xfrm>
        </p:grpSpPr>
        <p:sp>
          <p:nvSpPr>
            <p:cNvPr id="21" name="Rectangle 20"/>
            <p:cNvSpPr/>
            <p:nvPr/>
          </p:nvSpPr>
          <p:spPr>
            <a:xfrm>
              <a:off x="1955042" y="1676400"/>
              <a:ext cx="1505490" cy="5334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version: 1.0</a:t>
              </a: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205472" y="1676400"/>
              <a:ext cx="1828800" cy="5334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</a:t>
              </a:r>
            </a:p>
          </p:txBody>
        </p:sp>
      </p:grpSp>
      <p:sp>
        <p:nvSpPr>
          <p:cNvPr id="45" name="Rectangle: Rounded Corners 44"/>
          <p:cNvSpPr/>
          <p:nvPr/>
        </p:nvSpPr>
        <p:spPr>
          <a:xfrm>
            <a:off x="929481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47" name="Connector: Elbow 46"/>
          <p:cNvCxnSpPr>
            <a:stCxn id="5" idx="2"/>
            <a:endCxn id="45" idx="0"/>
          </p:cNvCxnSpPr>
          <p:nvPr/>
        </p:nvCxnSpPr>
        <p:spPr>
          <a:xfrm rot="16200000" flipH="1">
            <a:off x="7641318" y="1242108"/>
            <a:ext cx="987868" cy="414792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/>
          <p:cNvSpPr/>
          <p:nvPr/>
        </p:nvSpPr>
        <p:spPr>
          <a:xfrm>
            <a:off x="709937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51" name="Connector: Elbow 50"/>
          <p:cNvCxnSpPr>
            <a:stCxn id="5" idx="2"/>
            <a:endCxn id="49" idx="0"/>
          </p:cNvCxnSpPr>
          <p:nvPr/>
        </p:nvCxnSpPr>
        <p:spPr>
          <a:xfrm rot="16200000" flipH="1">
            <a:off x="6543598" y="2339828"/>
            <a:ext cx="987868" cy="195248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/>
          <p:cNvSpPr/>
          <p:nvPr/>
        </p:nvSpPr>
        <p:spPr>
          <a:xfrm>
            <a:off x="4117362" y="1066800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</a:p>
        </p:txBody>
      </p:sp>
      <p:cxnSp>
        <p:nvCxnSpPr>
          <p:cNvPr id="59" name="Connector: Elbow 58"/>
          <p:cNvCxnSpPr>
            <a:stCxn id="57" idx="2"/>
            <a:endCxn id="22" idx="0"/>
          </p:cNvCxnSpPr>
          <p:nvPr/>
        </p:nvCxnSpPr>
        <p:spPr>
          <a:xfrm rot="5400000">
            <a:off x="3172190" y="429162"/>
            <a:ext cx="688534" cy="303061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/>
          <p:cNvCxnSpPr>
            <a:stCxn id="57" idx="2"/>
            <a:endCxn id="5" idx="0"/>
          </p:cNvCxnSpPr>
          <p:nvPr/>
        </p:nvCxnSpPr>
        <p:spPr>
          <a:xfrm rot="16200000" flipH="1">
            <a:off x="5202260" y="1429702"/>
            <a:ext cx="688534" cy="102953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608012" y="1191012"/>
            <a:ext cx="2307540" cy="578882"/>
          </a:xfrm>
          <a:prstGeom prst="wedgeRoundRectCallout">
            <a:avLst>
              <a:gd name="adj1" fmla="val -1592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6217302" y="1191012"/>
            <a:ext cx="2696510" cy="578882"/>
          </a:xfrm>
          <a:prstGeom prst="wedgeRoundRectCallout">
            <a:avLst>
              <a:gd name="adj1" fmla="val -37513"/>
              <a:gd name="adj2" fmla="val 1175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9184952" y="1320773"/>
            <a:ext cx="2200358" cy="578882"/>
          </a:xfrm>
          <a:prstGeom prst="wedgeRoundRectCallout">
            <a:avLst>
              <a:gd name="adj1" fmla="val -56785"/>
              <a:gd name="adj2" fmla="val 935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523037" y="4799659"/>
            <a:ext cx="2696510" cy="578882"/>
          </a:xfrm>
          <a:prstGeom prst="wedgeRoundRectCallout">
            <a:avLst>
              <a:gd name="adj1" fmla="val -48303"/>
              <a:gd name="adj2" fmla="val -1074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395936" y="5638314"/>
            <a:ext cx="1956880" cy="578882"/>
          </a:xfrm>
          <a:prstGeom prst="wedgeRoundRectCallout">
            <a:avLst>
              <a:gd name="adj1" fmla="val -67419"/>
              <a:gd name="adj2" fmla="val 26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: Rounded Corners 32"/>
          <p:cNvSpPr/>
          <p:nvPr/>
        </p:nvSpPr>
        <p:spPr>
          <a:xfrm>
            <a:off x="4903932" y="3810002"/>
            <a:ext cx="1828800" cy="5334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</a:t>
            </a:r>
          </a:p>
        </p:txBody>
      </p:sp>
      <p:cxnSp>
        <p:nvCxnSpPr>
          <p:cNvPr id="34" name="Connector: Elbow 33"/>
          <p:cNvCxnSpPr>
            <a:cxnSpLocks/>
            <a:stCxn id="5" idx="2"/>
            <a:endCxn id="33" idx="0"/>
          </p:cNvCxnSpPr>
          <p:nvPr/>
        </p:nvCxnSpPr>
        <p:spPr>
          <a:xfrm rot="5400000">
            <a:off x="5445878" y="3194588"/>
            <a:ext cx="987868" cy="24296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0" grpId="0" animBg="1"/>
      <p:bldP spid="69" grpId="0" animBg="1"/>
      <p:bldP spid="7" grpId="0" animBg="1"/>
      <p:bldP spid="8" grpId="0" animBg="1"/>
      <p:bldP spid="9" grpId="0" animBg="1"/>
      <p:bldP spid="10" grpId="0" animBg="1"/>
      <p:bldP spid="45" grpId="0" animBg="1"/>
      <p:bldP spid="49" grpId="0" animBg="1"/>
      <p:bldP spid="62" grpId="0" animBg="1"/>
      <p:bldP spid="63" grpId="0" animBg="1"/>
      <p:bldP spid="64" grpId="0" animBg="1"/>
      <p:bldP spid="65" grpId="0" animBg="1"/>
      <p:bldP spid="73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Similarities between</a:t>
            </a:r>
            <a:r>
              <a:rPr lang="bg-BG" dirty="0"/>
              <a:t> </a:t>
            </a:r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HTML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 based </a:t>
            </a:r>
            <a:r>
              <a:rPr lang="en-US" dirty="0"/>
              <a:t>notations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Both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tags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Differences between XML and HTML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documents, XML is a syntax for describing other languages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meta-language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layout</a:t>
            </a:r>
            <a:r>
              <a:rPr lang="en-US" dirty="0"/>
              <a:t> of information, XML describes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</a:t>
            </a:r>
            <a:r>
              <a:rPr lang="en-US" dirty="0"/>
              <a:t>of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 requires the documents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well-formatted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and HTML</a:t>
            </a:r>
          </a:p>
        </p:txBody>
      </p:sp>
      <p:pic>
        <p:nvPicPr>
          <p:cNvPr id="5" name="Picture 7" descr="http://icons2.iconarchive.com/icons/enhancedlabs/lha-objects/128/Filetype-XML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8097" y="1523999"/>
            <a:ext cx="1949115" cy="1949115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5116">
            <a:off x="9911220" y="1575794"/>
            <a:ext cx="1393626" cy="172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XML:</a:t>
            </a:r>
            <a:endParaRPr lang="bg-BG" dirty="0"/>
          </a:p>
          <a:p>
            <a:pPr lvl="1"/>
            <a:r>
              <a:rPr lang="en-US" dirty="0"/>
              <a:t>XML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human-readable</a:t>
            </a:r>
            <a:r>
              <a:rPr lang="en-US" dirty="0"/>
              <a:t> (unlike binary formats)</a:t>
            </a:r>
          </a:p>
          <a:p>
            <a:pPr lvl="1"/>
            <a:r>
              <a:rPr lang="en-US" dirty="0"/>
              <a:t>Store any kind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structured data</a:t>
            </a:r>
          </a:p>
          <a:p>
            <a:pPr lvl="1"/>
            <a:r>
              <a:rPr lang="en-US" dirty="0"/>
              <a:t>Data comes with self-describing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meta-data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Full Unicode support</a:t>
            </a:r>
          </a:p>
          <a:p>
            <a:pPr lvl="1"/>
            <a:r>
              <a:rPr lang="en-US" dirty="0"/>
              <a:t>Custom XML-based languages can be designed for certain apps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Parsers</a:t>
            </a:r>
            <a:r>
              <a:rPr lang="en-US" dirty="0"/>
              <a:t> available for virtually all languages and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Advantages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299997">
            <a:off x="9461614" y="2464714"/>
            <a:ext cx="1606884" cy="199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woPt" dir="t"/>
          </a:scene3d>
        </p:spPr>
      </p:pic>
    </p:spTree>
    <p:extLst>
      <p:ext uri="{BB962C8B-B14F-4D97-AF65-F5344CB8AC3E}">
        <p14:creationId xmlns:p14="http://schemas.microsoft.com/office/powerpoint/2010/main" val="8685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XML:</a:t>
            </a:r>
          </a:p>
          <a:p>
            <a:pPr lvl="1"/>
            <a:r>
              <a:rPr lang="en-US" dirty="0"/>
              <a:t>XML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bigger</a:t>
            </a:r>
            <a:r>
              <a:rPr lang="en-US" dirty="0"/>
              <a:t> (takes more space) than binary or JSON</a:t>
            </a:r>
          </a:p>
          <a:p>
            <a:pPr lvl="2"/>
            <a:r>
              <a:rPr lang="en-US" dirty="0"/>
              <a:t>More memory consumption, more network traffic, more hard-disk space, more resources, etc.</a:t>
            </a:r>
          </a:p>
          <a:p>
            <a:pPr lvl="1"/>
            <a:r>
              <a:rPr lang="en-US" dirty="0"/>
              <a:t>Decreased performance</a:t>
            </a:r>
          </a:p>
          <a:p>
            <a:pPr lvl="2"/>
            <a:r>
              <a:rPr lang="en-US" dirty="0"/>
              <a:t>CPU consumption: need of parsing / constructing the XML tags</a:t>
            </a:r>
          </a:p>
          <a:p>
            <a:r>
              <a:rPr lang="en-US" dirty="0"/>
              <a:t>XML is not suitable for all kinds of data</a:t>
            </a:r>
          </a:p>
          <a:p>
            <a:pPr lvl="1"/>
            <a:r>
              <a:rPr lang="en-US" dirty="0"/>
              <a:t>E.g. binary data: graphics, images, videos, etc.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XML: Disadvantages</a:t>
            </a:r>
          </a:p>
        </p:txBody>
      </p:sp>
    </p:spTree>
    <p:extLst>
      <p:ext uri="{BB962C8B-B14F-4D97-AF65-F5344CB8AC3E}">
        <p14:creationId xmlns:p14="http://schemas.microsoft.com/office/powerpoint/2010/main" val="91830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XML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noProof="1"/>
              <a:t>XDocument</a:t>
            </a:r>
            <a:r>
              <a:rPr lang="en-US" dirty="0"/>
              <a:t> and LINQ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30" y="3200400"/>
            <a:ext cx="1537408" cy="14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LINQ to XML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power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r>
              <a:rPr lang="en-US" dirty="0"/>
              <a:t> to process XML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Easily read, search, write, modify XML documents</a:t>
            </a:r>
          </a:p>
          <a:p>
            <a:pPr>
              <a:lnSpc>
                <a:spcPct val="100000"/>
              </a:lnSpc>
            </a:pPr>
            <a:r>
              <a:rPr lang="en-US" dirty="0"/>
              <a:t>LINQ to XML classes: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XDocument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represents a LINQ-enabled XML document (containing prolog, root element, …)</a:t>
            </a:r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XElement</a:t>
            </a:r>
            <a:r>
              <a:rPr lang="en-US" dirty="0"/>
              <a:t> – main component holding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XML</a:t>
            </a:r>
          </a:p>
        </p:txBody>
      </p:sp>
    </p:spTree>
    <p:extLst>
      <p:ext uri="{BB962C8B-B14F-4D97-AF65-F5344CB8AC3E}">
        <p14:creationId xmlns:p14="http://schemas.microsoft.com/office/powerpoint/2010/main" val="3809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process an XML string:</a:t>
            </a:r>
          </a:p>
          <a:p>
            <a:pPr>
              <a:spcBef>
                <a:spcPts val="25200"/>
              </a:spcBef>
            </a:pPr>
            <a:r>
              <a:rPr lang="en-US" dirty="0"/>
              <a:t>Loading XML directly from file: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XML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0012" y="1828800"/>
            <a:ext cx="9448800" cy="300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str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@"&lt;?xml version=""1.0""?&gt;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&lt;!-- comment at the root level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&lt;Root&gt;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&lt;Child&gt;Content&lt;/Child&gt;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&lt;/Root&gt;";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Parse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(str);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5791200"/>
            <a:ext cx="94488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xmlDoc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Load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("../../books.xml");</a:t>
            </a:r>
          </a:p>
        </p:txBody>
      </p:sp>
    </p:spTree>
    <p:extLst>
      <p:ext uri="{BB962C8B-B14F-4D97-AF65-F5344CB8AC3E}">
        <p14:creationId xmlns:p14="http://schemas.microsoft.com/office/powerpoint/2010/main" val="21483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412" y="2743762"/>
            <a:ext cx="9906000" cy="3201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Root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make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("make").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string model = car.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("model").</a:t>
            </a:r>
            <a:r>
              <a:rPr lang="en-US" sz="26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Console.WriteLine($"{make} {model}");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513012" y="1391475"/>
            <a:ext cx="2200358" cy="1055608"/>
          </a:xfrm>
          <a:prstGeom prst="wedgeRoundRectCallout">
            <a:avLst>
              <a:gd name="adj1" fmla="val 46815"/>
              <a:gd name="adj2" fmla="val 81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root element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3412" y="1391475"/>
            <a:ext cx="2443024" cy="1055608"/>
          </a:xfrm>
          <a:prstGeom prst="wedgeRoundRectCallout">
            <a:avLst>
              <a:gd name="adj1" fmla="val -31206"/>
              <a:gd name="adj2" fmla="val 85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collection of children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542212" y="2720671"/>
            <a:ext cx="2667000" cy="1055608"/>
          </a:xfrm>
          <a:prstGeom prst="wedgeRoundRectCallout">
            <a:avLst>
              <a:gd name="adj1" fmla="val -97363"/>
              <a:gd name="adj2" fmla="val 826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element by name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9523412" y="3962400"/>
            <a:ext cx="2148000" cy="578882"/>
          </a:xfrm>
          <a:prstGeom prst="wedgeRoundRectCallout">
            <a:avLst>
              <a:gd name="adj1" fmla="val -78776"/>
              <a:gd name="adj2" fmla="val 11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93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800"/>
              </a:spcBef>
            </a:pPr>
            <a:r>
              <a:rPr lang="en-US" dirty="0"/>
              <a:t>Set element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</a:rPr>
              <a:t>Remove</a:t>
            </a:r>
            <a:r>
              <a:rPr lang="en-US" dirty="0"/>
              <a:t> element from it's parent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6612" y="3337160"/>
            <a:ext cx="105156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SetElementValue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("birth-date", "1990-10-04T00:00:00");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6612" y="4922655"/>
            <a:ext cx="10515600" cy="924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youngDriver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("is-young-driver</a:t>
            </a:r>
            <a:r>
              <a:rPr lang="bg-BG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youngDriver.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Remove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440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or set element attribute by name</a:t>
            </a:r>
          </a:p>
          <a:p>
            <a:pPr>
              <a:spcBef>
                <a:spcPts val="4800"/>
              </a:spcBef>
            </a:pPr>
            <a:r>
              <a:rPr lang="en-US" dirty="0"/>
              <a:t>Get a list of all attributes for an element</a:t>
            </a:r>
          </a:p>
          <a:p>
            <a:pPr>
              <a:spcBef>
                <a:spcPts val="4800"/>
              </a:spcBef>
            </a:pPr>
            <a:r>
              <a:rPr lang="en-US" dirty="0"/>
              <a:t>Set attribute value by name</a:t>
            </a:r>
          </a:p>
          <a:p>
            <a:pPr lvl="1"/>
            <a:r>
              <a:rPr lang="en-US" dirty="0"/>
              <a:t>If it doesn't exist, it will be </a:t>
            </a:r>
            <a:r>
              <a:rPr lang="en-US" dirty="0">
                <a:solidFill>
                  <a:schemeClr val="accent1"/>
                </a:solidFill>
              </a:rPr>
              <a:t>added</a:t>
            </a:r>
          </a:p>
          <a:p>
            <a:pPr lvl="1"/>
            <a:r>
              <a:rPr lang="en-US" dirty="0"/>
              <a:t>If set to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will be </a:t>
            </a:r>
            <a:r>
              <a:rPr lang="en-US" dirty="0">
                <a:solidFill>
                  <a:schemeClr val="accent1"/>
                </a:solidFill>
              </a:rPr>
              <a:t>removed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noProof="1"/>
              <a:t>XDocument (3)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1793416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("name").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41412" y="3067318"/>
            <a:ext cx="9906000" cy="534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attrs = 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Attributes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1412" y="5738882"/>
            <a:ext cx="9906000" cy="513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customer.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SetAttributeValue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("age", "21");</a:t>
            </a:r>
          </a:p>
        </p:txBody>
      </p:sp>
    </p:spTree>
    <p:extLst>
      <p:ext uri="{BB962C8B-B14F-4D97-AF65-F5344CB8AC3E}">
        <p14:creationId xmlns:p14="http://schemas.microsoft.com/office/powerpoint/2010/main" val="1591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Searching in XML with LINQ is like searching with LINQ in array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LINQ to XML – Searching with LINQ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8842" y="1983462"/>
            <a:ext cx="1064957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XDocument.Load("cars.xml");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cars = xmlDoc.Root.Elements()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Where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(e =&gt; e.Element("make").Value == "Opel" &amp;&amp;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      (long)e.Element("travelled-distance") &gt;= 300000)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(c =&gt; 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Model = c.Element("model").Value,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Traveled = c.Element("travelled-distance").Value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.</a:t>
            </a:r>
            <a:r>
              <a:rPr lang="en-US" sz="23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ToList</a:t>
            </a: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(var car in cars)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Console.WriteLine(car.Model + " " + car.Traveled);</a:t>
            </a:r>
          </a:p>
        </p:txBody>
      </p:sp>
    </p:spTree>
    <p:extLst>
      <p:ext uri="{BB962C8B-B14F-4D97-AF65-F5344CB8AC3E}">
        <p14:creationId xmlns:p14="http://schemas.microsoft.com/office/powerpoint/2010/main" val="35698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noProof="1"/>
              <a:t>XDocuments</a:t>
            </a:r>
            <a:r>
              <a:rPr lang="en-US" dirty="0"/>
              <a:t> can be composed from </a:t>
            </a:r>
            <a:r>
              <a:rPr lang="en-US" noProof="1"/>
              <a:t>XElements and XAttributes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XML with </a:t>
            </a:r>
            <a:r>
              <a:rPr lang="en-US" noProof="1"/>
              <a:t>XElement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5820" y="4122509"/>
            <a:ext cx="10646392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XDocument xmlDoc = new XDocument();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xmlDoc.Add(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("books",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("book",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("author", "Don Box"),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XElement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("title", "ASP.NET", new </a:t>
            </a:r>
            <a:r>
              <a:rPr lang="en-US" sz="21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XAttribute</a:t>
            </a: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("lang", "en"))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20" y="1828800"/>
            <a:ext cx="1064639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&lt;books&gt;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&lt;author&gt;Don Box&lt;/author&gt;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 lang="en"&gt;Essential .NET&lt;/title&gt;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&lt;/book&gt;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&lt;/book&gt;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7454" y="4538877"/>
            <a:ext cx="2200358" cy="578882"/>
          </a:xfrm>
          <a:prstGeom prst="wedgeRoundRectCallout">
            <a:avLst>
              <a:gd name="adj1" fmla="val -135801"/>
              <a:gd name="adj2" fmla="val -2985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as root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98092" y="4839937"/>
            <a:ext cx="3173120" cy="578882"/>
          </a:xfrm>
          <a:prstGeom prst="wedgeRoundRectCallout">
            <a:avLst>
              <a:gd name="adj1" fmla="val -47529"/>
              <a:gd name="adj2" fmla="val 1103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attribute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731292" y="4069318"/>
            <a:ext cx="3173120" cy="578882"/>
          </a:xfrm>
          <a:prstGeom prst="wedgeRoundRectCallout">
            <a:avLst>
              <a:gd name="adj1" fmla="val -64408"/>
              <a:gd name="adj2" fmla="val 18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 with value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7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To flush object to file with default settings:</a:t>
            </a:r>
          </a:p>
          <a:p>
            <a:pPr>
              <a:spcBef>
                <a:spcPts val="4800"/>
              </a:spcBef>
            </a:pPr>
            <a:r>
              <a:rPr lang="en-US" dirty="0"/>
              <a:t>To disable automatic indentation:</a:t>
            </a:r>
          </a:p>
          <a:p>
            <a:pPr>
              <a:spcBef>
                <a:spcPts val="4800"/>
              </a:spcBef>
            </a:pPr>
            <a:r>
              <a:rPr lang="en-US" dirty="0"/>
              <a:t>To serialize object to file: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XML to File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85862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3037083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xmlDoc.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Save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4262248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serializer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XmlSerializer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(ProductDTO));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writer = new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StreamWriter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("myProduct.xml");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using (writer)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serializer.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Serialize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(writer, product);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4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rmAutofit fontScale="92500"/>
          </a:bodyPr>
          <a:lstStyle/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/>
              <a:t>JSON and XML are cross platform data formats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DataContractJsonSerializer</a:t>
            </a:r>
            <a:r>
              <a:rPr lang="en-GB" sz="3200" dirty="0">
                <a:solidFill>
                  <a:schemeClr val="accent1"/>
                </a:solidFill>
              </a:rPr>
              <a:t> </a:t>
            </a:r>
            <a:r>
              <a:rPr lang="en-GB" sz="3200" dirty="0"/>
              <a:t>is the default JSON </a:t>
            </a:r>
            <a:br>
              <a:rPr lang="en-GB" sz="3200" dirty="0"/>
            </a:br>
            <a:r>
              <a:rPr lang="en-GB" sz="3200" dirty="0"/>
              <a:t>Parser in C#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accent1"/>
                </a:solidFill>
              </a:rPr>
              <a:t>JSON.NET</a:t>
            </a:r>
            <a:r>
              <a:rPr lang="en-GB" sz="3200" dirty="0"/>
              <a:t> is a fast framework for working with JSON data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XDocument</a:t>
            </a:r>
            <a:r>
              <a:rPr lang="en-GB" sz="3200" dirty="0"/>
              <a:t> is a system object for working with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in .NET, which supports LINQ</a:t>
            </a:r>
          </a:p>
          <a:p>
            <a:pPr marL="446088" indent="-446088">
              <a:lnSpc>
                <a:spcPct val="130000"/>
              </a:lnSpc>
              <a:buFontTx/>
              <a:buAutoNum type="arabicPeriod"/>
            </a:pP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GB" sz="3200" dirty="0"/>
              <a:t> can be read and saved </a:t>
            </a:r>
            <a:r>
              <a:rPr lang="en-GB" sz="3200" dirty="0">
                <a:solidFill>
                  <a:schemeClr val="accent1"/>
                </a:solidFill>
              </a:rPr>
              <a:t>directly to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3AF654-B178-4710-B6AE-0FEC1183D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Data Format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Syntax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072" y="1772919"/>
            <a:ext cx="2646681" cy="2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69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/>
            <a:r>
              <a:rPr lang="en-US" dirty="0"/>
              <a:t>Human and machine-readable plain text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Independent of development platforms and languages</a:t>
            </a:r>
          </a:p>
          <a:p>
            <a:pPr lvl="1"/>
            <a:r>
              <a:rPr lang="en-US" dirty="0"/>
              <a:t>JSON data consists of:</a:t>
            </a:r>
          </a:p>
          <a:p>
            <a:pPr lvl="2"/>
            <a:r>
              <a:rPr lang="en-US" dirty="0"/>
              <a:t>Values (strings, numbers, etc.)</a:t>
            </a:r>
          </a:p>
          <a:p>
            <a:pPr lvl="2"/>
            <a:r>
              <a:rPr lang="en-US" dirty="0"/>
              <a:t>Key-value pairs: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/>
              <a:t>Arrays: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[value1,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value2,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…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pic>
        <p:nvPicPr>
          <p:cNvPr id="6" name="Picture 4" descr="http:/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396" y="4350888"/>
            <a:ext cx="2820416" cy="1748072"/>
          </a:xfrm>
          <a:prstGeom prst="roundRect">
            <a:avLst>
              <a:gd name="adj" fmla="val 49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3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3827577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JSON data format follows the rules of object creation in JS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57014" y="2540913"/>
            <a:ext cx="6261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357014" y="3810000"/>
            <a:ext cx="94617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[5, 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text</a:t>
            </a:r>
            <a:r>
              <a:rPr lang="en-US" sz="2200" noProof="1">
                <a:solidFill>
                  <a:srgbClr val="FBEEDC"/>
                </a:solidFill>
              </a:rPr>
              <a:t>"</a:t>
            </a:r>
            <a:r>
              <a:rPr lang="en-US" sz="2200" dirty="0">
                <a:solidFill>
                  <a:srgbClr val="FBEEDC"/>
                </a:solidFill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357013" y="5092658"/>
            <a:ext cx="946179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rgbClr val="FBEEDC"/>
                </a:solidFill>
              </a:rPr>
              <a:t>{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"firstName": "Vladimir", "lastName": "Georgiev",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 "jobTitle": "Technical Trainer", "age": 25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9120" y="2540912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549320" y="2540911"/>
            <a:ext cx="12694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08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Parsing JSON in C# and .NET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34" y="1600200"/>
            <a:ext cx="4641356" cy="230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3196922"/>
            <a:ext cx="1417964" cy="141796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22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.NET has a built-in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class</a:t>
            </a:r>
          </a:p>
          <a:p>
            <a:r>
              <a:rPr lang="en-US" dirty="0"/>
              <a:t>Contained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System.Runtime.Serialization</a:t>
            </a:r>
            <a:r>
              <a:rPr lang="en-US" dirty="0"/>
              <a:t> assembly</a:t>
            </a:r>
          </a:p>
          <a:p>
            <a:r>
              <a:rPr lang="en-US" dirty="0"/>
              <a:t>Supports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deserializing</a:t>
            </a:r>
            <a:r>
              <a:rPr lang="en-US" dirty="0"/>
              <a:t> (parsing) strings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serializing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/>
              <a:t>Including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dirty="0"/>
              <a:t> into a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055812" y="4876800"/>
            <a:ext cx="8077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cs typeface="+mn-cs"/>
              </a:rPr>
              <a:t>using</a:t>
            </a:r>
            <a:r>
              <a:rPr lang="en-US" sz="2800" noProof="1">
                <a:solidFill>
                  <a:schemeClr val="accent1"/>
                </a:solidFill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System.Runtime.Serialization.Json</a:t>
            </a:r>
            <a:r>
              <a:rPr lang="en-US" sz="2800" noProof="1">
                <a:solidFill>
                  <a:schemeClr val="tx1"/>
                </a:solidFill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63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DataContractJsonSerializer</a:t>
            </a:r>
            <a:r>
              <a:rPr lang="en-US" dirty="0"/>
              <a:t>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2" y="1813174"/>
            <a:ext cx="11126788" cy="3052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static string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SerializeJson&lt;T&gt;</a:t>
            </a:r>
            <a:r>
              <a:rPr lang="en-US" sz="2400" noProof="1">
                <a:solidFill>
                  <a:srgbClr val="FBEEDC"/>
                </a:solidFill>
              </a:rPr>
              <a:t>(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2400" noProof="1">
                <a:solidFill>
                  <a:srgbClr val="FBEEDC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var serializer = new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DataContractJsonSerializer</a:t>
            </a:r>
            <a:r>
              <a:rPr lang="en-US" sz="2400" noProof="1">
                <a:solidFill>
                  <a:srgbClr val="FBEEDC"/>
                </a:solidFill>
              </a:rPr>
              <a:t>(obj.GetType());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using (var stream = new MemoryStream())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serializer.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WriteObject</a:t>
            </a:r>
            <a:r>
              <a:rPr lang="en-US" sz="2400" noProof="1">
                <a:solidFill>
                  <a:srgbClr val="FBEEDC"/>
                </a:solidFill>
              </a:rPr>
              <a:t>(stream,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obj</a:t>
            </a:r>
            <a:r>
              <a:rPr lang="en-US" sz="2400" noProof="1">
                <a:solidFill>
                  <a:srgbClr val="FBEEDC"/>
                </a:solidFill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var result = Encoding.UTF8.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GetString</a:t>
            </a:r>
            <a:r>
              <a:rPr lang="en-US" sz="2400" noProof="1">
                <a:solidFill>
                  <a:srgbClr val="FBEEDC"/>
                </a:solidFill>
              </a:rPr>
              <a:t>(stream.ToArray());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return result;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rgbClr val="FBEEDC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5085131"/>
            <a:ext cx="3505200" cy="144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6818312" y="5018334"/>
            <a:ext cx="3657600" cy="15740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"Id":0,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"Name":"Oil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"Description":null,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  "Cost":25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637212" y="5652977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7278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11912</TotalTime>
  <Words>2346</Words>
  <Application>Microsoft Office PowerPoint</Application>
  <PresentationFormat>Custom</PresentationFormat>
  <Paragraphs>431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SoftUni 16x9</vt:lpstr>
      <vt:lpstr>External Format Processing</vt:lpstr>
      <vt:lpstr>Table of Contents</vt:lpstr>
      <vt:lpstr>Questions</vt:lpstr>
      <vt:lpstr>The JSON Data Format</vt:lpstr>
      <vt:lpstr>JSON Data Format</vt:lpstr>
      <vt:lpstr>JSON Data Format (2)</vt:lpstr>
      <vt:lpstr>Processing JSON</vt:lpstr>
      <vt:lpstr>Built-in JSON Support</vt:lpstr>
      <vt:lpstr>Serializing JSON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Parsing of Objects</vt:lpstr>
      <vt:lpstr>LINQ-to-JSON</vt:lpstr>
      <vt:lpstr>LINQ-to-JSON (2)</vt:lpstr>
      <vt:lpstr>What is XML?</vt:lpstr>
      <vt:lpstr>What is XML?</vt:lpstr>
      <vt:lpstr>XML – Example</vt:lpstr>
      <vt:lpstr>XML Syntax</vt:lpstr>
      <vt:lpstr>XML - Structure</vt:lpstr>
      <vt:lpstr>XML and HTML</vt:lpstr>
      <vt:lpstr>XML: Advantages</vt:lpstr>
      <vt:lpstr>XML: Disadvantages</vt:lpstr>
      <vt:lpstr>Parsing XML</vt:lpstr>
      <vt:lpstr>LINQ to XML</vt:lpstr>
      <vt:lpstr>Reading XML</vt:lpstr>
      <vt:lpstr>Working with XDocument</vt:lpstr>
      <vt:lpstr>Working with XDocument (2)</vt:lpstr>
      <vt:lpstr>Working with XDocument (3)</vt:lpstr>
      <vt:lpstr>LINQ to XML – Searching with LINQ</vt:lpstr>
      <vt:lpstr>Creating XML with XElement</vt:lpstr>
      <vt:lpstr>Serializing XML to File</vt:lpstr>
      <vt:lpstr>Summary</vt:lpstr>
      <vt:lpstr>External Format Processing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335</cp:revision>
  <dcterms:created xsi:type="dcterms:W3CDTF">2014-01-02T17:00:34Z</dcterms:created>
  <dcterms:modified xsi:type="dcterms:W3CDTF">2017-11-15T17:25:53Z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