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5"/>
  </p:notesMasterIdLst>
  <p:handoutMasterIdLst>
    <p:handoutMasterId r:id="rId36"/>
  </p:handoutMasterIdLst>
  <p:sldIdLst>
    <p:sldId id="274" r:id="rId3"/>
    <p:sldId id="276" r:id="rId4"/>
    <p:sldId id="406" r:id="rId5"/>
    <p:sldId id="407" r:id="rId6"/>
    <p:sldId id="408" r:id="rId7"/>
    <p:sldId id="409" r:id="rId8"/>
    <p:sldId id="410" r:id="rId9"/>
    <p:sldId id="411" r:id="rId10"/>
    <p:sldId id="412" r:id="rId11"/>
    <p:sldId id="413" r:id="rId12"/>
    <p:sldId id="414" r:id="rId13"/>
    <p:sldId id="420" r:id="rId14"/>
    <p:sldId id="421" r:id="rId15"/>
    <p:sldId id="448" r:id="rId16"/>
    <p:sldId id="415" r:id="rId17"/>
    <p:sldId id="449" r:id="rId18"/>
    <p:sldId id="450" r:id="rId19"/>
    <p:sldId id="416" r:id="rId20"/>
    <p:sldId id="417" r:id="rId21"/>
    <p:sldId id="418" r:id="rId22"/>
    <p:sldId id="429" r:id="rId23"/>
    <p:sldId id="430" r:id="rId24"/>
    <p:sldId id="431" r:id="rId25"/>
    <p:sldId id="451" r:id="rId26"/>
    <p:sldId id="443" r:id="rId27"/>
    <p:sldId id="439" r:id="rId28"/>
    <p:sldId id="440" r:id="rId29"/>
    <p:sldId id="446" r:id="rId30"/>
    <p:sldId id="447" r:id="rId31"/>
    <p:sldId id="349" r:id="rId32"/>
    <p:sldId id="401" r:id="rId33"/>
    <p:sldId id="405"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6"/>
          </p14:sldIdLst>
        </p14:section>
        <p14:section name="Main Content" id="{BC4A3995-4CED-4320-A673-95328C9C809D}">
          <p14:sldIdLst>
            <p14:sldId id="407"/>
            <p14:sldId id="408"/>
            <p14:sldId id="409"/>
            <p14:sldId id="410"/>
            <p14:sldId id="411"/>
            <p14:sldId id="412"/>
            <p14:sldId id="413"/>
            <p14:sldId id="414"/>
            <p14:sldId id="420"/>
            <p14:sldId id="421"/>
            <p14:sldId id="448"/>
            <p14:sldId id="415"/>
            <p14:sldId id="449"/>
            <p14:sldId id="450"/>
            <p14:sldId id="416"/>
            <p14:sldId id="417"/>
            <p14:sldId id="418"/>
            <p14:sldId id="429"/>
            <p14:sldId id="430"/>
            <p14:sldId id="431"/>
            <p14:sldId id="451"/>
            <p14:sldId id="443"/>
            <p14:sldId id="439"/>
            <p14:sldId id="440"/>
            <p14:sldId id="446"/>
            <p14:sldId id="447"/>
          </p14:sldIdLst>
        </p14:section>
        <p14:section name="Conclusion" id="{10E03AB1-9AA8-4E86-9A64-D741901E50A2}">
          <p14:sldIdLst>
            <p14:sldId id="349"/>
            <p14:sldId id="401"/>
            <p14:sldId id="405"/>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533" autoAdjust="0"/>
  </p:normalViewPr>
  <p:slideViewPr>
    <p:cSldViewPr>
      <p:cViewPr varScale="1">
        <p:scale>
          <a:sx n="86" d="100"/>
          <a:sy n="86" d="100"/>
        </p:scale>
        <p:origin x="114" y="34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27-Oct-17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27-Oct-17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01488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127161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231751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1076888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4212932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310301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95867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261605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2060811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65420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2728270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991724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294942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524596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96163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427969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7126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2852263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07304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394364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1087437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1932567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27-Oct-17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7AA3D92-3261-477D-B938-027C7E7C28C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E6A51476-2B36-4F63-93E5-C28847B41FA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7" name="Picture 16">
            <a:extLst>
              <a:ext uri="{FF2B5EF4-FFF2-40B4-BE49-F238E27FC236}">
                <a16:creationId xmlns:a16="http://schemas.microsoft.com/office/drawing/2014/main" id="{362F6090-8C0A-4DE2-B61B-6248FD7761C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27-Oct-17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oftuni.b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2.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19.png"/><Relationship Id="rId12" Type="http://schemas.openxmlformats.org/officeDocument/2006/relationships/hyperlink" Target="http://www.superhosting.bg/" TargetMode="External"/><Relationship Id="rId17" Type="http://schemas.openxmlformats.org/officeDocument/2006/relationships/image" Target="../media/image24.png"/><Relationship Id="rId2" Type="http://schemas.openxmlformats.org/officeDocument/2006/relationships/notesSlide" Target="../notesSlides/notesSlide24.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www.infragistics.com/" TargetMode="External"/><Relationship Id="rId19" Type="http://schemas.openxmlformats.org/officeDocument/2006/relationships/image" Target="../media/image25.png"/><Relationship Id="rId4" Type="http://schemas.openxmlformats.org/officeDocument/2006/relationships/hyperlink" Target="http://xs-software.com/" TargetMode="External"/><Relationship Id="rId9" Type="http://schemas.openxmlformats.org/officeDocument/2006/relationships/image" Target="../media/image20.png"/><Relationship Id="rId14" Type="http://schemas.openxmlformats.org/officeDocument/2006/relationships/hyperlink" Target="http://www.telenor.b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9.png"/><Relationship Id="rId5" Type="http://schemas.openxmlformats.org/officeDocument/2006/relationships/hyperlink" Target="https://www.facebook.com/SoftwareUniversity" TargetMode="External"/><Relationship Id="rId10" Type="http://schemas.openxmlformats.org/officeDocument/2006/relationships/image" Target="../media/image28.png"/><Relationship Id="rId4" Type="http://schemas.openxmlformats.org/officeDocument/2006/relationships/hyperlink" Target="http://softuni.foundation/" TargetMode="External"/><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ea typeface="Calibri"/>
                <a:cs typeface="Calibri"/>
                <a:sym typeface="Calibri"/>
              </a:rPr>
              <a:t>Inheritance and Generics</a:t>
            </a:r>
            <a:endParaRPr lang="en-US" dirty="0"/>
          </a:p>
        </p:txBody>
      </p:sp>
      <p:sp>
        <p:nvSpPr>
          <p:cNvPr id="6" name="Subtitle 5"/>
          <p:cNvSpPr>
            <a:spLocks noGrp="1"/>
          </p:cNvSpPr>
          <p:nvPr>
            <p:ph type="subTitle" idx="1"/>
          </p:nvPr>
        </p:nvSpPr>
        <p:spPr>
          <a:xfrm>
            <a:off x="3579812" y="1965299"/>
            <a:ext cx="7910299" cy="1311301"/>
          </a:xfrm>
        </p:spPr>
        <p:txBody>
          <a:bodyPr>
            <a:normAutofit/>
          </a:bodyPr>
          <a:lstStyle/>
          <a:p>
            <a:r>
              <a:rPr lang="en-US" dirty="0">
                <a:ea typeface="Calibri"/>
                <a:cs typeface="Calibri"/>
                <a:sym typeface="Calibri"/>
              </a:rPr>
              <a:t>Class Hierarchies</a:t>
            </a:r>
          </a:p>
          <a:p>
            <a:endParaRPr lang="en-US" dirty="0"/>
          </a:p>
        </p:txBody>
      </p:sp>
      <p:sp>
        <p:nvSpPr>
          <p:cNvPr id="7"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499803"/>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840965"/>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269145" y="3806198"/>
            <a:ext cx="1189748"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 OOP</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Intro</a:t>
            </a:r>
          </a:p>
        </p:txBody>
      </p:sp>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4" name="Picture 13">
            <a:extLst>
              <a:ext uri="{FF2B5EF4-FFF2-40B4-BE49-F238E27FC236}">
                <a16:creationId xmlns:a16="http://schemas.microsoft.com/office/drawing/2014/main" id="{59EDAB68-3787-4615-BBA2-C1A8F5FC8D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3" name="Shape 63"/>
          <p:cNvPicPr preferRelativeResize="0"/>
          <p:nvPr/>
        </p:nvPicPr>
        <p:blipFill rotWithShape="1">
          <a:blip r:embed="rId8">
            <a:alphaModFix/>
          </a:blip>
          <a:srcRect/>
          <a:stretch/>
        </p:blipFill>
        <p:spPr>
          <a:xfrm>
            <a:off x="7576296" y="4007533"/>
            <a:ext cx="3913815" cy="2096144"/>
          </a:xfrm>
          <a:prstGeom prst="rect">
            <a:avLst/>
          </a:prstGeom>
          <a:noFill/>
          <a:ln>
            <a:noFill/>
          </a:ln>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smtClean="0"/>
              <a:t>A derived class</a:t>
            </a:r>
            <a:r>
              <a:rPr lang="en-US" dirty="0" smtClean="0">
                <a:solidFill>
                  <a:schemeClr val="tx2">
                    <a:lumMod val="75000"/>
                  </a:schemeClr>
                </a:solidFill>
              </a:rPr>
              <a:t> </a:t>
            </a:r>
            <a:r>
              <a:rPr lang="en-US" dirty="0">
                <a:solidFill>
                  <a:schemeClr val="tx2">
                    <a:lumMod val="75000"/>
                  </a:schemeClr>
                </a:solidFill>
              </a:rPr>
              <a:t>takes</a:t>
            </a:r>
            <a:r>
              <a:rPr lang="en-US" dirty="0"/>
              <a:t> </a:t>
            </a:r>
            <a:r>
              <a:rPr lang="en-US" dirty="0">
                <a:solidFill>
                  <a:schemeClr val="tx2">
                    <a:lumMod val="75000"/>
                  </a:schemeClr>
                </a:solidFill>
              </a:rPr>
              <a:t>all members </a:t>
            </a:r>
            <a:r>
              <a:rPr lang="en-US" dirty="0"/>
              <a:t>from </a:t>
            </a:r>
            <a:r>
              <a:rPr lang="en-US" dirty="0" smtClean="0"/>
              <a:t>its base class</a:t>
            </a:r>
            <a:endParaRPr lang="en-US" dirty="0"/>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smtClean="0">
                  <a:effectLst>
                    <a:outerShdw blurRad="38100" dist="38100" dir="2700000" algn="tl">
                      <a:srgbClr val="000000">
                        <a:alpha val="43137"/>
                      </a:srgbClr>
                    </a:outerShdw>
                  </a:effectLst>
                </a:rPr>
                <a:t>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smtClean="0">
                  <a:effectLst>
                    <a:outerShdw blurRad="38100" dist="38100" dir="2700000" algn="tl">
                      <a:srgbClr val="000000">
                        <a:alpha val="43137"/>
                      </a:srgbClr>
                    </a:outerShdw>
                  </a:effectLst>
                </a:rPr>
                <a:t>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37612" y="1898939"/>
            <a:ext cx="2239186" cy="1287462"/>
          </a:xfrm>
          <a:prstGeom prst="wedgeRoundRectCallout">
            <a:avLst>
              <a:gd name="adj1" fmla="val -95334"/>
              <a:gd name="adj2" fmla="val 5456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167841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student = new Student();</a:t>
            </a:r>
          </a:p>
          <a:p>
            <a:r>
              <a:rPr lang="en-US" sz="3600" dirty="0">
                <a:solidFill>
                  <a:schemeClr val="accent1">
                    <a:lumMod val="20000"/>
                    <a:lumOff val="80000"/>
                  </a:schemeClr>
                </a:solidFill>
              </a:rPr>
              <a:t>student.</a:t>
            </a:r>
            <a:r>
              <a:rPr lang="en-US" sz="3600" dirty="0">
                <a:solidFill>
                  <a:schemeClr val="tx2">
                    <a:lumMod val="75000"/>
                  </a:schemeClr>
                </a:solidFill>
              </a:rPr>
              <a:t>Sleep()</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employee = new Employee();</a:t>
            </a:r>
          </a:p>
          <a:p>
            <a:r>
              <a:rPr lang="en-GB" sz="3600" dirty="0">
                <a:solidFill>
                  <a:schemeClr val="accent1">
                    <a:lumMod val="20000"/>
                    <a:lumOff val="80000"/>
                  </a:schemeClr>
                </a:solidFill>
              </a:rPr>
              <a:t>employee.</a:t>
            </a:r>
            <a:r>
              <a:rPr lang="en-GB" sz="3600" dirty="0">
                <a:solidFill>
                  <a:schemeClr val="tx2">
                    <a:lumMod val="75000"/>
                  </a:schemeClr>
                </a:solidFill>
              </a:rPr>
              <a:t>Sleep()</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1443610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932612" y="2575942"/>
            <a:ext cx="3998120" cy="1333473"/>
          </a:xfrm>
          <a:prstGeom prst="rect">
            <a:avLst/>
          </a:prstGeom>
        </p:spPr>
      </p:pic>
    </p:spTree>
    <p:extLst>
      <p:ext uri="{BB962C8B-B14F-4D97-AF65-F5344CB8AC3E}">
        <p14:creationId xmlns:p14="http://schemas.microsoft.com/office/powerpoint/2010/main" val="2630995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6433461" y="2658157"/>
            <a:ext cx="5006682" cy="1770946"/>
          </a:xfrm>
          <a:prstGeom prst="rect">
            <a:avLst/>
          </a:prstGeom>
        </p:spPr>
      </p:pic>
    </p:spTree>
    <p:extLst>
      <p:ext uri="{BB962C8B-B14F-4D97-AF65-F5344CB8AC3E}">
        <p14:creationId xmlns:p14="http://schemas.microsoft.com/office/powerpoint/2010/main" val="3147339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7327103" y="1905000"/>
            <a:ext cx="3428924" cy="2508009"/>
          </a:xfrm>
          <a:prstGeom prst="rect">
            <a:avLst/>
          </a:prstGeom>
        </p:spPr>
      </p:pic>
    </p:spTree>
    <p:extLst>
      <p:ext uri="{BB962C8B-B14F-4D97-AF65-F5344CB8AC3E}">
        <p14:creationId xmlns:p14="http://schemas.microsoft.com/office/powerpoint/2010/main" val="3321456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6" name="Text Placeholder 5"/>
          <p:cNvSpPr txBox="1">
            <a:spLocks/>
          </p:cNvSpPr>
          <p:nvPr/>
        </p:nvSpPr>
        <p:spPr>
          <a:xfrm>
            <a:off x="836211" y="2538294"/>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school;</a:t>
            </a:r>
          </a:p>
          <a:p>
            <a:r>
              <a:rPr lang="en-US" sz="3200" dirty="0">
                <a:solidFill>
                  <a:schemeClr val="accent1">
                    <a:lumMod val="20000"/>
                    <a:lumOff val="80000"/>
                  </a:schemeClr>
                </a:solidFill>
              </a:rPr>
              <a:t>  public Student(String name, School school)</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name</a:t>
            </a:r>
            <a:r>
              <a:rPr lang="en-US" sz="3200" dirty="0">
                <a:solidFill>
                  <a:schemeClr val="tx2">
                    <a:lumMod val="75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this.school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1247245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a:t>
            </a:r>
            <a:r>
              <a:rPr lang="en-US" noProof="1" smtClean="0"/>
              <a:t>base class </a:t>
            </a:r>
            <a:r>
              <a:rPr lang="en-US" noProof="1"/>
              <a:t>variables</a:t>
            </a:r>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 Person </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02574" y="2723498"/>
            <a:ext cx="3276600" cy="609600"/>
          </a:xfrm>
          <a:prstGeom prst="wedgeRoundRectCallout">
            <a:avLst>
              <a:gd name="adj1" fmla="val -118601"/>
              <a:gd name="adj2" fmla="val 785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noProof="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486400"/>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864184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47528"/>
            <a:ext cx="11804822" cy="5570355"/>
          </a:xfrm>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base</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 Person</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a:solidFill>
                  <a:schemeClr val="tx2">
                    <a:lumMod val="75000"/>
                  </a:schemeClr>
                </a:solidFill>
              </a:rPr>
              <a:t>this</a:t>
            </a:r>
            <a:r>
              <a:rPr lang="en-US" sz="3200" dirty="0">
                <a:solidFill>
                  <a:schemeClr val="accent1">
                    <a:lumMod val="20000"/>
                    <a:lumOff val="80000"/>
                  </a:schemeClr>
                </a:solidFill>
              </a:rPr>
              <a:t>.weight = 0.6f;</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.weight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7" name="AutoShape 6"/>
          <p:cNvSpPr>
            <a:spLocks noChangeArrowheads="1"/>
          </p:cNvSpPr>
          <p:nvPr/>
        </p:nvSpPr>
        <p:spPr bwMode="auto">
          <a:xfrm>
            <a:off x="67946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3" y="5585272"/>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984523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is an</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168620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CollegeStudent </a:t>
            </a:r>
            <a:r>
              <a:rPr lang="en-US" sz="3200" dirty="0">
                <a:solidFill>
                  <a:schemeClr val="tx2">
                    <a:lumMod val="75000"/>
                  </a:schemeClr>
                </a:solidFill>
              </a:rPr>
              <a:t>:</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35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C#</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Overriding Methods</a:t>
            </a:r>
          </a:p>
          <a:p>
            <a:pPr marL="442913" indent="-442913">
              <a:lnSpc>
                <a:spcPct val="100000"/>
              </a:lnSpc>
              <a:spcBef>
                <a:spcPts val="500"/>
              </a:spcBef>
              <a:buFontTx/>
              <a:buAutoNum type="arabicPeriod"/>
            </a:pPr>
            <a:r>
              <a:rPr lang="en-US" dirty="0"/>
              <a:t>Generic Classes – Structure and Usage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5" name="Picture 4"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C# 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312523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21</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17796946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t>
            </a:r>
            <a:r>
              <a:rPr lang="en-US" dirty="0" smtClean="0"/>
              <a:t>a </a:t>
            </a:r>
            <a:r>
              <a:rPr lang="en-US" noProof="1" smtClean="0"/>
              <a:t>RandomList</a:t>
            </a:r>
            <a:r>
              <a:rPr lang="en-US" dirty="0" smtClean="0"/>
              <a:t> </a:t>
            </a:r>
            <a:r>
              <a:rPr lang="en-US" dirty="0"/>
              <a:t>that has</a:t>
            </a:r>
          </a:p>
          <a:p>
            <a:pPr lvl="1">
              <a:lnSpc>
                <a:spcPct val="100000"/>
              </a:lnSpc>
            </a:pPr>
            <a:r>
              <a:rPr lang="en-US" dirty="0"/>
              <a:t>All functionality of </a:t>
            </a:r>
            <a:r>
              <a:rPr lang="en-US" dirty="0" smtClean="0"/>
              <a:t>a </a:t>
            </a:r>
            <a:r>
              <a:rPr lang="en-US" noProof="1"/>
              <a:t>List&lt;string&gt;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22</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List&lt;string&gt;</a:t>
            </a: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RandomList</a:t>
            </a: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noProof="1">
                <a:solidFill>
                  <a:srgbClr val="FFFFFF"/>
                </a:solidFill>
              </a:rPr>
              <a:t>RandomElement</a:t>
            </a:r>
            <a:r>
              <a:rPr lang="en-US" sz="3200" dirty="0">
                <a:solidFill>
                  <a:srgbClr val="FFFFFF"/>
                </a:solidFill>
              </a:rPr>
              <a:t>():string</a:t>
            </a:r>
            <a:endParaRPr lang="bg-BG" sz="3200" dirty="0">
              <a:solidFill>
                <a:schemeClr val="tx2">
                  <a:lumMod val="75000"/>
                </a:schemeClr>
              </a:solidFill>
            </a:endParaRPr>
          </a:p>
        </p:txBody>
      </p:sp>
    </p:spTree>
    <p:extLst>
      <p:ext uri="{BB962C8B-B14F-4D97-AF65-F5344CB8AC3E}">
        <p14:creationId xmlns:p14="http://schemas.microsoft.com/office/powerpoint/2010/main" val="2134961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RandomList </a:t>
            </a:r>
            <a:r>
              <a:rPr lang="en-US" sz="3200" dirty="0">
                <a:solidFill>
                  <a:schemeClr val="tx2">
                    <a:lumMod val="75000"/>
                  </a:schemeClr>
                </a:solidFill>
              </a:rPr>
              <a:t>: List&lt;string&gt;</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private Random rnd; </a:t>
            </a:r>
            <a:r>
              <a:rPr lang="en-US" sz="3200" dirty="0">
                <a:solidFill>
                  <a:schemeClr val="tx2">
                    <a:lumMod val="75000"/>
                  </a:schemeClr>
                </a:solidFill>
              </a:rPr>
              <a:t>//TODO: Add constructor</a:t>
            </a:r>
          </a:p>
          <a:p>
            <a:r>
              <a:rPr lang="en-US" sz="3200" dirty="0" smtClean="0">
                <a:solidFill>
                  <a:schemeClr val="accent1">
                    <a:lumMod val="20000"/>
                    <a:lumOff val="80000"/>
                  </a:schemeClr>
                </a:solidFill>
              </a:rPr>
              <a:t>  </a:t>
            </a:r>
            <a:r>
              <a:rPr lang="en-US" sz="3200" dirty="0" smtClean="0">
                <a:solidFill>
                  <a:schemeClr val="accent1">
                    <a:lumMod val="20000"/>
                    <a:lumOff val="80000"/>
                  </a:schemeClr>
                </a:solidFill>
              </a:rPr>
              <a:t>public </a:t>
            </a:r>
            <a:r>
              <a:rPr lang="en-US" sz="3200" dirty="0">
                <a:solidFill>
                  <a:schemeClr val="accent1">
                    <a:lumMod val="20000"/>
                    <a:lumOff val="80000"/>
                  </a:schemeClr>
                </a:solidFill>
              </a:rPr>
              <a:t>string RandomString()</a:t>
            </a:r>
          </a:p>
          <a:p>
            <a:r>
              <a:rPr lang="en-US" sz="3200" dirty="0" smtClean="0">
                <a:solidFill>
                  <a:schemeClr val="accent1">
                    <a:lumMod val="20000"/>
                    <a:lumOff val="80000"/>
                  </a:schemeClr>
                </a:solidFill>
              </a:rPr>
              <a:t>  {</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smtClean="0">
                <a:solidFill>
                  <a:schemeClr val="accent1">
                    <a:lumMod val="20000"/>
                    <a:lumOff val="80000"/>
                  </a:schemeClr>
                </a:solidFill>
              </a:rPr>
              <a:t>int</a:t>
            </a:r>
            <a:r>
              <a:rPr lang="en-US" sz="3200" dirty="0" smtClean="0">
                <a:solidFill>
                  <a:schemeClr val="accent1">
                    <a:lumMod val="20000"/>
                    <a:lumOff val="80000"/>
                  </a:schemeClr>
                </a:solidFill>
              </a:rPr>
              <a:t> </a:t>
            </a:r>
            <a:r>
              <a:rPr lang="en-US" sz="3200" dirty="0">
                <a:solidFill>
                  <a:schemeClr val="accent1">
                    <a:lumMod val="20000"/>
                    <a:lumOff val="80000"/>
                  </a:schemeClr>
                </a:solidFill>
              </a:rPr>
              <a:t>index = rnd.Next(0, </a:t>
            </a:r>
            <a:r>
              <a:rPr lang="en-US" sz="3200" dirty="0" smtClean="0">
                <a:solidFill>
                  <a:schemeClr val="accent1">
                    <a:lumMod val="20000"/>
                    <a:lumOff val="80000"/>
                  </a:schemeClr>
                </a:solidFill>
              </a:rPr>
              <a:t>this.Count</a:t>
            </a:r>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string </a:t>
            </a:r>
            <a:r>
              <a:rPr lang="en-US" sz="3200" dirty="0">
                <a:solidFill>
                  <a:schemeClr val="accent1">
                    <a:lumMod val="20000"/>
                    <a:lumOff val="80000"/>
                  </a:schemeClr>
                </a:solidFill>
              </a:rPr>
              <a:t>str = this[index];</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smtClean="0">
                <a:solidFill>
                  <a:schemeClr val="accent1">
                    <a:lumMod val="20000"/>
                    <a:lumOff val="80000"/>
                  </a:schemeClr>
                </a:solidFill>
              </a:rPr>
              <a:t>this.Remove(str</a:t>
            </a:r>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return </a:t>
            </a:r>
            <a:r>
              <a:rPr lang="en-US" sz="3200" dirty="0">
                <a:solidFill>
                  <a:schemeClr val="accent1">
                    <a:lumMod val="20000"/>
                    <a:lumOff val="80000"/>
                  </a:schemeClr>
                </a:solidFill>
              </a:rPr>
              <a:t>str;</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16587594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virtual</a:t>
            </a:r>
            <a:r>
              <a:rPr lang="en-US" dirty="0"/>
              <a:t> – defines a method that </a:t>
            </a:r>
            <a:r>
              <a:rPr lang="en-US" dirty="0">
                <a:solidFill>
                  <a:schemeClr val="tx2">
                    <a:lumMod val="75000"/>
                  </a:schemeClr>
                </a:solidFill>
              </a:rPr>
              <a:t>can be </a:t>
            </a:r>
            <a:r>
              <a:rPr lang="en-US" noProof="1">
                <a:solidFill>
                  <a:schemeClr val="tx2">
                    <a:lumMod val="75000"/>
                  </a:schemeClr>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a:solidFill>
                  <a:schemeClr val="tx2">
                    <a:lumMod val="75000"/>
                  </a:schemeClr>
                </a:solidFill>
              </a:rPr>
              <a:t>Animal</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public </a:t>
            </a:r>
            <a:r>
              <a:rPr lang="en-US" sz="3200" dirty="0">
                <a:solidFill>
                  <a:schemeClr val="tx2">
                    <a:lumMod val="75000"/>
                  </a:schemeClr>
                </a:solidFill>
              </a:rPr>
              <a:t>virtual</a:t>
            </a:r>
            <a:r>
              <a:rPr lang="en-US" sz="3200" dirty="0">
                <a:solidFill>
                  <a:schemeClr val="accent1">
                    <a:lumMod val="20000"/>
                    <a:lumOff val="80000"/>
                  </a:schemeClr>
                </a:solidFill>
              </a:rPr>
              <a:t> void Eat()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a:solidFill>
                  <a:schemeClr val="tx2">
                    <a:lumMod val="75000"/>
                  </a:schemeClr>
                </a:solidFill>
              </a:rPr>
              <a:t>:</a:t>
            </a:r>
            <a:r>
              <a:rPr lang="en-US" sz="3200" dirty="0">
                <a:solidFill>
                  <a:schemeClr val="accent1">
                    <a:lumMod val="20000"/>
                    <a:lumOff val="80000"/>
                  </a:schemeClr>
                </a:solidFill>
              </a:rPr>
              <a:t> </a:t>
            </a:r>
            <a:r>
              <a:rPr lang="en-US" sz="3200" dirty="0">
                <a:solidFill>
                  <a:schemeClr val="tx2">
                    <a:lumMod val="75000"/>
                  </a:schemeClr>
                </a:solidFill>
              </a:rPr>
              <a:t>Animal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public </a:t>
            </a:r>
            <a:r>
              <a:rPr lang="en-US" sz="3200" dirty="0">
                <a:solidFill>
                  <a:schemeClr val="tx2">
                    <a:lumMod val="75000"/>
                  </a:schemeClr>
                </a:solidFill>
              </a:rPr>
              <a:t>override</a:t>
            </a:r>
            <a:r>
              <a:rPr lang="en-US" sz="3200" dirty="0">
                <a:solidFill>
                  <a:schemeClr val="accent1">
                    <a:lumMod val="20000"/>
                    <a:lumOff val="80000"/>
                  </a:schemeClr>
                </a:solidFill>
              </a:rPr>
              <a:t> void Eat()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3231520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4858190"/>
            <a:ext cx="10363200" cy="820600"/>
          </a:xfrm>
        </p:spPr>
        <p:txBody>
          <a:bodyPr/>
          <a:lstStyle/>
          <a:p>
            <a:r>
              <a:rPr lang="en-US" dirty="0"/>
              <a:t>Generic Collections</a:t>
            </a:r>
          </a:p>
        </p:txBody>
      </p:sp>
      <p:sp>
        <p:nvSpPr>
          <p:cNvPr id="6" name="Text Placeholder 5"/>
          <p:cNvSpPr>
            <a:spLocks noGrp="1"/>
          </p:cNvSpPr>
          <p:nvPr>
            <p:ph type="body" idx="1"/>
          </p:nvPr>
        </p:nvSpPr>
        <p:spPr>
          <a:xfrm>
            <a:off x="912813" y="5757966"/>
            <a:ext cx="10363200" cy="719034"/>
          </a:xfrm>
        </p:spPr>
        <p:txBody>
          <a:bodyPr/>
          <a:lstStyle/>
          <a:p>
            <a:r>
              <a:rPr lang="en-US" noProof="1"/>
              <a:t>System.Collections.Generic</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862" y="1600200"/>
            <a:ext cx="4229100" cy="2819400"/>
          </a:xfrm>
          <a:prstGeom prst="roundRect">
            <a:avLst>
              <a:gd name="adj" fmla="val 2245"/>
            </a:avLst>
          </a:prstGeom>
        </p:spPr>
      </p:pic>
    </p:spTree>
    <p:extLst>
      <p:ext uri="{BB962C8B-B14F-4D97-AF65-F5344CB8AC3E}">
        <p14:creationId xmlns:p14="http://schemas.microsoft.com/office/powerpoint/2010/main" val="2522657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671" y="1062865"/>
            <a:ext cx="11804822" cy="5570355"/>
          </a:xfrm>
        </p:spPr>
        <p:txBody>
          <a:bodyPr>
            <a:noAutofit/>
          </a:bodyPr>
          <a:lstStyle/>
          <a:p>
            <a:r>
              <a:rPr lang="en-US" dirty="0"/>
              <a:t>Defined with &lt;Type Parameter 1, Type Parameter 2 … etc.&gt;</a:t>
            </a:r>
          </a:p>
          <a:p>
            <a:endParaRPr lang="en-US" dirty="0"/>
          </a:p>
          <a:p>
            <a:endParaRPr lang="en-US" dirty="0"/>
          </a:p>
          <a:p>
            <a:endParaRPr lang="en-US" dirty="0"/>
          </a:p>
          <a:p>
            <a:r>
              <a:rPr lang="en-US" dirty="0"/>
              <a:t>Multiple Type Parameters</a:t>
            </a:r>
          </a:p>
          <a:p>
            <a:endParaRPr lang="en-US" dirty="0"/>
          </a:p>
          <a:p>
            <a:pPr lvl="1"/>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a:t>Generic Collections</a:t>
            </a:r>
          </a:p>
        </p:txBody>
      </p:sp>
      <p:sp>
        <p:nvSpPr>
          <p:cNvPr id="21" name="Rectangle 5"/>
          <p:cNvSpPr>
            <a:spLocks noChangeArrowheads="1"/>
          </p:cNvSpPr>
          <p:nvPr/>
        </p:nvSpPr>
        <p:spPr bwMode="auto">
          <a:xfrm>
            <a:off x="652965" y="1717288"/>
            <a:ext cx="108404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class List</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&lt;T&gt;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52965" y="4462899"/>
            <a:ext cx="108404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class Dictionary</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&lt;TKey, TValue&gt;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61113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t>You can use it anywhere inside the declaring class</a:t>
            </a:r>
          </a:p>
          <a:p>
            <a:pPr marL="0" indent="0">
              <a:buNone/>
            </a:pPr>
            <a:endParaRPr lang="en-US" dirty="0"/>
          </a:p>
          <a:p>
            <a:pPr lvl="1"/>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4" name="Title 3"/>
          <p:cNvSpPr>
            <a:spLocks noGrp="1"/>
          </p:cNvSpPr>
          <p:nvPr>
            <p:ph type="title"/>
          </p:nvPr>
        </p:nvSpPr>
        <p:spPr/>
        <p:txBody>
          <a:bodyPr>
            <a:normAutofit/>
          </a:bodyPr>
          <a:lstStyle/>
          <a:p>
            <a:r>
              <a:rPr lang="en-US" dirty="0"/>
              <a:t>Type Parameter Scope</a:t>
            </a:r>
          </a:p>
        </p:txBody>
      </p:sp>
      <p:sp>
        <p:nvSpPr>
          <p:cNvPr id="21" name="Rectangle 5"/>
          <p:cNvSpPr>
            <a:spLocks noChangeArrowheads="1"/>
          </p:cNvSpPr>
          <p:nvPr/>
        </p:nvSpPr>
        <p:spPr bwMode="auto">
          <a:xfrm>
            <a:off x="664116" y="2140327"/>
            <a:ext cx="10840496"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class List</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&lt;T&gt;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Add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 element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Remove () {…}</a:t>
            </a:r>
          </a:p>
          <a:p>
            <a:pPr eaLnBrk="0" hangingPunct="0">
              <a:buClr>
                <a:schemeClr val="accent5">
                  <a:lumMod val="40000"/>
                  <a:lumOff val="60000"/>
                </a:schemeClr>
              </a:buClr>
              <a:buSzPct val="70000"/>
            </a:pP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get;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49822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3" name="Content Placeholder 2"/>
          <p:cNvSpPr>
            <a:spLocks noGrp="1"/>
          </p:cNvSpPr>
          <p:nvPr>
            <p:ph idx="1"/>
          </p:nvPr>
        </p:nvSpPr>
        <p:spPr>
          <a:xfrm>
            <a:off x="190413" y="1151121"/>
            <a:ext cx="11804822" cy="5570355"/>
          </a:xfrm>
        </p:spPr>
        <p:txBody>
          <a:bodyPr/>
          <a:lstStyle/>
          <a:p>
            <a:r>
              <a:rPr lang="en-US" dirty="0"/>
              <a:t>Create a class </a:t>
            </a:r>
            <a:r>
              <a:rPr lang="en-US" b="1" dirty="0">
                <a:solidFill>
                  <a:schemeClr val="tx2">
                    <a:lumMod val="75000"/>
                  </a:schemeClr>
                </a:solidFill>
                <a:latin typeface="Consolas" panose="020B0609020204030204" pitchFamily="49" charset="0"/>
              </a:rPr>
              <a:t>Box&lt;&gt;</a:t>
            </a:r>
            <a:r>
              <a:rPr lang="en-US" dirty="0"/>
              <a:t> that can store anything</a:t>
            </a:r>
          </a:p>
          <a:p>
            <a:r>
              <a:rPr lang="en-US" dirty="0"/>
              <a:t>Adding should add on top of its contents</a:t>
            </a:r>
          </a:p>
          <a:p>
            <a:r>
              <a:rPr lang="en-US" dirty="0"/>
              <a:t>Remove should take last added element</a:t>
            </a:r>
          </a:p>
          <a:p>
            <a:r>
              <a:rPr lang="en-US" dirty="0"/>
              <a:t>It should have two public methods:</a:t>
            </a:r>
          </a:p>
          <a:p>
            <a:pPr lvl="1"/>
            <a:r>
              <a:rPr lang="en-US" b="1" dirty="0">
                <a:solidFill>
                  <a:schemeClr val="tx2">
                    <a:lumMod val="75000"/>
                  </a:schemeClr>
                </a:solidFill>
                <a:latin typeface="Consolas" panose="020B0609020204030204" pitchFamily="49" charset="0"/>
              </a:rPr>
              <a:t>void Add(element)</a:t>
            </a:r>
          </a:p>
          <a:p>
            <a:pPr lvl="1"/>
            <a:r>
              <a:rPr lang="en-US" b="1" dirty="0" smtClean="0">
                <a:solidFill>
                  <a:schemeClr val="tx2">
                    <a:lumMod val="75000"/>
                  </a:schemeClr>
                </a:solidFill>
                <a:latin typeface="Consolas" panose="020B0609020204030204" pitchFamily="49" charset="0"/>
              </a:rPr>
              <a:t>string </a:t>
            </a:r>
            <a:r>
              <a:rPr lang="en-US" b="1" dirty="0">
                <a:solidFill>
                  <a:schemeClr val="tx2">
                    <a:lumMod val="75000"/>
                  </a:schemeClr>
                </a:solidFill>
                <a:latin typeface="Consolas" panose="020B0609020204030204" pitchFamily="49" charset="0"/>
              </a:rPr>
              <a:t>Remove()</a:t>
            </a:r>
          </a:p>
        </p:txBody>
      </p:sp>
      <p:sp>
        <p:nvSpPr>
          <p:cNvPr id="4" name="Title 3"/>
          <p:cNvSpPr>
            <a:spLocks noGrp="1"/>
          </p:cNvSpPr>
          <p:nvPr>
            <p:ph type="title"/>
          </p:nvPr>
        </p:nvSpPr>
        <p:spPr/>
        <p:txBody>
          <a:bodyPr/>
          <a:lstStyle/>
          <a:p>
            <a:r>
              <a:rPr lang="en-US" dirty="0"/>
              <a:t>Problem: Storage Box</a:t>
            </a:r>
          </a:p>
        </p:txBody>
      </p:sp>
    </p:spTree>
    <p:extLst>
      <p:ext uri="{BB962C8B-B14F-4D97-AF65-F5344CB8AC3E}">
        <p14:creationId xmlns:p14="http://schemas.microsoft.com/office/powerpoint/2010/main" val="35617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4" name="Title 3"/>
          <p:cNvSpPr>
            <a:spLocks noGrp="1"/>
          </p:cNvSpPr>
          <p:nvPr>
            <p:ph type="title"/>
          </p:nvPr>
        </p:nvSpPr>
        <p:spPr/>
        <p:txBody>
          <a:bodyPr/>
          <a:lstStyle/>
          <a:p>
            <a:r>
              <a:rPr lang="en-US" dirty="0"/>
              <a:t>Solution: </a:t>
            </a:r>
            <a:r>
              <a:rPr lang="en-GB" dirty="0"/>
              <a:t>Storage Box</a:t>
            </a:r>
            <a:endParaRPr lang="en-US" dirty="0"/>
          </a:p>
        </p:txBody>
      </p:sp>
      <p:sp>
        <p:nvSpPr>
          <p:cNvPr id="20" name="Rectangle 5"/>
          <p:cNvSpPr>
            <a:spLocks noChangeArrowheads="1"/>
          </p:cNvSpPr>
          <p:nvPr/>
        </p:nvSpPr>
        <p:spPr bwMode="auto">
          <a:xfrm>
            <a:off x="455612" y="1447800"/>
            <a:ext cx="10840496"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class Box&lt;T&gt;</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private T[] data;</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int count;</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int Count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//TODO</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Add getter and setter}</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Box()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//TODO</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Add constructor logic}</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//TODO</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Add logic to the methods:</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void Add(T element) { }</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T Remove() { }</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8117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a:t>
            </a:r>
            <a:r>
              <a:rPr lang="en-US" sz="11500" b="1" noProof="1"/>
              <a:t>CSharp</a:t>
            </a:r>
            <a:r>
              <a:rPr lang="en-US" sz="11500" b="1" dirty="0"/>
              <a:t>DB</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029518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30</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dirty="0">
                <a:solidFill>
                  <a:schemeClr val="tx2">
                    <a:lumMod val="75000"/>
                  </a:schemeClr>
                </a:solidFill>
              </a:rPr>
              <a:t>code reuse</a:t>
            </a:r>
          </a:p>
          <a:p>
            <a:pPr marL="358775" indent="-358775">
              <a:lnSpc>
                <a:spcPct val="110000"/>
              </a:lnSpc>
            </a:pPr>
            <a:r>
              <a:rPr lang="en-US" sz="3200" dirty="0">
                <a:solidFill>
                  <a:schemeClr val="tx2">
                    <a:lumMod val="75000"/>
                  </a:schemeClr>
                </a:solidFill>
              </a:rPr>
              <a:t>Subclass inherits </a:t>
            </a:r>
            <a:r>
              <a:rPr lang="en-US" sz="3200" dirty="0"/>
              <a:t>members from</a:t>
            </a:r>
            <a:r>
              <a:rPr lang="en-US" sz="3200" dirty="0">
                <a:solidFill>
                  <a:schemeClr val="tx2">
                    <a:lumMod val="75000"/>
                  </a:schemeClr>
                </a:solidFill>
              </a:rPr>
              <a:t> Superclass</a:t>
            </a:r>
          </a:p>
          <a:p>
            <a:pPr marL="358775" indent="-358775">
              <a:lnSpc>
                <a:spcPct val="110000"/>
              </a:lnSpc>
            </a:pPr>
            <a:r>
              <a:rPr lang="en-US" sz="3200" dirty="0"/>
              <a:t>Subclass can </a:t>
            </a:r>
            <a:r>
              <a:rPr lang="en-US" sz="3200" dirty="0">
                <a:solidFill>
                  <a:schemeClr val="tx2">
                    <a:lumMod val="75000"/>
                  </a:schemeClr>
                </a:solidFill>
              </a:rPr>
              <a:t>override </a:t>
            </a:r>
            <a:r>
              <a:rPr lang="en-US" sz="3200" dirty="0"/>
              <a:t>virtual methods</a:t>
            </a:r>
          </a:p>
          <a:p>
            <a:pPr marL="358775" indent="-358775">
              <a:lnSpc>
                <a:spcPct val="110000"/>
              </a:lnSpc>
            </a:pPr>
            <a:r>
              <a:rPr lang="en-US" sz="3200" dirty="0"/>
              <a:t>Look for </a:t>
            </a:r>
            <a:r>
              <a:rPr lang="en-US" sz="3200" dirty="0">
                <a:solidFill>
                  <a:schemeClr val="tx2">
                    <a:lumMod val="75000"/>
                  </a:schemeClr>
                </a:solidFill>
              </a:rPr>
              <a:t>IS-A</a:t>
            </a:r>
            <a:r>
              <a:rPr lang="en-US" sz="3200" dirty="0"/>
              <a:t> and </a:t>
            </a:r>
            <a:r>
              <a:rPr lang="en-US" sz="3200" dirty="0">
                <a:solidFill>
                  <a:schemeClr val="tx2">
                    <a:lumMod val="75000"/>
                  </a:schemeClr>
                </a:solidFill>
              </a:rPr>
              <a:t>IS-A-SUBSTITUTE</a:t>
            </a:r>
            <a:r>
              <a:rPr lang="en-US" sz="3200" dirty="0"/>
              <a:t> relationship</a:t>
            </a:r>
          </a:p>
          <a:p>
            <a:pPr marL="358775" indent="-358775">
              <a:lnSpc>
                <a:spcPct val="110000"/>
              </a:lnSpc>
            </a:pPr>
            <a:r>
              <a:rPr lang="en-US" sz="3200" dirty="0">
                <a:solidFill>
                  <a:schemeClr val="tx2">
                    <a:lumMod val="75000"/>
                  </a:schemeClr>
                </a:solidFill>
              </a:rPr>
              <a:t>Generic collections </a:t>
            </a:r>
            <a:r>
              <a:rPr lang="en-US" sz="3200" dirty="0"/>
              <a:t>can be used as containers</a:t>
            </a:r>
            <a:br>
              <a:rPr lang="en-US" sz="3200" dirty="0"/>
            </a:br>
            <a:r>
              <a:rPr lang="en-US" sz="3200" dirty="0"/>
              <a:t>for different data types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532811" y="1295400"/>
            <a:ext cx="2938881" cy="3180608"/>
          </a:xfrm>
          <a:prstGeom prst="rect">
            <a:avLst/>
          </a:prstGeom>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990454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3918492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a:t>
            </a:r>
            <a:r>
              <a:rPr lang="en-US" b="1" noProof="1">
                <a:solidFill>
                  <a:schemeClr val="tx2"/>
                </a:solidFill>
                <a:effectLst>
                  <a:outerShdw blurRad="38100" dist="38100" dir="2700000" algn="tl">
                    <a:srgbClr val="000000">
                      <a:alpha val="43137"/>
                    </a:srgbClr>
                  </a:outerShdw>
                </a:effectLst>
                <a:latin typeface="Consolas" pitchFamily="49" charset="0"/>
              </a:rPr>
              <a:t>s</a:t>
            </a:r>
            <a:r>
              <a:rPr lang="en-GB" b="1" noProof="1">
                <a:solidFill>
                  <a:schemeClr val="tx2"/>
                </a:solidFill>
                <a:effectLst>
                  <a:outerShdw blurRad="38100" dist="38100" dir="2700000" algn="tl">
                    <a:srgbClr val="000000">
                      <a:alpha val="43137"/>
                    </a:srgbClr>
                  </a:outerShdw>
                </a:effectLst>
                <a:latin typeface="Consolas" pitchFamily="49" charset="0"/>
              </a:rPr>
              <a:t>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141431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3922488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a:t>
            </a:r>
            <a:r>
              <a:rPr lang="en-US" dirty="0"/>
              <a:t>C# Collection</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792" t="-3703" r="-1655" b="-3703"/>
          <a:stretch/>
        </p:blipFill>
        <p:spPr>
          <a:xfrm>
            <a:off x="608012" y="1524000"/>
            <a:ext cx="10958401" cy="4419600"/>
          </a:xfrm>
          <a:prstGeom prst="rect">
            <a:avLst/>
          </a:prstGeom>
          <a:solidFill>
            <a:schemeClr val="tx1"/>
          </a:solidFill>
          <a:effectLst>
            <a:glow>
              <a:schemeClr val="accent1"/>
            </a:glow>
            <a:softEdge rad="0"/>
          </a:effectLst>
        </p:spPr>
      </p:pic>
    </p:spTree>
    <p:extLst>
      <p:ext uri="{BB962C8B-B14F-4D97-AF65-F5344CB8AC3E}">
        <p14:creationId xmlns:p14="http://schemas.microsoft.com/office/powerpoint/2010/main" val="36697192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dirty="0"/>
              <a:t>In C# inheritance is defined by the </a:t>
            </a:r>
            <a:r>
              <a:rPr lang="en-US" b="1" dirty="0">
                <a:solidFill>
                  <a:schemeClr val="tx2">
                    <a:lumMod val="75000"/>
                  </a:schemeClr>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745935" y="22098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220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7" grpId="0" animBg="1"/>
      <p:bldP spid="21"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821</TotalTime>
  <Words>3634</Words>
  <Application>Microsoft Office PowerPoint</Application>
  <PresentationFormat>Custom</PresentationFormat>
  <Paragraphs>486</Paragraphs>
  <Slides>32</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Wingdings</vt:lpstr>
      <vt:lpstr>Wingdings 2</vt:lpstr>
      <vt:lpstr>SoftUni 16x9</vt:lpstr>
      <vt:lpstr>Inheritance and Generics</vt:lpstr>
      <vt:lpstr>Table of Contents</vt:lpstr>
      <vt:lpstr>Questions</vt:lpstr>
      <vt:lpstr>Inheritance</vt:lpstr>
      <vt:lpstr>Inheritance</vt:lpstr>
      <vt:lpstr>Inheritance – Example</vt:lpstr>
      <vt:lpstr>Class Hierarchies</vt:lpstr>
      <vt:lpstr>Class Hierarchies – C# Collection</vt:lpstr>
      <vt:lpstr>Inheritance in C#</vt:lpstr>
      <vt:lpstr>Inheritance - Derived Class</vt:lpstr>
      <vt:lpstr>Using Inherited Members</vt:lpstr>
      <vt:lpstr>Problem: Single Inheritance</vt:lpstr>
      <vt:lpstr>Problem: Multilevel Inheritance</vt:lpstr>
      <vt:lpstr>Problem: Hierarchical Inheritance</vt:lpstr>
      <vt:lpstr>Reusing Constructors</vt:lpstr>
      <vt:lpstr>Shadowing Variables</vt:lpstr>
      <vt:lpstr>Shadowing Variables - Access</vt:lpstr>
      <vt:lpstr>Thinking About Inheritance - Extends</vt:lpstr>
      <vt:lpstr>Inheritance</vt:lpstr>
      <vt:lpstr>Multiple Inheritance</vt:lpstr>
      <vt:lpstr>Inheritance Benefits – Extension</vt:lpstr>
      <vt:lpstr>Problem: Random List</vt:lpstr>
      <vt:lpstr>Solution: Random List</vt:lpstr>
      <vt:lpstr>Virtual Methods</vt:lpstr>
      <vt:lpstr>Generic Collections</vt:lpstr>
      <vt:lpstr>Generic Collections</vt:lpstr>
      <vt:lpstr>Type Parameter Scope</vt:lpstr>
      <vt:lpstr>Problem: Storage Box</vt:lpstr>
      <vt:lpstr>Solution: Storage Box</vt:lpstr>
      <vt:lpstr>Summary</vt:lpstr>
      <vt:lpstr>PowerPoint Presentation</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subject>C# DB Advanced - OOP Intro</dc:subject>
  <dc:creator>Software University Foundation</dc:creator>
  <cp:keywords>Sofware University, SoftUni, programming, coding, software development, education, training, course</cp:keywords>
  <dc:description>Software University Foundation - http://softuni.org</dc:description>
  <cp:lastModifiedBy>CiB0rG</cp:lastModifiedBy>
  <cp:revision>56</cp:revision>
  <dcterms:created xsi:type="dcterms:W3CDTF">2014-01-02T17:00:34Z</dcterms:created>
  <dcterms:modified xsi:type="dcterms:W3CDTF">2017-10-27T08:26:50Z</dcterms:modified>
  <cp:category>programming, education, software engineering, 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