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8" r:id="rId6"/>
    <p:sldId id="449" r:id="rId7"/>
    <p:sldId id="450" r:id="rId8"/>
    <p:sldId id="442" r:id="rId9"/>
    <p:sldId id="453" r:id="rId10"/>
    <p:sldId id="454" r:id="rId11"/>
    <p:sldId id="464" r:id="rId12"/>
    <p:sldId id="465" r:id="rId13"/>
    <p:sldId id="459" r:id="rId14"/>
    <p:sldId id="460" r:id="rId15"/>
    <p:sldId id="476" r:id="rId16"/>
    <p:sldId id="477" r:id="rId17"/>
    <p:sldId id="471" r:id="rId18"/>
    <p:sldId id="466" r:id="rId19"/>
    <p:sldId id="447" r:id="rId20"/>
    <p:sldId id="467" r:id="rId21"/>
    <p:sldId id="484" r:id="rId22"/>
    <p:sldId id="463" r:id="rId23"/>
    <p:sldId id="468" r:id="rId24"/>
    <p:sldId id="469" r:id="rId25"/>
    <p:sldId id="470" r:id="rId26"/>
    <p:sldId id="472" r:id="rId27"/>
    <p:sldId id="473" r:id="rId28"/>
    <p:sldId id="474" r:id="rId29"/>
    <p:sldId id="475" r:id="rId30"/>
    <p:sldId id="479" r:id="rId31"/>
    <p:sldId id="480" r:id="rId32"/>
    <p:sldId id="481" r:id="rId33"/>
    <p:sldId id="482" r:id="rId34"/>
    <p:sldId id="349" r:id="rId35"/>
    <p:sldId id="485" r:id="rId36"/>
    <p:sldId id="352" r:id="rId37"/>
    <p:sldId id="48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Data Types" id="{D39F1863-5608-437B-90DF-1BD304D933F1}">
          <p14:sldIdLst>
            <p14:sldId id="448"/>
            <p14:sldId id="449"/>
            <p14:sldId id="450"/>
          </p14:sldIdLst>
        </p14:section>
        <p14:section name="Database Creation" id="{FAA0004B-BF33-4391-A2DD-601663B9EC77}">
          <p14:sldIdLst>
            <p14:sldId id="442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66"/>
            <p14:sldId id="447"/>
            <p14:sldId id="467"/>
            <p14:sldId id="484"/>
            <p14:sldId id="463"/>
            <p14:sldId id="468"/>
            <p14:sldId id="469"/>
            <p14:sldId id="470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  <p14:sldId id="485"/>
            <p14:sldId id="352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533" autoAdjust="0"/>
  </p:normalViewPr>
  <p:slideViewPr>
    <p:cSldViewPr>
      <p:cViewPr varScale="1">
        <p:scale>
          <a:sx n="87" d="100"/>
          <a:sy n="87" d="100"/>
        </p:scale>
        <p:origin x="48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5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/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720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418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885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296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4" name="TextBox 13"/>
          <p:cNvSpPr txBox="1"/>
          <p:nvPr/>
        </p:nvSpPr>
        <p:spPr>
          <a:xfrm rot="20983918">
            <a:off x="7290798" y="5003001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54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444293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76164">
            <a:off x="5038860" y="3963164"/>
            <a:ext cx="165032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0179" y="3543298"/>
            <a:ext cx="4572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9" y="2781299"/>
            <a:ext cx="5672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dirty="0">
                <a:solidFill>
                  <a:schemeClr val="accent1"/>
                </a:solidFill>
              </a:rPr>
              <a:t>primary key </a:t>
            </a:r>
            <a:r>
              <a:rPr lang="en-US" dirty="0"/>
              <a:t>on a column: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1979612" y="3124200"/>
            <a:ext cx="822960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that the values in a certain column</a:t>
            </a:r>
            <a:r>
              <a:rPr lang="bg-BG" dirty="0"/>
              <a:t> </a:t>
            </a:r>
            <a:r>
              <a:rPr lang="en-US" dirty="0"/>
              <a:t>are auto incremented for every newly inserted record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starting number from which the values in the column begin to increase</a:t>
            </a:r>
            <a:r>
              <a:rPr lang="bg-BG" dirty="0"/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Increment </a:t>
            </a:r>
            <a:r>
              <a:rPr lang="en-US" dirty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 Properties</a:t>
            </a:r>
            <a:r>
              <a:rPr lang="en-US" dirty="0"/>
              <a:t>" window: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4" y="2667000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377265" y="2667000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772887" y="370493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218967" y="3567114"/>
            <a:ext cx="457200" cy="41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5" y="19875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904363" y="2362200"/>
            <a:ext cx="5747364" cy="28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it's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T-SQL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484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237412" y="2725546"/>
            <a:ext cx="3048000" cy="807168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Database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Custom properties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932612" y="1271036"/>
            <a:ext cx="2743200" cy="700710"/>
          </a:xfrm>
          <a:prstGeom prst="wedgeRoundRectCallout">
            <a:avLst>
              <a:gd name="adj1" fmla="val -42705"/>
              <a:gd name="adj2" fmla="val 945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12" y="4117325"/>
            <a:ext cx="3276600" cy="737177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 of columns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70012" y="4109423"/>
            <a:ext cx="4081377" cy="66350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Number of records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Rules, Constraints and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438400"/>
            <a:ext cx="7019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/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906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810560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621214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5436" y="1999906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5436" y="3834171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63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24712" y="4167991"/>
            <a:ext cx="65463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DECIMAL(15, 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4636" y="2140988"/>
            <a:ext cx="6556376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4212" y="3047354"/>
            <a:ext cx="2619600" cy="806412"/>
          </a:xfrm>
          <a:prstGeom prst="wedgeRoundRectCallout">
            <a:avLst>
              <a:gd name="adj1" fmla="val -68848"/>
              <a:gd name="adj2" fmla="val -636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27212" y="5815004"/>
            <a:ext cx="3048000" cy="814396"/>
          </a:xfrm>
          <a:prstGeom prst="wedgeRoundRectCallout">
            <a:avLst>
              <a:gd name="adj1" fmla="val 40454"/>
              <a:gd name="adj2" fmla="val -105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27812" y="5815004"/>
            <a:ext cx="2286000" cy="814396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9236" y="4446756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9236" y="2172037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61212" y="1949023"/>
            <a:ext cx="3048000" cy="700710"/>
          </a:xfrm>
          <a:prstGeom prst="wedgeRoundRectCallout">
            <a:avLst>
              <a:gd name="adj1" fmla="val -49380"/>
              <a:gd name="adj2" fmla="val 949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30413" y="5865970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9054" y="5865970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New 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756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08812" y="1037842"/>
            <a:ext cx="2438400" cy="1240080"/>
          </a:xfrm>
          <a:prstGeom prst="wedgeRoundRectCallout">
            <a:avLst>
              <a:gd name="adj1" fmla="val -81543"/>
              <a:gd name="adj2" fmla="val 459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557012" y="3318391"/>
            <a:ext cx="3612267" cy="662124"/>
          </a:xfrm>
          <a:prstGeom prst="wedgeRoundRectCallout">
            <a:avLst>
              <a:gd name="adj1" fmla="val -68597"/>
              <a:gd name="adj2" fmla="val -43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name(s)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363776" y="4238512"/>
            <a:ext cx="3505200" cy="735383"/>
          </a:xfrm>
          <a:prstGeom prst="wedgeRoundRectCallout">
            <a:avLst>
              <a:gd name="adj1" fmla="val -46058"/>
              <a:gd name="adj2" fmla="val 870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943121" y="5846188"/>
            <a:ext cx="3735546" cy="755616"/>
          </a:xfrm>
          <a:prstGeom prst="wedgeRoundRectCallout">
            <a:avLst>
              <a:gd name="adj1" fmla="val -62657"/>
              <a:gd name="adj2" fmla="val -46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name(s)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140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32412" y="3183196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1539" y="4439296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050067" y="3759084"/>
            <a:ext cx="2516345" cy="1206886"/>
          </a:xfrm>
          <a:prstGeom prst="wedgeRoundRectCallout">
            <a:avLst>
              <a:gd name="adj1" fmla="val -63618"/>
              <a:gd name="adj2" fmla="val 7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01174" y="5765714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Condition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246812" y="2261901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Default value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Deleting structures is called </a:t>
            </a:r>
            <a:r>
              <a:rPr lang="en-US" sz="3600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sz="3600" dirty="0"/>
              <a:t>We can drop:</a:t>
            </a:r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Keys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Constraints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Tables</a:t>
            </a:r>
            <a:r>
              <a:rPr lang="en-US" sz="3400" dirty="0"/>
              <a:t> </a:t>
            </a:r>
          </a:p>
          <a:p>
            <a:pPr lvl="2"/>
            <a:r>
              <a:rPr lang="en-US" sz="3400" dirty="0"/>
              <a:t>Entire </a:t>
            </a:r>
            <a:r>
              <a:rPr lang="en-US" sz="3400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sz="3600" dirty="0"/>
              <a:t>Deleting all data in a table is called </a:t>
            </a:r>
            <a:r>
              <a:rPr lang="en-US" sz="3600" dirty="0">
                <a:solidFill>
                  <a:schemeClr val="accent1"/>
                </a:solidFill>
              </a:rPr>
              <a:t>truncating</a:t>
            </a:r>
          </a:p>
          <a:p>
            <a:r>
              <a:rPr lang="en-US" sz="3600" dirty="0"/>
              <a:t>Both of these actions </a:t>
            </a:r>
            <a:r>
              <a:rPr lang="en-US" sz="3600" dirty="0">
                <a:solidFill>
                  <a:schemeClr val="accent1"/>
                </a:solidFill>
              </a:rPr>
              <a:t>cannot be undone </a:t>
            </a:r>
            <a:r>
              <a:rPr lang="en-US" sz="36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2057400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990012" y="2649693"/>
            <a:ext cx="2652600" cy="822826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3868507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28012" y="4275888"/>
            <a:ext cx="2743200" cy="735528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3012" y="5480295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99412" y="5345907"/>
            <a:ext cx="3200400" cy="684812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Database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Removing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constraint </a:t>
            </a:r>
            <a:r>
              <a:rPr lang="en-US" dirty="0"/>
              <a:t>from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fields</a:t>
            </a:r>
          </a:p>
          <a:p>
            <a:pPr>
              <a:lnSpc>
                <a:spcPct val="100000"/>
              </a:lnSpc>
              <a:spcBef>
                <a:spcPts val="126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0385" y="2714231"/>
            <a:ext cx="60991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44421" y="2379467"/>
            <a:ext cx="2438400" cy="700710"/>
          </a:xfrm>
          <a:prstGeom prst="wedgeRoundRectCallout">
            <a:avLst>
              <a:gd name="adj1" fmla="val -72270"/>
              <a:gd name="adj2" fmla="val 482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93607" y="3305421"/>
            <a:ext cx="3505200" cy="700710"/>
          </a:xfrm>
          <a:prstGeom prst="wedgeRoundRectCallout">
            <a:avLst>
              <a:gd name="adj1" fmla="val -64098"/>
              <a:gd name="adj2" fmla="val 6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0929" y="4725902"/>
            <a:ext cx="609917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477361" y="5776230"/>
            <a:ext cx="3193882" cy="700710"/>
          </a:xfrm>
          <a:prstGeom prst="wedgeRoundRectCallout">
            <a:avLst>
              <a:gd name="adj1" fmla="val -70737"/>
              <a:gd name="adj2" fmla="val -52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817829" y="4789493"/>
            <a:ext cx="2600494" cy="700710"/>
          </a:xfrm>
          <a:prstGeom prst="wedgeRoundRectCallout">
            <a:avLst>
              <a:gd name="adj1" fmla="val -80248"/>
              <a:gd name="adj2" fmla="val 15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Table columns have a </a:t>
            </a:r>
            <a:r>
              <a:rPr lang="en-US" sz="3600" dirty="0">
                <a:solidFill>
                  <a:schemeClr val="accent1"/>
                </a:solidFill>
              </a:rPr>
              <a:t>fixed type</a:t>
            </a:r>
            <a:endParaRPr lang="en-US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Setting up the database is the </a:t>
            </a:r>
            <a:r>
              <a:rPr lang="en-US" sz="3200" dirty="0">
                <a:solidFill>
                  <a:schemeClr val="accent1"/>
                </a:solidFill>
              </a:rPr>
              <a:t>last step </a:t>
            </a:r>
            <a:r>
              <a:rPr lang="en-US" sz="3200" dirty="0"/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can use Management Studio to </a:t>
            </a:r>
            <a:r>
              <a:rPr lang="en-US" sz="3200" dirty="0">
                <a:solidFill>
                  <a:schemeClr val="accent1"/>
                </a:solidFill>
              </a:rPr>
              <a:t>create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1"/>
                </a:solidFill>
              </a:rPr>
              <a:t>customize</a:t>
            </a:r>
            <a:r>
              <a:rPr lang="en-US" sz="32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SQL provides </a:t>
            </a:r>
            <a:r>
              <a:rPr lang="en-US" sz="3200" dirty="0">
                <a:solidFill>
                  <a:schemeClr val="accent1"/>
                </a:solidFill>
              </a:rPr>
              <a:t>greater control </a:t>
            </a:r>
            <a:r>
              <a:rPr lang="en-US" sz="3200" dirty="0"/>
              <a:t>over actions: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915221"/>
            <a:ext cx="58674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9032" y="2971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Strings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text data block (unlimited size)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1/300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Management Studio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8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/>
              <a:t>is the main tool</a:t>
            </a:r>
            <a:r>
              <a:rPr lang="bg-BG" dirty="0"/>
              <a:t> </a:t>
            </a:r>
            <a:r>
              <a:rPr lang="en-US" dirty="0"/>
              <a:t>to use when working with the database</a:t>
            </a:r>
            <a:r>
              <a:rPr lang="bg-BG" dirty="0"/>
              <a:t> </a:t>
            </a:r>
            <a:r>
              <a:rPr lang="en-US" dirty="0"/>
              <a:t>and its objects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create a new database</a:t>
            </a:r>
            <a:endParaRPr lang="bg-BG" dirty="0"/>
          </a:p>
          <a:p>
            <a:pPr lvl="1"/>
            <a:r>
              <a:rPr lang="en-US" dirty="0"/>
              <a:t>To create objects in the database</a:t>
            </a:r>
            <a:r>
              <a:rPr lang="bg-BG" dirty="0"/>
              <a:t> 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change the properties of objects</a:t>
            </a:r>
            <a:endParaRPr lang="bg-BG" dirty="0"/>
          </a:p>
          <a:p>
            <a:pPr lvl="1"/>
            <a:r>
              <a:rPr lang="en-US" dirty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Object Explorer</a:t>
            </a: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accent1"/>
                </a:solidFill>
              </a:rPr>
              <a:t>context menu </a:t>
            </a:r>
            <a:r>
              <a:rPr lang="en-US" sz="32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200" dirty="0"/>
              <a:t>You may need to </a:t>
            </a:r>
            <a:r>
              <a:rPr lang="en-US" sz="3200" dirty="0">
                <a:solidFill>
                  <a:schemeClr val="accent1"/>
                </a:solidFill>
              </a:rPr>
              <a:t>Refresh [F5]</a:t>
            </a:r>
            <a:r>
              <a:rPr lang="en-US" sz="3200" dirty="0"/>
              <a:t> to see the results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198730" y="3766436"/>
            <a:ext cx="4572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2371</TotalTime>
  <Words>1313</Words>
  <Application>Microsoft Office PowerPoint</Application>
  <PresentationFormat>Custom</PresentationFormat>
  <Paragraphs>265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Data Definition and Data Types</vt:lpstr>
      <vt:lpstr>Table of Contents</vt:lpstr>
      <vt:lpstr>Questions</vt:lpstr>
      <vt:lpstr>Data Types in SQL Server</vt:lpstr>
      <vt:lpstr>Data Types in SQL Server</vt:lpstr>
      <vt:lpstr>Data Types in SQL Server (2)</vt:lpstr>
      <vt:lpstr>Database Modeling</vt:lpstr>
      <vt:lpstr>Working with Object Explorer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98</cp:revision>
  <dcterms:created xsi:type="dcterms:W3CDTF">2014-01-02T17:00:34Z</dcterms:created>
  <dcterms:modified xsi:type="dcterms:W3CDTF">2017-09-19T11:43:54Z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