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58"/>
  </p:notesMasterIdLst>
  <p:handoutMasterIdLst>
    <p:handoutMasterId r:id="rId59"/>
  </p:handoutMasterIdLst>
  <p:sldIdLst>
    <p:sldId id="455" r:id="rId3"/>
    <p:sldId id="404" r:id="rId4"/>
    <p:sldId id="405" r:id="rId5"/>
    <p:sldId id="406" r:id="rId6"/>
    <p:sldId id="407" r:id="rId7"/>
    <p:sldId id="408" r:id="rId8"/>
    <p:sldId id="409" r:id="rId9"/>
    <p:sldId id="410" r:id="rId10"/>
    <p:sldId id="411" r:id="rId11"/>
    <p:sldId id="412" r:id="rId12"/>
    <p:sldId id="413" r:id="rId13"/>
    <p:sldId id="414" r:id="rId14"/>
    <p:sldId id="415" r:id="rId15"/>
    <p:sldId id="416" r:id="rId16"/>
    <p:sldId id="417" r:id="rId17"/>
    <p:sldId id="418" r:id="rId18"/>
    <p:sldId id="419" r:id="rId19"/>
    <p:sldId id="420" r:id="rId20"/>
    <p:sldId id="421" r:id="rId21"/>
    <p:sldId id="456" r:id="rId22"/>
    <p:sldId id="457" r:id="rId23"/>
    <p:sldId id="462" r:id="rId24"/>
    <p:sldId id="463" r:id="rId25"/>
    <p:sldId id="464" r:id="rId26"/>
    <p:sldId id="468" r:id="rId27"/>
    <p:sldId id="466" r:id="rId28"/>
    <p:sldId id="467" r:id="rId29"/>
    <p:sldId id="469" r:id="rId30"/>
    <p:sldId id="424" r:id="rId31"/>
    <p:sldId id="425" r:id="rId32"/>
    <p:sldId id="426" r:id="rId33"/>
    <p:sldId id="427" r:id="rId34"/>
    <p:sldId id="428" r:id="rId35"/>
    <p:sldId id="429" r:id="rId36"/>
    <p:sldId id="430" r:id="rId37"/>
    <p:sldId id="431" r:id="rId38"/>
    <p:sldId id="432" r:id="rId39"/>
    <p:sldId id="433" r:id="rId40"/>
    <p:sldId id="434" r:id="rId41"/>
    <p:sldId id="435" r:id="rId42"/>
    <p:sldId id="436" r:id="rId43"/>
    <p:sldId id="437" r:id="rId44"/>
    <p:sldId id="438" r:id="rId45"/>
    <p:sldId id="439" r:id="rId46"/>
    <p:sldId id="440" r:id="rId47"/>
    <p:sldId id="441" r:id="rId48"/>
    <p:sldId id="442" r:id="rId49"/>
    <p:sldId id="443" r:id="rId50"/>
    <p:sldId id="444" r:id="rId51"/>
    <p:sldId id="445" r:id="rId52"/>
    <p:sldId id="446" r:id="rId53"/>
    <p:sldId id="447" r:id="rId54"/>
    <p:sldId id="472" r:id="rId55"/>
    <p:sldId id="470" r:id="rId56"/>
    <p:sldId id="473" r:id="rId5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B33125B-ED83-4B93-BF3C-72D80798F145}">
          <p14:sldIdLst>
            <p14:sldId id="455"/>
            <p14:sldId id="404"/>
            <p14:sldId id="405"/>
          </p14:sldIdLst>
        </p14:section>
        <p14:section name="Joins" id="{7A2D8654-6F66-4E54-9BD2-B335C0C863B7}">
          <p14:sldIdLst>
            <p14:sldId id="406"/>
            <p14:sldId id="407"/>
            <p14:sldId id="408"/>
            <p14:sldId id="409"/>
            <p14:sldId id="410"/>
            <p14:sldId id="411"/>
            <p14:sldId id="412"/>
            <p14:sldId id="413"/>
            <p14:sldId id="414"/>
            <p14:sldId id="415"/>
            <p14:sldId id="416"/>
            <p14:sldId id="417"/>
            <p14:sldId id="418"/>
            <p14:sldId id="419"/>
            <p14:sldId id="420"/>
            <p14:sldId id="421"/>
            <p14:sldId id="456"/>
            <p14:sldId id="457"/>
            <p14:sldId id="462"/>
            <p14:sldId id="463"/>
            <p14:sldId id="464"/>
            <p14:sldId id="468"/>
            <p14:sldId id="466"/>
            <p14:sldId id="467"/>
            <p14:sldId id="469"/>
            <p14:sldId id="424"/>
            <p14:sldId id="425"/>
            <p14:sldId id="426"/>
            <p14:sldId id="427"/>
            <p14:sldId id="428"/>
            <p14:sldId id="429"/>
            <p14:sldId id="430"/>
            <p14:sldId id="431"/>
          </p14:sldIdLst>
        </p14:section>
        <p14:section name="Subqueries" id="{76D3EEA9-0216-43A0-B137-DC91BD57DB0D}">
          <p14:sldIdLst>
            <p14:sldId id="432"/>
            <p14:sldId id="433"/>
            <p14:sldId id="434"/>
            <p14:sldId id="435"/>
            <p14:sldId id="436"/>
          </p14:sldIdLst>
        </p14:section>
        <p14:section name="Common Table Expression" id="{93A8B3AD-E9F0-4B5C-87BD-F4B57253634C}">
          <p14:sldIdLst>
            <p14:sldId id="437"/>
            <p14:sldId id="438"/>
            <p14:sldId id="439"/>
          </p14:sldIdLst>
        </p14:section>
        <p14:section name="Indices" id="{6DD88DBD-05FF-4C45-A6DF-189B95CF830C}">
          <p14:sldIdLst>
            <p14:sldId id="440"/>
            <p14:sldId id="441"/>
            <p14:sldId id="442"/>
            <p14:sldId id="443"/>
            <p14:sldId id="444"/>
            <p14:sldId id="445"/>
            <p14:sldId id="446"/>
          </p14:sldIdLst>
        </p14:section>
        <p14:section name="Conclusion" id="{A455DB05-6798-45C7-B3F4-F78A8A5C1EFA}">
          <p14:sldIdLst>
            <p14:sldId id="447"/>
            <p14:sldId id="472"/>
            <p14:sldId id="470"/>
            <p14:sldId id="473"/>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tUniLector" initials="S" lastIdx="1" clrIdx="0">
    <p:extLst>
      <p:ext uri="{19B8F6BF-5375-455C-9EA6-DF929625EA0E}">
        <p15:presenceInfo xmlns:p15="http://schemas.microsoft.com/office/powerpoint/2012/main" userId="SoftUniLec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FF"/>
    <a:srgbClr val="D9D5C7"/>
    <a:srgbClr val="000000"/>
    <a:srgbClr val="C6C0AA"/>
    <a:srgbClr val="F3BE60"/>
    <a:srgbClr val="00B050"/>
    <a:srgbClr val="613306"/>
    <a:srgbClr val="371D03"/>
    <a:srgbClr val="482604"/>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78413" autoAdjust="0"/>
  </p:normalViewPr>
  <p:slideViewPr>
    <p:cSldViewPr>
      <p:cViewPr varScale="1">
        <p:scale>
          <a:sx n="87" d="100"/>
          <a:sy n="87" d="100"/>
        </p:scale>
        <p:origin x="298" y="62"/>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commentAuthors" Target="commentAuthors.xml"/><Relationship Id="rId65"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06-Oct-17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06-Oct-17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0675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Right outer joins return all the data in the second(right) table and all the data from the first(left) table that matches the join</a:t>
            </a:r>
            <a:r>
              <a:rPr lang="en-US" baseline="0" dirty="0"/>
              <a:t> conditions. If the data in the left table doesn’t match any data in the right table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362123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3753911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Full joins match all the data in the left</a:t>
            </a:r>
            <a:r>
              <a:rPr lang="en-US" baseline="0" dirty="0"/>
              <a:t> and the right table. If</a:t>
            </a:r>
            <a:r>
              <a:rPr lang="bg-BG" baseline="0" dirty="0"/>
              <a:t> </a:t>
            </a:r>
            <a:r>
              <a:rPr lang="en-US" baseline="0" dirty="0"/>
              <a:t>any of the values doesn’t the join conditions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2224674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140181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Cross joins create Cartesian products. This means that</a:t>
            </a:r>
            <a:r>
              <a:rPr lang="en-US" baseline="0" dirty="0"/>
              <a:t> all the rows in the left table are multiplied by all the rows in the right table. If table Employees has 2 rows and table Departments has 3 rows the result will return the multiplication – 6 rows.</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1822008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3667677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29</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a:latin typeface="Courier New" pitchFamily="49" charset="0"/>
              </a:rPr>
              <a:t>Employees</a:t>
            </a:r>
            <a:r>
              <a:rPr lang="en-US" dirty="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a:latin typeface="Courier New" pitchFamily="49" charset="0"/>
              </a:rPr>
              <a:t>Employees</a:t>
            </a:r>
            <a:r>
              <a:rPr lang="en-US" dirty="0"/>
              <a:t> 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2144360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30</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a:latin typeface="Courier New" pitchFamily="49" charset="0"/>
              </a:rPr>
              <a:t>Employees</a:t>
            </a:r>
            <a:r>
              <a:rPr lang="en-US" dirty="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a:latin typeface="Courier New" pitchFamily="49" charset="0"/>
              </a:rPr>
              <a:t>Employees</a:t>
            </a:r>
            <a:r>
              <a:rPr lang="en-US" dirty="0"/>
              <a:t> 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1753760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31</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in addition, displays only employees within the Sales department.</a:t>
            </a:r>
          </a:p>
          <a:p>
            <a:endParaRPr lang="en-US" dirty="0"/>
          </a:p>
        </p:txBody>
      </p:sp>
    </p:spTree>
    <p:extLst>
      <p:ext uri="{BB962C8B-B14F-4D97-AF65-F5344CB8AC3E}">
        <p14:creationId xmlns:p14="http://schemas.microsoft.com/office/powerpoint/2010/main" val="3189947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32</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in addition, displays only employees within the Sales department.</a:t>
            </a:r>
          </a:p>
          <a:p>
            <a:endParaRPr lang="en-US" dirty="0"/>
          </a:p>
        </p:txBody>
      </p:sp>
    </p:spTree>
    <p:extLst>
      <p:ext uri="{BB962C8B-B14F-4D97-AF65-F5344CB8AC3E}">
        <p14:creationId xmlns:p14="http://schemas.microsoft.com/office/powerpoint/2010/main" val="3675642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89639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33</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4046947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34</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4016129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35</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noProof="1"/>
          </a:p>
        </p:txBody>
      </p:sp>
    </p:spTree>
    <p:extLst>
      <p:ext uri="{BB962C8B-B14F-4D97-AF65-F5344CB8AC3E}">
        <p14:creationId xmlns:p14="http://schemas.microsoft.com/office/powerpoint/2010/main" val="3590510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36</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pPr lvl="1"/>
            <a:endParaRPr lang="en-US" dirty="0"/>
          </a:p>
        </p:txBody>
      </p:sp>
    </p:spTree>
    <p:extLst>
      <p:ext uri="{BB962C8B-B14F-4D97-AF65-F5344CB8AC3E}">
        <p14:creationId xmlns:p14="http://schemas.microsoft.com/office/powerpoint/2010/main" val="3561039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37</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3111253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 subquery or nested query is a query within another SQL query and embedded within the WHERE clause.</a:t>
            </a:r>
            <a:r>
              <a:rPr lang="en-US" baseline="0" dirty="0"/>
              <a:t> Its main purpose is to serve as a data filter for the main query. It can be used after any of the operators(&gt;,&lt;, =, !=, IN, BETWEEN). A subquery can return a single value or multiple values.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3795076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39</a:t>
            </a:fld>
            <a:endParaRPr lang="en-US" dirty="0"/>
          </a:p>
        </p:txBody>
      </p:sp>
    </p:spTree>
    <p:extLst>
      <p:ext uri="{BB962C8B-B14F-4D97-AF65-F5344CB8AC3E}">
        <p14:creationId xmlns:p14="http://schemas.microsoft.com/office/powerpoint/2010/main" val="2913511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40</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3473078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41</a:t>
            </a:fld>
            <a:endParaRPr lang="en-US" dirty="0"/>
          </a:p>
        </p:txBody>
      </p:sp>
    </p:spTree>
    <p:extLst>
      <p:ext uri="{BB962C8B-B14F-4D97-AF65-F5344CB8AC3E}">
        <p14:creationId xmlns:p14="http://schemas.microsoft.com/office/powerpoint/2010/main" val="3752100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42</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1868287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3503338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45</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Every table can</a:t>
            </a:r>
            <a:r>
              <a:rPr lang="en-US" baseline="0" dirty="0"/>
              <a:t> have only one c</a:t>
            </a:r>
            <a:r>
              <a:rPr lang="en-US" dirty="0"/>
              <a:t>lustered indexes. They are stored on</a:t>
            </a:r>
            <a:r>
              <a:rPr lang="en-US" baseline="0" dirty="0"/>
              <a:t> the table.</a:t>
            </a:r>
            <a:r>
              <a:rPr lang="en-US" dirty="0"/>
              <a:t> Clustered</a:t>
            </a:r>
            <a:r>
              <a:rPr lang="en-US" baseline="0" dirty="0"/>
              <a:t> indexes sorts the data physically in the table so the reads are much faster. The most common index structure are the B-trees. However, when you have an index inserts and deletes it takes more time to accomplish because </a:t>
            </a:r>
            <a:r>
              <a:rPr lang="en-US" dirty="0"/>
              <a:t>indexes</a:t>
            </a:r>
            <a:r>
              <a:rPr lang="en-US" baseline="0" dirty="0"/>
              <a:t> has to be updated as well.</a:t>
            </a:r>
            <a:br>
              <a:rPr lang="en-US" dirty="0"/>
            </a:br>
            <a:br>
              <a:rPr lang="en-US" dirty="0"/>
            </a:br>
            <a:r>
              <a:rPr lang="en-US" dirty="0"/>
              <a:t>A non-clustered index has a duplicate of the data from the indexed columns kept ordered together with pointers to the actual data rows (pointers to the clustered index if there is one). This means that accessing data through a non-clustered index has to go through an extra layer of indirection. However, if you select only the data that's available in the indexed columns you can get the data back directly from the duplicated index data.</a:t>
            </a:r>
          </a:p>
          <a:p>
            <a:endParaRPr lang="bg-BG" dirty="0"/>
          </a:p>
        </p:txBody>
      </p:sp>
    </p:spTree>
    <p:extLst>
      <p:ext uri="{BB962C8B-B14F-4D97-AF65-F5344CB8AC3E}">
        <p14:creationId xmlns:p14="http://schemas.microsoft.com/office/powerpoint/2010/main" val="12648637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49</a:t>
            </a:fld>
            <a:endParaRPr lang="en-US" dirty="0"/>
          </a:p>
        </p:txBody>
      </p:sp>
    </p:spTree>
    <p:extLst>
      <p:ext uri="{BB962C8B-B14F-4D97-AF65-F5344CB8AC3E}">
        <p14:creationId xmlns:p14="http://schemas.microsoft.com/office/powerpoint/2010/main" val="3982586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50</a:t>
            </a:fld>
            <a:endParaRPr lang="en-US" dirty="0"/>
          </a:p>
        </p:txBody>
      </p:sp>
    </p:spTree>
    <p:extLst>
      <p:ext uri="{BB962C8B-B14F-4D97-AF65-F5344CB8AC3E}">
        <p14:creationId xmlns:p14="http://schemas.microsoft.com/office/powerpoint/2010/main" val="17679059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52</a:t>
            </a:fld>
            <a:endParaRPr lang="en-US" dirty="0"/>
          </a:p>
        </p:txBody>
      </p:sp>
    </p:spTree>
    <p:extLst>
      <p:ext uri="{BB962C8B-B14F-4D97-AF65-F5344CB8AC3E}">
        <p14:creationId xmlns:p14="http://schemas.microsoft.com/office/powerpoint/2010/main" val="881360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210969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54</a:t>
            </a:fld>
            <a:endParaRPr lang="en-US" dirty="0"/>
          </a:p>
        </p:txBody>
      </p:sp>
    </p:spTree>
    <p:extLst>
      <p:ext uri="{BB962C8B-B14F-4D97-AF65-F5344CB8AC3E}">
        <p14:creationId xmlns:p14="http://schemas.microsoft.com/office/powerpoint/2010/main" val="32192912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3616152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5</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8481" y="4416099"/>
            <a:ext cx="5504853" cy="4182457"/>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access data from both of them.</a:t>
            </a:r>
          </a:p>
          <a:p>
            <a:endParaRPr lang="en-US" dirty="0"/>
          </a:p>
        </p:txBody>
      </p:sp>
    </p:spTree>
    <p:extLst>
      <p:ext uri="{BB962C8B-B14F-4D97-AF65-F5344CB8AC3E}">
        <p14:creationId xmlns:p14="http://schemas.microsoft.com/office/powerpoint/2010/main" val="3217986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8</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8481" y="4416099"/>
            <a:ext cx="5504853" cy="4182457"/>
          </a:xfrm>
        </p:spPr>
        <p:txBody>
          <a:bodyPr/>
          <a:lstStyle/>
          <a:p>
            <a:pPr lvl="1">
              <a:lnSpc>
                <a:spcPct val="65000"/>
              </a:lnSpc>
              <a:spcBef>
                <a:spcPct val="35000"/>
              </a:spcBef>
            </a:pPr>
            <a:r>
              <a:rPr lang="en-US" sz="2300" dirty="0"/>
              <a:t>These are SQL99 compliant joins</a:t>
            </a:r>
          </a:p>
        </p:txBody>
      </p:sp>
    </p:spTree>
    <p:extLst>
      <p:ext uri="{BB962C8B-B14F-4D97-AF65-F5344CB8AC3E}">
        <p14:creationId xmlns:p14="http://schemas.microsoft.com/office/powerpoint/2010/main" val="1839819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Inner</a:t>
            </a:r>
            <a:r>
              <a:rPr lang="en-US" baseline="0" dirty="0"/>
              <a:t> joins return only rows which exist in both tables.</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168084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043164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Left outer joins return all the data in the first(left) table and all the data from the second(right) table that matches the join</a:t>
            </a:r>
            <a:r>
              <a:rPr lang="en-US" baseline="0" dirty="0"/>
              <a:t> conditions. If the data in the right table doesn’t match any data in the left table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3711226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2279302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13" Type="http://schemas.openxmlformats.org/officeDocument/2006/relationships/image" Target="../media/image3.png"/><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06-Oct-17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4DB27244-AB57-426A-8A7C-7A464C5E76B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D669D908-9F24-4E22-8A2E-30B85F7749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9" name="Rectangle 18"/>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pic>
        <p:nvPicPr>
          <p:cNvPr id="16" name="Picture 15">
            <a:extLst>
              <a:ext uri="{FF2B5EF4-FFF2-40B4-BE49-F238E27FC236}">
                <a16:creationId xmlns:a16="http://schemas.microsoft.com/office/drawing/2014/main" id="{FD29B72B-9880-4515-9657-279DBE27D8C0}"/>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pic>
        <p:nvPicPr>
          <p:cNvPr id="17" name="Picture 16">
            <a:extLst>
              <a:ext uri="{FF2B5EF4-FFF2-40B4-BE49-F238E27FC236}">
                <a16:creationId xmlns:a16="http://schemas.microsoft.com/office/drawing/2014/main" id="{D9D1902A-93C2-46BA-AB41-4381F1BB001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2588799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06-Oct-17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creativecommons.org/licenses/by-nc-sa/4.0/" TargetMode="External"/><Relationship Id="rId3" Type="http://schemas.openxmlformats.org/officeDocument/2006/relationships/hyperlink" Target="http://softuni.bg/"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judge.softuni.bg/Contests/Practice/Index/393#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judge.softuni.bg/Contests/Practice/Index/393#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judge.softuni.bg/Contests/Practice/Index/393#2"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hyperlink" Target="https://judge.softuni.bg/Contests/Practice/Index/393#2"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judge.softuni.bg/Contests/Practice/Index/393#5"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hyperlink" Target="https://judge.softuni.bg/Contests/Practice/Index/393#5"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judge.softuni.bg/Contests/Practice/Index/393#9"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2.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hyperlink" Target="https://judge.softuni.bg/Contests/Practice/Index/393#9"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judge.softuni.bg/Contests/Practice/Index/393#10"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2.png"/><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hyperlink" Target="https://judge.softuni.bg/Contests/Practice/Index/393#10"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3.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34.png"/><Relationship Id="rId18" Type="http://schemas.openxmlformats.org/officeDocument/2006/relationships/hyperlink" Target="https://netpeak.net/" TargetMode="External"/><Relationship Id="rId3" Type="http://schemas.openxmlformats.org/officeDocument/2006/relationships/hyperlink" Target="https://softuni.bg/courses/databases-sqlsrv" TargetMode="External"/><Relationship Id="rId7" Type="http://schemas.openxmlformats.org/officeDocument/2006/relationships/image" Target="../media/image31.png"/><Relationship Id="rId12" Type="http://schemas.openxmlformats.org/officeDocument/2006/relationships/hyperlink" Target="http://www.superhosting.bg/" TargetMode="External"/><Relationship Id="rId17" Type="http://schemas.openxmlformats.org/officeDocument/2006/relationships/image" Target="../media/image36.png"/><Relationship Id="rId2" Type="http://schemas.openxmlformats.org/officeDocument/2006/relationships/notesSlide" Target="../notesSlides/notesSlide34.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33.png"/><Relationship Id="rId5" Type="http://schemas.openxmlformats.org/officeDocument/2006/relationships/image" Target="../media/image30.png"/><Relationship Id="rId15" Type="http://schemas.openxmlformats.org/officeDocument/2006/relationships/image" Target="../media/image35.png"/><Relationship Id="rId10" Type="http://schemas.openxmlformats.org/officeDocument/2006/relationships/hyperlink" Target="http://www.infragistics.com/" TargetMode="External"/><Relationship Id="rId19" Type="http://schemas.openxmlformats.org/officeDocument/2006/relationships/image" Target="../media/image37.png"/><Relationship Id="rId4" Type="http://schemas.openxmlformats.org/officeDocument/2006/relationships/hyperlink" Target="http://xs-software.com/" TargetMode="External"/><Relationship Id="rId9" Type="http://schemas.openxmlformats.org/officeDocument/2006/relationships/image" Target="../media/image32.png"/><Relationship Id="rId14" Type="http://schemas.openxmlformats.org/officeDocument/2006/relationships/hyperlink" Target="http://www.telenor.bg/"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10.png"/></Relationships>
</file>

<file path=ppt/slides/_rels/slide55.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38.png"/><Relationship Id="rId12"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41.png"/><Relationship Id="rId5" Type="http://schemas.openxmlformats.org/officeDocument/2006/relationships/hyperlink" Target="https://www.facebook.com/SoftwareUniversity" TargetMode="External"/><Relationship Id="rId10" Type="http://schemas.openxmlformats.org/officeDocument/2006/relationships/image" Target="../media/image40.png"/><Relationship Id="rId4" Type="http://schemas.openxmlformats.org/officeDocument/2006/relationships/hyperlink" Target="http://softuni.foundation/" TargetMode="External"/><Relationship Id="rId9"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799012" y="914399"/>
            <a:ext cx="7162799" cy="2058235"/>
          </a:xfrm>
        </p:spPr>
        <p:txBody>
          <a:bodyPr>
            <a:normAutofit/>
          </a:bodyPr>
          <a:lstStyle/>
          <a:p>
            <a:pPr algn="ctr"/>
            <a:r>
              <a:rPr lang="en-US" dirty="0"/>
              <a:t>Joins, Subqueries, CTEs and Indices</a:t>
            </a:r>
          </a:p>
        </p:txBody>
      </p:sp>
      <p:sp>
        <p:nvSpPr>
          <p:cNvPr id="7" name="Text Placeholder 6"/>
          <p:cNvSpPr>
            <a:spLocks noGrp="1"/>
          </p:cNvSpPr>
          <p:nvPr>
            <p:ph type="body" sz="quarter" idx="10"/>
          </p:nvPr>
        </p:nvSpPr>
        <p:spPr>
          <a:xfrm>
            <a:off x="760412" y="4419600"/>
            <a:ext cx="3187613" cy="525135"/>
          </a:xfrm>
        </p:spPr>
        <p:txBody>
          <a:bodyPr/>
          <a:lstStyle/>
          <a:p>
            <a:r>
              <a:rPr lang="en-US" dirty="0"/>
              <a:t>SoftUni Team</a:t>
            </a:r>
          </a:p>
        </p:txBody>
      </p:sp>
      <p:sp>
        <p:nvSpPr>
          <p:cNvPr id="8" name="Text Placeholder 7"/>
          <p:cNvSpPr>
            <a:spLocks noGrp="1"/>
          </p:cNvSpPr>
          <p:nvPr>
            <p:ph type="body" sz="quarter" idx="13"/>
          </p:nvPr>
        </p:nvSpPr>
        <p:spPr>
          <a:xfrm>
            <a:off x="760413" y="4889499"/>
            <a:ext cx="3187614" cy="444343"/>
          </a:xfrm>
        </p:spPr>
        <p:txBody>
          <a:bodyPr/>
          <a:lstStyle/>
          <a:p>
            <a:r>
              <a:rPr lang="en-US" dirty="0"/>
              <a:t>Technical Trainers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http://softuni.bg</a:t>
            </a:r>
            <a:endParaRPr lang="en-US" dirty="0"/>
          </a:p>
        </p:txBody>
      </p:sp>
      <p:pic>
        <p:nvPicPr>
          <p:cNvPr id="16" name="Picture 2" descr="database, storag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7921" y="3620613"/>
            <a:ext cx="2446389" cy="244639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database, storag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85412" y="4442934"/>
            <a:ext cx="1509802" cy="162406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rot="576164">
            <a:off x="5145888" y="3718448"/>
            <a:ext cx="1562159" cy="722955"/>
          </a:xfrm>
          <a:prstGeom prst="rect">
            <a:avLst/>
          </a:prstGeom>
          <a:noFill/>
        </p:spPr>
        <p:txBody>
          <a:bodyPr wrap="none" rtlCol="0">
            <a:spAutoFit/>
          </a:bodyPr>
          <a:lstStyle/>
          <a:p>
            <a:pPr algn="ctr">
              <a:lnSpc>
                <a:spcPct val="85000"/>
              </a:lnSpc>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Databases</a:t>
            </a:r>
          </a:p>
          <a:p>
            <a:pPr algn="ctr">
              <a:lnSpc>
                <a:spcPct val="85000"/>
              </a:lnSpc>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Basics</a:t>
            </a:r>
          </a:p>
        </p:txBody>
      </p:sp>
      <p:pic>
        <p:nvPicPr>
          <p:cNvPr id="13" name="Picture 12">
            <a:extLst>
              <a:ext uri="{FF2B5EF4-FFF2-40B4-BE49-F238E27FC236}">
                <a16:creationId xmlns:a16="http://schemas.microsoft.com/office/drawing/2014/main" id="{BD030D2F-5DE5-4D61-ADC5-1B2138EA08E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pic>
        <p:nvPicPr>
          <p:cNvPr id="15" name="Picture 14">
            <a:extLst>
              <a:ext uri="{FF2B5EF4-FFF2-40B4-BE49-F238E27FC236}">
                <a16:creationId xmlns:a16="http://schemas.microsoft.com/office/drawing/2014/main" id="{33657C5D-2539-4FBB-A65D-400B7DD3929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8430" y="2496257"/>
            <a:ext cx="2212117" cy="551743"/>
          </a:xfrm>
          <a:prstGeom prst="rect">
            <a:avLst/>
          </a:prstGeom>
        </p:spPr>
      </p:pic>
      <p:pic>
        <p:nvPicPr>
          <p:cNvPr id="19" name="Picture 4" title="CC-BY-NC-SA License">
            <a:hlinkClick r:id="rId8" tooltip="This work is licensed under the &quot;Creative Commons Attribution-NonCommercial-ShareAlike 4.0 International&quot; license"/>
            <a:extLst>
              <a:ext uri="{FF2B5EF4-FFF2-40B4-BE49-F238E27FC236}">
                <a16:creationId xmlns:a16="http://schemas.microsoft.com/office/drawing/2014/main" id="{36E79D69-666E-4A31-AA24-783FED6F1A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1983" y="3369266"/>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noProof="1" smtClean="0"/>
              <a:pPr>
                <a:defRPr/>
              </a:pPr>
              <a:t>10</a:t>
            </a:fld>
            <a:endParaRPr lang="en-US" noProof="1"/>
          </a:p>
        </p:txBody>
      </p:sp>
      <p:sp>
        <p:nvSpPr>
          <p:cNvPr id="465922" name="Rectangle 2"/>
          <p:cNvSpPr>
            <a:spLocks noGrp="1" noChangeArrowheads="1"/>
          </p:cNvSpPr>
          <p:nvPr>
            <p:ph type="title"/>
          </p:nvPr>
        </p:nvSpPr>
        <p:spPr/>
        <p:txBody>
          <a:bodyPr/>
          <a:lstStyle/>
          <a:p>
            <a:r>
              <a:rPr lang="en-US" noProof="1"/>
              <a:t>Inner Join</a:t>
            </a:r>
          </a:p>
        </p:txBody>
      </p:sp>
      <p:graphicFrame>
        <p:nvGraphicFramePr>
          <p:cNvPr id="2" name="Table 1"/>
          <p:cNvGraphicFramePr>
            <a:graphicFrameLocks noGrp="1"/>
          </p:cNvGraphicFramePr>
          <p:nvPr>
            <p:extLst>
              <p:ext uri="{D42A27DB-BD31-4B8C-83A1-F6EECF244321}">
                <p14:modId xmlns:p14="http://schemas.microsoft.com/office/powerpoint/2010/main" val="2588593995"/>
              </p:ext>
            </p:extLst>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effectLst>
                            <a:outerShdw blurRad="38100" dist="38100" dir="2700000" algn="tl">
                              <a:srgbClr val="000000">
                                <a:alpha val="43137"/>
                              </a:srgbClr>
                            </a:outerShdw>
                          </a:effectLst>
                        </a:rPr>
                        <a:t>DepartmentID</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noProof="1">
                          <a:solidFill>
                            <a:schemeClr val="tx1"/>
                          </a:solidFill>
                          <a:effectLst>
                            <a:outerShdw blurRad="38100" dist="38100" dir="2700000" algn="tl">
                              <a:srgbClr val="000000">
                                <a:alpha val="43137"/>
                              </a:srgbClr>
                            </a:outerShdw>
                          </a:effectLst>
                        </a:rPr>
                        <a:t>263</a:t>
                      </a:r>
                    </a:p>
                  </a:txBody>
                  <a:tcPr>
                    <a:solidFill>
                      <a:schemeClr val="accent5">
                        <a:lumMod val="40000"/>
                        <a:lumOff val="60000"/>
                        <a:alpha val="20000"/>
                      </a:schemeClr>
                    </a:solidFill>
                  </a:tcPr>
                </a:tc>
                <a:tc>
                  <a:txBody>
                    <a:bodyPr/>
                    <a:lstStyle/>
                    <a:p>
                      <a:r>
                        <a:rPr lang="en-US" noProof="1">
                          <a:solidFill>
                            <a:schemeClr val="tx1"/>
                          </a:solidFill>
                          <a:effectLst>
                            <a:outerShdw blurRad="38100" dist="38100" dir="2700000" algn="tl">
                              <a:srgbClr val="000000">
                                <a:alpha val="43137"/>
                              </a:srgbClr>
                            </a:outerShdw>
                          </a:effectLst>
                        </a:rPr>
                        <a:t>3</a:t>
                      </a: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noProof="1">
                          <a:solidFill>
                            <a:schemeClr val="tx1"/>
                          </a:solidFill>
                          <a:effectLst>
                            <a:outerShdw blurRad="38100" dist="38100" dir="2700000" algn="tl">
                              <a:srgbClr val="000000">
                                <a:alpha val="43137"/>
                              </a:srgbClr>
                            </a:outerShdw>
                          </a:effectLst>
                        </a:rPr>
                        <a:t>270</a:t>
                      </a:r>
                    </a:p>
                  </a:txBody>
                  <a:tcPr>
                    <a:solidFill>
                      <a:schemeClr val="accent5">
                        <a:lumMod val="40000"/>
                        <a:lumOff val="60000"/>
                        <a:alpha val="20000"/>
                      </a:schemeClr>
                    </a:solidFill>
                  </a:tcPr>
                </a:tc>
                <a:tc>
                  <a:txBody>
                    <a:bodyPr/>
                    <a:lstStyle/>
                    <a:p>
                      <a:r>
                        <a:rPr lang="en-US" noProof="1">
                          <a:solidFill>
                            <a:schemeClr val="tx1"/>
                          </a:solidFill>
                          <a:effectLst>
                            <a:outerShdw blurRad="38100" dist="38100" dir="2700000" algn="tl">
                              <a:srgbClr val="000000">
                                <a:alpha val="43137"/>
                              </a:srgbClr>
                            </a:outerShdw>
                          </a:effectLst>
                        </a:rPr>
                        <a:t>NULL</a:t>
                      </a:r>
                    </a:p>
                  </a:txBody>
                  <a:tcPr>
                    <a:solidFill>
                      <a:schemeClr val="accent5">
                        <a:lumMod val="40000"/>
                        <a:lumOff val="60000"/>
                        <a:alpha val="20000"/>
                      </a:scheme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143000"/>
            <a:ext cx="1758943" cy="523220"/>
          </a:xfrm>
          <a:prstGeom prst="rect">
            <a:avLst/>
          </a:prstGeom>
          <a:noFill/>
        </p:spPr>
        <p:txBody>
          <a:bodyPr wrap="none" rtlCol="0">
            <a:spAutoFit/>
          </a:bodyPr>
          <a:lstStyle/>
          <a:p>
            <a:r>
              <a:rPr lang="en-US" sz="2800" noProof="1"/>
              <a:t>Employees</a:t>
            </a:r>
          </a:p>
        </p:txBody>
      </p:sp>
      <p:graphicFrame>
        <p:nvGraphicFramePr>
          <p:cNvPr id="16" name="Table 15"/>
          <p:cNvGraphicFramePr>
            <a:graphicFrameLocks noGrp="1"/>
          </p:cNvGraphicFramePr>
          <p:nvPr>
            <p:extLst>
              <p:ext uri="{D42A27DB-BD31-4B8C-83A1-F6EECF244321}">
                <p14:modId xmlns:p14="http://schemas.microsoft.com/office/powerpoint/2010/main" val="3138790973"/>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effectLst>
                            <a:outerShdw blurRad="38100" dist="38100" dir="2700000" algn="tl">
                              <a:srgbClr val="000000">
                                <a:alpha val="43137"/>
                              </a:srgbClr>
                            </a:outerShdw>
                          </a:effectLst>
                        </a:rPr>
                        <a:t>4</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Marketing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effectLst>
                            <a:outerShdw blurRad="38100" dist="38100" dir="2700000" algn="tl">
                              <a:srgbClr val="000000">
                                <a:alpha val="43137"/>
                              </a:srgbClr>
                            </a:outerShdw>
                          </a:effectLst>
                        </a:rPr>
                        <a:t>5</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GB" i="0" dirty="0">
                          <a:solidFill>
                            <a:schemeClr val="tx1"/>
                          </a:solidFill>
                          <a:effectLst>
                            <a:outerShdw blurRad="38100" dist="38100" dir="2700000" algn="tl">
                              <a:srgbClr val="000000">
                                <a:alpha val="43137"/>
                              </a:srgbClr>
                            </a:outerShdw>
                          </a:effectLst>
                        </a:rPr>
                        <a:t>Purchasing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066800"/>
            <a:ext cx="2101729" cy="523220"/>
          </a:xfrm>
          <a:prstGeom prst="rect">
            <a:avLst/>
          </a:prstGeom>
          <a:noFill/>
        </p:spPr>
        <p:txBody>
          <a:bodyPr wrap="none" rtlCol="0">
            <a:spAutoFit/>
          </a:bodyPr>
          <a:lstStyle/>
          <a:p>
            <a:r>
              <a:rPr lang="en-US" sz="2800" noProof="1"/>
              <a:t>Departments</a:t>
            </a:r>
          </a:p>
        </p:txBody>
      </p:sp>
      <p:graphicFrame>
        <p:nvGraphicFramePr>
          <p:cNvPr id="4" name="Table 3"/>
          <p:cNvGraphicFramePr>
            <a:graphicFrameLocks noGrp="1"/>
          </p:cNvGraphicFramePr>
          <p:nvPr>
            <p:extLst>
              <p:ext uri="{D42A27DB-BD31-4B8C-83A1-F6EECF244321}">
                <p14:modId xmlns:p14="http://schemas.microsoft.com/office/powerpoint/2010/main" val="2640819894"/>
              </p:ext>
            </p:extLst>
          </p:nvPr>
        </p:nvGraphicFramePr>
        <p:xfrm>
          <a:off x="1645948" y="4790577"/>
          <a:ext cx="8563265" cy="914400"/>
        </p:xfrm>
        <a:graphic>
          <a:graphicData uri="http://schemas.openxmlformats.org/drawingml/2006/table">
            <a:tbl>
              <a:tblPr firstRow="1" bandRow="1">
                <a:tableStyleId>{7DF18680-E054-41AD-8BC1-D1AEF772440D}</a:tableStyleId>
              </a:tblPr>
              <a:tblGrid>
                <a:gridCol w="1712926">
                  <a:extLst>
                    <a:ext uri="{9D8B030D-6E8A-4147-A177-3AD203B41FA5}">
                      <a16:colId xmlns:a16="http://schemas.microsoft.com/office/drawing/2014/main" val="187285565"/>
                    </a:ext>
                  </a:extLst>
                </a:gridCol>
                <a:gridCol w="2010426">
                  <a:extLst>
                    <a:ext uri="{9D8B030D-6E8A-4147-A177-3AD203B41FA5}">
                      <a16:colId xmlns:a16="http://schemas.microsoft.com/office/drawing/2014/main" val="184855798"/>
                    </a:ext>
                  </a:extLst>
                </a:gridCol>
                <a:gridCol w="2010426">
                  <a:extLst>
                    <a:ext uri="{9D8B030D-6E8A-4147-A177-3AD203B41FA5}">
                      <a16:colId xmlns:a16="http://schemas.microsoft.com/office/drawing/2014/main" val="1774347793"/>
                    </a:ext>
                  </a:extLst>
                </a:gridCol>
                <a:gridCol w="2829487">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dirty="0">
                          <a:solidFill>
                            <a:schemeClr val="tx1"/>
                          </a:solidFill>
                          <a:effectLst>
                            <a:outerShdw blurRad="38100" dist="38100" dir="2700000" algn="tl">
                              <a:srgbClr val="000000">
                                <a:alpha val="43137"/>
                              </a:srgbClr>
                            </a:outerShdw>
                          </a:effectLst>
                        </a:rPr>
                        <a:t>263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723432538"/>
                  </a:ext>
                </a:extLst>
              </a:tr>
            </a:tbl>
          </a:graphicData>
        </a:graphic>
      </p:graphicFrame>
      <p:sp>
        <p:nvSpPr>
          <p:cNvPr id="19" name="TextBox 18"/>
          <p:cNvSpPr txBox="1"/>
          <p:nvPr/>
        </p:nvSpPr>
        <p:spPr>
          <a:xfrm>
            <a:off x="4999399" y="4267357"/>
            <a:ext cx="1084079" cy="523220"/>
          </a:xfrm>
          <a:prstGeom prst="rect">
            <a:avLst/>
          </a:prstGeom>
          <a:noFill/>
        </p:spPr>
        <p:txBody>
          <a:bodyPr wrap="none" rtlCol="0">
            <a:spAutoFit/>
          </a:bodyPr>
          <a:lstStyle/>
          <a:p>
            <a:r>
              <a:rPr lang="en-US" sz="2800" noProof="1"/>
              <a:t>Result</a:t>
            </a:r>
          </a:p>
        </p:txBody>
      </p:sp>
      <p:sp>
        <p:nvSpPr>
          <p:cNvPr id="12" name="Rectangle: Rounded Corners 14"/>
          <p:cNvSpPr/>
          <p:nvPr/>
        </p:nvSpPr>
        <p:spPr>
          <a:xfrm>
            <a:off x="2494602" y="2189440"/>
            <a:ext cx="2168680" cy="533557"/>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4" name="Rectangle: Rounded Corners 14"/>
          <p:cNvSpPr/>
          <p:nvPr/>
        </p:nvSpPr>
        <p:spPr>
          <a:xfrm>
            <a:off x="6811529" y="2177580"/>
            <a:ext cx="2102283" cy="545417"/>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296819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2"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44931"/>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91440" tIns="108000" rIns="0" bIns="108000" rtlCol="0">
            <a:spAutoFit/>
          </a:bodyPr>
          <a:lstStyle/>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SELECT * FROM Employees AS e</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INNER JOIN</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Departments AS d</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ON</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e.DepartmentID = d.DepartmentID</a:t>
            </a:r>
            <a:endParaRPr lang="en-US" sz="3200" noProof="1">
              <a:solidFill>
                <a:schemeClr val="tx2"/>
              </a:solidFill>
              <a:effectLst>
                <a:outerShdw blurRad="38100" dist="38100" dir="2700000" algn="tl">
                  <a:srgbClr val="000000">
                    <a:alpha val="43137"/>
                  </a:srgbClr>
                </a:outerShdw>
              </a:effectLst>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465922" name="Rectangle 2"/>
          <p:cNvSpPr>
            <a:spLocks noGrp="1" noChangeArrowheads="1"/>
          </p:cNvSpPr>
          <p:nvPr>
            <p:ph type="title"/>
          </p:nvPr>
        </p:nvSpPr>
        <p:spPr/>
        <p:txBody>
          <a:bodyPr/>
          <a:lstStyle/>
          <a:p>
            <a:r>
              <a:rPr lang="en-US" dirty="0"/>
              <a:t>Inner Join Syntax</a:t>
            </a:r>
            <a:endParaRPr lang="bg-BG" dirty="0"/>
          </a:p>
        </p:txBody>
      </p:sp>
      <p:sp>
        <p:nvSpPr>
          <p:cNvPr id="8" name="AutoShape 7"/>
          <p:cNvSpPr>
            <a:spLocks noChangeArrowheads="1"/>
          </p:cNvSpPr>
          <p:nvPr/>
        </p:nvSpPr>
        <p:spPr bwMode="auto">
          <a:xfrm>
            <a:off x="8612722" y="2968716"/>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Depatments Table</a:t>
            </a:r>
          </a:p>
        </p:txBody>
      </p:sp>
      <p:sp>
        <p:nvSpPr>
          <p:cNvPr id="9" name="AutoShape 7"/>
          <p:cNvSpPr>
            <a:spLocks noChangeArrowheads="1"/>
          </p:cNvSpPr>
          <p:nvPr/>
        </p:nvSpPr>
        <p:spPr bwMode="auto">
          <a:xfrm>
            <a:off x="4354783" y="4608096"/>
            <a:ext cx="2349229" cy="576747"/>
          </a:xfrm>
          <a:prstGeom prst="wedgeRoundRectCallout">
            <a:avLst>
              <a:gd name="adj1" fmla="val 17153"/>
              <a:gd name="adj2" fmla="val -1082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a:t>
            </a:r>
          </a:p>
        </p:txBody>
      </p:sp>
    </p:spTree>
    <p:extLst>
      <p:ext uri="{BB962C8B-B14F-4D97-AF65-F5344CB8AC3E}">
        <p14:creationId xmlns:p14="http://schemas.microsoft.com/office/powerpoint/2010/main" val="149233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465922" name="Rectangle 2"/>
          <p:cNvSpPr>
            <a:spLocks noGrp="1" noChangeArrowheads="1"/>
          </p:cNvSpPr>
          <p:nvPr>
            <p:ph type="title"/>
          </p:nvPr>
        </p:nvSpPr>
        <p:spPr/>
        <p:txBody>
          <a:bodyPr/>
          <a:lstStyle/>
          <a:p>
            <a:r>
              <a:rPr lang="en-US" dirty="0"/>
              <a:t>Left Outer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1388348895"/>
              </p:ext>
            </p:extLst>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solidFill>
                            <a:schemeClr val="tx1"/>
                          </a:solidFill>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effectLst>
                            <a:outerShdw blurRad="38100" dist="38100" dir="2700000" algn="tl">
                              <a:srgbClr val="000000">
                                <a:alpha val="43137"/>
                              </a:srgbClr>
                            </a:outerShdw>
                          </a:effectLst>
                        </a:rPr>
                        <a:t>263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dirty="0">
                          <a:solidFill>
                            <a:schemeClr val="tx1"/>
                          </a:solidFill>
                          <a:effectLst>
                            <a:outerShdw blurRad="38100" dist="38100" dir="2700000" algn="tl">
                              <a:srgbClr val="000000">
                                <a:alpha val="43137"/>
                              </a:srgbClr>
                            </a:outerShdw>
                          </a:effectLst>
                        </a:rPr>
                        <a:t>270</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99399" y="2438400"/>
            <a:ext cx="1476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1927751304"/>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effectLst>
                            <a:outerShdw blurRad="38100" dist="38100" dir="2700000" algn="tl">
                              <a:srgbClr val="000000">
                                <a:alpha val="43137"/>
                              </a:srgbClr>
                            </a:outerShdw>
                          </a:effectLst>
                        </a:rPr>
                        <a:t>4</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Marketing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effectLst>
                            <a:outerShdw blurRad="38100" dist="38100" dir="2700000" algn="tl">
                              <a:srgbClr val="000000">
                                <a:alpha val="43137"/>
                              </a:srgbClr>
                            </a:outerShdw>
                          </a:effectLst>
                        </a:rPr>
                        <a:t>5</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GB" i="0" dirty="0">
                          <a:solidFill>
                            <a:schemeClr val="tx1"/>
                          </a:solidFill>
                          <a:effectLst>
                            <a:outerShdw blurRad="38100" dist="38100" dir="2700000" algn="tl">
                              <a:srgbClr val="000000">
                                <a:alpha val="43137"/>
                              </a:srgbClr>
                            </a:outerShdw>
                          </a:effectLst>
                        </a:rPr>
                        <a:t>Purchasing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a:off x="4999399" y="2971800"/>
            <a:ext cx="714013"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64222" y="27101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val="2300790468"/>
              </p:ext>
            </p:extLst>
          </p:nvPr>
        </p:nvGraphicFramePr>
        <p:xfrm>
          <a:off x="1645948" y="4741047"/>
          <a:ext cx="8763348" cy="13716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dirty="0">
                          <a:solidFill>
                            <a:schemeClr val="tx1"/>
                          </a:solidFill>
                          <a:effectLst>
                            <a:outerShdw blurRad="38100" dist="38100" dir="2700000" algn="tl">
                              <a:srgbClr val="000000">
                                <a:alpha val="43137"/>
                              </a:srgbClr>
                            </a:outerShdw>
                          </a:effectLst>
                        </a:rPr>
                        <a:t>263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723432538"/>
                  </a:ext>
                </a:extLst>
              </a:tr>
              <a:tr h="457200">
                <a:tc>
                  <a:txBody>
                    <a:bodyPr/>
                    <a:lstStyle/>
                    <a:p>
                      <a:r>
                        <a:rPr lang="en-US" dirty="0">
                          <a:solidFill>
                            <a:schemeClr val="tx1"/>
                          </a:solidFill>
                          <a:effectLst>
                            <a:outerShdw blurRad="38100" dist="38100" dir="2700000" algn="tl">
                              <a:srgbClr val="000000">
                                <a:alpha val="43137"/>
                              </a:srgbClr>
                            </a:outerShdw>
                          </a:effectLst>
                        </a:rPr>
                        <a:t>270</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103787398"/>
                  </a:ext>
                </a:extLst>
              </a:tr>
            </a:tbl>
          </a:graphicData>
        </a:graphic>
      </p:graphicFrame>
      <p:sp>
        <p:nvSpPr>
          <p:cNvPr id="15" name="TextBox 14"/>
          <p:cNvSpPr txBox="1"/>
          <p:nvPr/>
        </p:nvSpPr>
        <p:spPr>
          <a:xfrm>
            <a:off x="5485582" y="4217827"/>
            <a:ext cx="1084079" cy="523220"/>
          </a:xfrm>
          <a:prstGeom prst="rect">
            <a:avLst/>
          </a:prstGeom>
          <a:noFill/>
        </p:spPr>
        <p:txBody>
          <a:bodyPr wrap="none" rtlCol="0">
            <a:spAutoFit/>
          </a:bodyPr>
          <a:lstStyle/>
          <a:p>
            <a:r>
              <a:rPr lang="en-US" sz="2800" dirty="0"/>
              <a:t>Result</a:t>
            </a:r>
          </a:p>
        </p:txBody>
      </p:sp>
    </p:spTree>
    <p:extLst>
      <p:ext uri="{BB962C8B-B14F-4D97-AF65-F5344CB8AC3E}">
        <p14:creationId xmlns:p14="http://schemas.microsoft.com/office/powerpoint/2010/main" val="69261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67000"/>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SELECT * FROM Employees AS e</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LEFT OUTER</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JOIN Departments AS d</a:t>
            </a:r>
          </a:p>
          <a:p>
            <a:pPr marL="0" lvl="2"/>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ON </a:t>
            </a:r>
            <a:r>
              <a:rPr lang="en-US" sz="3200" b="1" noProof="1">
                <a:solidFill>
                  <a:schemeClr val="tx2"/>
                </a:solidFill>
                <a:effectLst>
                  <a:outerShdw blurRad="38100" dist="38100" dir="2700000" algn="tl">
                    <a:srgbClr val="000000">
                      <a:alpha val="43137"/>
                    </a:srgbClr>
                  </a:outerShdw>
                </a:effectLst>
                <a:latin typeface="Consolas" panose="020B0609020204030204" pitchFamily="49" charset="0"/>
              </a:rPr>
              <a:t>e.DepartmentID = d.DepartmentID</a:t>
            </a:r>
            <a:endParaRPr lang="en-US" sz="3200" noProof="1">
              <a:solidFill>
                <a:schemeClr val="tx2"/>
              </a:solidFill>
              <a:effectLst>
                <a:outerShdw blurRad="38100" dist="38100" dir="2700000" algn="tl">
                  <a:srgbClr val="000000">
                    <a:alpha val="43137"/>
                  </a:srgbClr>
                </a:outerShdw>
              </a:effectLst>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465922" name="Rectangle 2"/>
          <p:cNvSpPr>
            <a:spLocks noGrp="1" noChangeArrowheads="1"/>
          </p:cNvSpPr>
          <p:nvPr>
            <p:ph type="title"/>
          </p:nvPr>
        </p:nvSpPr>
        <p:spPr/>
        <p:txBody>
          <a:bodyPr/>
          <a:lstStyle/>
          <a:p>
            <a:r>
              <a:rPr lang="en-US" dirty="0"/>
              <a:t>Left Outer Join Syntax</a:t>
            </a:r>
            <a:endParaRPr lang="bg-BG" dirty="0"/>
          </a:p>
        </p:txBody>
      </p:sp>
      <p:sp>
        <p:nvSpPr>
          <p:cNvPr id="8" name="AutoShape 7"/>
          <p:cNvSpPr>
            <a:spLocks noChangeArrowheads="1"/>
          </p:cNvSpPr>
          <p:nvPr/>
        </p:nvSpPr>
        <p:spPr bwMode="auto">
          <a:xfrm>
            <a:off x="8848117" y="2718113"/>
            <a:ext cx="2932706" cy="558487"/>
          </a:xfrm>
          <a:prstGeom prst="wedgeRoundRectCallout">
            <a:avLst>
              <a:gd name="adj1" fmla="val -65271"/>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9" name="AutoShape 7"/>
          <p:cNvSpPr>
            <a:spLocks noChangeArrowheads="1"/>
          </p:cNvSpPr>
          <p:nvPr/>
        </p:nvSpPr>
        <p:spPr bwMode="auto">
          <a:xfrm>
            <a:off x="4288310" y="4617399"/>
            <a:ext cx="2590800" cy="595005"/>
          </a:xfrm>
          <a:prstGeom prst="wedgeRoundRectCallout">
            <a:avLst>
              <a:gd name="adj1" fmla="val 17122"/>
              <a:gd name="adj2" fmla="val -11049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a:t>
            </a:r>
          </a:p>
        </p:txBody>
      </p:sp>
    </p:spTree>
    <p:extLst>
      <p:ext uri="{BB962C8B-B14F-4D97-AF65-F5344CB8AC3E}">
        <p14:creationId xmlns:p14="http://schemas.microsoft.com/office/powerpoint/2010/main" val="216283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465922" name="Rectangle 2"/>
          <p:cNvSpPr>
            <a:spLocks noGrp="1" noChangeArrowheads="1"/>
          </p:cNvSpPr>
          <p:nvPr>
            <p:ph type="title"/>
          </p:nvPr>
        </p:nvSpPr>
        <p:spPr/>
        <p:txBody>
          <a:bodyPr/>
          <a:lstStyle/>
          <a:p>
            <a:r>
              <a:rPr lang="en-US" dirty="0"/>
              <a:t>Right Outer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4048595456"/>
              </p:ext>
            </p:extLst>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effectLst>
                            <a:outerShdw blurRad="38100" dist="38100" dir="2700000" algn="tl">
                              <a:srgbClr val="000000">
                                <a:alpha val="43137"/>
                              </a:srgbClr>
                            </a:outerShdw>
                          </a:effectLst>
                        </a:rPr>
                        <a:t>DepartmentID</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noProof="1">
                          <a:solidFill>
                            <a:schemeClr val="tx1"/>
                          </a:solidFill>
                          <a:effectLst>
                            <a:outerShdw blurRad="38100" dist="38100" dir="2700000" algn="tl">
                              <a:srgbClr val="000000">
                                <a:alpha val="43137"/>
                              </a:srgbClr>
                            </a:outerShdw>
                          </a:effectLst>
                        </a:rPr>
                        <a:t>263</a:t>
                      </a:r>
                    </a:p>
                  </a:txBody>
                  <a:tcPr>
                    <a:solidFill>
                      <a:schemeClr val="accent5">
                        <a:lumMod val="40000"/>
                        <a:lumOff val="60000"/>
                        <a:alpha val="20000"/>
                      </a:schemeClr>
                    </a:solidFill>
                  </a:tcPr>
                </a:tc>
                <a:tc>
                  <a:txBody>
                    <a:bodyPr/>
                    <a:lstStyle/>
                    <a:p>
                      <a:r>
                        <a:rPr lang="en-US" noProof="1">
                          <a:solidFill>
                            <a:schemeClr val="tx1"/>
                          </a:solidFill>
                          <a:effectLst>
                            <a:outerShdw blurRad="38100" dist="38100" dir="2700000" algn="tl">
                              <a:srgbClr val="000000">
                                <a:alpha val="43137"/>
                              </a:srgbClr>
                            </a:outerShdw>
                          </a:effectLst>
                        </a:rPr>
                        <a:t>3</a:t>
                      </a: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noProof="1">
                          <a:solidFill>
                            <a:schemeClr val="tx1"/>
                          </a:solidFill>
                          <a:effectLst>
                            <a:outerShdw blurRad="38100" dist="38100" dir="2700000" algn="tl">
                              <a:srgbClr val="000000">
                                <a:alpha val="43137"/>
                              </a:srgbClr>
                            </a:outerShdw>
                          </a:effectLst>
                        </a:rPr>
                        <a:t>270</a:t>
                      </a:r>
                    </a:p>
                  </a:txBody>
                  <a:tcPr>
                    <a:solidFill>
                      <a:schemeClr val="accent5">
                        <a:lumMod val="40000"/>
                        <a:lumOff val="60000"/>
                        <a:alpha val="20000"/>
                      </a:schemeClr>
                    </a:solidFill>
                  </a:tcPr>
                </a:tc>
                <a:tc>
                  <a:txBody>
                    <a:bodyPr/>
                    <a:lstStyle/>
                    <a:p>
                      <a:r>
                        <a:rPr lang="en-US" noProof="1">
                          <a:solidFill>
                            <a:schemeClr val="tx1"/>
                          </a:solidFill>
                          <a:effectLst>
                            <a:outerShdw blurRad="38100" dist="38100" dir="2700000" algn="tl">
                              <a:srgbClr val="000000">
                                <a:alpha val="43137"/>
                              </a:srgbClr>
                            </a:outerShdw>
                          </a:effectLst>
                        </a:rPr>
                        <a:t>NULL</a:t>
                      </a:r>
                    </a:p>
                  </a:txBody>
                  <a:tcPr>
                    <a:solidFill>
                      <a:schemeClr val="accent5">
                        <a:lumMod val="40000"/>
                        <a:lumOff val="60000"/>
                        <a:alpha val="20000"/>
                      </a:scheme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6376" y="2438400"/>
            <a:ext cx="1593285"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518982262"/>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effectLst>
                            <a:outerShdw blurRad="38100" dist="38100" dir="2700000" algn="tl">
                              <a:srgbClr val="000000">
                                <a:alpha val="43137"/>
                              </a:srgbClr>
                            </a:outerShdw>
                          </a:effectLst>
                        </a:rPr>
                        <a:t>4</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Marketing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effectLst>
                            <a:outerShdw blurRad="38100" dist="38100" dir="2700000" algn="tl">
                              <a:srgbClr val="000000">
                                <a:alpha val="43137"/>
                              </a:srgbClr>
                            </a:outerShdw>
                          </a:effectLst>
                        </a:rPr>
                        <a:t>5</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GB" i="0" dirty="0">
                          <a:solidFill>
                            <a:schemeClr val="tx1"/>
                          </a:solidFill>
                          <a:effectLst>
                            <a:outerShdw blurRad="38100" dist="38100" dir="2700000" algn="tl">
                              <a:srgbClr val="000000">
                                <a:alpha val="43137"/>
                              </a:srgbClr>
                            </a:outerShdw>
                          </a:effectLst>
                        </a:rPr>
                        <a:t>Purchasing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flipH="1">
            <a:off x="5912074" y="2895600"/>
            <a:ext cx="65758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60612" y="26339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val="1079980082"/>
              </p:ext>
            </p:extLst>
          </p:nvPr>
        </p:nvGraphicFramePr>
        <p:xfrm>
          <a:off x="1645948" y="4568628"/>
          <a:ext cx="8763348" cy="18288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noProof="1">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dirty="0">
                          <a:solidFill>
                            <a:schemeClr val="tx1"/>
                          </a:solidFill>
                          <a:effectLst>
                            <a:outerShdw blurRad="38100" dist="38100" dir="2700000" algn="tl">
                              <a:srgbClr val="000000">
                                <a:alpha val="43137"/>
                              </a:srgbClr>
                            </a:outerShdw>
                          </a:effectLst>
                        </a:rPr>
                        <a:t>263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723432538"/>
                  </a:ext>
                </a:extLst>
              </a:tr>
              <a:tr h="457200">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4</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Marketing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103787398"/>
                  </a:ext>
                </a:extLst>
              </a:tr>
              <a:tr h="457200">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5</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GB" i="0" dirty="0">
                          <a:solidFill>
                            <a:schemeClr val="tx1"/>
                          </a:solidFill>
                          <a:effectLst>
                            <a:outerShdw blurRad="38100" dist="38100" dir="2700000" algn="tl">
                              <a:srgbClr val="000000">
                                <a:alpha val="43137"/>
                              </a:srgbClr>
                            </a:outerShdw>
                          </a:effectLst>
                        </a:rPr>
                        <a:t>Purchasing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856432737"/>
                  </a:ext>
                </a:extLst>
              </a:tr>
            </a:tbl>
          </a:graphicData>
        </a:graphic>
      </p:graphicFrame>
      <p:sp>
        <p:nvSpPr>
          <p:cNvPr id="15" name="TextBox 14"/>
          <p:cNvSpPr txBox="1"/>
          <p:nvPr/>
        </p:nvSpPr>
        <p:spPr>
          <a:xfrm>
            <a:off x="5460612" y="4045408"/>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p:nvPr/>
        </p:nvCxnSpPr>
        <p:spPr>
          <a:xfrm flipH="1">
            <a:off x="5912074" y="3404314"/>
            <a:ext cx="65758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0612" y="3142704"/>
            <a:ext cx="381836" cy="523220"/>
          </a:xfrm>
          <a:prstGeom prst="rect">
            <a:avLst/>
          </a:prstGeom>
          <a:noFill/>
        </p:spPr>
        <p:txBody>
          <a:bodyPr wrap="none" rtlCol="0">
            <a:spAutoFit/>
          </a:bodyPr>
          <a:lstStyle/>
          <a:p>
            <a:r>
              <a:rPr lang="en-US" sz="2800" b="1" dirty="0">
                <a:solidFill>
                  <a:srgbClr val="FF0000"/>
                </a:solidFill>
              </a:rPr>
              <a:t>X</a:t>
            </a:r>
          </a:p>
        </p:txBody>
      </p:sp>
    </p:spTree>
    <p:extLst>
      <p:ext uri="{BB962C8B-B14F-4D97-AF65-F5344CB8AC3E}">
        <p14:creationId xmlns:p14="http://schemas.microsoft.com/office/powerpoint/2010/main" val="43114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44931"/>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latin typeface="Consolas" panose="020B0609020204030204" pitchFamily="49" charset="0"/>
              </a:rPr>
              <a:t>SELECT * FROM Employees AS e</a:t>
            </a:r>
          </a:p>
          <a:p>
            <a:pPr marL="0" lvl="2"/>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RIGHT OUTER JOIN</a:t>
            </a:r>
            <a:r>
              <a:rPr lang="en-US" sz="3200" b="1" noProof="1">
                <a:solidFill>
                  <a:schemeClr val="tx2"/>
                </a:solidFill>
                <a:latin typeface="Consolas" panose="020B0609020204030204" pitchFamily="49" charset="0"/>
              </a:rPr>
              <a:t> Departments AS d</a:t>
            </a:r>
          </a:p>
          <a:p>
            <a:pPr marL="0" lvl="2"/>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ON</a:t>
            </a:r>
            <a:r>
              <a:rPr lang="en-US" sz="3200" b="1" noProof="1">
                <a:solidFill>
                  <a:schemeClr val="tx2"/>
                </a:solidFill>
                <a:latin typeface="Consolas" panose="020B0609020204030204" pitchFamily="49" charset="0"/>
              </a:rPr>
              <a:t> e.DepartmentID = d.DepartmentID</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465922" name="Rectangle 2"/>
          <p:cNvSpPr>
            <a:spLocks noGrp="1" noChangeArrowheads="1"/>
          </p:cNvSpPr>
          <p:nvPr>
            <p:ph type="title"/>
          </p:nvPr>
        </p:nvSpPr>
        <p:spPr/>
        <p:txBody>
          <a:bodyPr/>
          <a:lstStyle/>
          <a:p>
            <a:r>
              <a:rPr lang="en-US" dirty="0"/>
              <a:t>Right Outer Join Syntax</a:t>
            </a:r>
            <a:endParaRPr lang="bg-BG" dirty="0"/>
          </a:p>
        </p:txBody>
      </p:sp>
      <p:sp>
        <p:nvSpPr>
          <p:cNvPr id="8" name="AutoShape 7"/>
          <p:cNvSpPr>
            <a:spLocks noChangeArrowheads="1"/>
          </p:cNvSpPr>
          <p:nvPr/>
        </p:nvSpPr>
        <p:spPr bwMode="auto">
          <a:xfrm>
            <a:off x="9062528" y="2644931"/>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Depatments Table</a:t>
            </a:r>
          </a:p>
        </p:txBody>
      </p:sp>
      <p:sp>
        <p:nvSpPr>
          <p:cNvPr id="9" name="AutoShape 7"/>
          <p:cNvSpPr>
            <a:spLocks noChangeArrowheads="1"/>
          </p:cNvSpPr>
          <p:nvPr/>
        </p:nvSpPr>
        <p:spPr bwMode="auto">
          <a:xfrm>
            <a:off x="3656012" y="4495800"/>
            <a:ext cx="2514600" cy="609600"/>
          </a:xfrm>
          <a:prstGeom prst="wedgeRoundRectCallout">
            <a:avLst>
              <a:gd name="adj1" fmla="val 46368"/>
              <a:gd name="adj2" fmla="val -7810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a:t>
            </a:r>
          </a:p>
        </p:txBody>
      </p:sp>
    </p:spTree>
    <p:extLst>
      <p:ext uri="{BB962C8B-B14F-4D97-AF65-F5344CB8AC3E}">
        <p14:creationId xmlns:p14="http://schemas.microsoft.com/office/powerpoint/2010/main" val="204401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465922" name="Rectangle 2"/>
          <p:cNvSpPr>
            <a:spLocks noGrp="1" noChangeArrowheads="1"/>
          </p:cNvSpPr>
          <p:nvPr>
            <p:ph type="title"/>
          </p:nvPr>
        </p:nvSpPr>
        <p:spPr/>
        <p:txBody>
          <a:bodyPr/>
          <a:lstStyle/>
          <a:p>
            <a:r>
              <a:rPr lang="en-US" dirty="0"/>
              <a:t>Full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3176708702"/>
              </p:ext>
            </p:extLst>
          </p:nvPr>
        </p:nvGraphicFramePr>
        <p:xfrm>
          <a:off x="760410" y="1795979"/>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effectLst>
                            <a:outerShdw blurRad="38100" dist="38100" dir="2700000" algn="tl">
                              <a:srgbClr val="000000">
                                <a:alpha val="43137"/>
                              </a:srgbClr>
                            </a:outerShdw>
                          </a:effectLst>
                        </a:rPr>
                        <a:t>DepartmentID</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effectLst>
                            <a:outerShdw blurRad="38100" dist="38100" dir="2700000" algn="tl">
                              <a:srgbClr val="000000">
                                <a:alpha val="43137"/>
                              </a:srgbClr>
                            </a:outerShdw>
                          </a:effectLst>
                        </a:rPr>
                        <a:t>263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dirty="0">
                          <a:solidFill>
                            <a:schemeClr val="tx1"/>
                          </a:solidFill>
                          <a:effectLst>
                            <a:outerShdw blurRad="38100" dist="38100" dir="2700000" algn="tl">
                              <a:srgbClr val="000000">
                                <a:alpha val="43137"/>
                              </a:srgbClr>
                            </a:outerShdw>
                          </a:effectLst>
                        </a:rPr>
                        <a:t>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2845318136"/>
                  </a:ext>
                </a:extLst>
              </a:tr>
              <a:tr h="457200">
                <a:tc>
                  <a:txBody>
                    <a:bodyPr/>
                    <a:lstStyle/>
                    <a:p>
                      <a:r>
                        <a:rPr lang="en-US" dirty="0">
                          <a:solidFill>
                            <a:schemeClr val="tx1"/>
                          </a:solidFill>
                          <a:effectLst>
                            <a:outerShdw blurRad="38100" dist="38100" dir="2700000" algn="tl">
                              <a:srgbClr val="000000">
                                <a:alpha val="43137"/>
                              </a:srgbClr>
                            </a:outerShdw>
                          </a:effectLst>
                        </a:rPr>
                        <a:t>270</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6376" y="2438400"/>
            <a:ext cx="1593285" cy="0"/>
          </a:xfrm>
          <a:prstGeom prst="straightConnector1">
            <a:avLst/>
          </a:prstGeom>
          <a:ln w="4762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2757393298"/>
              </p:ext>
            </p:extLst>
          </p:nvPr>
        </p:nvGraphicFramePr>
        <p:xfrm>
          <a:off x="6811529" y="177464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effectLst>
                            <a:outerShdw blurRad="38100" dist="38100" dir="2700000" algn="tl">
                              <a:srgbClr val="000000">
                                <a:alpha val="43137"/>
                              </a:srgbClr>
                            </a:outerShdw>
                          </a:effectLst>
                        </a:rPr>
                        <a:t>4</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i="0" dirty="0">
                          <a:solidFill>
                            <a:schemeClr val="tx1"/>
                          </a:solidFill>
                          <a:effectLst>
                            <a:outerShdw blurRad="38100" dist="38100" dir="2700000" algn="tl">
                              <a:srgbClr val="000000">
                                <a:alpha val="43137"/>
                              </a:srgbClr>
                            </a:outerShdw>
                          </a:effectLst>
                        </a:rPr>
                        <a:t>Marketing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effectLst>
                            <a:outerShdw blurRad="38100" dist="38100" dir="2700000" algn="tl">
                              <a:srgbClr val="000000">
                                <a:alpha val="43137"/>
                              </a:srgbClr>
                            </a:outerShdw>
                          </a:effectLst>
                        </a:rPr>
                        <a:t>5</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GB" i="0" dirty="0">
                          <a:solidFill>
                            <a:schemeClr val="tx1"/>
                          </a:solidFill>
                          <a:effectLst>
                            <a:outerShdw blurRad="38100" dist="38100" dir="2700000" algn="tl">
                              <a:srgbClr val="000000">
                                <a:alpha val="43137"/>
                              </a:srgbClr>
                            </a:outerShdw>
                          </a:effectLst>
                        </a:rPr>
                        <a:t>Purchasing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a:endCxn id="12" idx="3"/>
          </p:cNvCxnSpPr>
          <p:nvPr/>
        </p:nvCxnSpPr>
        <p:spPr>
          <a:xfrm flipH="1">
            <a:off x="6019048" y="2895600"/>
            <a:ext cx="550614"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37212" y="26339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val="2402458003"/>
              </p:ext>
            </p:extLst>
          </p:nvPr>
        </p:nvGraphicFramePr>
        <p:xfrm>
          <a:off x="1645948" y="4333220"/>
          <a:ext cx="8763348" cy="2286000"/>
        </p:xfrm>
        <a:graphic>
          <a:graphicData uri="http://schemas.openxmlformats.org/drawingml/2006/table">
            <a:tbl>
              <a:tblPr firstRow="1" bandRow="1">
                <a:tableStyleId>{7DF18680-E054-41AD-8BC1-D1AEF772440D}</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noProof="1">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dirty="0">
                          <a:solidFill>
                            <a:schemeClr val="tx1"/>
                          </a:solidFill>
                          <a:effectLst>
                            <a:outerShdw blurRad="38100" dist="38100" dir="2700000" algn="tl">
                              <a:srgbClr val="000000">
                                <a:alpha val="43137"/>
                              </a:srgbClr>
                            </a:outerShdw>
                          </a:effectLst>
                        </a:rPr>
                        <a:t>263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dirty="0">
                          <a:solidFill>
                            <a:schemeClr val="tx1"/>
                          </a:solidFill>
                          <a:effectLst>
                            <a:outerShdw blurRad="38100" dist="38100" dir="2700000" algn="tl">
                              <a:srgbClr val="000000">
                                <a:alpha val="43137"/>
                              </a:srgbClr>
                            </a:outerShdw>
                          </a:effectLst>
                        </a:rPr>
                        <a:t>3</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723432538"/>
                  </a:ext>
                </a:extLst>
              </a:tr>
              <a:tr h="457200">
                <a:tc>
                  <a:txBody>
                    <a:bodyPr/>
                    <a:lstStyle/>
                    <a:p>
                      <a:r>
                        <a:rPr lang="en-US" dirty="0">
                          <a:solidFill>
                            <a:schemeClr val="tx1"/>
                          </a:solidFill>
                          <a:effectLst>
                            <a:outerShdw blurRad="38100" dist="38100" dir="2700000" algn="tl">
                              <a:srgbClr val="000000">
                                <a:alpha val="43137"/>
                              </a:srgbClr>
                            </a:outerShdw>
                          </a:effectLst>
                        </a:rPr>
                        <a:t>270</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458832188"/>
                  </a:ext>
                </a:extLst>
              </a:tr>
              <a:tr h="457200">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i="0" dirty="0">
                          <a:solidFill>
                            <a:schemeClr val="tx1"/>
                          </a:solidFill>
                          <a:effectLst>
                            <a:outerShdw blurRad="38100" dist="38100" dir="2700000" algn="tl">
                              <a:srgbClr val="000000">
                                <a:alpha val="43137"/>
                              </a:srgbClr>
                            </a:outerShdw>
                          </a:effectLst>
                        </a:rPr>
                        <a:t>4</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i="0" dirty="0">
                          <a:solidFill>
                            <a:schemeClr val="tx1"/>
                          </a:solidFill>
                          <a:effectLst>
                            <a:outerShdw blurRad="38100" dist="38100" dir="2700000" algn="tl">
                              <a:srgbClr val="000000">
                                <a:alpha val="43137"/>
                              </a:srgbClr>
                            </a:outerShdw>
                          </a:effectLst>
                        </a:rPr>
                        <a:t>Marketing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3103787398"/>
                  </a:ext>
                </a:extLst>
              </a:tr>
              <a:tr h="457200">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US" i="0" dirty="0">
                          <a:solidFill>
                            <a:schemeClr val="tx1"/>
                          </a:solidFill>
                          <a:effectLst>
                            <a:outerShdw blurRad="38100" dist="38100" dir="2700000" algn="tl">
                              <a:srgbClr val="000000">
                                <a:alpha val="43137"/>
                              </a:srgbClr>
                            </a:outerShdw>
                          </a:effectLst>
                        </a:rPr>
                        <a:t>5</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tc>
                  <a:txBody>
                    <a:bodyPr/>
                    <a:lstStyle/>
                    <a:p>
                      <a:r>
                        <a:rPr lang="en-GB" i="0" dirty="0">
                          <a:solidFill>
                            <a:schemeClr val="tx1"/>
                          </a:solidFill>
                          <a:effectLst>
                            <a:outerShdw blurRad="38100" dist="38100" dir="2700000" algn="tl">
                              <a:srgbClr val="000000">
                                <a:alpha val="43137"/>
                              </a:srgbClr>
                            </a:outerShdw>
                          </a:effectLst>
                        </a:rPr>
                        <a:t>Purchasing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50000"/>
                      </a:schemeClr>
                    </a:solidFill>
                  </a:tcPr>
                </a:tc>
                <a:extLst>
                  <a:ext uri="{0D108BD9-81ED-4DB2-BD59-A6C34878D82A}">
                    <a16:rowId xmlns:a16="http://schemas.microsoft.com/office/drawing/2014/main" val="3856432737"/>
                  </a:ext>
                </a:extLst>
              </a:tr>
            </a:tbl>
          </a:graphicData>
        </a:graphic>
      </p:graphicFrame>
      <p:sp>
        <p:nvSpPr>
          <p:cNvPr id="15" name="TextBox 14"/>
          <p:cNvSpPr txBox="1"/>
          <p:nvPr/>
        </p:nvSpPr>
        <p:spPr>
          <a:xfrm>
            <a:off x="5485582" y="3810000"/>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a:endCxn id="19" idx="3"/>
          </p:cNvCxnSpPr>
          <p:nvPr/>
        </p:nvCxnSpPr>
        <p:spPr>
          <a:xfrm flipH="1">
            <a:off x="6019048" y="3404314"/>
            <a:ext cx="550614"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37212" y="3142704"/>
            <a:ext cx="381836" cy="523220"/>
          </a:xfrm>
          <a:prstGeom prst="rect">
            <a:avLst/>
          </a:prstGeom>
          <a:noFill/>
        </p:spPr>
        <p:txBody>
          <a:bodyPr wrap="none" rtlCol="0">
            <a:spAutoFit/>
          </a:bodyPr>
          <a:lstStyle/>
          <a:p>
            <a:r>
              <a:rPr lang="en-US" sz="2800" b="1" dirty="0">
                <a:solidFill>
                  <a:srgbClr val="FF0000"/>
                </a:solidFill>
              </a:rPr>
              <a:t>X</a:t>
            </a:r>
          </a:p>
        </p:txBody>
      </p:sp>
      <p:cxnSp>
        <p:nvCxnSpPr>
          <p:cNvPr id="22" name="Straight Arrow Connector 21"/>
          <p:cNvCxnSpPr>
            <a:endCxn id="12" idx="1"/>
          </p:cNvCxnSpPr>
          <p:nvPr/>
        </p:nvCxnSpPr>
        <p:spPr>
          <a:xfrm>
            <a:off x="4976375" y="2895600"/>
            <a:ext cx="660837"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99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0788" y="2644931"/>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latin typeface="Consolas" panose="020B0609020204030204" pitchFamily="49" charset="0"/>
              </a:rPr>
              <a:t>SELECT * FROM Employees AS e</a:t>
            </a:r>
          </a:p>
          <a:p>
            <a:pPr marL="0" lvl="2"/>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FULL JOIN </a:t>
            </a:r>
            <a:r>
              <a:rPr lang="en-US" sz="3200" b="1" noProof="1">
                <a:solidFill>
                  <a:schemeClr val="tx2"/>
                </a:solidFill>
                <a:latin typeface="Consolas" panose="020B0609020204030204" pitchFamily="49" charset="0"/>
              </a:rPr>
              <a:t>Departments AS d</a:t>
            </a:r>
          </a:p>
          <a:p>
            <a:pPr marL="0" lvl="2"/>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ON</a:t>
            </a:r>
            <a:r>
              <a:rPr lang="en-US" sz="3200" b="1" noProof="1">
                <a:solidFill>
                  <a:schemeClr val="tx2"/>
                </a:solidFill>
                <a:latin typeface="Consolas" panose="020B0609020204030204" pitchFamily="49" charset="0"/>
              </a:rPr>
              <a:t> e.DepartmentID = d.DepartmentID</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5922" name="Rectangle 2"/>
          <p:cNvSpPr>
            <a:spLocks noGrp="1" noChangeArrowheads="1"/>
          </p:cNvSpPr>
          <p:nvPr>
            <p:ph type="title"/>
          </p:nvPr>
        </p:nvSpPr>
        <p:spPr/>
        <p:txBody>
          <a:bodyPr/>
          <a:lstStyle/>
          <a:p>
            <a:r>
              <a:rPr lang="en-US" dirty="0"/>
              <a:t>Full Join Syntax</a:t>
            </a:r>
            <a:endParaRPr lang="bg-BG" dirty="0"/>
          </a:p>
        </p:txBody>
      </p:sp>
      <p:sp>
        <p:nvSpPr>
          <p:cNvPr id="8" name="AutoShape 7"/>
          <p:cNvSpPr>
            <a:spLocks noChangeArrowheads="1"/>
          </p:cNvSpPr>
          <p:nvPr/>
        </p:nvSpPr>
        <p:spPr bwMode="auto">
          <a:xfrm>
            <a:off x="8519406" y="2945491"/>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Depatments Table</a:t>
            </a:r>
          </a:p>
        </p:txBody>
      </p:sp>
      <p:sp>
        <p:nvSpPr>
          <p:cNvPr id="16" name="AutoShape 7"/>
          <p:cNvSpPr>
            <a:spLocks noChangeArrowheads="1"/>
          </p:cNvSpPr>
          <p:nvPr/>
        </p:nvSpPr>
        <p:spPr bwMode="auto">
          <a:xfrm>
            <a:off x="3656012" y="4495800"/>
            <a:ext cx="2401888" cy="609600"/>
          </a:xfrm>
          <a:prstGeom prst="wedgeRoundRectCallout">
            <a:avLst>
              <a:gd name="adj1" fmla="val 46368"/>
              <a:gd name="adj2" fmla="val -7810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Join Condition</a:t>
            </a:r>
          </a:p>
        </p:txBody>
      </p:sp>
    </p:spTree>
    <p:extLst>
      <p:ext uri="{BB962C8B-B14F-4D97-AF65-F5344CB8AC3E}">
        <p14:creationId xmlns:p14="http://schemas.microsoft.com/office/powerpoint/2010/main" val="300887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18</a:t>
            </a:fld>
            <a:endParaRPr lang="en-US" dirty="0"/>
          </a:p>
        </p:txBody>
      </p:sp>
      <p:sp>
        <p:nvSpPr>
          <p:cNvPr id="465922" name="Rectangle 2"/>
          <p:cNvSpPr>
            <a:spLocks noGrp="1" noChangeArrowheads="1"/>
          </p:cNvSpPr>
          <p:nvPr>
            <p:ph type="title"/>
          </p:nvPr>
        </p:nvSpPr>
        <p:spPr/>
        <p:txBody>
          <a:bodyPr/>
          <a:lstStyle/>
          <a:p>
            <a:r>
              <a:rPr lang="en-US" dirty="0"/>
              <a:t>Cross Join</a:t>
            </a:r>
            <a:endParaRPr lang="bg-BG" dirty="0"/>
          </a:p>
        </p:txBody>
      </p:sp>
      <p:graphicFrame>
        <p:nvGraphicFramePr>
          <p:cNvPr id="2" name="Table 1"/>
          <p:cNvGraphicFramePr>
            <a:graphicFrameLocks noGrp="1"/>
          </p:cNvGraphicFramePr>
          <p:nvPr>
            <p:extLst>
              <p:ext uri="{D42A27DB-BD31-4B8C-83A1-F6EECF244321}">
                <p14:modId xmlns:p14="http://schemas.microsoft.com/office/powerpoint/2010/main" val="898030689"/>
              </p:ext>
            </p:extLst>
          </p:nvPr>
        </p:nvGraphicFramePr>
        <p:xfrm>
          <a:off x="760410" y="1458950"/>
          <a:ext cx="3962402" cy="1371600"/>
        </p:xfrm>
        <a:graphic>
          <a:graphicData uri="http://schemas.openxmlformats.org/drawingml/2006/table">
            <a:tbl>
              <a:tblPr firstRow="1" bandRow="1">
                <a:tableStyleId>{7DF18680-E054-41AD-8BC1-D1AEF772440D}</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effectLst>
                            <a:outerShdw blurRad="38100" dist="38100" dir="2700000" algn="tl">
                              <a:srgbClr val="000000">
                                <a:alpha val="43137"/>
                              </a:srgbClr>
                            </a:outerShdw>
                          </a:effectLst>
                        </a:rPr>
                        <a:t>DepartmentID</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effectLst>
                            <a:outerShdw blurRad="38100" dist="38100" dir="2700000" algn="tl">
                              <a:srgbClr val="000000">
                                <a:alpha val="43137"/>
                              </a:srgbClr>
                            </a:outerShdw>
                          </a:effectLst>
                        </a:rPr>
                        <a:t>263</a:t>
                      </a:r>
                      <a:endParaRPr lang="bg-BG"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3</a:t>
                      </a:r>
                      <a:endParaRPr lang="bg-BG" dirty="0">
                        <a:solidFill>
                          <a:schemeClr val="tx1"/>
                        </a:solidFill>
                        <a:effectLst>
                          <a:outerShdw blurRad="38100" dist="38100" dir="2700000" algn="tl">
                            <a:srgbClr val="000000">
                              <a:alpha val="43137"/>
                            </a:srgbClr>
                          </a:outerShdw>
                        </a:effectLst>
                      </a:endParaRPr>
                    </a:p>
                  </a:txBody>
                  <a:tcPr>
                    <a:solidFill>
                      <a:srgbClr val="00B050">
                        <a:alpha val="50000"/>
                      </a:srgbClr>
                    </a:solidFill>
                  </a:tcPr>
                </a:tc>
                <a:extLst>
                  <a:ext uri="{0D108BD9-81ED-4DB2-BD59-A6C34878D82A}">
                    <a16:rowId xmlns:a16="http://schemas.microsoft.com/office/drawing/2014/main" val="2845318136"/>
                  </a:ext>
                </a:extLst>
              </a:tr>
              <a:tr h="457200">
                <a:tc>
                  <a:txBody>
                    <a:bodyPr/>
                    <a:lstStyle/>
                    <a:p>
                      <a:r>
                        <a:rPr lang="en-US" dirty="0">
                          <a:solidFill>
                            <a:schemeClr val="tx1"/>
                          </a:solidFill>
                          <a:effectLst>
                            <a:outerShdw blurRad="38100" dist="38100" dir="2700000" algn="tl">
                              <a:srgbClr val="000000">
                                <a:alpha val="43137"/>
                              </a:srgbClr>
                            </a:outerShdw>
                          </a:effectLst>
                        </a:rPr>
                        <a:t>270</a:t>
                      </a:r>
                      <a:endParaRPr lang="bg-BG"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tc>
                  <a:txBody>
                    <a:bodyPr/>
                    <a:lstStyle/>
                    <a:p>
                      <a:r>
                        <a:rPr lang="en-US" dirty="0">
                          <a:solidFill>
                            <a:schemeClr val="tx1"/>
                          </a:solidFill>
                          <a:effectLst>
                            <a:outerShdw blurRad="38100" dist="38100" dir="2700000" algn="tl">
                              <a:srgbClr val="000000">
                                <a:alpha val="43137"/>
                              </a:srgbClr>
                            </a:outerShdw>
                          </a:effectLst>
                        </a:rPr>
                        <a:t>NULL</a:t>
                      </a:r>
                      <a:endParaRPr lang="bg-BG" dirty="0">
                        <a:solidFill>
                          <a:schemeClr val="tx1"/>
                        </a:solidFill>
                        <a:effectLst>
                          <a:outerShdw blurRad="38100" dist="38100" dir="2700000" algn="tl">
                            <a:srgbClr val="000000">
                              <a:alpha val="43137"/>
                            </a:srgbClr>
                          </a:outerShdw>
                        </a:effectLst>
                      </a:endParaRPr>
                    </a:p>
                  </a:txBody>
                  <a:tcPr>
                    <a:solidFill>
                      <a:srgbClr val="F3BE60">
                        <a:alpha val="50000"/>
                      </a:srgbClr>
                    </a:solidFill>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76375" y="2152651"/>
            <a:ext cx="1593286"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5948" y="914400"/>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2400699742"/>
              </p:ext>
            </p:extLst>
          </p:nvPr>
        </p:nvGraphicFramePr>
        <p:xfrm>
          <a:off x="6811529" y="1409825"/>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effectLst>
                            <a:outerShdw blurRad="38100" dist="38100" dir="2700000" algn="tl">
                              <a:srgbClr val="000000">
                                <a:alpha val="43137"/>
                              </a:srgbClr>
                            </a:outerShdw>
                          </a:effectLst>
                        </a:rPr>
                        <a:t>4</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Marketing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effectLst>
                            <a:outerShdw blurRad="38100" dist="38100" dir="2700000" algn="tl">
                              <a:srgbClr val="000000">
                                <a:alpha val="43137"/>
                              </a:srgbClr>
                            </a:outerShdw>
                          </a:effectLst>
                        </a:rPr>
                        <a:t>5</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GB" i="0" dirty="0">
                          <a:solidFill>
                            <a:schemeClr val="tx1"/>
                          </a:solidFill>
                          <a:effectLst>
                            <a:outerShdw blurRad="38100" dist="38100" dir="2700000" algn="tl">
                              <a:srgbClr val="000000">
                                <a:alpha val="43137"/>
                              </a:srgbClr>
                            </a:outerShdw>
                          </a:effectLst>
                        </a:rPr>
                        <a:t>Purchasing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3212" y="838200"/>
            <a:ext cx="2101729" cy="523220"/>
          </a:xfrm>
          <a:prstGeom prst="rect">
            <a:avLst/>
          </a:prstGeom>
          <a:noFill/>
        </p:spPr>
        <p:txBody>
          <a:bodyPr wrap="none" rtlCol="0">
            <a:spAutoFit/>
          </a:bodyPr>
          <a:lstStyle/>
          <a:p>
            <a:r>
              <a:rPr lang="en-US" sz="2800" dirty="0"/>
              <a:t>Departments</a:t>
            </a:r>
          </a:p>
        </p:txBody>
      </p:sp>
      <p:graphicFrame>
        <p:nvGraphicFramePr>
          <p:cNvPr id="14" name="Table 13"/>
          <p:cNvGraphicFramePr>
            <a:graphicFrameLocks noGrp="1"/>
          </p:cNvGraphicFramePr>
          <p:nvPr>
            <p:extLst>
              <p:ext uri="{D42A27DB-BD31-4B8C-83A1-F6EECF244321}">
                <p14:modId xmlns:p14="http://schemas.microsoft.com/office/powerpoint/2010/main" val="2056646619"/>
              </p:ext>
            </p:extLst>
          </p:nvPr>
        </p:nvGraphicFramePr>
        <p:xfrm>
          <a:off x="1903412" y="3581400"/>
          <a:ext cx="8530862" cy="3108322"/>
        </p:xfrm>
        <a:graphic>
          <a:graphicData uri="http://schemas.openxmlformats.org/drawingml/2006/table">
            <a:tbl>
              <a:tblPr firstRow="1" bandRow="1">
                <a:tableStyleId>{7DF18680-E054-41AD-8BC1-D1AEF772440D}</a:tableStyleId>
              </a:tblPr>
              <a:tblGrid>
                <a:gridCol w="1907751">
                  <a:extLst>
                    <a:ext uri="{9D8B030D-6E8A-4147-A177-3AD203B41FA5}">
                      <a16:colId xmlns:a16="http://schemas.microsoft.com/office/drawing/2014/main" val="187285565"/>
                    </a:ext>
                  </a:extLst>
                </a:gridCol>
                <a:gridCol w="2070737">
                  <a:extLst>
                    <a:ext uri="{9D8B030D-6E8A-4147-A177-3AD203B41FA5}">
                      <a16:colId xmlns:a16="http://schemas.microsoft.com/office/drawing/2014/main" val="184855798"/>
                    </a:ext>
                  </a:extLst>
                </a:gridCol>
                <a:gridCol w="2070737">
                  <a:extLst>
                    <a:ext uri="{9D8B030D-6E8A-4147-A177-3AD203B41FA5}">
                      <a16:colId xmlns:a16="http://schemas.microsoft.com/office/drawing/2014/main" val="1774347793"/>
                    </a:ext>
                  </a:extLst>
                </a:gridCol>
                <a:gridCol w="2481637">
                  <a:extLst>
                    <a:ext uri="{9D8B030D-6E8A-4147-A177-3AD203B41FA5}">
                      <a16:colId xmlns:a16="http://schemas.microsoft.com/office/drawing/2014/main" val="1719306019"/>
                    </a:ext>
                  </a:extLst>
                </a:gridCol>
              </a:tblGrid>
              <a:tr h="444046">
                <a:tc>
                  <a:txBody>
                    <a:bodyPr/>
                    <a:lstStyle/>
                    <a:p>
                      <a:r>
                        <a:rPr lang="en-US" sz="2400" noProof="1">
                          <a:solidFill>
                            <a:schemeClr val="tx1"/>
                          </a:solidFill>
                          <a:effectLst>
                            <a:outerShdw blurRad="38100" dist="38100" dir="2700000" algn="tl">
                              <a:srgbClr val="000000">
                                <a:alpha val="43137"/>
                              </a:srgbClr>
                            </a:outerShdw>
                          </a:effectLst>
                        </a:rPr>
                        <a:t>EmployeeID</a:t>
                      </a:r>
                    </a:p>
                  </a:txBody>
                  <a:tcPr marL="78285" marR="78285" marT="39143" marB="39143">
                    <a:solidFill>
                      <a:srgbClr val="C6C0AA">
                        <a:alpha val="50000"/>
                      </a:srgbClr>
                    </a:solidFill>
                  </a:tcPr>
                </a:tc>
                <a:tc>
                  <a:txBody>
                    <a:bodyPr/>
                    <a:lstStyle/>
                    <a:p>
                      <a:r>
                        <a:rPr lang="en-US" sz="2400" noProof="1">
                          <a:solidFill>
                            <a:schemeClr val="tx1"/>
                          </a:solidFill>
                          <a:effectLst>
                            <a:outerShdw blurRad="38100" dist="38100" dir="2700000" algn="tl">
                              <a:srgbClr val="000000">
                                <a:alpha val="43137"/>
                              </a:srgbClr>
                            </a:outerShdw>
                          </a:effectLst>
                        </a:rPr>
                        <a:t>DepartmentID</a:t>
                      </a:r>
                    </a:p>
                  </a:txBody>
                  <a:tcPr marL="78285" marR="78285" marT="39143" marB="39143">
                    <a:solidFill>
                      <a:srgbClr val="C6C0AA">
                        <a:alpha val="50000"/>
                      </a:srgbClr>
                    </a:solidFill>
                  </a:tcPr>
                </a:tc>
                <a:tc>
                  <a:txBody>
                    <a:bodyPr/>
                    <a:lstStyle/>
                    <a:p>
                      <a:r>
                        <a:rPr lang="en-US" sz="2400" i="0" noProof="1">
                          <a:solidFill>
                            <a:schemeClr val="tx1"/>
                          </a:solidFill>
                          <a:effectLst>
                            <a:outerShdw blurRad="38100" dist="38100" dir="2700000" algn="tl">
                              <a:srgbClr val="000000">
                                <a:alpha val="43137"/>
                              </a:srgbClr>
                            </a:outerShdw>
                          </a:effectLst>
                        </a:rPr>
                        <a:t>DepartmentID</a:t>
                      </a:r>
                    </a:p>
                  </a:txBody>
                  <a:tcPr marL="78285" marR="78285" marT="39143" marB="39143">
                    <a:solidFill>
                      <a:srgbClr val="C6C0AA">
                        <a:alpha val="50000"/>
                      </a:srgbClr>
                    </a:solidFill>
                  </a:tcPr>
                </a:tc>
                <a:tc>
                  <a:txBody>
                    <a:bodyPr/>
                    <a:lstStyle/>
                    <a:p>
                      <a:r>
                        <a:rPr lang="en-US" sz="2400" i="0" noProof="1">
                          <a:solidFill>
                            <a:schemeClr val="tx1"/>
                          </a:solidFill>
                          <a:effectLst>
                            <a:outerShdw blurRad="38100" dist="38100" dir="2700000" algn="tl">
                              <a:srgbClr val="000000">
                                <a:alpha val="43137"/>
                              </a:srgbClr>
                            </a:outerShdw>
                          </a:effectLst>
                        </a:rPr>
                        <a:t>DepartmentName</a:t>
                      </a:r>
                    </a:p>
                  </a:txBody>
                  <a:tcPr marL="78285" marR="78285" marT="39143" marB="39143">
                    <a:solidFill>
                      <a:srgbClr val="C6C0AA">
                        <a:alpha val="50000"/>
                      </a:srgbClr>
                    </a:solidFill>
                  </a:tcPr>
                </a:tc>
                <a:extLst>
                  <a:ext uri="{0D108BD9-81ED-4DB2-BD59-A6C34878D82A}">
                    <a16:rowId xmlns:a16="http://schemas.microsoft.com/office/drawing/2014/main" val="1704253151"/>
                  </a:ext>
                </a:extLst>
              </a:tr>
              <a:tr h="444046">
                <a:tc>
                  <a:txBody>
                    <a:bodyPr/>
                    <a:lstStyle/>
                    <a:p>
                      <a:r>
                        <a:rPr lang="en-US" sz="2400" dirty="0">
                          <a:solidFill>
                            <a:schemeClr val="tx1"/>
                          </a:solidFill>
                          <a:effectLst>
                            <a:outerShdw blurRad="38100" dist="38100" dir="2700000" algn="tl">
                              <a:srgbClr val="000000">
                                <a:alpha val="43137"/>
                              </a:srgbClr>
                            </a:outerShdw>
                          </a:effectLst>
                        </a:rPr>
                        <a:t>263</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US" sz="2400" dirty="0">
                          <a:solidFill>
                            <a:schemeClr val="tx1"/>
                          </a:solidFill>
                          <a:effectLst>
                            <a:outerShdw blurRad="38100" dist="38100" dir="2700000" algn="tl">
                              <a:srgbClr val="000000">
                                <a:alpha val="43137"/>
                              </a:srgbClr>
                            </a:outerShdw>
                          </a:effectLst>
                        </a:rPr>
                        <a:t>3</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3</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Sales</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extLst>
                  <a:ext uri="{0D108BD9-81ED-4DB2-BD59-A6C34878D82A}">
                    <a16:rowId xmlns:a16="http://schemas.microsoft.com/office/drawing/2014/main" val="723432538"/>
                  </a:ext>
                </a:extLst>
              </a:tr>
              <a:tr h="444046">
                <a:tc>
                  <a:txBody>
                    <a:bodyPr/>
                    <a:lstStyle/>
                    <a:p>
                      <a:r>
                        <a:rPr lang="en-US" sz="2400" dirty="0">
                          <a:solidFill>
                            <a:schemeClr val="tx1"/>
                          </a:solidFill>
                          <a:effectLst>
                            <a:outerShdw blurRad="38100" dist="38100" dir="2700000" algn="tl">
                              <a:srgbClr val="000000">
                                <a:alpha val="43137"/>
                              </a:srgbClr>
                            </a:outerShdw>
                          </a:effectLst>
                        </a:rPr>
                        <a:t>263</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US" sz="2400" dirty="0">
                          <a:solidFill>
                            <a:schemeClr val="tx1"/>
                          </a:solidFill>
                          <a:effectLst>
                            <a:outerShdw blurRad="38100" dist="38100" dir="2700000" algn="tl">
                              <a:srgbClr val="000000">
                                <a:alpha val="43137"/>
                              </a:srgbClr>
                            </a:outerShdw>
                          </a:effectLst>
                        </a:rPr>
                        <a:t>3</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4</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Marketing</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extLst>
                  <a:ext uri="{0D108BD9-81ED-4DB2-BD59-A6C34878D82A}">
                    <a16:rowId xmlns:a16="http://schemas.microsoft.com/office/drawing/2014/main" val="458832188"/>
                  </a:ext>
                </a:extLst>
              </a:tr>
              <a:tr h="444046">
                <a:tc>
                  <a:txBody>
                    <a:bodyPr/>
                    <a:lstStyle/>
                    <a:p>
                      <a:r>
                        <a:rPr lang="en-US" sz="2400" dirty="0">
                          <a:solidFill>
                            <a:schemeClr val="tx1"/>
                          </a:solidFill>
                          <a:effectLst>
                            <a:outerShdw blurRad="38100" dist="38100" dir="2700000" algn="tl">
                              <a:srgbClr val="000000">
                                <a:alpha val="43137"/>
                              </a:srgbClr>
                            </a:outerShdw>
                          </a:effectLst>
                        </a:rPr>
                        <a:t>263</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US" sz="2400" dirty="0">
                          <a:solidFill>
                            <a:schemeClr val="tx1"/>
                          </a:solidFill>
                          <a:effectLst>
                            <a:outerShdw blurRad="38100" dist="38100" dir="2700000" algn="tl">
                              <a:srgbClr val="000000">
                                <a:alpha val="43137"/>
                              </a:srgbClr>
                            </a:outerShdw>
                          </a:effectLst>
                        </a:rPr>
                        <a:t>3</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5</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tc>
                  <a:txBody>
                    <a:bodyPr/>
                    <a:lstStyle/>
                    <a:p>
                      <a:r>
                        <a:rPr lang="en-GB" sz="2400" i="0" dirty="0">
                          <a:solidFill>
                            <a:schemeClr val="tx1"/>
                          </a:solidFill>
                          <a:effectLst>
                            <a:outerShdw blurRad="38100" dist="38100" dir="2700000" algn="tl">
                              <a:srgbClr val="000000">
                                <a:alpha val="43137"/>
                              </a:srgbClr>
                            </a:outerShdw>
                          </a:effectLst>
                        </a:rPr>
                        <a:t>Purchasing</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00B050">
                        <a:alpha val="50000"/>
                      </a:srgbClr>
                    </a:solidFill>
                  </a:tcPr>
                </a:tc>
                <a:extLst>
                  <a:ext uri="{0D108BD9-81ED-4DB2-BD59-A6C34878D82A}">
                    <a16:rowId xmlns:a16="http://schemas.microsoft.com/office/drawing/2014/main" val="3103787398"/>
                  </a:ext>
                </a:extLst>
              </a:tr>
              <a:tr h="444046">
                <a:tc>
                  <a:txBody>
                    <a:bodyPr/>
                    <a:lstStyle/>
                    <a:p>
                      <a:r>
                        <a:rPr lang="en-US" sz="2400" dirty="0">
                          <a:solidFill>
                            <a:schemeClr val="tx1"/>
                          </a:solidFill>
                          <a:effectLst>
                            <a:outerShdw blurRad="38100" dist="38100" dir="2700000" algn="tl">
                              <a:srgbClr val="000000">
                                <a:alpha val="43137"/>
                              </a:srgbClr>
                            </a:outerShdw>
                          </a:effectLst>
                        </a:rPr>
                        <a:t>270</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US" sz="2400" dirty="0">
                          <a:solidFill>
                            <a:schemeClr val="tx1"/>
                          </a:solidFill>
                          <a:effectLst>
                            <a:outerShdw blurRad="38100" dist="38100" dir="2700000" algn="tl">
                              <a:srgbClr val="000000">
                                <a:alpha val="43137"/>
                              </a:srgbClr>
                            </a:outerShdw>
                          </a:effectLst>
                        </a:rPr>
                        <a:t>NULL</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3</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Sales</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extLst>
                  <a:ext uri="{0D108BD9-81ED-4DB2-BD59-A6C34878D82A}">
                    <a16:rowId xmlns:a16="http://schemas.microsoft.com/office/drawing/2014/main" val="3856432737"/>
                  </a:ext>
                </a:extLst>
              </a:tr>
              <a:tr h="444046">
                <a:tc>
                  <a:txBody>
                    <a:bodyPr/>
                    <a:lstStyle/>
                    <a:p>
                      <a:r>
                        <a:rPr lang="en-US" sz="2400" dirty="0">
                          <a:solidFill>
                            <a:schemeClr val="tx1"/>
                          </a:solidFill>
                          <a:effectLst>
                            <a:outerShdw blurRad="38100" dist="38100" dir="2700000" algn="tl">
                              <a:srgbClr val="000000">
                                <a:alpha val="43137"/>
                              </a:srgbClr>
                            </a:outerShdw>
                          </a:effectLst>
                        </a:rPr>
                        <a:t>270</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US" sz="2400" dirty="0">
                          <a:solidFill>
                            <a:schemeClr val="tx1"/>
                          </a:solidFill>
                          <a:effectLst>
                            <a:outerShdw blurRad="38100" dist="38100" dir="2700000" algn="tl">
                              <a:srgbClr val="000000">
                                <a:alpha val="43137"/>
                              </a:srgbClr>
                            </a:outerShdw>
                          </a:effectLst>
                        </a:rPr>
                        <a:t>NULL</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4</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Marketing</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extLst>
                  <a:ext uri="{0D108BD9-81ED-4DB2-BD59-A6C34878D82A}">
                    <a16:rowId xmlns:a16="http://schemas.microsoft.com/office/drawing/2014/main" val="2719539950"/>
                  </a:ext>
                </a:extLst>
              </a:tr>
              <a:tr h="444046">
                <a:tc>
                  <a:txBody>
                    <a:bodyPr/>
                    <a:lstStyle/>
                    <a:p>
                      <a:r>
                        <a:rPr lang="en-US" sz="2400" dirty="0">
                          <a:solidFill>
                            <a:schemeClr val="tx1"/>
                          </a:solidFill>
                          <a:effectLst>
                            <a:outerShdw blurRad="38100" dist="38100" dir="2700000" algn="tl">
                              <a:srgbClr val="000000">
                                <a:alpha val="43137"/>
                              </a:srgbClr>
                            </a:outerShdw>
                          </a:effectLst>
                        </a:rPr>
                        <a:t>270</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US" sz="2400" dirty="0">
                          <a:solidFill>
                            <a:schemeClr val="tx1"/>
                          </a:solidFill>
                          <a:effectLst>
                            <a:outerShdw blurRad="38100" dist="38100" dir="2700000" algn="tl">
                              <a:srgbClr val="000000">
                                <a:alpha val="43137"/>
                              </a:srgbClr>
                            </a:outerShdw>
                          </a:effectLst>
                        </a:rPr>
                        <a:t>NULL</a:t>
                      </a:r>
                      <a:endParaRPr lang="bg-BG" sz="240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US" sz="2400" i="0" dirty="0">
                          <a:solidFill>
                            <a:schemeClr val="tx1"/>
                          </a:solidFill>
                          <a:effectLst>
                            <a:outerShdw blurRad="38100" dist="38100" dir="2700000" algn="tl">
                              <a:srgbClr val="000000">
                                <a:alpha val="43137"/>
                              </a:srgbClr>
                            </a:outerShdw>
                          </a:effectLst>
                        </a:rPr>
                        <a:t>5</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tc>
                  <a:txBody>
                    <a:bodyPr/>
                    <a:lstStyle/>
                    <a:p>
                      <a:r>
                        <a:rPr lang="en-GB" sz="2400" i="0" dirty="0">
                          <a:solidFill>
                            <a:schemeClr val="tx1"/>
                          </a:solidFill>
                          <a:effectLst>
                            <a:outerShdw blurRad="38100" dist="38100" dir="2700000" algn="tl">
                              <a:srgbClr val="000000">
                                <a:alpha val="43137"/>
                              </a:srgbClr>
                            </a:outerShdw>
                          </a:effectLst>
                        </a:rPr>
                        <a:t>Purchasing</a:t>
                      </a:r>
                      <a:endParaRPr lang="bg-BG" sz="2400" i="0" dirty="0">
                        <a:solidFill>
                          <a:schemeClr val="tx1"/>
                        </a:solidFill>
                        <a:effectLst>
                          <a:outerShdw blurRad="38100" dist="38100" dir="2700000" algn="tl">
                            <a:srgbClr val="000000">
                              <a:alpha val="43137"/>
                            </a:srgbClr>
                          </a:outerShdw>
                        </a:effectLst>
                      </a:endParaRPr>
                    </a:p>
                  </a:txBody>
                  <a:tcPr marL="78285" marR="78285" marT="39143" marB="39143">
                    <a:solidFill>
                      <a:srgbClr val="F3BE60">
                        <a:alpha val="50000"/>
                      </a:srgbClr>
                    </a:solidFill>
                  </a:tcPr>
                </a:tc>
                <a:extLst>
                  <a:ext uri="{0D108BD9-81ED-4DB2-BD59-A6C34878D82A}">
                    <a16:rowId xmlns:a16="http://schemas.microsoft.com/office/drawing/2014/main" val="2722110989"/>
                  </a:ext>
                </a:extLst>
              </a:tr>
            </a:tbl>
          </a:graphicData>
        </a:graphic>
      </p:graphicFrame>
      <p:sp>
        <p:nvSpPr>
          <p:cNvPr id="15" name="TextBox 14"/>
          <p:cNvSpPr txBox="1"/>
          <p:nvPr/>
        </p:nvSpPr>
        <p:spPr>
          <a:xfrm>
            <a:off x="5268620" y="3048000"/>
            <a:ext cx="1084079" cy="523220"/>
          </a:xfrm>
          <a:prstGeom prst="rect">
            <a:avLst/>
          </a:prstGeom>
          <a:noFill/>
        </p:spPr>
        <p:txBody>
          <a:bodyPr wrap="none" rtlCol="0">
            <a:spAutoFit/>
          </a:bodyPr>
          <a:lstStyle/>
          <a:p>
            <a:r>
              <a:rPr lang="en-US" sz="2800" dirty="0"/>
              <a:t>Result</a:t>
            </a:r>
          </a:p>
        </p:txBody>
      </p:sp>
      <p:cxnSp>
        <p:nvCxnSpPr>
          <p:cNvPr id="23" name="Straight Arrow Connector 22"/>
          <p:cNvCxnSpPr/>
          <p:nvPr/>
        </p:nvCxnSpPr>
        <p:spPr>
          <a:xfrm>
            <a:off x="4976375" y="2152651"/>
            <a:ext cx="1593286" cy="38100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60317" y="2152651"/>
            <a:ext cx="1609344" cy="83820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891270" y="2152650"/>
            <a:ext cx="1834418" cy="419102"/>
          </a:xfrm>
          <a:prstGeom prst="straightConnector1">
            <a:avLst/>
          </a:prstGeom>
          <a:ln w="47625">
            <a:solidFill>
              <a:srgbClr val="F3BE6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891270" y="2571752"/>
            <a:ext cx="1838781" cy="19048"/>
          </a:xfrm>
          <a:prstGeom prst="straightConnector1">
            <a:avLst/>
          </a:prstGeom>
          <a:ln w="47625">
            <a:solidFill>
              <a:srgbClr val="F3BE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75212" y="2571752"/>
            <a:ext cx="1854839" cy="476248"/>
          </a:xfrm>
          <a:prstGeom prst="straightConnector1">
            <a:avLst/>
          </a:prstGeom>
          <a:ln w="47625">
            <a:solidFill>
              <a:srgbClr val="F3BE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96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17612" y="2667000"/>
            <a:ext cx="9674224" cy="120299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dirty="0">
                <a:solidFill>
                  <a:schemeClr val="tx2"/>
                </a:solidFill>
                <a:latin typeface="Consolas" panose="020B0609020204030204" pitchFamily="49" charset="0"/>
              </a:rPr>
              <a:t>SELECT * FROM Employees AS e</a:t>
            </a:r>
          </a:p>
          <a:p>
            <a:pPr marL="0" lvl="2"/>
            <a:r>
              <a:rPr lang="en-US" sz="3200" b="1"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CROSS JOIN </a:t>
            </a:r>
            <a:r>
              <a:rPr lang="en-US" sz="3200" b="1" dirty="0">
                <a:solidFill>
                  <a:schemeClr val="tx2"/>
                </a:solidFill>
                <a:latin typeface="Consolas" panose="020B0609020204030204" pitchFamily="49" charset="0"/>
              </a:rPr>
              <a:t>Departments AS 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19</a:t>
            </a:fld>
            <a:endParaRPr lang="en-US" dirty="0"/>
          </a:p>
        </p:txBody>
      </p:sp>
      <p:sp>
        <p:nvSpPr>
          <p:cNvPr id="465922" name="Rectangle 2"/>
          <p:cNvSpPr>
            <a:spLocks noGrp="1" noChangeArrowheads="1"/>
          </p:cNvSpPr>
          <p:nvPr>
            <p:ph type="title"/>
          </p:nvPr>
        </p:nvSpPr>
        <p:spPr/>
        <p:txBody>
          <a:bodyPr/>
          <a:lstStyle/>
          <a:p>
            <a:r>
              <a:rPr lang="en-US" dirty="0"/>
              <a:t>Cross Join Syntax</a:t>
            </a:r>
            <a:endParaRPr lang="bg-BG" dirty="0"/>
          </a:p>
        </p:txBody>
      </p:sp>
      <p:sp>
        <p:nvSpPr>
          <p:cNvPr id="8" name="AutoShape 7"/>
          <p:cNvSpPr>
            <a:spLocks noChangeArrowheads="1"/>
          </p:cNvSpPr>
          <p:nvPr/>
        </p:nvSpPr>
        <p:spPr bwMode="auto">
          <a:xfrm>
            <a:off x="8422210" y="2956231"/>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Depatments Table</a:t>
            </a:r>
          </a:p>
        </p:txBody>
      </p:sp>
      <p:sp>
        <p:nvSpPr>
          <p:cNvPr id="9" name="AutoShape 7"/>
          <p:cNvSpPr>
            <a:spLocks noChangeArrowheads="1"/>
          </p:cNvSpPr>
          <p:nvPr/>
        </p:nvSpPr>
        <p:spPr bwMode="auto">
          <a:xfrm>
            <a:off x="3427412" y="4038600"/>
            <a:ext cx="3048000" cy="585091"/>
          </a:xfrm>
          <a:prstGeom prst="wedgeRoundRectCallout">
            <a:avLst>
              <a:gd name="adj1" fmla="val 26263"/>
              <a:gd name="adj2" fmla="val -7616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No Join Conditions</a:t>
            </a:r>
          </a:p>
        </p:txBody>
      </p:sp>
    </p:spTree>
    <p:extLst>
      <p:ext uri="{BB962C8B-B14F-4D97-AF65-F5344CB8AC3E}">
        <p14:creationId xmlns:p14="http://schemas.microsoft.com/office/powerpoint/2010/main" val="368171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4500" indent="-444500">
              <a:lnSpc>
                <a:spcPct val="100000"/>
              </a:lnSpc>
              <a:buFontTx/>
              <a:buAutoNum type="arabicPeriod"/>
            </a:pPr>
            <a:r>
              <a:rPr lang="en-US" sz="3200" dirty="0"/>
              <a:t>Joins</a:t>
            </a:r>
          </a:p>
          <a:p>
            <a:pPr marL="444500" indent="-444500">
              <a:lnSpc>
                <a:spcPct val="100000"/>
              </a:lnSpc>
              <a:buFontTx/>
              <a:buAutoNum type="arabicPeriod"/>
            </a:pPr>
            <a:r>
              <a:rPr lang="en-US" sz="3200" dirty="0"/>
              <a:t>Subqueries</a:t>
            </a:r>
          </a:p>
          <a:p>
            <a:pPr marL="444500" indent="-444500">
              <a:lnSpc>
                <a:spcPct val="100000"/>
              </a:lnSpc>
              <a:buFontTx/>
              <a:buAutoNum type="arabicPeriod"/>
            </a:pPr>
            <a:r>
              <a:rPr lang="en-US" sz="3200" dirty="0"/>
              <a:t>Common Table Expressions (CTE)</a:t>
            </a:r>
          </a:p>
          <a:p>
            <a:pPr marL="444500" indent="-444500">
              <a:lnSpc>
                <a:spcPct val="100000"/>
              </a:lnSpc>
              <a:buFontTx/>
              <a:buAutoNum type="arabicPeriod"/>
            </a:pPr>
            <a:r>
              <a:rPr lang="en-US" sz="3200" dirty="0"/>
              <a:t>Indices</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11" name="Picture 2" descr="db, status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1012" y="4450262"/>
            <a:ext cx="1901402" cy="1877032"/>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2" descr="http://www.graphicsfuel.com/wp-content/uploads/2012/07/books-icon-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3479" y="4127455"/>
            <a:ext cx="2522646" cy="2522646"/>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descr="A drawing of a cartoon character&#10;&#10;Description generated with high confidence">
            <a:extLst>
              <a:ext uri="{FF2B5EF4-FFF2-40B4-BE49-F238E27FC236}">
                <a16:creationId xmlns:a16="http://schemas.microsoft.com/office/drawing/2014/main" id="{E067C4DD-17DD-4534-9820-C624BB7C23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423072" y="1371600"/>
            <a:ext cx="3572162" cy="4385137"/>
          </a:xfrm>
          <a:prstGeom prst="rect">
            <a:avLst/>
          </a:prstGeom>
        </p:spPr>
      </p:pic>
    </p:spTree>
    <p:extLst>
      <p:ext uri="{BB962C8B-B14F-4D97-AF65-F5344CB8AC3E}">
        <p14:creationId xmlns:p14="http://schemas.microsoft.com/office/powerpoint/2010/main" val="111136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2860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10</a:t>
              </a:r>
            </a:p>
          </p:txBody>
        </p:sp>
      </p:grpSp>
      <p:grpSp>
        <p:nvGrpSpPr>
          <p:cNvPr id="31" name="Group 30"/>
          <p:cNvGrpSpPr/>
          <p:nvPr/>
        </p:nvGrpSpPr>
        <p:grpSpPr>
          <a:xfrm>
            <a:off x="1827212" y="18288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13</a:t>
              </a:r>
            </a:p>
          </p:txBody>
        </p:sp>
      </p:grpSp>
      <p:grpSp>
        <p:nvGrpSpPr>
          <p:cNvPr id="33" name="Group 32"/>
          <p:cNvGrpSpPr/>
          <p:nvPr/>
        </p:nvGrpSpPr>
        <p:grpSpPr>
          <a:xfrm>
            <a:off x="1827212" y="27432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22</a:t>
              </a:r>
            </a:p>
          </p:txBody>
        </p:sp>
      </p:grpSp>
      <p:grpSp>
        <p:nvGrpSpPr>
          <p:cNvPr id="34" name="Group 33"/>
          <p:cNvGrpSpPr/>
          <p:nvPr/>
        </p:nvGrpSpPr>
        <p:grpSpPr>
          <a:xfrm>
            <a:off x="1827212" y="32004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11</a:t>
              </a:r>
            </a:p>
          </p:txBody>
        </p:sp>
      </p:grpSp>
      <p:grpSp>
        <p:nvGrpSpPr>
          <p:cNvPr id="35" name="Group 34"/>
          <p:cNvGrpSpPr/>
          <p:nvPr/>
        </p:nvGrpSpPr>
        <p:grpSpPr>
          <a:xfrm>
            <a:off x="1827212" y="41148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15</a:t>
              </a:r>
            </a:p>
          </p:txBody>
        </p:sp>
      </p:grpSp>
      <p:grpSp>
        <p:nvGrpSpPr>
          <p:cNvPr id="37" name="Group 36"/>
          <p:cNvGrpSpPr/>
          <p:nvPr/>
        </p:nvGrpSpPr>
        <p:grpSpPr>
          <a:xfrm>
            <a:off x="6551612" y="22860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10</a:t>
              </a:r>
            </a:p>
          </p:txBody>
        </p:sp>
      </p:grpSp>
      <p:grpSp>
        <p:nvGrpSpPr>
          <p:cNvPr id="38" name="Group 37"/>
          <p:cNvGrpSpPr/>
          <p:nvPr/>
        </p:nvGrpSpPr>
        <p:grpSpPr>
          <a:xfrm>
            <a:off x="6551612" y="32004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22</a:t>
              </a:r>
            </a:p>
          </p:txBody>
        </p:sp>
      </p:grpSp>
      <p:grpSp>
        <p:nvGrpSpPr>
          <p:cNvPr id="39" name="Group 38"/>
          <p:cNvGrpSpPr/>
          <p:nvPr/>
        </p:nvGrpSpPr>
        <p:grpSpPr>
          <a:xfrm>
            <a:off x="6551612" y="36576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8</a:t>
              </a:r>
            </a:p>
          </p:txBody>
        </p:sp>
      </p:grpSp>
      <p:grpSp>
        <p:nvGrpSpPr>
          <p:cNvPr id="40" name="Group 39"/>
          <p:cNvGrpSpPr/>
          <p:nvPr/>
        </p:nvGrpSpPr>
        <p:grpSpPr>
          <a:xfrm>
            <a:off x="6551612" y="41148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7</a:t>
              </a:r>
            </a:p>
          </p:txBody>
        </p:sp>
      </p:grpSp>
      <p:cxnSp>
        <p:nvCxnSpPr>
          <p:cNvPr id="42" name="Connector: Elbow 41"/>
          <p:cNvCxnSpPr>
            <a:cxnSpLocks/>
          </p:cNvCxnSpPr>
          <p:nvPr/>
        </p:nvCxnSpPr>
        <p:spPr>
          <a:xfrm rot="16200000" flipH="1">
            <a:off x="5827712" y="3282951"/>
            <a:ext cx="12700" cy="2590800"/>
          </a:xfrm>
          <a:prstGeom prst="bentConnector3">
            <a:avLst>
              <a:gd name="adj1" fmla="val 453803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143007" y="5237491"/>
            <a:ext cx="1382110" cy="523220"/>
          </a:xfrm>
          <a:prstGeom prst="rect">
            <a:avLst/>
          </a:prstGeom>
          <a:noFill/>
        </p:spPr>
        <p:txBody>
          <a:bodyPr wrap="none" rtlCol="0">
            <a:spAutoFit/>
          </a:bodyPr>
          <a:lstStyle/>
          <a:p>
            <a:pPr algn="ctr"/>
            <a:r>
              <a:rPr lang="en-US" sz="2800" dirty="0"/>
              <a:t>Relation</a:t>
            </a:r>
          </a:p>
        </p:txBody>
      </p:sp>
      <p:grpSp>
        <p:nvGrpSpPr>
          <p:cNvPr id="55" name="Group 54"/>
          <p:cNvGrpSpPr/>
          <p:nvPr/>
        </p:nvGrpSpPr>
        <p:grpSpPr>
          <a:xfrm>
            <a:off x="1827212" y="36576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7</a:t>
              </a:r>
            </a:p>
          </p:txBody>
        </p:sp>
      </p:grpSp>
      <p:grpSp>
        <p:nvGrpSpPr>
          <p:cNvPr id="58" name="Group 57"/>
          <p:cNvGrpSpPr/>
          <p:nvPr/>
        </p:nvGrpSpPr>
        <p:grpSpPr>
          <a:xfrm>
            <a:off x="6551612" y="27432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12</a:t>
              </a:r>
            </a:p>
          </p:txBody>
        </p:sp>
      </p:grpSp>
      <p:grpSp>
        <p:nvGrpSpPr>
          <p:cNvPr id="61" name="Group 60"/>
          <p:cNvGrpSpPr/>
          <p:nvPr/>
        </p:nvGrpSpPr>
        <p:grpSpPr>
          <a:xfrm>
            <a:off x="6551612" y="1828800"/>
            <a:ext cx="3810000" cy="457200"/>
            <a:chOff x="6551612" y="2133600"/>
            <a:chExt cx="3810000" cy="457200"/>
          </a:xfrm>
        </p:grpSpPr>
        <p:sp>
          <p:nvSpPr>
            <p:cNvPr id="62" name="Rectangle 6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outerShdw blurRad="38100" dist="38100" dir="2700000" algn="tl">
                      <a:srgbClr val="000000">
                        <a:alpha val="43137"/>
                      </a:srgbClr>
                    </a:outerShdw>
                  </a:effectLst>
                </a:rPr>
                <a:t>Accounting</a:t>
              </a:r>
            </a:p>
          </p:txBody>
        </p:sp>
        <p:sp>
          <p:nvSpPr>
            <p:cNvPr id="63" name="Rectangle 6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18</a:t>
              </a:r>
            </a:p>
          </p:txBody>
        </p:sp>
      </p:grpSp>
    </p:spTree>
    <p:extLst>
      <p:ext uri="{BB962C8B-B14F-4D97-AF65-F5344CB8AC3E}">
        <p14:creationId xmlns:p14="http://schemas.microsoft.com/office/powerpoint/2010/main" val="572941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spTree>
    <p:extLst>
      <p:ext uri="{BB962C8B-B14F-4D97-AF65-F5344CB8AC3E}">
        <p14:creationId xmlns:p14="http://schemas.microsoft.com/office/powerpoint/2010/main" val="3657657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30" name="Content Placeholder 29"/>
          <p:cNvSpPr>
            <a:spLocks noGrp="1"/>
          </p:cNvSpPr>
          <p:nvPr>
            <p:ph idx="1"/>
          </p:nvPr>
        </p:nvSpPr>
        <p:spPr/>
        <p:txBody>
          <a:bodyPr/>
          <a:lstStyle/>
          <a:p>
            <a:r>
              <a:rPr lang="en-US" dirty="0"/>
              <a:t>Inner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36" name="Group 35"/>
          <p:cNvGrpSpPr/>
          <p:nvPr/>
        </p:nvGrpSpPr>
        <p:grpSpPr>
          <a:xfrm>
            <a:off x="1827212" y="1828800"/>
            <a:ext cx="8534400" cy="4114800"/>
            <a:chOff x="1827212" y="1828800"/>
            <a:chExt cx="8534400" cy="41148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29" name="Group 28"/>
          <p:cNvGrpSpPr/>
          <p:nvPr/>
        </p:nvGrpSpPr>
        <p:grpSpPr>
          <a:xfrm>
            <a:off x="5332412" y="2971800"/>
            <a:ext cx="1066800" cy="2286000"/>
            <a:chOff x="5332412" y="2971800"/>
            <a:chExt cx="1066800" cy="2286000"/>
          </a:xfrm>
        </p:grpSpPr>
        <p:cxnSp>
          <p:nvCxnSpPr>
            <p:cNvPr id="27" name="Straight Arrow Connector 26"/>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913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25" name="Content Placeholder 24"/>
          <p:cNvSpPr>
            <a:spLocks noGrp="1"/>
          </p:cNvSpPr>
          <p:nvPr>
            <p:ph idx="1"/>
          </p:nvPr>
        </p:nvSpPr>
        <p:spPr/>
        <p:txBody>
          <a:bodyPr/>
          <a:lstStyle/>
          <a:p>
            <a:r>
              <a:rPr lang="en-US" dirty="0"/>
              <a:t>Left Outer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15" name="Group 14"/>
          <p:cNvGrpSpPr/>
          <p:nvPr/>
        </p:nvGrpSpPr>
        <p:grpSpPr>
          <a:xfrm>
            <a:off x="65516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grpSp>
        <p:nvGrpSpPr>
          <p:cNvPr id="64" name="Group 63"/>
          <p:cNvGrpSpPr/>
          <p:nvPr/>
        </p:nvGrpSpPr>
        <p:grpSpPr>
          <a:xfrm>
            <a:off x="5332412" y="2971800"/>
            <a:ext cx="1066800" cy="2286000"/>
            <a:chOff x="5332412" y="2971800"/>
            <a:chExt cx="1066800" cy="2286000"/>
          </a:xfrm>
        </p:grpSpPr>
        <p:cxnSp>
          <p:nvCxnSpPr>
            <p:cNvPr id="65" name="Straight Arrow Connector 64"/>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296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64"/>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25" name="Content Placeholder 24"/>
          <p:cNvSpPr>
            <a:spLocks noGrp="1"/>
          </p:cNvSpPr>
          <p:nvPr>
            <p:ph idx="1"/>
          </p:nvPr>
        </p:nvSpPr>
        <p:spPr/>
        <p:txBody>
          <a:bodyPr/>
          <a:lstStyle/>
          <a:p>
            <a:r>
              <a:rPr lang="en-US" dirty="0"/>
              <a:t>Right Outer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 name="Group 2"/>
          <p:cNvGrpSpPr/>
          <p:nvPr/>
        </p:nvGrpSpPr>
        <p:grpSpPr>
          <a:xfrm>
            <a:off x="1827212" y="2286000"/>
            <a:ext cx="3276600" cy="3657600"/>
            <a:chOff x="1827212" y="2286000"/>
            <a:chExt cx="3276600" cy="36576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827212" y="1828800"/>
            <a:ext cx="3276600" cy="2743197"/>
            <a:chOff x="1827212" y="1828800"/>
            <a:chExt cx="3276600" cy="2743197"/>
          </a:xfrm>
        </p:grpSpPr>
        <p:grpSp>
          <p:nvGrpSpPr>
            <p:cNvPr id="46" name="Group 45"/>
            <p:cNvGrpSpPr/>
            <p:nvPr/>
          </p:nvGrpSpPr>
          <p:grpSpPr>
            <a:xfrm>
              <a:off x="1827212" y="1828800"/>
              <a:ext cx="3276600" cy="457200"/>
              <a:chOff x="1827212" y="3962400"/>
              <a:chExt cx="3276600" cy="457200"/>
            </a:xfrm>
          </p:grpSpPr>
          <p:sp>
            <p:nvSpPr>
              <p:cNvPr id="47" name="Rectangle 4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1827212" y="3200397"/>
              <a:ext cx="3276600" cy="457200"/>
              <a:chOff x="1827212" y="3962400"/>
              <a:chExt cx="3276600" cy="457200"/>
            </a:xfrm>
          </p:grpSpPr>
          <p:sp>
            <p:nvSpPr>
              <p:cNvPr id="50" name="Rectangle 4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1827212" y="4114797"/>
              <a:ext cx="3276600" cy="457200"/>
              <a:chOff x="1827212" y="3962400"/>
              <a:chExt cx="3276600" cy="457200"/>
            </a:xfrm>
          </p:grpSpPr>
          <p:sp>
            <p:nvSpPr>
              <p:cNvPr id="62" name="Rectangle 6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394389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41"/>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25" name="Content Placeholder 24"/>
          <p:cNvSpPr>
            <a:spLocks noGrp="1"/>
          </p:cNvSpPr>
          <p:nvPr>
            <p:ph idx="1"/>
          </p:nvPr>
        </p:nvSpPr>
        <p:spPr/>
        <p:txBody>
          <a:bodyPr/>
          <a:lstStyle/>
          <a:p>
            <a:r>
              <a:rPr lang="en-US" dirty="0"/>
              <a:t>Full Outer Join</a:t>
            </a:r>
          </a:p>
        </p:txBody>
      </p:sp>
      <p:sp>
        <p:nvSpPr>
          <p:cNvPr id="4" name="Title 3"/>
          <p:cNvSpPr>
            <a:spLocks noGrp="1"/>
          </p:cNvSpPr>
          <p:nvPr>
            <p:ph type="title"/>
          </p:nvPr>
        </p:nvSpPr>
        <p:spPr/>
        <p:txBody>
          <a:bodyPr/>
          <a:lstStyle/>
          <a:p>
            <a:r>
              <a:rPr lang="en-US" dirty="0"/>
              <a:t>Join Overview</a:t>
            </a:r>
          </a:p>
        </p:txBody>
      </p:sp>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5516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grpSp>
        <p:nvGrpSpPr>
          <p:cNvPr id="64" name="Group 63"/>
          <p:cNvGrpSpPr/>
          <p:nvPr/>
        </p:nvGrpSpPr>
        <p:grpSpPr>
          <a:xfrm>
            <a:off x="1827212" y="1828800"/>
            <a:ext cx="3276600" cy="2743197"/>
            <a:chOff x="1827212" y="1828800"/>
            <a:chExt cx="3276600" cy="2743197"/>
          </a:xfrm>
        </p:grpSpPr>
        <p:grpSp>
          <p:nvGrpSpPr>
            <p:cNvPr id="65" name="Group 64"/>
            <p:cNvGrpSpPr/>
            <p:nvPr/>
          </p:nvGrpSpPr>
          <p:grpSpPr>
            <a:xfrm>
              <a:off x="1827212" y="1828800"/>
              <a:ext cx="3276600" cy="457200"/>
              <a:chOff x="1827212" y="3962400"/>
              <a:chExt cx="3276600" cy="457200"/>
            </a:xfrm>
          </p:grpSpPr>
          <p:sp>
            <p:nvSpPr>
              <p:cNvPr id="72" name="Rectangle 7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3" name="Rectangle 7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6" name="Group 65"/>
            <p:cNvGrpSpPr/>
            <p:nvPr/>
          </p:nvGrpSpPr>
          <p:grpSpPr>
            <a:xfrm>
              <a:off x="1827212" y="3200397"/>
              <a:ext cx="3276600" cy="457200"/>
              <a:chOff x="1827212" y="3962400"/>
              <a:chExt cx="3276600" cy="457200"/>
            </a:xfrm>
          </p:grpSpPr>
          <p:sp>
            <p:nvSpPr>
              <p:cNvPr id="70" name="Rectangle 6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1" name="Rectangle 70"/>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7" name="Group 66"/>
            <p:cNvGrpSpPr/>
            <p:nvPr/>
          </p:nvGrpSpPr>
          <p:grpSpPr>
            <a:xfrm>
              <a:off x="1827212" y="4114797"/>
              <a:ext cx="3276600" cy="457200"/>
              <a:chOff x="1827212" y="3962400"/>
              <a:chExt cx="3276600" cy="457200"/>
            </a:xfrm>
          </p:grpSpPr>
          <p:sp>
            <p:nvSpPr>
              <p:cNvPr id="68" name="Rectangle 67"/>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9" name="Rectangle 68"/>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206567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30" name="Content Placeholder 29"/>
          <p:cNvSpPr>
            <a:spLocks noGrp="1"/>
          </p:cNvSpPr>
          <p:nvPr>
            <p:ph idx="1"/>
          </p:nvPr>
        </p:nvSpPr>
        <p:spPr/>
        <p:txBody>
          <a:bodyPr/>
          <a:lstStyle/>
          <a:p>
            <a:r>
              <a:rPr lang="en-US" dirty="0"/>
              <a:t>Negated Left Outer Join</a:t>
            </a:r>
          </a:p>
        </p:txBody>
      </p:sp>
      <p:sp>
        <p:nvSpPr>
          <p:cNvPr id="4" name="Title 3"/>
          <p:cNvSpPr>
            <a:spLocks noGrp="1"/>
          </p:cNvSpPr>
          <p:nvPr>
            <p:ph type="title"/>
          </p:nvPr>
        </p:nvSpPr>
        <p:spPr/>
        <p:txBody>
          <a:bodyPr/>
          <a:lstStyle/>
          <a:p>
            <a:r>
              <a:rPr lang="en-US" dirty="0"/>
              <a:t>Join Overview</a:t>
            </a:r>
          </a:p>
        </p:txBody>
      </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20" name="Group 19"/>
          <p:cNvGrpSpPr/>
          <p:nvPr/>
        </p:nvGrpSpPr>
        <p:grpSpPr>
          <a:xfrm>
            <a:off x="1827212"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29" name="Group 28"/>
            <p:cNvGrpSpPr/>
            <p:nvPr/>
          </p:nvGrpSpPr>
          <p:grpSpPr>
            <a:xfrm>
              <a:off x="5332412" y="2971800"/>
              <a:ext cx="1066800" cy="2286000"/>
              <a:chOff x="5332412" y="2971800"/>
              <a:chExt cx="1066800" cy="2286000"/>
            </a:xfrm>
          </p:grpSpPr>
          <p:cxnSp>
            <p:nvCxnSpPr>
              <p:cNvPr id="27" name="Straight Arrow Connector 26"/>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68" name="Group 67"/>
          <p:cNvGrpSpPr/>
          <p:nvPr/>
        </p:nvGrpSpPr>
        <p:grpSpPr>
          <a:xfrm>
            <a:off x="6551612" y="2286000"/>
            <a:ext cx="3810000" cy="3657600"/>
            <a:chOff x="6551612" y="2286000"/>
            <a:chExt cx="3810000" cy="3657600"/>
          </a:xfrm>
        </p:grpSpPr>
        <p:grpSp>
          <p:nvGrpSpPr>
            <p:cNvPr id="69" name="Group 68"/>
            <p:cNvGrpSpPr/>
            <p:nvPr/>
          </p:nvGrpSpPr>
          <p:grpSpPr>
            <a:xfrm>
              <a:off x="6551612" y="2286000"/>
              <a:ext cx="3810000" cy="457200"/>
              <a:chOff x="6551612" y="4876800"/>
              <a:chExt cx="3810000" cy="457200"/>
            </a:xfrm>
          </p:grpSpPr>
          <p:sp>
            <p:nvSpPr>
              <p:cNvPr id="76" name="Rectangle 75"/>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7" name="Rectangle 76"/>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70" name="Group 69"/>
            <p:cNvGrpSpPr/>
            <p:nvPr/>
          </p:nvGrpSpPr>
          <p:grpSpPr>
            <a:xfrm>
              <a:off x="6551612" y="4572000"/>
              <a:ext cx="3810000" cy="457200"/>
              <a:chOff x="6551612" y="4876800"/>
              <a:chExt cx="3810000" cy="457200"/>
            </a:xfrm>
          </p:grpSpPr>
          <p:sp>
            <p:nvSpPr>
              <p:cNvPr id="74" name="Rectangle 73"/>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5" name="Rectangle 74"/>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71" name="Group 70"/>
            <p:cNvGrpSpPr/>
            <p:nvPr/>
          </p:nvGrpSpPr>
          <p:grpSpPr>
            <a:xfrm>
              <a:off x="6551612" y="5486400"/>
              <a:ext cx="3810000" cy="457200"/>
              <a:chOff x="6551612" y="4876800"/>
              <a:chExt cx="3810000" cy="457200"/>
            </a:xfrm>
          </p:grpSpPr>
          <p:sp>
            <p:nvSpPr>
              <p:cNvPr id="72" name="Rectangle 7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3" name="Rectangle 7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232471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childTnLst>
                                </p:cTn>
                              </p:par>
                              <p:par>
                                <p:cTn id="12" presetID="1" presetClass="exit" presetSubtype="0" fill="hold" nodeType="withEffect">
                                  <p:stCondLst>
                                    <p:cond delay="0"/>
                                  </p:stCondLst>
                                  <p:childTnLst>
                                    <p:set>
                                      <p:cBhvr>
                                        <p:cTn id="13"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25" name="Content Placeholder 24"/>
          <p:cNvSpPr>
            <a:spLocks noGrp="1"/>
          </p:cNvSpPr>
          <p:nvPr>
            <p:ph idx="1"/>
          </p:nvPr>
        </p:nvSpPr>
        <p:spPr/>
        <p:txBody>
          <a:bodyPr/>
          <a:lstStyle/>
          <a:p>
            <a:r>
              <a:rPr lang="en-US" dirty="0"/>
              <a:t>Negated Right Outer Join</a:t>
            </a:r>
          </a:p>
        </p:txBody>
      </p:sp>
      <p:sp>
        <p:nvSpPr>
          <p:cNvPr id="4" name="Title 3"/>
          <p:cNvSpPr>
            <a:spLocks noGrp="1"/>
          </p:cNvSpPr>
          <p:nvPr>
            <p:ph type="title"/>
          </p:nvPr>
        </p:nvSpPr>
        <p:spPr/>
        <p:txBody>
          <a:bodyPr/>
          <a:lstStyle/>
          <a:p>
            <a:r>
              <a:rPr lang="en-US" dirty="0"/>
              <a:t>Join Overview</a:t>
            </a:r>
          </a:p>
        </p:txBody>
      </p:sp>
      <p:grpSp>
        <p:nvGrpSpPr>
          <p:cNvPr id="3" name="Group 2"/>
          <p:cNvGrpSpPr/>
          <p:nvPr/>
        </p:nvGrpSpPr>
        <p:grpSpPr>
          <a:xfrm>
            <a:off x="1827212" y="2286000"/>
            <a:ext cx="3276600" cy="3657600"/>
            <a:chOff x="1827212" y="2286000"/>
            <a:chExt cx="3276600" cy="36576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nvGrpSpPr>
          <p:cNvPr id="15" name="Group 14"/>
          <p:cNvGrpSpPr/>
          <p:nvPr/>
        </p:nvGrpSpPr>
        <p:grpSpPr>
          <a:xfrm>
            <a:off x="1827212"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46" name="Group 45"/>
          <p:cNvGrpSpPr/>
          <p:nvPr/>
        </p:nvGrpSpPr>
        <p:grpSpPr>
          <a:xfrm>
            <a:off x="1827212" y="1828800"/>
            <a:ext cx="3276600" cy="2743197"/>
            <a:chOff x="1827212" y="1828800"/>
            <a:chExt cx="3276600" cy="2743197"/>
          </a:xfrm>
        </p:grpSpPr>
        <p:grpSp>
          <p:nvGrpSpPr>
            <p:cNvPr id="47" name="Group 46"/>
            <p:cNvGrpSpPr/>
            <p:nvPr/>
          </p:nvGrpSpPr>
          <p:grpSpPr>
            <a:xfrm>
              <a:off x="1827212" y="1828800"/>
              <a:ext cx="3276600" cy="457200"/>
              <a:chOff x="1827212" y="3962400"/>
              <a:chExt cx="3276600" cy="457200"/>
            </a:xfrm>
          </p:grpSpPr>
          <p:sp>
            <p:nvSpPr>
              <p:cNvPr id="63" name="Rectangle 62"/>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4" name="Rectangle 6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8" name="Group 47"/>
            <p:cNvGrpSpPr/>
            <p:nvPr/>
          </p:nvGrpSpPr>
          <p:grpSpPr>
            <a:xfrm>
              <a:off x="1827212" y="3200397"/>
              <a:ext cx="3276600" cy="457200"/>
              <a:chOff x="1827212" y="3962400"/>
              <a:chExt cx="3276600" cy="457200"/>
            </a:xfrm>
          </p:grpSpPr>
          <p:sp>
            <p:nvSpPr>
              <p:cNvPr id="61" name="Rectangle 60"/>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2" name="Rectangle 6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1827212" y="4114797"/>
              <a:ext cx="3276600" cy="457200"/>
              <a:chOff x="1827212" y="3962400"/>
              <a:chExt cx="3276600" cy="457200"/>
            </a:xfrm>
          </p:grpSpPr>
          <p:sp>
            <p:nvSpPr>
              <p:cNvPr id="50" name="Rectangle 4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149687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46"/>
                                        </p:tgtEl>
                                        <p:attrNameLst>
                                          <p:attrName>style.visibility</p:attrName>
                                        </p:attrNameLst>
                                      </p:cBhvr>
                                      <p:to>
                                        <p:strVal val="visible"/>
                                      </p:to>
                                    </p:set>
                                  </p:childTnLst>
                                </p:cTn>
                              </p:par>
                              <p:par>
                                <p:cTn id="12" presetID="1" presetClass="exit" presetSubtype="0" fill="hold" nodeType="withEffect">
                                  <p:stCondLst>
                                    <p:cond delay="0"/>
                                  </p:stCondLst>
                                  <p:childTnLst>
                                    <p:set>
                                      <p:cBhvr>
                                        <p:cTn id="13"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25" name="Content Placeholder 24"/>
          <p:cNvSpPr>
            <a:spLocks noGrp="1"/>
          </p:cNvSpPr>
          <p:nvPr>
            <p:ph idx="1"/>
          </p:nvPr>
        </p:nvSpPr>
        <p:spPr/>
        <p:txBody>
          <a:bodyPr/>
          <a:lstStyle/>
          <a:p>
            <a:r>
              <a:rPr lang="en-US" dirty="0"/>
              <a:t>Negated Outer Join</a:t>
            </a:r>
          </a:p>
        </p:txBody>
      </p:sp>
      <p:sp>
        <p:nvSpPr>
          <p:cNvPr id="4" name="Title 3"/>
          <p:cNvSpPr>
            <a:spLocks noGrp="1"/>
          </p:cNvSpPr>
          <p:nvPr>
            <p:ph type="title"/>
          </p:nvPr>
        </p:nvSpPr>
        <p:spPr/>
        <p:txBody>
          <a:bodyPr/>
          <a:lstStyle/>
          <a:p>
            <a:r>
              <a:rPr lang="en-US" dirty="0"/>
              <a:t>Join Overview</a:t>
            </a:r>
          </a:p>
        </p:txBody>
      </p:sp>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grpSp>
      <p:grpSp>
        <p:nvGrpSpPr>
          <p:cNvPr id="3" name="Group 2"/>
          <p:cNvGrpSpPr/>
          <p:nvPr/>
        </p:nvGrpSpPr>
        <p:grpSpPr>
          <a:xfrm>
            <a:off x="65516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grpSp>
      </p:grpSp>
      <p:grpSp>
        <p:nvGrpSpPr>
          <p:cNvPr id="20" name="Group 19"/>
          <p:cNvGrpSpPr/>
          <p:nvPr/>
        </p:nvGrpSpPr>
        <p:grpSpPr>
          <a:xfrm>
            <a:off x="1827212"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15" name="Group 14"/>
          <p:cNvGrpSpPr/>
          <p:nvPr/>
        </p:nvGrpSpPr>
        <p:grpSpPr>
          <a:xfrm>
            <a:off x="65516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grpSp>
        <p:nvGrpSpPr>
          <p:cNvPr id="64" name="Group 63"/>
          <p:cNvGrpSpPr/>
          <p:nvPr/>
        </p:nvGrpSpPr>
        <p:grpSpPr>
          <a:xfrm>
            <a:off x="1827212" y="1828800"/>
            <a:ext cx="3276600" cy="2743197"/>
            <a:chOff x="1827212" y="1828800"/>
            <a:chExt cx="3276600" cy="2743197"/>
          </a:xfrm>
        </p:grpSpPr>
        <p:grpSp>
          <p:nvGrpSpPr>
            <p:cNvPr id="65" name="Group 64"/>
            <p:cNvGrpSpPr/>
            <p:nvPr/>
          </p:nvGrpSpPr>
          <p:grpSpPr>
            <a:xfrm>
              <a:off x="1827212" y="1828800"/>
              <a:ext cx="3276600" cy="457200"/>
              <a:chOff x="1827212" y="3962400"/>
              <a:chExt cx="3276600" cy="457200"/>
            </a:xfrm>
          </p:grpSpPr>
          <p:sp>
            <p:nvSpPr>
              <p:cNvPr id="72" name="Rectangle 7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3" name="Rectangle 7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6" name="Group 65"/>
            <p:cNvGrpSpPr/>
            <p:nvPr/>
          </p:nvGrpSpPr>
          <p:grpSpPr>
            <a:xfrm>
              <a:off x="1827212" y="3200397"/>
              <a:ext cx="3276600" cy="457200"/>
              <a:chOff x="1827212" y="3962400"/>
              <a:chExt cx="3276600" cy="457200"/>
            </a:xfrm>
          </p:grpSpPr>
          <p:sp>
            <p:nvSpPr>
              <p:cNvPr id="70" name="Rectangle 6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71" name="Rectangle 70"/>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nvGrpSpPr>
            <p:cNvPr id="67" name="Group 66"/>
            <p:cNvGrpSpPr/>
            <p:nvPr/>
          </p:nvGrpSpPr>
          <p:grpSpPr>
            <a:xfrm>
              <a:off x="1827212" y="4114797"/>
              <a:ext cx="3276600" cy="457200"/>
              <a:chOff x="1827212" y="3962400"/>
              <a:chExt cx="3276600" cy="457200"/>
            </a:xfrm>
          </p:grpSpPr>
          <p:sp>
            <p:nvSpPr>
              <p:cNvPr id="68" name="Rectangle 67"/>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accent1"/>
                    </a:solidFill>
                  </a:rPr>
                  <a:t>NULL</a:t>
                </a:r>
              </a:p>
            </p:txBody>
          </p:sp>
          <p:sp>
            <p:nvSpPr>
              <p:cNvPr id="69" name="Rectangle 68"/>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accent1"/>
                    </a:solidFill>
                  </a:rPr>
                  <a:t>NULL</a:t>
                </a:r>
              </a:p>
            </p:txBody>
          </p:sp>
        </p:grpSp>
      </p:grpSp>
    </p:spTree>
    <p:extLst>
      <p:ext uri="{BB962C8B-B14F-4D97-AF65-F5344CB8AC3E}">
        <p14:creationId xmlns:p14="http://schemas.microsoft.com/office/powerpoint/2010/main" val="20171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4"/>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3"/>
          <p:cNvSpPr>
            <a:spLocks noGrp="1" noChangeArrowheads="1"/>
          </p:cNvSpPr>
          <p:nvPr>
            <p:ph idx="1"/>
          </p:nvPr>
        </p:nvSpPr>
        <p:spPr/>
        <p:txBody>
          <a:bodyPr/>
          <a:lstStyle/>
          <a:p>
            <a:pPr>
              <a:lnSpc>
                <a:spcPct val="100000"/>
              </a:lnSpc>
            </a:pPr>
            <a:r>
              <a:rPr lang="en-US" dirty="0"/>
              <a:t>Display address information of all employees in "</a:t>
            </a:r>
            <a:r>
              <a:rPr lang="en-US" noProof="1"/>
              <a:t>SoftUni</a:t>
            </a:r>
            <a:r>
              <a:rPr lang="en-US" dirty="0"/>
              <a:t>" database. Select first 50 employees.</a:t>
            </a:r>
          </a:p>
          <a:p>
            <a:pPr lvl="1">
              <a:lnSpc>
                <a:spcPct val="100000"/>
              </a:lnSpc>
            </a:pPr>
            <a:r>
              <a:rPr lang="en-US" dirty="0"/>
              <a:t>The exact format of data is shown below. </a:t>
            </a:r>
          </a:p>
          <a:p>
            <a:pPr lvl="1">
              <a:lnSpc>
                <a:spcPct val="100000"/>
              </a:lnSpc>
            </a:pPr>
            <a:r>
              <a:rPr lang="en-US" dirty="0"/>
              <a:t>Order them by </a:t>
            </a:r>
            <a:r>
              <a:rPr lang="en-US" noProof="1">
                <a:solidFill>
                  <a:schemeClr val="tx2">
                    <a:lumMod val="75000"/>
                  </a:schemeClr>
                </a:solidFill>
              </a:rPr>
              <a:t>FirstName</a:t>
            </a:r>
            <a:r>
              <a:rPr lang="en-US" noProof="1"/>
              <a:t>,</a:t>
            </a:r>
            <a:r>
              <a:rPr lang="en-US" noProof="1">
                <a:solidFill>
                  <a:schemeClr val="tx2">
                    <a:lumMod val="75000"/>
                  </a:schemeClr>
                </a:solidFill>
              </a:rPr>
              <a:t> </a:t>
            </a:r>
            <a:r>
              <a:rPr lang="en-US" noProof="1"/>
              <a:t>then by </a:t>
            </a:r>
            <a:r>
              <a:rPr lang="en-US" noProof="1">
                <a:solidFill>
                  <a:schemeClr val="tx2">
                    <a:lumMod val="75000"/>
                  </a:schemeClr>
                </a:solidFill>
              </a:rPr>
              <a:t>LastName</a:t>
            </a:r>
            <a:r>
              <a:rPr lang="bg-BG" noProof="1">
                <a:solidFill>
                  <a:schemeClr val="tx2">
                    <a:lumMod val="75000"/>
                  </a:schemeClr>
                </a:solidFill>
              </a:rPr>
              <a:t> </a:t>
            </a:r>
            <a:r>
              <a:rPr lang="bg-BG" noProof="1"/>
              <a:t>(</a:t>
            </a:r>
            <a:r>
              <a:rPr lang="en-US" noProof="1"/>
              <a:t>ascending</a:t>
            </a:r>
            <a:r>
              <a:rPr lang="bg-BG" noProof="1"/>
              <a:t>)</a:t>
            </a:r>
            <a:r>
              <a:rPr lang="en-US" dirty="0"/>
              <a:t>.</a:t>
            </a:r>
          </a:p>
          <a:p>
            <a:pPr lvl="2">
              <a:lnSpc>
                <a:spcPct val="100000"/>
              </a:lnSpc>
            </a:pPr>
            <a:r>
              <a:rPr lang="en-US" sz="2400" dirty="0"/>
              <a:t>Hint: Use three-way join.</a:t>
            </a:r>
          </a:p>
          <a:p>
            <a:pPr lvl="1">
              <a:lnSpc>
                <a:spcPct val="100000"/>
              </a:lnSpc>
            </a:pPr>
            <a:endParaRPr lang="en-US" dirty="0"/>
          </a:p>
        </p:txBody>
      </p:sp>
      <p:sp>
        <p:nvSpPr>
          <p:cNvPr id="540674" name="Rectangle 2"/>
          <p:cNvSpPr>
            <a:spLocks noGrp="1" noChangeArrowheads="1"/>
          </p:cNvSpPr>
          <p:nvPr>
            <p:ph type="title"/>
          </p:nvPr>
        </p:nvSpPr>
        <p:spPr/>
        <p:txBody>
          <a:bodyPr>
            <a:normAutofit/>
          </a:bodyPr>
          <a:lstStyle/>
          <a:p>
            <a:r>
              <a:rPr lang="en-US" dirty="0"/>
              <a:t>Problem: Addresses with Towns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
        <p:nvSpPr>
          <p:cNvPr id="7"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https://judge.softuni.bg/Contests/Practice/Index/393#1</a:t>
            </a:r>
            <a:endParaRPr lang="en-US" dirty="0"/>
          </a:p>
        </p:txBody>
      </p:sp>
      <p:pic>
        <p:nvPicPr>
          <p:cNvPr id="9" name="Picture 4" descr="application, desktop, development, programmi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0170" y="4358072"/>
            <a:ext cx="1744842" cy="1744843"/>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Картина 2"/>
          <p:cNvPicPr>
            <a:picLocks noChangeAspect="1"/>
          </p:cNvPicPr>
          <p:nvPr/>
        </p:nvPicPr>
        <p:blipFill>
          <a:blip r:embed="rId5"/>
          <a:stretch>
            <a:fillRect/>
          </a:stretch>
        </p:blipFill>
        <p:spPr>
          <a:xfrm>
            <a:off x="989012" y="4358072"/>
            <a:ext cx="7411390" cy="1486189"/>
          </a:xfrm>
          <a:prstGeom prst="rect">
            <a:avLst/>
          </a:prstGeom>
        </p:spPr>
      </p:pic>
    </p:spTree>
    <p:extLst>
      <p:ext uri="{BB962C8B-B14F-4D97-AF65-F5344CB8AC3E}">
        <p14:creationId xmlns:p14="http://schemas.microsoft.com/office/powerpoint/2010/main" val="343261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11500" b="1" noProof="1"/>
              <a:t>#CSharpDB</a:t>
            </a:r>
            <a:endParaRPr lang="en-US" sz="6000" b="1" noProof="1"/>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521071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normAutofit/>
          </a:bodyPr>
          <a:lstStyle/>
          <a:p>
            <a:r>
              <a:rPr lang="en-US" dirty="0"/>
              <a:t>Solution: Addresses with Towns</a:t>
            </a:r>
          </a:p>
        </p:txBody>
      </p:sp>
      <p:sp>
        <p:nvSpPr>
          <p:cNvPr id="540676" name="Rectangle 4"/>
          <p:cNvSpPr>
            <a:spLocks noChangeArrowheads="1"/>
          </p:cNvSpPr>
          <p:nvPr/>
        </p:nvSpPr>
        <p:spPr bwMode="auto">
          <a:xfrm>
            <a:off x="720724" y="2133600"/>
            <a:ext cx="10747376" cy="304698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TOP 50 e.FirstName, e.LastName,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t.Name as Town, a.AddressText</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JOIN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Addresses a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e.AddressID = a.AddressID</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JOIN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Towns 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a.TownID = t.TownID</a:t>
            </a:r>
            <a:endParaRPr lang="bg-BG"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ORDER BY e.FirstName, e.LastName</a:t>
            </a:r>
          </a:p>
        </p:txBody>
      </p:sp>
      <p:sp>
        <p:nvSpPr>
          <p:cNvPr id="2" name="Slide Number Placeholder 1"/>
          <p:cNvSpPr>
            <a:spLocks noGrp="1"/>
          </p:cNvSpPr>
          <p:nvPr>
            <p:ph type="sldNum" sz="quarter" idx="4"/>
          </p:nvPr>
        </p:nvSpPr>
        <p:spPr/>
        <p:txBody>
          <a:bodyPr/>
          <a:lstStyle/>
          <a:p>
            <a:fld id="{C014DD1E-5D91-48A3-AD6D-45FBA980D106}" type="slidenum">
              <a:rPr lang="en-US" smtClean="0"/>
              <a:pPr/>
              <a:t>30</a:t>
            </a:fld>
            <a:endParaRPr lang="en-US" dirty="0"/>
          </a:p>
        </p:txBody>
      </p:sp>
      <p:sp>
        <p:nvSpPr>
          <p:cNvPr id="9"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https://judge.softuni.bg/Contests/Practice/Index/393#1</a:t>
            </a:r>
            <a:endParaRPr lang="en-US" dirty="0"/>
          </a:p>
        </p:txBody>
      </p:sp>
      <p:sp>
        <p:nvSpPr>
          <p:cNvPr id="11" name="AutoShape 7"/>
          <p:cNvSpPr>
            <a:spLocks noChangeArrowheads="1"/>
          </p:cNvSpPr>
          <p:nvPr/>
        </p:nvSpPr>
        <p:spPr bwMode="auto">
          <a:xfrm>
            <a:off x="7999412" y="2845135"/>
            <a:ext cx="2971800"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Employees Table</a:t>
            </a:r>
          </a:p>
        </p:txBody>
      </p:sp>
      <p:sp>
        <p:nvSpPr>
          <p:cNvPr id="12" name="AutoShape 7"/>
          <p:cNvSpPr>
            <a:spLocks noChangeArrowheads="1"/>
          </p:cNvSpPr>
          <p:nvPr/>
        </p:nvSpPr>
        <p:spPr bwMode="auto">
          <a:xfrm>
            <a:off x="9694834" y="4901345"/>
            <a:ext cx="2085989" cy="558485"/>
          </a:xfrm>
          <a:prstGeom prst="wedgeRoundRectCallout">
            <a:avLst>
              <a:gd name="adj1" fmla="val -73374"/>
              <a:gd name="adj2" fmla="val -15633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Towns Table</a:t>
            </a:r>
          </a:p>
        </p:txBody>
      </p:sp>
    </p:spTree>
    <p:extLst>
      <p:ext uri="{BB962C8B-B14F-4D97-AF65-F5344CB8AC3E}">
        <p14:creationId xmlns:p14="http://schemas.microsoft.com/office/powerpoint/2010/main" val="156684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1" name="Rectangle 3"/>
          <p:cNvSpPr>
            <a:spLocks noGrp="1" noChangeArrowheads="1"/>
          </p:cNvSpPr>
          <p:nvPr>
            <p:ph idx="1"/>
          </p:nvPr>
        </p:nvSpPr>
        <p:spPr/>
        <p:txBody>
          <a:bodyPr/>
          <a:lstStyle/>
          <a:p>
            <a:pPr>
              <a:lnSpc>
                <a:spcPct val="100000"/>
              </a:lnSpc>
            </a:pPr>
            <a:r>
              <a:rPr lang="en-US" dirty="0"/>
              <a:t>Find all employees that are in the "Sales" department. Use "</a:t>
            </a:r>
            <a:r>
              <a:rPr lang="en-US" noProof="1"/>
              <a:t>SoftUni</a:t>
            </a:r>
            <a:r>
              <a:rPr lang="en-US" dirty="0"/>
              <a:t>" database.</a:t>
            </a:r>
          </a:p>
          <a:p>
            <a:pPr lvl="1">
              <a:lnSpc>
                <a:spcPct val="100000"/>
              </a:lnSpc>
            </a:pPr>
            <a:r>
              <a:rPr lang="en-US" dirty="0"/>
              <a:t>Follow the specified format:</a:t>
            </a:r>
            <a:br>
              <a:rPr lang="en-US" dirty="0"/>
            </a:br>
            <a:br>
              <a:rPr lang="en-US" dirty="0"/>
            </a:br>
            <a:br>
              <a:rPr lang="en-US" dirty="0"/>
            </a:br>
            <a:br>
              <a:rPr lang="en-US" dirty="0"/>
            </a:br>
            <a:br>
              <a:rPr lang="en-US" dirty="0"/>
            </a:br>
            <a:endParaRPr lang="en-US" dirty="0"/>
          </a:p>
          <a:p>
            <a:pPr lvl="1">
              <a:lnSpc>
                <a:spcPct val="100000"/>
              </a:lnSpc>
            </a:pPr>
            <a:r>
              <a:rPr lang="en-US" dirty="0"/>
              <a:t>Order them by </a:t>
            </a:r>
            <a:r>
              <a:rPr lang="en-US" noProof="1"/>
              <a:t>EmployeeID</a:t>
            </a:r>
            <a:endParaRPr lang="en-US" dirty="0"/>
          </a:p>
        </p:txBody>
      </p:sp>
      <p:sp>
        <p:nvSpPr>
          <p:cNvPr id="544770" name="Rectangle 2"/>
          <p:cNvSpPr>
            <a:spLocks noGrp="1" noChangeArrowheads="1"/>
          </p:cNvSpPr>
          <p:nvPr>
            <p:ph type="title"/>
          </p:nvPr>
        </p:nvSpPr>
        <p:spPr/>
        <p:txBody>
          <a:bodyPr/>
          <a:lstStyle/>
          <a:p>
            <a:r>
              <a:rPr lang="en-US" dirty="0"/>
              <a:t>Problem: Sales Employees</a:t>
            </a:r>
          </a:p>
        </p:txBody>
      </p:sp>
      <p:sp>
        <p:nvSpPr>
          <p:cNvPr id="2" name="Slide Number Placeholder 1"/>
          <p:cNvSpPr>
            <a:spLocks noGrp="1"/>
          </p:cNvSpPr>
          <p:nvPr>
            <p:ph type="sldNum" sz="quarter" idx="4"/>
          </p:nvPr>
        </p:nvSpPr>
        <p:spPr/>
        <p:txBody>
          <a:bodyPr/>
          <a:lstStyle/>
          <a:p>
            <a:fld id="{C014DD1E-5D91-48A3-AD6D-45FBA980D106}" type="slidenum">
              <a:rPr lang="en-US" smtClean="0"/>
              <a:pPr/>
              <a:t>31</a:t>
            </a:fld>
            <a:endParaRPr lang="en-US" dirty="0"/>
          </a:p>
        </p:txBody>
      </p:sp>
      <p:sp>
        <p:nvSpPr>
          <p:cNvPr id="7"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https://judge.softuni.bg/Contests/Practice/Index/393#2</a:t>
            </a:r>
            <a:endParaRPr lang="en-US" dirty="0"/>
          </a:p>
        </p:txBody>
      </p:sp>
      <p:pic>
        <p:nvPicPr>
          <p:cNvPr id="4" name="Картина 3"/>
          <p:cNvPicPr>
            <a:picLocks noChangeAspect="1"/>
          </p:cNvPicPr>
          <p:nvPr/>
        </p:nvPicPr>
        <p:blipFill>
          <a:blip r:embed="rId4"/>
          <a:stretch>
            <a:fillRect/>
          </a:stretch>
        </p:blipFill>
        <p:spPr>
          <a:xfrm>
            <a:off x="2436812" y="3124200"/>
            <a:ext cx="7315200" cy="2004447"/>
          </a:xfrm>
          <a:prstGeom prst="rect">
            <a:avLst/>
          </a:prstGeom>
        </p:spPr>
      </p:pic>
    </p:spTree>
    <p:extLst>
      <p:ext uri="{BB962C8B-B14F-4D97-AF65-F5344CB8AC3E}">
        <p14:creationId xmlns:p14="http://schemas.microsoft.com/office/powerpoint/2010/main" val="325428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Solution: Sales Employees</a:t>
            </a:r>
          </a:p>
        </p:txBody>
      </p:sp>
      <p:sp>
        <p:nvSpPr>
          <p:cNvPr id="544772" name="Rectangle 4"/>
          <p:cNvSpPr>
            <a:spLocks noChangeArrowheads="1"/>
          </p:cNvSpPr>
          <p:nvPr/>
        </p:nvSpPr>
        <p:spPr bwMode="auto">
          <a:xfrm>
            <a:off x="920013" y="1732718"/>
            <a:ext cx="10348799" cy="35394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e.EmployeeID, e.FirstName, e.LastName, </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d.Name AS DepartmentName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 </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INNER JOIN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Departments d </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e.DepartmentID = d.DepartmentID</a:t>
            </a:r>
          </a:p>
          <a:p>
            <a:pPr eaLnBrk="0" hangingPunct="0">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d.Name = 'Sales'</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ORDER BY e.EmployeeID</a:t>
            </a:r>
          </a:p>
        </p:txBody>
      </p:sp>
      <p:sp>
        <p:nvSpPr>
          <p:cNvPr id="2" name="Slide Number Placeholder 1"/>
          <p:cNvSpPr>
            <a:spLocks noGrp="1"/>
          </p:cNvSpPr>
          <p:nvPr>
            <p:ph type="sldNum" sz="quarter" idx="4"/>
          </p:nvPr>
        </p:nvSpPr>
        <p:spPr/>
        <p:txBody>
          <a:bodyPr/>
          <a:lstStyle/>
          <a:p>
            <a:fld id="{C014DD1E-5D91-48A3-AD6D-45FBA980D106}" type="slidenum">
              <a:rPr lang="en-US" smtClean="0"/>
              <a:pPr/>
              <a:t>32</a:t>
            </a:fld>
            <a:endParaRPr lang="en-US" dirty="0"/>
          </a:p>
        </p:txBody>
      </p:sp>
      <p:sp>
        <p:nvSpPr>
          <p:cNvPr id="9"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https://judge.softuni.bg/Contests/Practice/Index/393#2</a:t>
            </a:r>
            <a:endParaRPr lang="en-US" dirty="0"/>
          </a:p>
        </p:txBody>
      </p:sp>
      <p:sp>
        <p:nvSpPr>
          <p:cNvPr id="13" name="AutoShape 7"/>
          <p:cNvSpPr>
            <a:spLocks noChangeArrowheads="1"/>
          </p:cNvSpPr>
          <p:nvPr/>
        </p:nvSpPr>
        <p:spPr bwMode="auto">
          <a:xfrm>
            <a:off x="7053791" y="2667000"/>
            <a:ext cx="3276600" cy="558485"/>
          </a:xfrm>
          <a:prstGeom prst="wedgeRoundRectCallout">
            <a:avLst>
              <a:gd name="adj1" fmla="val -42507"/>
              <a:gd name="adj2" fmla="val 8569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Departments Table</a:t>
            </a:r>
          </a:p>
        </p:txBody>
      </p:sp>
    </p:spTree>
    <p:extLst>
      <p:ext uri="{BB962C8B-B14F-4D97-AF65-F5344CB8AC3E}">
        <p14:creationId xmlns:p14="http://schemas.microsoft.com/office/powerpoint/2010/main" val="357737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9" name="Rectangle 3"/>
          <p:cNvSpPr>
            <a:spLocks noGrp="1" noChangeArrowheads="1"/>
          </p:cNvSpPr>
          <p:nvPr>
            <p:ph idx="1"/>
          </p:nvPr>
        </p:nvSpPr>
        <p:spPr/>
        <p:txBody>
          <a:bodyPr>
            <a:normAutofit/>
          </a:bodyPr>
          <a:lstStyle/>
          <a:p>
            <a:pPr>
              <a:lnSpc>
                <a:spcPct val="100000"/>
              </a:lnSpc>
            </a:pPr>
            <a:r>
              <a:rPr lang="en-US" dirty="0"/>
              <a:t>Show all employees that:</a:t>
            </a:r>
          </a:p>
          <a:p>
            <a:pPr lvl="1">
              <a:lnSpc>
                <a:spcPct val="100000"/>
              </a:lnSpc>
            </a:pPr>
            <a:r>
              <a:rPr lang="en-US" dirty="0"/>
              <a:t>Are hired after </a:t>
            </a:r>
            <a:r>
              <a:rPr lang="en-US" dirty="0">
                <a:solidFill>
                  <a:schemeClr val="tx2">
                    <a:lumMod val="75000"/>
                  </a:schemeClr>
                </a:solidFill>
              </a:rPr>
              <a:t>1/1/1999</a:t>
            </a:r>
          </a:p>
          <a:p>
            <a:pPr lvl="1">
              <a:lnSpc>
                <a:spcPct val="100000"/>
              </a:lnSpc>
            </a:pPr>
            <a:r>
              <a:rPr lang="en-US" dirty="0"/>
              <a:t>Are either in "</a:t>
            </a:r>
            <a:r>
              <a:rPr lang="en-US" dirty="0">
                <a:solidFill>
                  <a:schemeClr val="tx2">
                    <a:lumMod val="75000"/>
                  </a:schemeClr>
                </a:solidFill>
              </a:rPr>
              <a:t>Sales</a:t>
            </a:r>
            <a:r>
              <a:rPr lang="en-US" dirty="0"/>
              <a:t>" or "</a:t>
            </a:r>
            <a:r>
              <a:rPr lang="en-US" dirty="0">
                <a:solidFill>
                  <a:schemeClr val="tx2">
                    <a:lumMod val="75000"/>
                  </a:schemeClr>
                </a:solidFill>
              </a:rPr>
              <a:t>Finance</a:t>
            </a:r>
            <a:r>
              <a:rPr lang="en-US" dirty="0"/>
              <a:t>" department</a:t>
            </a:r>
            <a:br>
              <a:rPr lang="en-US" dirty="0"/>
            </a:br>
            <a:br>
              <a:rPr lang="en-US" dirty="0"/>
            </a:br>
            <a:br>
              <a:rPr lang="en-US" dirty="0"/>
            </a:br>
            <a:br>
              <a:rPr lang="en-US" dirty="0"/>
            </a:br>
            <a:br>
              <a:rPr lang="en-US" dirty="0"/>
            </a:br>
            <a:endParaRPr lang="en-US" dirty="0"/>
          </a:p>
          <a:p>
            <a:pPr lvl="1">
              <a:lnSpc>
                <a:spcPct val="100000"/>
              </a:lnSpc>
            </a:pPr>
            <a:r>
              <a:rPr lang="en-US" dirty="0"/>
              <a:t>Sorted by </a:t>
            </a:r>
            <a:r>
              <a:rPr lang="en-US" noProof="1"/>
              <a:t>HireDate</a:t>
            </a:r>
            <a:r>
              <a:rPr lang="en-US" dirty="0"/>
              <a:t> (ascending).</a:t>
            </a:r>
          </a:p>
        </p:txBody>
      </p:sp>
      <p:sp>
        <p:nvSpPr>
          <p:cNvPr id="1186818" name="Rectangle 2"/>
          <p:cNvSpPr>
            <a:spLocks noGrp="1" noChangeArrowheads="1"/>
          </p:cNvSpPr>
          <p:nvPr>
            <p:ph type="title"/>
          </p:nvPr>
        </p:nvSpPr>
        <p:spPr/>
        <p:txBody>
          <a:bodyPr/>
          <a:lstStyle/>
          <a:p>
            <a:r>
              <a:rPr lang="en-US" dirty="0"/>
              <a:t>Problem: Employees Hired After</a:t>
            </a:r>
          </a:p>
        </p:txBody>
      </p:sp>
      <p:sp>
        <p:nvSpPr>
          <p:cNvPr id="2" name="Slide Number Placeholder 1"/>
          <p:cNvSpPr>
            <a:spLocks noGrp="1"/>
          </p:cNvSpPr>
          <p:nvPr>
            <p:ph type="sldNum" sz="quarter" idx="4"/>
          </p:nvPr>
        </p:nvSpPr>
        <p:spPr/>
        <p:txBody>
          <a:bodyPr/>
          <a:lstStyle/>
          <a:p>
            <a:fld id="{C014DD1E-5D91-48A3-AD6D-45FBA980D106}" type="slidenum">
              <a:rPr lang="en-US" smtClean="0"/>
              <a:pPr/>
              <a:t>33</a:t>
            </a:fld>
            <a:endParaRPr lang="en-US" dirty="0"/>
          </a:p>
        </p:txBody>
      </p:sp>
      <p:sp>
        <p:nvSpPr>
          <p:cNvPr id="7"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https://judge.softuni.bg/Contests/Practice/Index/393#5</a:t>
            </a:r>
            <a:endParaRPr lang="en-US" dirty="0"/>
          </a:p>
        </p:txBody>
      </p:sp>
      <p:pic>
        <p:nvPicPr>
          <p:cNvPr id="8" name="Picture 2" descr="document, file, preview, search, zoom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4831" y="3566160"/>
            <a:ext cx="1828800" cy="1828800"/>
          </a:xfrm>
          <a:prstGeom prst="rect">
            <a:avLst/>
          </a:prstGeom>
          <a:noFill/>
          <a:extLst>
            <a:ext uri="{909E8E84-426E-40dd-AFC4-6F175D3DCCD1}">
              <a14:hiddenFill xmlns="" xmlns:a14="http://schemas.microsoft.com/office/drawing/2010/main">
                <a:solidFill>
                  <a:srgbClr val="FFFFFF"/>
                </a:solidFill>
              </a14:hiddenFill>
            </a:ext>
          </a:extLst>
        </p:spPr>
      </p:pic>
      <p:pic>
        <p:nvPicPr>
          <p:cNvPr id="4" name="Картина 3"/>
          <p:cNvPicPr>
            <a:picLocks noChangeAspect="1"/>
          </p:cNvPicPr>
          <p:nvPr/>
        </p:nvPicPr>
        <p:blipFill>
          <a:blip r:embed="rId5"/>
          <a:stretch>
            <a:fillRect/>
          </a:stretch>
        </p:blipFill>
        <p:spPr>
          <a:xfrm>
            <a:off x="760412" y="3549227"/>
            <a:ext cx="7529023" cy="1623907"/>
          </a:xfrm>
          <a:prstGeom prst="rect">
            <a:avLst/>
          </a:prstGeom>
        </p:spPr>
      </p:pic>
    </p:spTree>
    <p:extLst>
      <p:ext uri="{BB962C8B-B14F-4D97-AF65-F5344CB8AC3E}">
        <p14:creationId xmlns:p14="http://schemas.microsoft.com/office/powerpoint/2010/main" val="396413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US" dirty="0"/>
              <a:t>Solution: Employees Hired After</a:t>
            </a:r>
          </a:p>
        </p:txBody>
      </p:sp>
      <p:sp>
        <p:nvSpPr>
          <p:cNvPr id="1186820" name="Rectangle 4"/>
          <p:cNvSpPr>
            <a:spLocks noChangeArrowheads="1"/>
          </p:cNvSpPr>
          <p:nvPr/>
        </p:nvSpPr>
        <p:spPr bwMode="auto">
          <a:xfrm>
            <a:off x="1179513" y="1524000"/>
            <a:ext cx="9829798" cy="403187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e.FirstName, e.LastName, e.HireDate,</a:t>
            </a:r>
            <a:b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d.Name as DeptName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INNER JOIN Departments d</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ON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e.DepartmentId = d.DepartmentId</a:t>
            </a:r>
          </a:p>
          <a:p>
            <a:pPr eaLnBrk="0" hangingPunct="0">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AND e.HireDate &gt; '1/1/1999'</a:t>
            </a:r>
          </a:p>
          <a:p>
            <a:pPr eaLnBrk="0" hangingPunct="0">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AND d.Name IN ('Sales', 'Finance')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ORDER BY e.HireDate ASC</a:t>
            </a:r>
          </a:p>
        </p:txBody>
      </p:sp>
      <p:sp>
        <p:nvSpPr>
          <p:cNvPr id="2" name="Slide Number Placeholder 1"/>
          <p:cNvSpPr>
            <a:spLocks noGrp="1"/>
          </p:cNvSpPr>
          <p:nvPr>
            <p:ph type="sldNum" sz="quarter" idx="4"/>
          </p:nvPr>
        </p:nvSpPr>
        <p:spPr/>
        <p:txBody>
          <a:bodyPr/>
          <a:lstStyle/>
          <a:p>
            <a:fld id="{C014DD1E-5D91-48A3-AD6D-45FBA980D106}" type="slidenum">
              <a:rPr lang="en-US" smtClean="0"/>
              <a:pPr/>
              <a:t>34</a:t>
            </a:fld>
            <a:endParaRPr lang="en-US" dirty="0"/>
          </a:p>
        </p:txBody>
      </p:sp>
      <p:sp>
        <p:nvSpPr>
          <p:cNvPr id="10" name="AutoShape 7"/>
          <p:cNvSpPr>
            <a:spLocks noChangeArrowheads="1"/>
          </p:cNvSpPr>
          <p:nvPr/>
        </p:nvSpPr>
        <p:spPr bwMode="auto">
          <a:xfrm>
            <a:off x="7085012" y="5452508"/>
            <a:ext cx="3657601" cy="558485"/>
          </a:xfrm>
          <a:prstGeom prst="wedgeRoundRectCallout">
            <a:avLst>
              <a:gd name="adj1" fmla="val -50596"/>
              <a:gd name="adj2" fmla="val -11600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Complex Join Condition</a:t>
            </a:r>
          </a:p>
        </p:txBody>
      </p:sp>
      <p:sp>
        <p:nvSpPr>
          <p:cNvPr id="11"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https://judge.softuni.bg/Contests/Practice/Index/393#5</a:t>
            </a:r>
            <a:endParaRPr lang="en-US" dirty="0"/>
          </a:p>
        </p:txBody>
      </p:sp>
    </p:spTree>
    <p:extLst>
      <p:ext uri="{BB962C8B-B14F-4D97-AF65-F5344CB8AC3E}">
        <p14:creationId xmlns:p14="http://schemas.microsoft.com/office/powerpoint/2010/main" val="18331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
          </p:nvPr>
        </p:nvSpPr>
        <p:spPr/>
        <p:txBody>
          <a:bodyPr/>
          <a:lstStyle/>
          <a:p>
            <a:pPr>
              <a:lnSpc>
                <a:spcPct val="100000"/>
              </a:lnSpc>
            </a:pPr>
            <a:r>
              <a:rPr lang="en-US" dirty="0"/>
              <a:t>Display information about employee's manager and employee's department .</a:t>
            </a:r>
          </a:p>
          <a:p>
            <a:pPr lvl="1">
              <a:lnSpc>
                <a:spcPct val="100000"/>
              </a:lnSpc>
            </a:pPr>
            <a:r>
              <a:rPr lang="en-US" dirty="0"/>
              <a:t>Show only the first 50 employees.</a:t>
            </a:r>
          </a:p>
          <a:p>
            <a:pPr lvl="1">
              <a:lnSpc>
                <a:spcPct val="100000"/>
              </a:lnSpc>
            </a:pPr>
            <a:r>
              <a:rPr lang="en-US" dirty="0"/>
              <a:t>The exact format is shown below:</a:t>
            </a:r>
            <a:br>
              <a:rPr lang="en-US" dirty="0"/>
            </a:br>
            <a:br>
              <a:rPr lang="en-US" dirty="0"/>
            </a:br>
            <a:br>
              <a:rPr lang="en-US" dirty="0"/>
            </a:br>
            <a:br>
              <a:rPr lang="en-US" dirty="0"/>
            </a:br>
            <a:endParaRPr lang="en-US" dirty="0"/>
          </a:p>
          <a:p>
            <a:pPr lvl="1">
              <a:lnSpc>
                <a:spcPct val="100000"/>
              </a:lnSpc>
            </a:pPr>
            <a:r>
              <a:rPr lang="en-US" dirty="0"/>
              <a:t>Sort by </a:t>
            </a:r>
            <a:r>
              <a:rPr lang="en-US" noProof="1"/>
              <a:t>EmployeeID (ascending)</a:t>
            </a:r>
            <a:r>
              <a:rPr lang="en-US" dirty="0"/>
              <a:t>.</a:t>
            </a:r>
          </a:p>
          <a:p>
            <a:pPr lvl="1">
              <a:lnSpc>
                <a:spcPct val="100000"/>
              </a:lnSpc>
            </a:pPr>
            <a:endParaRPr lang="en-US" dirty="0"/>
          </a:p>
        </p:txBody>
      </p:sp>
      <p:sp>
        <p:nvSpPr>
          <p:cNvPr id="1068034" name="Rectangle 2"/>
          <p:cNvSpPr>
            <a:spLocks noGrp="1" noChangeArrowheads="1"/>
          </p:cNvSpPr>
          <p:nvPr>
            <p:ph type="title"/>
          </p:nvPr>
        </p:nvSpPr>
        <p:spPr/>
        <p:txBody>
          <a:bodyPr/>
          <a:lstStyle/>
          <a:p>
            <a:r>
              <a:rPr lang="en-US" dirty="0"/>
              <a:t>Problem: Employee Summary</a:t>
            </a:r>
          </a:p>
        </p:txBody>
      </p:sp>
      <p:sp>
        <p:nvSpPr>
          <p:cNvPr id="2" name="Slide Number Placeholder 1"/>
          <p:cNvSpPr>
            <a:spLocks noGrp="1"/>
          </p:cNvSpPr>
          <p:nvPr>
            <p:ph type="sldNum" sz="quarter" idx="4"/>
          </p:nvPr>
        </p:nvSpPr>
        <p:spPr/>
        <p:txBody>
          <a:bodyPr/>
          <a:lstStyle/>
          <a:p>
            <a:fld id="{C014DD1E-5D91-48A3-AD6D-45FBA980D106}" type="slidenum">
              <a:rPr lang="en-US" smtClean="0"/>
              <a:pPr/>
              <a:t>35</a:t>
            </a:fld>
            <a:endParaRPr lang="en-US" dirty="0"/>
          </a:p>
        </p:txBody>
      </p:sp>
      <p:sp>
        <p:nvSpPr>
          <p:cNvPr id="6"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https://judge.softuni.bg/Contests/Practice/Index/393#9</a:t>
            </a:r>
            <a:endParaRPr lang="en-US" dirty="0"/>
          </a:p>
        </p:txBody>
      </p:sp>
      <p:pic>
        <p:nvPicPr>
          <p:cNvPr id="3" name="Картина 2"/>
          <p:cNvPicPr>
            <a:picLocks noChangeAspect="1"/>
          </p:cNvPicPr>
          <p:nvPr/>
        </p:nvPicPr>
        <p:blipFill>
          <a:blip r:embed="rId4"/>
          <a:stretch>
            <a:fillRect/>
          </a:stretch>
        </p:blipFill>
        <p:spPr>
          <a:xfrm>
            <a:off x="913638" y="3657600"/>
            <a:ext cx="6609551" cy="1757363"/>
          </a:xfrm>
          <a:prstGeom prst="rect">
            <a:avLst/>
          </a:prstGeom>
        </p:spPr>
      </p:pic>
      <p:pic>
        <p:nvPicPr>
          <p:cNvPr id="7" name="Picture 2" descr="document, file, preview, search, zoom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7612" y="1905000"/>
            <a:ext cx="1828800" cy="18288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4" descr="application, desktop, development, programming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35970" y="4358072"/>
            <a:ext cx="1744842" cy="174484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53551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Solution: Employee Summary</a:t>
            </a:r>
          </a:p>
        </p:txBody>
      </p:sp>
      <p:sp>
        <p:nvSpPr>
          <p:cNvPr id="540676" name="Rectangle 4"/>
          <p:cNvSpPr>
            <a:spLocks noChangeArrowheads="1"/>
          </p:cNvSpPr>
          <p:nvPr/>
        </p:nvSpPr>
        <p:spPr bwMode="auto">
          <a:xfrm>
            <a:off x="912812" y="1488281"/>
            <a:ext cx="10363200"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sz="2600" b="1" noProof="1">
                <a:effectLst>
                  <a:outerShdw blurRad="38100" dist="38100" dir="2700000" algn="tl">
                    <a:srgbClr val="000000">
                      <a:alpha val="43137"/>
                    </a:srgbClr>
                  </a:outerShdw>
                </a:effectLst>
                <a:latin typeface="Consolas" panose="020B0609020204030204" pitchFamily="49" charset="0"/>
              </a:rPr>
              <a:t>SELECT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TOP 50</a:t>
            </a:r>
            <a:r>
              <a:rPr lang="en-US" sz="2600" b="1" noProof="1">
                <a:effectLst>
                  <a:outerShdw blurRad="38100" dist="38100" dir="2700000" algn="tl">
                    <a:srgbClr val="000000">
                      <a:alpha val="43137"/>
                    </a:srgbClr>
                  </a:outerShdw>
                </a:effectLst>
                <a:latin typeface="Consolas" panose="020B0609020204030204" pitchFamily="49" charset="0"/>
              </a:rPr>
              <a:t> </a:t>
            </a:r>
          </a:p>
          <a:p>
            <a:r>
              <a:rPr lang="en-US" sz="2600" b="1" noProof="1">
                <a:effectLst>
                  <a:outerShdw blurRad="38100" dist="38100" dir="2700000" algn="tl">
                    <a:srgbClr val="000000">
                      <a:alpha val="43137"/>
                    </a:srgbClr>
                  </a:outerShdw>
                </a:effectLst>
                <a:latin typeface="Consolas" panose="020B0609020204030204" pitchFamily="49" charset="0"/>
              </a:rPr>
              <a:t>  e.EmployeeID, </a:t>
            </a:r>
          </a:p>
          <a:p>
            <a:r>
              <a:rPr lang="en-US" sz="2600" b="1" noProof="1">
                <a:effectLst>
                  <a:outerShdw blurRad="38100" dist="38100" dir="2700000" algn="tl">
                    <a:srgbClr val="000000">
                      <a:alpha val="43137"/>
                    </a:srgbClr>
                  </a:outerShdw>
                </a:effectLst>
                <a:latin typeface="Consolas" panose="020B0609020204030204" pitchFamily="49" charset="0"/>
              </a:rPr>
              <a:t>  e.FirstName + ' ' + e.LastName AS EmployeeName, </a:t>
            </a:r>
          </a:p>
          <a:p>
            <a:r>
              <a:rPr lang="en-US" sz="2600" b="1" noProof="1">
                <a:effectLst>
                  <a:outerShdw blurRad="38100" dist="38100" dir="2700000" algn="tl">
                    <a:srgbClr val="000000">
                      <a:alpha val="43137"/>
                    </a:srgbClr>
                  </a:outerShdw>
                </a:effectLst>
                <a:latin typeface="Consolas" panose="020B0609020204030204" pitchFamily="49" charset="0"/>
              </a:rPr>
              <a:t>  m.FirstName + ' ' + m. LastName AS ManagerName,</a:t>
            </a:r>
          </a:p>
          <a:p>
            <a:r>
              <a:rPr lang="en-US" sz="2600" b="1" noProof="1">
                <a:effectLst>
                  <a:outerShdw blurRad="38100" dist="38100" dir="2700000" algn="tl">
                    <a:srgbClr val="000000">
                      <a:alpha val="43137"/>
                    </a:srgbClr>
                  </a:outerShdw>
                </a:effectLst>
                <a:latin typeface="Consolas" panose="020B0609020204030204" pitchFamily="49" charset="0"/>
              </a:rPr>
              <a:t>  d.Name AS DepartmentName</a:t>
            </a:r>
          </a:p>
          <a:p>
            <a:r>
              <a:rPr lang="en-US" sz="2600" b="1" noProof="1">
                <a:effectLst>
                  <a:outerShdw blurRad="38100" dist="38100" dir="2700000" algn="tl">
                    <a:srgbClr val="000000">
                      <a:alpha val="43137"/>
                    </a:srgbClr>
                  </a:outerShdw>
                </a:effectLst>
                <a:latin typeface="Consolas" panose="020B0609020204030204" pitchFamily="49" charset="0"/>
              </a:rPr>
              <a:t>FROM Employees AS e</a:t>
            </a:r>
          </a:p>
          <a:p>
            <a:r>
              <a:rPr lang="en-US" sz="2600" b="1" noProof="1">
                <a:effectLst>
                  <a:outerShdw blurRad="38100" dist="38100" dir="2700000" algn="tl">
                    <a:srgbClr val="000000">
                      <a:alpha val="43137"/>
                    </a:srgbClr>
                  </a:outerShdw>
                </a:effectLst>
                <a:latin typeface="Consolas" panose="020B0609020204030204"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LEFT JOIN </a:t>
            </a:r>
            <a:r>
              <a:rPr lang="en-US" sz="2600" b="1" noProof="1">
                <a:effectLst>
                  <a:outerShdw blurRad="38100" dist="38100" dir="2700000" algn="tl">
                    <a:srgbClr val="000000">
                      <a:alpha val="43137"/>
                    </a:srgbClr>
                  </a:outerShdw>
                </a:effectLst>
                <a:latin typeface="Consolas" panose="020B0609020204030204" pitchFamily="49" charset="0"/>
              </a:rPr>
              <a:t>Employees AS m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ON</a:t>
            </a:r>
            <a:r>
              <a:rPr lang="en-US" sz="2600" b="1" noProof="1">
                <a:effectLst>
                  <a:outerShdw blurRad="38100" dist="38100" dir="2700000" algn="tl">
                    <a:srgbClr val="000000">
                      <a:alpha val="43137"/>
                    </a:srgbClr>
                  </a:outerShdw>
                </a:effectLst>
                <a:latin typeface="Consolas" panose="020B0609020204030204" pitchFamily="49" charset="0"/>
              </a:rPr>
              <a:t> m.EmployeeID = e.ManagerID</a:t>
            </a:r>
          </a:p>
          <a:p>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  LEFT JOIN </a:t>
            </a:r>
            <a:r>
              <a:rPr lang="en-US" sz="2600" b="1" noProof="1">
                <a:effectLst>
                  <a:outerShdw blurRad="38100" dist="38100" dir="2700000" algn="tl">
                    <a:srgbClr val="000000">
                      <a:alpha val="43137"/>
                    </a:srgbClr>
                  </a:outerShdw>
                </a:effectLst>
                <a:latin typeface="Consolas" panose="020B0609020204030204" pitchFamily="49" charset="0"/>
              </a:rPr>
              <a:t>Departments AS d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ON</a:t>
            </a:r>
            <a:r>
              <a:rPr lang="en-US" sz="2600" b="1" noProof="1">
                <a:effectLst>
                  <a:outerShdw blurRad="38100" dist="38100" dir="2700000" algn="tl">
                    <a:srgbClr val="000000">
                      <a:alpha val="43137"/>
                    </a:srgbClr>
                  </a:outerShdw>
                </a:effectLst>
                <a:latin typeface="Consolas" panose="020B0609020204030204" pitchFamily="49" charset="0"/>
              </a:rPr>
              <a:t> d.DepartmentID =   </a:t>
            </a:r>
            <a:br>
              <a:rPr lang="en-US" sz="2600" b="1" noProof="1">
                <a:effectLst>
                  <a:outerShdw blurRad="38100" dist="38100" dir="2700000" algn="tl">
                    <a:srgbClr val="000000">
                      <a:alpha val="43137"/>
                    </a:srgbClr>
                  </a:outerShdw>
                </a:effectLst>
                <a:latin typeface="Consolas" panose="020B0609020204030204" pitchFamily="49" charset="0"/>
              </a:rPr>
            </a:br>
            <a:r>
              <a:rPr lang="en-US" sz="2600" b="1" noProof="1">
                <a:effectLst>
                  <a:outerShdw blurRad="38100" dist="38100" dir="2700000" algn="tl">
                    <a:srgbClr val="000000">
                      <a:alpha val="43137"/>
                    </a:srgbClr>
                  </a:outerShdw>
                </a:effectLst>
                <a:latin typeface="Consolas" panose="020B0609020204030204" pitchFamily="49" charset="0"/>
              </a:rPr>
              <a:t>    e.DepartmentID</a:t>
            </a:r>
          </a:p>
          <a:p>
            <a:r>
              <a:rPr lang="en-US" sz="2600" b="1" noProof="1">
                <a:effectLst>
                  <a:outerShdw blurRad="38100" dist="38100" dir="2700000" algn="tl">
                    <a:srgbClr val="000000">
                      <a:alpha val="43137"/>
                    </a:srgbClr>
                  </a:outerShdw>
                </a:effectLst>
                <a:latin typeface="Consolas" panose="020B0609020204030204"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ORDER BY </a:t>
            </a:r>
            <a:r>
              <a:rPr lang="en-US" sz="2600" b="1" noProof="1">
                <a:effectLst>
                  <a:outerShdw blurRad="38100" dist="38100" dir="2700000" algn="tl">
                    <a:srgbClr val="000000">
                      <a:alpha val="43137"/>
                    </a:srgbClr>
                  </a:outerShdw>
                </a:effectLst>
                <a:latin typeface="Consolas" panose="020B0609020204030204" pitchFamily="49" charset="0"/>
              </a:rPr>
              <a:t>e.EmployeeID ASC</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36</a:t>
            </a:fld>
            <a:endParaRPr lang="en-US" dirty="0"/>
          </a:p>
        </p:txBody>
      </p:sp>
      <p:sp>
        <p:nvSpPr>
          <p:cNvPr id="9"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https://judge.softuni.bg/Contests/Practice/Index/393#9</a:t>
            </a:r>
            <a:endParaRPr lang="en-US" dirty="0"/>
          </a:p>
        </p:txBody>
      </p:sp>
      <p:sp>
        <p:nvSpPr>
          <p:cNvPr id="11" name="AutoShape 7"/>
          <p:cNvSpPr>
            <a:spLocks noChangeArrowheads="1"/>
          </p:cNvSpPr>
          <p:nvPr/>
        </p:nvSpPr>
        <p:spPr bwMode="auto">
          <a:xfrm>
            <a:off x="9523412" y="3293852"/>
            <a:ext cx="1828800" cy="4822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Self-join</a:t>
            </a:r>
          </a:p>
        </p:txBody>
      </p:sp>
      <p:sp>
        <p:nvSpPr>
          <p:cNvPr id="13" name="AutoShape 7"/>
          <p:cNvSpPr>
            <a:spLocks noChangeArrowheads="1"/>
          </p:cNvSpPr>
          <p:nvPr/>
        </p:nvSpPr>
        <p:spPr bwMode="auto">
          <a:xfrm>
            <a:off x="5408612" y="1587562"/>
            <a:ext cx="3276600" cy="479696"/>
          </a:xfrm>
          <a:prstGeom prst="wedgeRoundRectCallout">
            <a:avLst>
              <a:gd name="adj1" fmla="val -43720"/>
              <a:gd name="adj2" fmla="val 1027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Cross Table Selection</a:t>
            </a:r>
          </a:p>
        </p:txBody>
      </p:sp>
      <p:sp>
        <p:nvSpPr>
          <p:cNvPr id="10" name="AutoShape 7"/>
          <p:cNvSpPr>
            <a:spLocks noChangeArrowheads="1"/>
          </p:cNvSpPr>
          <p:nvPr/>
        </p:nvSpPr>
        <p:spPr bwMode="auto">
          <a:xfrm>
            <a:off x="7313612" y="5145874"/>
            <a:ext cx="3124200" cy="484667"/>
          </a:xfrm>
          <a:prstGeom prst="wedgeRoundRectCallout">
            <a:avLst>
              <a:gd name="adj1" fmla="val -62002"/>
              <a:gd name="adj2" fmla="val -13735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Departments</a:t>
            </a:r>
          </a:p>
        </p:txBody>
      </p:sp>
    </p:spTree>
    <p:extLst>
      <p:ext uri="{BB962C8B-B14F-4D97-AF65-F5344CB8AC3E}">
        <p14:creationId xmlns:p14="http://schemas.microsoft.com/office/powerpoint/2010/main" val="261004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67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0676">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0676">
                                            <p:txEl>
                                              <p:pRg st="6" end="6"/>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40676">
                                            <p:txEl>
                                              <p:pRg st="7" end="7"/>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067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0676">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0676">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0676">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0676">
                                            <p:txEl>
                                              <p:pRg st="4" end="4"/>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a:t>Subqueries</a:t>
            </a:r>
            <a:endParaRPr lang="bg-BG" dirty="0"/>
          </a:p>
        </p:txBody>
      </p:sp>
      <p:sp>
        <p:nvSpPr>
          <p:cNvPr id="4" name="Subtitle 3"/>
          <p:cNvSpPr>
            <a:spLocks noGrp="1"/>
          </p:cNvSpPr>
          <p:nvPr>
            <p:ph type="body" idx="1"/>
          </p:nvPr>
        </p:nvSpPr>
        <p:spPr>
          <a:xfrm>
            <a:off x="554884" y="5636344"/>
            <a:ext cx="10721128" cy="719034"/>
          </a:xfrm>
        </p:spPr>
        <p:txBody>
          <a:bodyPr/>
          <a:lstStyle/>
          <a:p>
            <a:r>
              <a:rPr lang="en-US" dirty="0"/>
              <a:t>Query Manipulation on Multiple Levels</a:t>
            </a:r>
            <a:endParaRPr lang="bg-BG" dirty="0"/>
          </a:p>
        </p:txBody>
      </p:sp>
      <p:grpSp>
        <p:nvGrpSpPr>
          <p:cNvPr id="2" name="Групиране 1"/>
          <p:cNvGrpSpPr/>
          <p:nvPr/>
        </p:nvGrpSpPr>
        <p:grpSpPr>
          <a:xfrm>
            <a:off x="5789612" y="3422028"/>
            <a:ext cx="1052513" cy="992676"/>
            <a:chOff x="4418012" y="2590800"/>
            <a:chExt cx="609600" cy="533400"/>
          </a:xfrm>
        </p:grpSpPr>
        <p:sp>
          <p:nvSpPr>
            <p:cNvPr id="6" name="Rectangle: Folded Corner 15"/>
            <p:cNvSpPr/>
            <p:nvPr/>
          </p:nvSpPr>
          <p:spPr>
            <a:xfrm rot="10800000">
              <a:off x="4532312" y="2590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 name="TextBox 16"/>
            <p:cNvSpPr txBox="1"/>
            <p:nvPr/>
          </p:nvSpPr>
          <p:spPr>
            <a:xfrm>
              <a:off x="4418012" y="2768600"/>
              <a:ext cx="609600" cy="272895"/>
            </a:xfrm>
            <a:prstGeom prst="rect">
              <a:avLst/>
            </a:prstGeom>
            <a:noFill/>
          </p:spPr>
          <p:txBody>
            <a:bodyPr wrap="square" rtlCol="0">
              <a:spAutoFit/>
            </a:bodyPr>
            <a:lstStyle/>
            <a:p>
              <a:pPr algn="ctr"/>
              <a:r>
                <a:rPr lang="en-US" sz="3200" b="1" dirty="0">
                  <a:latin typeface="Consolas" panose="020B0609020204030204" pitchFamily="49" charset="0"/>
                </a:rPr>
                <a:t>☰</a:t>
              </a:r>
              <a:endParaRPr lang="en-US" sz="1200" b="1" dirty="0">
                <a:latin typeface="Consolas" panose="020B0609020204030204" pitchFamily="49" charset="0"/>
              </a:endParaRPr>
            </a:p>
          </p:txBody>
        </p:sp>
      </p:grpSp>
      <p:cxnSp>
        <p:nvCxnSpPr>
          <p:cNvPr id="8" name="Straight Arrow Connector 50"/>
          <p:cNvCxnSpPr>
            <a:cxnSpLocks/>
          </p:cNvCxnSpPr>
          <p:nvPr/>
        </p:nvCxnSpPr>
        <p:spPr>
          <a:xfrm>
            <a:off x="6895603" y="3924300"/>
            <a:ext cx="852487" cy="495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Rectangle: Folded Corner 15"/>
          <p:cNvSpPr/>
          <p:nvPr/>
        </p:nvSpPr>
        <p:spPr>
          <a:xfrm rot="10800000">
            <a:off x="7904163" y="4241178"/>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TextBox 16"/>
          <p:cNvSpPr txBox="1"/>
          <p:nvPr/>
        </p:nvSpPr>
        <p:spPr>
          <a:xfrm>
            <a:off x="7789863" y="4414704"/>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nvGrpSpPr>
          <p:cNvPr id="15" name="Групиране 14"/>
          <p:cNvGrpSpPr/>
          <p:nvPr/>
        </p:nvGrpSpPr>
        <p:grpSpPr>
          <a:xfrm>
            <a:off x="3260725" y="2427820"/>
            <a:ext cx="1966913" cy="1737158"/>
            <a:chOff x="4418012" y="2590800"/>
            <a:chExt cx="609600" cy="533400"/>
          </a:xfrm>
        </p:grpSpPr>
        <p:sp>
          <p:nvSpPr>
            <p:cNvPr id="16" name="Rectangle: Folded Corner 15"/>
            <p:cNvSpPr/>
            <p:nvPr/>
          </p:nvSpPr>
          <p:spPr>
            <a:xfrm rot="10800000">
              <a:off x="4532312" y="2590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16"/>
            <p:cNvSpPr txBox="1"/>
            <p:nvPr/>
          </p:nvSpPr>
          <p:spPr>
            <a:xfrm>
              <a:off x="4418012" y="2768600"/>
              <a:ext cx="609600" cy="255160"/>
            </a:xfrm>
            <a:prstGeom prst="rect">
              <a:avLst/>
            </a:prstGeom>
            <a:noFill/>
          </p:spPr>
          <p:txBody>
            <a:bodyPr wrap="square" rtlCol="0">
              <a:spAutoFit/>
            </a:bodyPr>
            <a:lstStyle/>
            <a:p>
              <a:pPr algn="ctr"/>
              <a:r>
                <a:rPr lang="en-US" sz="4800" b="1" dirty="0">
                  <a:latin typeface="Consolas" panose="020B0609020204030204" pitchFamily="49" charset="0"/>
                </a:rPr>
                <a:t>☰</a:t>
              </a:r>
              <a:endParaRPr lang="en-US" sz="1200" b="1" dirty="0">
                <a:latin typeface="Consolas" panose="020B0609020204030204" pitchFamily="49" charset="0"/>
              </a:endParaRPr>
            </a:p>
          </p:txBody>
        </p:sp>
      </p:grpSp>
      <p:cxnSp>
        <p:nvCxnSpPr>
          <p:cNvPr id="18" name="Straight Arrow Connector 50"/>
          <p:cNvCxnSpPr>
            <a:cxnSpLocks/>
          </p:cNvCxnSpPr>
          <p:nvPr/>
        </p:nvCxnSpPr>
        <p:spPr>
          <a:xfrm>
            <a:off x="4994125" y="3200400"/>
            <a:ext cx="852487" cy="495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50"/>
          <p:cNvCxnSpPr>
            <a:cxnSpLocks/>
          </p:cNvCxnSpPr>
          <p:nvPr/>
        </p:nvCxnSpPr>
        <p:spPr>
          <a:xfrm flipH="1" flipV="1">
            <a:off x="6883898" y="4234153"/>
            <a:ext cx="791665" cy="41404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50"/>
          <p:cNvCxnSpPr>
            <a:cxnSpLocks/>
          </p:cNvCxnSpPr>
          <p:nvPr/>
        </p:nvCxnSpPr>
        <p:spPr>
          <a:xfrm flipH="1" flipV="1">
            <a:off x="5024535" y="3559761"/>
            <a:ext cx="791665" cy="41404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90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p:txBody>
          <a:bodyPr/>
          <a:lstStyle/>
          <a:p>
            <a:fld id="{58452FF4-89E3-4D1B-9927-2DBDC00E58D7}" type="slidenum">
              <a:rPr lang="en-US" smtClean="0"/>
              <a:pPr/>
              <a:t>38</a:t>
            </a:fld>
            <a:endParaRPr lang="en-US" dirty="0"/>
          </a:p>
        </p:txBody>
      </p:sp>
      <p:sp>
        <p:nvSpPr>
          <p:cNvPr id="9" name="Content Placeholder 8">
            <a:extLst>
              <a:ext uri="{FF2B5EF4-FFF2-40B4-BE49-F238E27FC236}">
                <a16:creationId xmlns:a16="http://schemas.microsoft.com/office/drawing/2014/main" id="{174334DD-7BAB-4A22-AE78-E4D6B4A60AD0}"/>
              </a:ext>
            </a:extLst>
          </p:cNvPr>
          <p:cNvSpPr>
            <a:spLocks noGrp="1"/>
          </p:cNvSpPr>
          <p:nvPr>
            <p:ph idx="1"/>
          </p:nvPr>
        </p:nvSpPr>
        <p:spPr/>
        <p:txBody>
          <a:bodyPr/>
          <a:lstStyle/>
          <a:p>
            <a:r>
              <a:rPr lang="en-US" dirty="0"/>
              <a:t>Use a query’s result as data for another query</a:t>
            </a:r>
          </a:p>
        </p:txBody>
      </p:sp>
      <p:sp>
        <p:nvSpPr>
          <p:cNvPr id="465922" name="Rectangle 2"/>
          <p:cNvSpPr>
            <a:spLocks noGrp="1" noChangeArrowheads="1"/>
          </p:cNvSpPr>
          <p:nvPr>
            <p:ph type="title"/>
          </p:nvPr>
        </p:nvSpPr>
        <p:spPr/>
        <p:txBody>
          <a:bodyPr/>
          <a:lstStyle/>
          <a:p>
            <a:r>
              <a:rPr lang="en-US" dirty="0"/>
              <a:t>Subqueries</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2411090462"/>
              </p:ext>
            </p:extLst>
          </p:nvPr>
        </p:nvGraphicFramePr>
        <p:xfrm>
          <a:off x="912812" y="2438400"/>
          <a:ext cx="4191000" cy="1828800"/>
        </p:xfrm>
        <a:graphic>
          <a:graphicData uri="http://schemas.openxmlformats.org/drawingml/2006/table">
            <a:tbl>
              <a:tblPr firstRow="1" bandRow="1">
                <a:tableStyleId>{7DF18680-E054-41AD-8BC1-D1AEF772440D}</a:tableStyleId>
              </a:tblPr>
              <a:tblGrid>
                <a:gridCol w="1704814">
                  <a:extLst>
                    <a:ext uri="{9D8B030D-6E8A-4147-A177-3AD203B41FA5}">
                      <a16:colId xmlns:a16="http://schemas.microsoft.com/office/drawing/2014/main" val="1594468805"/>
                    </a:ext>
                  </a:extLst>
                </a:gridCol>
                <a:gridCol w="2486186">
                  <a:extLst>
                    <a:ext uri="{9D8B030D-6E8A-4147-A177-3AD203B41FA5}">
                      <a16:colId xmlns:a16="http://schemas.microsoft.com/office/drawing/2014/main" val="683614382"/>
                    </a:ext>
                  </a:extLst>
                </a:gridCol>
              </a:tblGrid>
              <a:tr h="457200">
                <a:tc>
                  <a:txBody>
                    <a:bodyPr/>
                    <a:lstStyle/>
                    <a:p>
                      <a:r>
                        <a:rPr lang="en-US" noProof="1">
                          <a:effectLst>
                            <a:outerShdw blurRad="38100" dist="38100" dir="2700000" algn="tl">
                              <a:srgbClr val="000000">
                                <a:alpha val="43137"/>
                              </a:srgbClr>
                            </a:outerShdw>
                          </a:effectLst>
                        </a:rPr>
                        <a:t>EmployeeID</a:t>
                      </a:r>
                    </a:p>
                  </a:txBody>
                  <a:tcPr>
                    <a:solidFill>
                      <a:srgbClr val="C6C0AA">
                        <a:alpha val="50000"/>
                      </a:srgbClr>
                    </a:solidFill>
                  </a:tcPr>
                </a:tc>
                <a:tc>
                  <a:txBody>
                    <a:bodyPr/>
                    <a:lstStyle/>
                    <a:p>
                      <a:r>
                        <a:rPr lang="en-US" noProof="1">
                          <a:effectLst>
                            <a:outerShdw blurRad="38100" dist="38100" dir="2700000" algn="tl">
                              <a:srgbClr val="000000">
                                <a:alpha val="43137"/>
                              </a:srgbClr>
                            </a:outerShdw>
                          </a:effectLst>
                        </a:rPr>
                        <a:t>Salary</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effectLst>
                            <a:outerShdw blurRad="38100" dist="38100" dir="2700000" algn="tl">
                              <a:srgbClr val="000000">
                                <a:alpha val="43137"/>
                              </a:srgbClr>
                            </a:outerShdw>
                          </a:effectLst>
                        </a:rPr>
                        <a:t>59</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19,000</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dirty="0">
                          <a:solidFill>
                            <a:schemeClr val="tx1"/>
                          </a:solidFill>
                          <a:effectLst>
                            <a:outerShdw blurRad="38100" dist="38100" dir="2700000" algn="tl">
                              <a:srgbClr val="000000">
                                <a:alpha val="43137"/>
                              </a:srgbClr>
                            </a:outerShdw>
                          </a:effectLst>
                        </a:rPr>
                        <a:t>71</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43,300</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968156586"/>
                  </a:ext>
                </a:extLst>
              </a:tr>
              <a:tr h="457200">
                <a:tc>
                  <a:txBody>
                    <a:bodyPr/>
                    <a:lstStyle/>
                    <a:p>
                      <a:r>
                        <a:rPr lang="bg-BG" dirty="0">
                          <a:solidFill>
                            <a:schemeClr val="tx1"/>
                          </a:solidFill>
                          <a:effectLst>
                            <a:outerShdw blurRad="38100" dist="38100" dir="2700000" algn="tl">
                              <a:srgbClr val="000000">
                                <a:alpha val="43137"/>
                              </a:srgbClr>
                            </a:outerShdw>
                          </a:effectLst>
                        </a:rPr>
                        <a:t>...</a:t>
                      </a:r>
                    </a:p>
                  </a:txBody>
                  <a:tcPr>
                    <a:solidFill>
                      <a:schemeClr val="accent5">
                        <a:lumMod val="40000"/>
                        <a:lumOff val="60000"/>
                        <a:alpha val="20000"/>
                      </a:schemeClr>
                    </a:solidFill>
                  </a:tcPr>
                </a:tc>
                <a:tc>
                  <a:txBody>
                    <a:bodyPr/>
                    <a:lstStyle/>
                    <a:p>
                      <a:r>
                        <a:rPr lang="bg-BG" dirty="0">
                          <a:solidFill>
                            <a:schemeClr val="tx1"/>
                          </a:solidFill>
                          <a:effectLst>
                            <a:outerShdw blurRad="38100" dist="38100" dir="2700000" algn="tl">
                              <a:srgbClr val="000000">
                                <a:alpha val="43137"/>
                              </a:srgbClr>
                            </a:outerShdw>
                          </a:effectLst>
                        </a:rPr>
                        <a:t>...</a:t>
                      </a:r>
                    </a:p>
                  </a:txBody>
                  <a:tcPr>
                    <a:solidFill>
                      <a:schemeClr val="accent5">
                        <a:lumMod val="40000"/>
                        <a:lumOff val="60000"/>
                        <a:alpha val="20000"/>
                      </a:schemeClr>
                    </a:solidFill>
                  </a:tcPr>
                </a:tc>
                <a:extLst>
                  <a:ext uri="{0D108BD9-81ED-4DB2-BD59-A6C34878D82A}">
                    <a16:rowId xmlns:a16="http://schemas.microsoft.com/office/drawing/2014/main" val="1476753229"/>
                  </a:ext>
                </a:extLst>
              </a:tr>
            </a:tbl>
          </a:graphicData>
        </a:graphic>
      </p:graphicFrame>
      <p:sp>
        <p:nvSpPr>
          <p:cNvPr id="6" name="TextBox 5"/>
          <p:cNvSpPr txBox="1"/>
          <p:nvPr/>
        </p:nvSpPr>
        <p:spPr>
          <a:xfrm>
            <a:off x="2128840" y="1892821"/>
            <a:ext cx="1758943" cy="523220"/>
          </a:xfrm>
          <a:prstGeom prst="rect">
            <a:avLst/>
          </a:prstGeom>
          <a:noFill/>
        </p:spPr>
        <p:txBody>
          <a:bodyPr wrap="none" rtlCol="0">
            <a:spAutoFit/>
          </a:bodyPr>
          <a:lstStyle/>
          <a:p>
            <a:r>
              <a:rPr lang="en-US" sz="2800" dirty="0"/>
              <a:t>Employees</a:t>
            </a:r>
          </a:p>
        </p:txBody>
      </p:sp>
      <p:graphicFrame>
        <p:nvGraphicFramePr>
          <p:cNvPr id="7" name="Table 6"/>
          <p:cNvGraphicFramePr>
            <a:graphicFrameLocks noGrp="1"/>
          </p:cNvGraphicFramePr>
          <p:nvPr>
            <p:extLst>
              <p:ext uri="{D42A27DB-BD31-4B8C-83A1-F6EECF244321}">
                <p14:modId xmlns:p14="http://schemas.microsoft.com/office/powerpoint/2010/main" val="1118860982"/>
              </p:ext>
            </p:extLst>
          </p:nvPr>
        </p:nvGraphicFramePr>
        <p:xfrm>
          <a:off x="7008812" y="5257800"/>
          <a:ext cx="4191000" cy="914400"/>
        </p:xfrm>
        <a:graphic>
          <a:graphicData uri="http://schemas.openxmlformats.org/drawingml/2006/table">
            <a:tbl>
              <a:tblPr firstRow="1" bandRow="1">
                <a:tableStyleId>{7DF18680-E054-41AD-8BC1-D1AEF772440D}</a:tableStyleId>
              </a:tblPr>
              <a:tblGrid>
                <a:gridCol w="2590800">
                  <a:extLst>
                    <a:ext uri="{9D8B030D-6E8A-4147-A177-3AD203B41FA5}">
                      <a16:colId xmlns:a16="http://schemas.microsoft.com/office/drawing/2014/main" val="1594468805"/>
                    </a:ext>
                  </a:extLst>
                </a:gridCol>
                <a:gridCol w="1600200">
                  <a:extLst>
                    <a:ext uri="{9D8B030D-6E8A-4147-A177-3AD203B41FA5}">
                      <a16:colId xmlns:a16="http://schemas.microsoft.com/office/drawing/2014/main" val="683614382"/>
                    </a:ext>
                  </a:extLst>
                </a:gridCol>
              </a:tblGrid>
              <a:tr h="457200">
                <a:tc>
                  <a:txBody>
                    <a:bodyPr/>
                    <a:lstStyle/>
                    <a:p>
                      <a:r>
                        <a:rPr lang="en-US"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noProof="1">
                          <a:solidFill>
                            <a:schemeClr val="tx1"/>
                          </a:solidFill>
                          <a:effectLst>
                            <a:outerShdw blurRad="38100" dist="38100" dir="2700000" algn="tl">
                              <a:srgbClr val="000000">
                                <a:alpha val="43137"/>
                              </a:srgbClr>
                            </a:outerShdw>
                          </a:effectLst>
                        </a:rPr>
                        <a: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dirty="0">
                          <a:solidFill>
                            <a:schemeClr val="tx1"/>
                          </a:solidFill>
                          <a:effectLst>
                            <a:outerShdw blurRad="38100" dist="38100" dir="2700000" algn="tl">
                              <a:srgbClr val="000000">
                                <a:alpha val="43137"/>
                              </a:srgbClr>
                            </a:outerShdw>
                          </a:effectLst>
                        </a:rPr>
                        <a:t>10</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dirty="0">
                          <a:solidFill>
                            <a:schemeClr val="tx1"/>
                          </a:solidFill>
                          <a:effectLst>
                            <a:outerShdw blurRad="38100" dist="38100" dir="2700000" algn="tl">
                              <a:srgbClr val="000000">
                                <a:alpha val="43137"/>
                              </a:srgbClr>
                            </a:outerShdw>
                          </a:effectLst>
                        </a:rPr>
                        <a:t>Finance</a:t>
                      </a:r>
                      <a:endParaRPr lang="bg-BG"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bl>
          </a:graphicData>
        </a:graphic>
      </p:graphicFrame>
      <p:sp>
        <p:nvSpPr>
          <p:cNvPr id="2" name="Rectangle 1"/>
          <p:cNvSpPr/>
          <p:nvPr/>
        </p:nvSpPr>
        <p:spPr>
          <a:xfrm>
            <a:off x="836610" y="5257800"/>
            <a:ext cx="43434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0000FF"/>
                </a:solidFill>
                <a:highlight>
                  <a:srgbClr val="FFFFFF"/>
                </a:highlight>
                <a:latin typeface="Consolas" panose="020B0609020204030204" pitchFamily="49" charset="0"/>
              </a:rPr>
              <a:t>WHERE</a:t>
            </a:r>
            <a:r>
              <a:rPr lang="en-GB" sz="2800" dirty="0">
                <a:solidFill>
                  <a:srgbClr val="000000"/>
                </a:solidFill>
                <a:highlight>
                  <a:srgbClr val="FFFFFF"/>
                </a:highlight>
                <a:latin typeface="Consolas" panose="020B0609020204030204" pitchFamily="49" charset="0"/>
              </a:rPr>
              <a:t> </a:t>
            </a:r>
            <a:r>
              <a:rPr lang="en-GB" sz="2800" noProof="1">
                <a:solidFill>
                  <a:srgbClr val="000000"/>
                </a:solidFill>
                <a:highlight>
                  <a:srgbClr val="FFFFFF"/>
                </a:highlight>
                <a:latin typeface="Consolas" panose="020B0609020204030204" pitchFamily="49" charset="0"/>
              </a:rPr>
              <a:t>DepartmentID</a:t>
            </a:r>
            <a:r>
              <a:rPr lang="en-GB" sz="2800" dirty="0">
                <a:solidFill>
                  <a:srgbClr val="000000"/>
                </a:solidFill>
                <a:highlight>
                  <a:srgbClr val="FFFFFF"/>
                </a:highlight>
                <a:latin typeface="Consolas" panose="020B0609020204030204" pitchFamily="49" charset="0"/>
              </a:rPr>
              <a:t> </a:t>
            </a:r>
            <a:r>
              <a:rPr lang="en-GB" sz="2800" dirty="0">
                <a:solidFill>
                  <a:srgbClr val="808080"/>
                </a:solidFill>
                <a:highlight>
                  <a:srgbClr val="FFFFFF"/>
                </a:highlight>
                <a:latin typeface="Consolas" panose="020B0609020204030204" pitchFamily="49" charset="0"/>
              </a:rPr>
              <a:t>IN</a:t>
            </a:r>
            <a:r>
              <a:rPr lang="en-GB" sz="2800" dirty="0">
                <a:solidFill>
                  <a:srgbClr val="000000"/>
                </a:solidFill>
                <a:highlight>
                  <a:srgbClr val="FFFFFF"/>
                </a:highlight>
                <a:latin typeface="Consolas" panose="020B0609020204030204" pitchFamily="49" charset="0"/>
              </a:rPr>
              <a:t> </a:t>
            </a:r>
            <a:endParaRPr lang="bg-BG" sz="2800" dirty="0"/>
          </a:p>
        </p:txBody>
      </p:sp>
      <p:sp>
        <p:nvSpPr>
          <p:cNvPr id="10" name="Up Arrow 9"/>
          <p:cNvSpPr/>
          <p:nvPr/>
        </p:nvSpPr>
        <p:spPr>
          <a:xfrm rot="10800000">
            <a:off x="2844047" y="4589241"/>
            <a:ext cx="328527" cy="439901"/>
          </a:xfrm>
          <a:prstGeom prst="upArrow">
            <a:avLst>
              <a:gd name="adj1" fmla="val 35351"/>
              <a:gd name="adj2" fmla="val 50000"/>
            </a:avLst>
          </a:prstGeom>
          <a:solidFill>
            <a:schemeClr val="tx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Up Arrow 9"/>
          <p:cNvSpPr/>
          <p:nvPr/>
        </p:nvSpPr>
        <p:spPr>
          <a:xfrm rot="5400000">
            <a:off x="5930147" y="5495049"/>
            <a:ext cx="328527" cy="439901"/>
          </a:xfrm>
          <a:prstGeom prst="upArrow">
            <a:avLst>
              <a:gd name="adj1" fmla="val 35351"/>
              <a:gd name="adj2" fmla="val 50000"/>
            </a:avLst>
          </a:prstGeom>
          <a:solidFill>
            <a:schemeClr val="tx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AutoShape 7"/>
          <p:cNvSpPr>
            <a:spLocks noChangeArrowheads="1"/>
          </p:cNvSpPr>
          <p:nvPr/>
        </p:nvSpPr>
        <p:spPr bwMode="auto">
          <a:xfrm>
            <a:off x="5408613" y="2046701"/>
            <a:ext cx="1600200" cy="644481"/>
          </a:xfrm>
          <a:prstGeom prst="wedgeRoundRectCallout">
            <a:avLst>
              <a:gd name="adj1" fmla="val -54956"/>
              <a:gd name="adj2" fmla="val 10413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noProof="1">
                <a:solidFill>
                  <a:srgbClr val="FFFFFF"/>
                </a:solidFill>
              </a:rPr>
              <a:t>Query</a:t>
            </a:r>
          </a:p>
        </p:txBody>
      </p:sp>
      <p:sp>
        <p:nvSpPr>
          <p:cNvPr id="14" name="AutoShape 7"/>
          <p:cNvSpPr>
            <a:spLocks noChangeArrowheads="1"/>
          </p:cNvSpPr>
          <p:nvPr/>
        </p:nvSpPr>
        <p:spPr bwMode="auto">
          <a:xfrm>
            <a:off x="7403425" y="4130029"/>
            <a:ext cx="2272387" cy="644481"/>
          </a:xfrm>
          <a:prstGeom prst="wedgeRoundRectCallout">
            <a:avLst>
              <a:gd name="adj1" fmla="val -32025"/>
              <a:gd name="adj2" fmla="val 1120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noProof="1">
                <a:solidFill>
                  <a:srgbClr val="FFFFFF"/>
                </a:solidFill>
              </a:rPr>
              <a:t>Subquery</a:t>
            </a:r>
          </a:p>
        </p:txBody>
      </p:sp>
    </p:spTree>
    <p:extLst>
      <p:ext uri="{BB962C8B-B14F-4D97-AF65-F5344CB8AC3E}">
        <p14:creationId xmlns:p14="http://schemas.microsoft.com/office/powerpoint/2010/main" val="182141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2" grpId="0" animBg="1"/>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4"/>
          <p:cNvSpPr>
            <a:spLocks noChangeArrowheads="1"/>
          </p:cNvSpPr>
          <p:nvPr/>
        </p:nvSpPr>
        <p:spPr bwMode="auto">
          <a:xfrm>
            <a:off x="1226457" y="1936518"/>
            <a:ext cx="9674224" cy="35394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FROM Employees AS e</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e.DepartmentID IN </a:t>
            </a:r>
          </a:p>
          <a:p>
            <a:pPr eaLnBrk="0" hangingPunct="0">
              <a:buClr>
                <a:schemeClr val="accent5">
                  <a:lumMod val="40000"/>
                  <a:lumOff val="60000"/>
                </a:schemeClr>
              </a:buClr>
              <a:buSzPct val="70000"/>
            </a:pP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SELECT d.DepartmentID</a:t>
            </a:r>
            <a:b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b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FROM Deparments AS d</a:t>
            </a:r>
          </a:p>
          <a:p>
            <a:pPr eaLnBrk="0" hangingPunct="0">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WHERE d.Name = 'Finance'</a:t>
            </a:r>
          </a:p>
          <a:p>
            <a:pPr eaLnBrk="0" hangingPunct="0">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39</a:t>
            </a:fld>
            <a:endParaRPr lang="en-US" dirty="0"/>
          </a:p>
        </p:txBody>
      </p:sp>
      <p:sp>
        <p:nvSpPr>
          <p:cNvPr id="465922" name="Rectangle 2"/>
          <p:cNvSpPr>
            <a:spLocks noGrp="1" noChangeArrowheads="1"/>
          </p:cNvSpPr>
          <p:nvPr>
            <p:ph type="title"/>
          </p:nvPr>
        </p:nvSpPr>
        <p:spPr/>
        <p:txBody>
          <a:bodyPr/>
          <a:lstStyle/>
          <a:p>
            <a:r>
              <a:rPr lang="en-US" dirty="0"/>
              <a:t>Subquery Syntax</a:t>
            </a:r>
            <a:endParaRPr lang="bg-BG" dirty="0"/>
          </a:p>
        </p:txBody>
      </p:sp>
      <p:sp>
        <p:nvSpPr>
          <p:cNvPr id="8" name="AutoShape 7"/>
          <p:cNvSpPr>
            <a:spLocks noChangeArrowheads="1"/>
          </p:cNvSpPr>
          <p:nvPr/>
        </p:nvSpPr>
        <p:spPr bwMode="auto">
          <a:xfrm>
            <a:off x="7694612" y="3660513"/>
            <a:ext cx="2932706" cy="558487"/>
          </a:xfrm>
          <a:prstGeom prst="wedgeRoundRectCallout">
            <a:avLst>
              <a:gd name="adj1" fmla="val -71507"/>
              <a:gd name="adj2" fmla="val 521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Depatments</a:t>
            </a:r>
          </a:p>
        </p:txBody>
      </p:sp>
      <p:sp>
        <p:nvSpPr>
          <p:cNvPr id="12" name="AutoShape 7"/>
          <p:cNvSpPr>
            <a:spLocks noChangeArrowheads="1"/>
          </p:cNvSpPr>
          <p:nvPr/>
        </p:nvSpPr>
        <p:spPr bwMode="auto">
          <a:xfrm>
            <a:off x="2436812" y="5676205"/>
            <a:ext cx="1714943" cy="585140"/>
          </a:xfrm>
          <a:prstGeom prst="wedgeRoundRectCallout">
            <a:avLst>
              <a:gd name="adj1" fmla="val -65583"/>
              <a:gd name="adj2" fmla="val -12585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Subquery</a:t>
            </a:r>
          </a:p>
        </p:txBody>
      </p:sp>
    </p:spTree>
    <p:extLst>
      <p:ext uri="{BB962C8B-B14F-4D97-AF65-F5344CB8AC3E}">
        <p14:creationId xmlns:p14="http://schemas.microsoft.com/office/powerpoint/2010/main" val="402694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a:t>JOINS</a:t>
            </a:r>
            <a:endParaRPr lang="bg-BG" dirty="0"/>
          </a:p>
        </p:txBody>
      </p:sp>
      <p:sp>
        <p:nvSpPr>
          <p:cNvPr id="4" name="Subtitle 3"/>
          <p:cNvSpPr>
            <a:spLocks noGrp="1"/>
          </p:cNvSpPr>
          <p:nvPr>
            <p:ph type="body" idx="1"/>
          </p:nvPr>
        </p:nvSpPr>
        <p:spPr>
          <a:xfrm>
            <a:off x="554884" y="5636344"/>
            <a:ext cx="10721128" cy="719034"/>
          </a:xfrm>
        </p:spPr>
        <p:txBody>
          <a:bodyPr/>
          <a:lstStyle/>
          <a:p>
            <a:r>
              <a:rPr lang="en-US" dirty="0"/>
              <a:t>Gathering</a:t>
            </a:r>
            <a:r>
              <a:rPr dirty="0"/>
              <a:t> Data From Multiple Tables</a:t>
            </a:r>
            <a:endParaRPr lang="bg-BG" dirty="0"/>
          </a:p>
        </p:txBody>
      </p:sp>
      <p:pic>
        <p:nvPicPr>
          <p:cNvPr id="8" name="Picture 2" descr="Резултат с изображение за yu gi oh polymer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5747" y="1752600"/>
            <a:ext cx="2819401" cy="281940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0633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
          </p:nvPr>
        </p:nvSpPr>
        <p:spPr/>
        <p:txBody>
          <a:bodyPr/>
          <a:lstStyle/>
          <a:p>
            <a:pPr>
              <a:lnSpc>
                <a:spcPct val="100000"/>
              </a:lnSpc>
            </a:pPr>
            <a:r>
              <a:rPr lang="en-US" dirty="0"/>
              <a:t>Display lowest average salary of all departments.</a:t>
            </a:r>
          </a:p>
          <a:p>
            <a:pPr lvl="1">
              <a:lnSpc>
                <a:spcPct val="100000"/>
              </a:lnSpc>
            </a:pPr>
            <a:r>
              <a:rPr lang="en-US" dirty="0"/>
              <a:t>Calculate average salary for each department.</a:t>
            </a:r>
          </a:p>
          <a:p>
            <a:pPr lvl="1">
              <a:lnSpc>
                <a:spcPct val="100000"/>
              </a:lnSpc>
            </a:pPr>
            <a:r>
              <a:rPr lang="en-US" dirty="0"/>
              <a:t>Then show the value of smallest one.</a:t>
            </a:r>
          </a:p>
        </p:txBody>
      </p:sp>
      <p:sp>
        <p:nvSpPr>
          <p:cNvPr id="1068034" name="Rectangle 2"/>
          <p:cNvSpPr>
            <a:spLocks noGrp="1" noChangeArrowheads="1"/>
          </p:cNvSpPr>
          <p:nvPr>
            <p:ph type="title"/>
          </p:nvPr>
        </p:nvSpPr>
        <p:spPr/>
        <p:txBody>
          <a:bodyPr/>
          <a:lstStyle/>
          <a:p>
            <a:r>
              <a:rPr lang="en-US" dirty="0"/>
              <a:t>Problem: Min Average Salary</a:t>
            </a:r>
          </a:p>
        </p:txBody>
      </p:sp>
      <p:sp>
        <p:nvSpPr>
          <p:cNvPr id="2" name="Slide Number Placeholder 1"/>
          <p:cNvSpPr>
            <a:spLocks noGrp="1"/>
          </p:cNvSpPr>
          <p:nvPr>
            <p:ph type="sldNum" sz="quarter" idx="4"/>
          </p:nvPr>
        </p:nvSpPr>
        <p:spPr/>
        <p:txBody>
          <a:bodyPr/>
          <a:lstStyle/>
          <a:p>
            <a:fld id="{C014DD1E-5D91-48A3-AD6D-45FBA980D106}" type="slidenum">
              <a:rPr lang="en-US" smtClean="0"/>
              <a:pPr/>
              <a:t>40</a:t>
            </a:fld>
            <a:endParaRPr lang="en-US" dirty="0"/>
          </a:p>
        </p:txBody>
      </p:sp>
      <p:sp>
        <p:nvSpPr>
          <p:cNvPr id="6"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https://judge.softuni.bg/Contests/Practice/Index/393#10</a:t>
            </a:r>
            <a:endParaRPr lang="en-US" dirty="0"/>
          </a:p>
        </p:txBody>
      </p:sp>
      <p:pic>
        <p:nvPicPr>
          <p:cNvPr id="4" name="Картина 3"/>
          <p:cNvPicPr>
            <a:picLocks noChangeAspect="1"/>
          </p:cNvPicPr>
          <p:nvPr/>
        </p:nvPicPr>
        <p:blipFill>
          <a:blip r:embed="rId4"/>
          <a:stretch>
            <a:fillRect/>
          </a:stretch>
        </p:blipFill>
        <p:spPr>
          <a:xfrm>
            <a:off x="1141411" y="3910116"/>
            <a:ext cx="3902445" cy="1119083"/>
          </a:xfrm>
          <a:prstGeom prst="rect">
            <a:avLst/>
          </a:prstGeom>
        </p:spPr>
      </p:pic>
      <p:pic>
        <p:nvPicPr>
          <p:cNvPr id="7" name="Picture 2" descr="document, file, preview, search, zoom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7612" y="1905000"/>
            <a:ext cx="1828800" cy="18288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4" descr="application, desktop, development, programming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35970" y="4358072"/>
            <a:ext cx="1744842" cy="174484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64513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6458" y="1371600"/>
            <a:ext cx="9897154" cy="465009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 </a:t>
            </a:r>
            <a:br>
              <a:rPr lang="en-US" sz="3200" b="1" noProof="1">
                <a:solidFill>
                  <a:schemeClr val="tx2"/>
                </a:solidFill>
                <a:latin typeface="Consolas" panose="020B0609020204030204" pitchFamily="49" charset="0"/>
              </a:rPr>
            </a:br>
            <a:r>
              <a:rPr lang="en-US" sz="3200" b="1" noProof="1">
                <a:solidFill>
                  <a:schemeClr val="tx2"/>
                </a:solidFill>
                <a:latin typeface="Consolas" panose="020B0609020204030204" pitchFamily="49" charset="0"/>
              </a:rPr>
              <a:t>  MIN(</a:t>
            </a:r>
            <a:r>
              <a:rPr lang="en-US" sz="3200" b="1" noProof="1">
                <a:solidFill>
                  <a:schemeClr val="tx2">
                    <a:lumMod val="75000"/>
                  </a:schemeClr>
                </a:solidFill>
                <a:latin typeface="Consolas" panose="020B0609020204030204" pitchFamily="49" charset="0"/>
              </a:rPr>
              <a:t>a.AverageSalary</a:t>
            </a:r>
            <a:r>
              <a:rPr lang="en-US" sz="3200" b="1" noProof="1">
                <a:solidFill>
                  <a:schemeClr val="tx2"/>
                </a:solidFill>
                <a:latin typeface="Consolas" panose="020B0609020204030204" pitchFamily="49" charset="0"/>
              </a:rPr>
              <a:t>) AS MinAverageSalary</a:t>
            </a:r>
          </a:p>
          <a:p>
            <a:r>
              <a:rPr lang="en-US" sz="3200" b="1" noProof="1">
                <a:solidFill>
                  <a:schemeClr val="tx2"/>
                </a:solidFill>
                <a:latin typeface="Consolas" panose="020B0609020204030204" pitchFamily="49" charset="0"/>
              </a:rPr>
              <a:t>  FROM </a:t>
            </a: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a:t>
            </a:r>
          </a:p>
          <a:p>
            <a:r>
              <a:rPr lang="en-US" sz="3200" b="1" noProof="1">
                <a:solidFill>
                  <a:schemeClr val="tx2">
                    <a:lumMod val="75000"/>
                  </a:schemeClr>
                </a:solidFill>
                <a:latin typeface="Consolas" panose="020B0609020204030204" pitchFamily="49" charset="0"/>
              </a:rPr>
              <a:t>     </a:t>
            </a:r>
            <a:r>
              <a:rPr lang="en-US" sz="3200" b="1" noProof="1">
                <a:solidFill>
                  <a:schemeClr val="tx2"/>
                </a:solidFill>
                <a:latin typeface="Consolas" panose="020B0609020204030204" pitchFamily="49" charset="0"/>
              </a:rPr>
              <a:t>SELECT e.DepartmentID, </a:t>
            </a:r>
          </a:p>
          <a:p>
            <a:r>
              <a:rPr lang="en-US" sz="3200" b="1" noProof="1">
                <a:solidFill>
                  <a:schemeClr val="tx2"/>
                </a:solidFill>
                <a:latin typeface="Consolas" panose="020B0609020204030204" pitchFamily="49" charset="0"/>
              </a:rPr>
              <a:t>            AVG(e.Salary) AS AverageSalary</a:t>
            </a:r>
          </a:p>
          <a:p>
            <a:r>
              <a:rPr lang="en-US" sz="3200" b="1" noProof="1">
                <a:solidFill>
                  <a:schemeClr val="tx2"/>
                </a:solidFill>
                <a:latin typeface="Consolas" panose="020B0609020204030204" pitchFamily="49" charset="0"/>
              </a:rPr>
              <a:t>       FROM Employees AS e</a:t>
            </a:r>
          </a:p>
          <a:p>
            <a:r>
              <a:rPr lang="en-US" sz="3200" b="1" noProof="1">
                <a:solidFill>
                  <a:schemeClr val="tx2"/>
                </a:solidFill>
                <a:latin typeface="Consolas" panose="020B0609020204030204" pitchFamily="49" charset="0"/>
              </a:rPr>
              <a:t>   GROUP BY e.DepartmentID</a:t>
            </a: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a:t>
            </a:r>
            <a:r>
              <a:rPr lang="en-US" sz="3200" b="1" noProof="1">
                <a:solidFill>
                  <a:schemeClr val="tx2"/>
                </a:solidFill>
                <a:latin typeface="Consolas" panose="020B0609020204030204" pitchFamily="49" charset="0"/>
              </a:rPr>
              <a:t> AS </a:t>
            </a:r>
            <a:r>
              <a:rPr lang="en-US" sz="3200" b="1" noProof="1">
                <a:solidFill>
                  <a:schemeClr val="tx2">
                    <a:lumMod val="75000"/>
                  </a:schemeClr>
                </a:solidFill>
                <a:latin typeface="Consolas" panose="020B0609020204030204" pitchFamily="49" charset="0"/>
              </a:rPr>
              <a:t>a</a:t>
            </a:r>
            <a:endParaRPr lang="en-US" sz="3200" noProof="1">
              <a:solidFill>
                <a:schemeClr val="tx2">
                  <a:lumMod val="75000"/>
                </a:schemeClr>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41</a:t>
            </a:fld>
            <a:endParaRPr lang="en-US" dirty="0"/>
          </a:p>
        </p:txBody>
      </p:sp>
      <p:sp>
        <p:nvSpPr>
          <p:cNvPr id="465922" name="Rectangle 2"/>
          <p:cNvSpPr>
            <a:spLocks noGrp="1" noChangeArrowheads="1"/>
          </p:cNvSpPr>
          <p:nvPr>
            <p:ph type="title"/>
          </p:nvPr>
        </p:nvSpPr>
        <p:spPr/>
        <p:txBody>
          <a:bodyPr/>
          <a:lstStyle/>
          <a:p>
            <a:r>
              <a:rPr lang="en-US" dirty="0"/>
              <a:t>Solution</a:t>
            </a:r>
            <a:r>
              <a:rPr lang="en-US"/>
              <a:t>: Min </a:t>
            </a:r>
            <a:r>
              <a:rPr lang="en-US" dirty="0"/>
              <a:t>Average Salary</a:t>
            </a:r>
            <a:endParaRPr lang="bg-BG" dirty="0"/>
          </a:p>
        </p:txBody>
      </p:sp>
      <p:sp>
        <p:nvSpPr>
          <p:cNvPr id="12" name="AutoShape 7"/>
          <p:cNvSpPr>
            <a:spLocks noChangeArrowheads="1"/>
          </p:cNvSpPr>
          <p:nvPr/>
        </p:nvSpPr>
        <p:spPr bwMode="auto">
          <a:xfrm>
            <a:off x="188815" y="3414012"/>
            <a:ext cx="1714943" cy="565268"/>
          </a:xfrm>
          <a:prstGeom prst="wedgeRoundRectCallout">
            <a:avLst>
              <a:gd name="adj1" fmla="val 49054"/>
              <a:gd name="adj2" fmla="val 10873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Subquery</a:t>
            </a:r>
          </a:p>
        </p:txBody>
      </p:sp>
      <p:sp>
        <p:nvSpPr>
          <p:cNvPr id="13" name="AutoShape 7"/>
          <p:cNvSpPr>
            <a:spLocks noChangeArrowheads="1"/>
          </p:cNvSpPr>
          <p:nvPr/>
        </p:nvSpPr>
        <p:spPr bwMode="auto">
          <a:xfrm>
            <a:off x="8594612" y="4419600"/>
            <a:ext cx="2971800" cy="558485"/>
          </a:xfrm>
          <a:prstGeom prst="wedgeRoundRectCallout">
            <a:avLst>
              <a:gd name="adj1" fmla="val -111590"/>
              <a:gd name="adj2" fmla="val 79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Employees</a:t>
            </a:r>
          </a:p>
        </p:txBody>
      </p:sp>
      <p:sp>
        <p:nvSpPr>
          <p:cNvPr id="8"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https://judge.softuni.bg/Contests/Practice/Index/393#10</a:t>
            </a:r>
            <a:endParaRPr lang="en-US" dirty="0"/>
          </a:p>
        </p:txBody>
      </p:sp>
    </p:spTree>
    <p:extLst>
      <p:ext uri="{BB962C8B-B14F-4D97-AF65-F5344CB8AC3E}">
        <p14:creationId xmlns:p14="http://schemas.microsoft.com/office/powerpoint/2010/main" val="218610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a:t>Common Table Expressions</a:t>
            </a:r>
            <a:endParaRPr lang="bg-BG" dirty="0"/>
          </a:p>
        </p:txBody>
      </p:sp>
      <p:sp>
        <p:nvSpPr>
          <p:cNvPr id="4" name="Subtitle 3"/>
          <p:cNvSpPr>
            <a:spLocks noGrp="1"/>
          </p:cNvSpPr>
          <p:nvPr>
            <p:ph type="body" idx="1"/>
          </p:nvPr>
        </p:nvSpPr>
        <p:spPr>
          <a:xfrm>
            <a:off x="554884" y="5658678"/>
            <a:ext cx="10721128" cy="696700"/>
          </a:xfrm>
        </p:spPr>
        <p:txBody>
          <a:bodyPr/>
          <a:lstStyle/>
          <a:p>
            <a:r>
              <a:rPr lang="en-US" dirty="0"/>
              <a:t>Reusable Subqueries</a:t>
            </a:r>
            <a:endParaRPr lang="bg-BG" dirty="0"/>
          </a:p>
        </p:txBody>
      </p:sp>
      <p:pic>
        <p:nvPicPr>
          <p:cNvPr id="3" name="Картина 2"/>
          <p:cNvPicPr>
            <a:picLocks noChangeAspect="1"/>
          </p:cNvPicPr>
          <p:nvPr/>
        </p:nvPicPr>
        <p:blipFill>
          <a:blip r:embed="rId3"/>
          <a:stretch>
            <a:fillRect/>
          </a:stretch>
        </p:blipFill>
        <p:spPr>
          <a:xfrm>
            <a:off x="3808412" y="2438400"/>
            <a:ext cx="4061894" cy="2016543"/>
          </a:xfrm>
          <a:prstGeom prst="rect">
            <a:avLst/>
          </a:prstGeom>
        </p:spPr>
      </p:pic>
    </p:spTree>
    <p:extLst>
      <p:ext uri="{BB962C8B-B14F-4D97-AF65-F5344CB8AC3E}">
        <p14:creationId xmlns:p14="http://schemas.microsoft.com/office/powerpoint/2010/main" val="41204213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43</a:t>
            </a:fld>
            <a:endParaRPr lang="en-US" dirty="0"/>
          </a:p>
        </p:txBody>
      </p:sp>
      <p:sp>
        <p:nvSpPr>
          <p:cNvPr id="500739" name="Rectangle 3"/>
          <p:cNvSpPr>
            <a:spLocks noGrp="1" noChangeArrowheads="1"/>
          </p:cNvSpPr>
          <p:nvPr>
            <p:ph idx="1"/>
          </p:nvPr>
        </p:nvSpPr>
        <p:spPr/>
        <p:txBody>
          <a:bodyPr/>
          <a:lstStyle/>
          <a:p>
            <a:pPr>
              <a:spcBef>
                <a:spcPct val="25000"/>
              </a:spcBef>
            </a:pPr>
            <a:r>
              <a:rPr lang="en-US" dirty="0"/>
              <a:t>Common Table Expressions (</a:t>
            </a:r>
            <a:r>
              <a:rPr lang="en-US" dirty="0">
                <a:solidFill>
                  <a:schemeClr val="tx2">
                    <a:lumMod val="75000"/>
                  </a:schemeClr>
                </a:solidFill>
              </a:rPr>
              <a:t>CTE</a:t>
            </a:r>
            <a:r>
              <a:rPr lang="en-US" dirty="0"/>
              <a:t>) can be considered as "named subqueries".</a:t>
            </a:r>
          </a:p>
          <a:p>
            <a:pPr>
              <a:spcBef>
                <a:spcPct val="25000"/>
              </a:spcBef>
            </a:pPr>
            <a:r>
              <a:rPr lang="en-US" dirty="0"/>
              <a:t>They could be used to improve code </a:t>
            </a:r>
            <a:r>
              <a:rPr lang="en-US" dirty="0">
                <a:solidFill>
                  <a:schemeClr val="tx2">
                    <a:lumMod val="75000"/>
                  </a:schemeClr>
                </a:solidFill>
              </a:rPr>
              <a:t>readability</a:t>
            </a:r>
            <a:r>
              <a:rPr lang="en-US" dirty="0"/>
              <a:t> and code </a:t>
            </a:r>
            <a:r>
              <a:rPr lang="en-US" dirty="0">
                <a:solidFill>
                  <a:schemeClr val="tx2">
                    <a:lumMod val="75000"/>
                  </a:schemeClr>
                </a:solidFill>
              </a:rPr>
              <a:t>reuse</a:t>
            </a:r>
            <a:r>
              <a:rPr lang="en-US" dirty="0"/>
              <a:t>.</a:t>
            </a:r>
            <a:endParaRPr lang="bg-BG" dirty="0"/>
          </a:p>
          <a:p>
            <a:pPr>
              <a:spcBef>
                <a:spcPct val="25000"/>
              </a:spcBef>
            </a:pPr>
            <a:r>
              <a:rPr lang="en-US" dirty="0"/>
              <a:t>Usually they are positioned in the </a:t>
            </a:r>
            <a:r>
              <a:rPr lang="en-US" dirty="0">
                <a:solidFill>
                  <a:schemeClr val="tx2">
                    <a:lumMod val="75000"/>
                  </a:schemeClr>
                </a:solidFill>
              </a:rPr>
              <a:t>beginning</a:t>
            </a:r>
            <a:r>
              <a:rPr lang="en-US" dirty="0"/>
              <a:t> of the query.</a:t>
            </a:r>
          </a:p>
        </p:txBody>
      </p:sp>
      <p:sp>
        <p:nvSpPr>
          <p:cNvPr id="500738" name="Rectangle 2"/>
          <p:cNvSpPr>
            <a:spLocks noGrp="1" noChangeArrowheads="1"/>
          </p:cNvSpPr>
          <p:nvPr>
            <p:ph type="title"/>
          </p:nvPr>
        </p:nvSpPr>
        <p:spPr/>
        <p:txBody>
          <a:bodyPr/>
          <a:lstStyle/>
          <a:p>
            <a:r>
              <a:rPr lang="en-US" dirty="0"/>
              <a:t>Common Table Expressions</a:t>
            </a:r>
            <a:endParaRPr lang="bg-BG" dirty="0"/>
          </a:p>
        </p:txBody>
      </p:sp>
      <p:sp>
        <p:nvSpPr>
          <p:cNvPr id="6" name="Rectangle 4"/>
          <p:cNvSpPr>
            <a:spLocks noChangeArrowheads="1"/>
          </p:cNvSpPr>
          <p:nvPr/>
        </p:nvSpPr>
        <p:spPr bwMode="auto">
          <a:xfrm>
            <a:off x="1217614" y="4267200"/>
            <a:ext cx="9601198" cy="20928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WITH</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CTE_Name (ColumnA, ColumnB…)</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Insert subquery here.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91342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номер на слайда 1"/>
          <p:cNvSpPr>
            <a:spLocks noGrp="1"/>
          </p:cNvSpPr>
          <p:nvPr>
            <p:ph type="sldNum" sz="quarter" idx="4"/>
          </p:nvPr>
        </p:nvSpPr>
        <p:spPr/>
        <p:txBody>
          <a:bodyPr/>
          <a:lstStyle/>
          <a:p>
            <a:fld id="{C014DD1E-5D91-48A3-AD6D-45FBA980D106}" type="slidenum">
              <a:rPr lang="en-US" smtClean="0"/>
              <a:pPr/>
              <a:t>44</a:t>
            </a:fld>
            <a:endParaRPr lang="en-US" dirty="0"/>
          </a:p>
        </p:txBody>
      </p:sp>
      <p:sp>
        <p:nvSpPr>
          <p:cNvPr id="4" name="Заглавие 3"/>
          <p:cNvSpPr>
            <a:spLocks noGrp="1"/>
          </p:cNvSpPr>
          <p:nvPr>
            <p:ph type="title"/>
          </p:nvPr>
        </p:nvSpPr>
        <p:spPr/>
        <p:txBody>
          <a:bodyPr/>
          <a:lstStyle/>
          <a:p>
            <a:r>
              <a:rPr lang="en-US" dirty="0"/>
              <a:t>CTE Syntax</a:t>
            </a:r>
          </a:p>
        </p:txBody>
      </p:sp>
      <p:sp>
        <p:nvSpPr>
          <p:cNvPr id="5" name="Rectangle 4"/>
          <p:cNvSpPr>
            <a:spLocks noChangeArrowheads="1"/>
          </p:cNvSpPr>
          <p:nvPr/>
        </p:nvSpPr>
        <p:spPr bwMode="auto">
          <a:xfrm>
            <a:off x="1217614" y="1447800"/>
            <a:ext cx="9601198" cy="48936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WITH</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Employees_CTE </a:t>
            </a:r>
            <a:b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 LastName, DepartmentName)</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e.FirstName, e.LastName, d.Name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AS e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LEFT JOIN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Departments AS d ON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d.DepartmentID = e.DepartmentID</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LastName, DepartmentName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Employees_CTE</a:t>
            </a:r>
          </a:p>
        </p:txBody>
      </p:sp>
    </p:spTree>
    <p:extLst>
      <p:ext uri="{BB962C8B-B14F-4D97-AF65-F5344CB8AC3E}">
        <p14:creationId xmlns:p14="http://schemas.microsoft.com/office/powerpoint/2010/main" val="211147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a:t>Indexes</a:t>
            </a:r>
            <a:endParaRPr lang="bg-BG" dirty="0"/>
          </a:p>
        </p:txBody>
      </p:sp>
      <p:sp>
        <p:nvSpPr>
          <p:cNvPr id="4" name="Subtitle 3"/>
          <p:cNvSpPr>
            <a:spLocks noGrp="1"/>
          </p:cNvSpPr>
          <p:nvPr>
            <p:ph type="body" idx="1"/>
          </p:nvPr>
        </p:nvSpPr>
        <p:spPr>
          <a:xfrm>
            <a:off x="554884" y="5658678"/>
            <a:ext cx="10721128" cy="692873"/>
          </a:xfrm>
        </p:spPr>
        <p:txBody>
          <a:bodyPr/>
          <a:lstStyle/>
          <a:p>
            <a:r>
              <a:rPr lang="en-US" dirty="0"/>
              <a:t>Clustered and Non-Clustered Indexes</a:t>
            </a:r>
          </a:p>
        </p:txBody>
      </p:sp>
      <p:pic>
        <p:nvPicPr>
          <p:cNvPr id="5" name="Picture 2" descr="http://www.buchanindustries.com/img/mtindexes/mt-index-ma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4316" y="1295400"/>
            <a:ext cx="4462264" cy="3390690"/>
          </a:xfrm>
          <a:prstGeom prst="roundRect">
            <a:avLst>
              <a:gd name="adj" fmla="val 4655"/>
            </a:avLst>
          </a:prstGeom>
          <a:noFill/>
          <a:effectLst>
            <a:softEdge rad="63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6206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46</a:t>
            </a:fld>
            <a:endParaRPr lang="en-US" dirty="0"/>
          </a:p>
        </p:txBody>
      </p:sp>
      <p:sp>
        <p:nvSpPr>
          <p:cNvPr id="500739" name="Rectangle 3"/>
          <p:cNvSpPr>
            <a:spLocks noGrp="1" noChangeArrowheads="1"/>
          </p:cNvSpPr>
          <p:nvPr>
            <p:ph idx="1"/>
          </p:nvPr>
        </p:nvSpPr>
        <p:spPr/>
        <p:txBody>
          <a:bodyPr/>
          <a:lstStyle/>
          <a:p>
            <a:pPr>
              <a:spcBef>
                <a:spcPct val="25000"/>
              </a:spcBef>
            </a:pPr>
            <a:r>
              <a:rPr lang="en-US" dirty="0">
                <a:solidFill>
                  <a:schemeClr val="tx2">
                    <a:lumMod val="75000"/>
                  </a:schemeClr>
                </a:solidFill>
              </a:rPr>
              <a:t>Indices </a:t>
            </a:r>
            <a:r>
              <a:rPr lang="en-US" dirty="0"/>
              <a:t>speed up searching of values in a certain column or group of columns.</a:t>
            </a:r>
          </a:p>
          <a:p>
            <a:pPr lvl="1">
              <a:spcBef>
                <a:spcPct val="25000"/>
              </a:spcBef>
            </a:pPr>
            <a:r>
              <a:rPr lang="en-US" dirty="0"/>
              <a:t>Usually implemented as </a:t>
            </a:r>
            <a:r>
              <a:rPr lang="en-US" dirty="0">
                <a:solidFill>
                  <a:schemeClr val="tx2">
                    <a:lumMod val="75000"/>
                  </a:schemeClr>
                </a:solidFill>
              </a:rPr>
              <a:t>B-trees</a:t>
            </a:r>
            <a:r>
              <a:rPr lang="en-US" dirty="0"/>
              <a:t>.</a:t>
            </a:r>
            <a:endParaRPr lang="bg-BG" dirty="0"/>
          </a:p>
          <a:p>
            <a:pPr>
              <a:spcBef>
                <a:spcPct val="25000"/>
              </a:spcBef>
            </a:pPr>
            <a:r>
              <a:rPr lang="en-US" dirty="0"/>
              <a:t>Indices can be built-in the table (</a:t>
            </a:r>
            <a:r>
              <a:rPr lang="en-US" dirty="0">
                <a:solidFill>
                  <a:schemeClr val="accent5">
                    <a:lumMod val="20000"/>
                    <a:lumOff val="80000"/>
                  </a:schemeClr>
                </a:solidFill>
              </a:rPr>
              <a:t>clustered</a:t>
            </a:r>
            <a:r>
              <a:rPr lang="en-US" dirty="0"/>
              <a:t>) or stored externally (</a:t>
            </a:r>
            <a:r>
              <a:rPr lang="en-US" dirty="0">
                <a:solidFill>
                  <a:schemeClr val="accent5">
                    <a:lumMod val="20000"/>
                    <a:lumOff val="80000"/>
                  </a:schemeClr>
                </a:solidFill>
              </a:rPr>
              <a:t>non-clustered</a:t>
            </a:r>
            <a:r>
              <a:rPr lang="en-US" dirty="0"/>
              <a:t>).</a:t>
            </a:r>
            <a:endParaRPr lang="bg-BG" dirty="0"/>
          </a:p>
          <a:p>
            <a:pPr>
              <a:spcBef>
                <a:spcPct val="25000"/>
              </a:spcBef>
            </a:pPr>
            <a:r>
              <a:rPr lang="en-US" dirty="0"/>
              <a:t>Adding and deleting records in indexed tables is slower!</a:t>
            </a:r>
          </a:p>
          <a:p>
            <a:pPr lvl="1">
              <a:spcBef>
                <a:spcPct val="25000"/>
              </a:spcBef>
            </a:pPr>
            <a:r>
              <a:rPr lang="en-US" dirty="0"/>
              <a:t>Indices should be used for big tables only (e.g. </a:t>
            </a:r>
            <a:r>
              <a:rPr lang="en-US" dirty="0">
                <a:latin typeface="Consolas" pitchFamily="49" charset="0"/>
                <a:cs typeface="Consolas" pitchFamily="49" charset="0"/>
              </a:rPr>
              <a:t>50</a:t>
            </a:r>
            <a:r>
              <a:rPr lang="en-US" dirty="0"/>
              <a:t> </a:t>
            </a:r>
            <a:r>
              <a:rPr lang="en-US" dirty="0">
                <a:latin typeface="Consolas" pitchFamily="49" charset="0"/>
                <a:cs typeface="Consolas" pitchFamily="49" charset="0"/>
              </a:rPr>
              <a:t>000</a:t>
            </a:r>
            <a:r>
              <a:rPr lang="en-US" dirty="0"/>
              <a:t> rows).</a:t>
            </a:r>
            <a:endParaRPr lang="bg-BG" dirty="0"/>
          </a:p>
        </p:txBody>
      </p:sp>
      <p:sp>
        <p:nvSpPr>
          <p:cNvPr id="500738" name="Rectangle 2"/>
          <p:cNvSpPr>
            <a:spLocks noGrp="1" noChangeArrowheads="1"/>
          </p:cNvSpPr>
          <p:nvPr>
            <p:ph type="title"/>
          </p:nvPr>
        </p:nvSpPr>
        <p:spPr/>
        <p:txBody>
          <a:bodyPr/>
          <a:lstStyle/>
          <a:p>
            <a:r>
              <a:rPr lang="en-US" dirty="0"/>
              <a:t>Indices</a:t>
            </a:r>
            <a:endParaRPr lang="bg-BG" dirty="0"/>
          </a:p>
        </p:txBody>
      </p:sp>
    </p:spTree>
    <p:extLst>
      <p:ext uri="{BB962C8B-B14F-4D97-AF65-F5344CB8AC3E}">
        <p14:creationId xmlns:p14="http://schemas.microsoft.com/office/powerpoint/2010/main" val="123348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07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0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spcBef>
                <a:spcPts val="300"/>
              </a:spcBef>
              <a:spcAft>
                <a:spcPts val="300"/>
              </a:spcAft>
            </a:pPr>
            <a:r>
              <a:rPr lang="en-US" b="1" dirty="0">
                <a:solidFill>
                  <a:schemeClr val="tx2">
                    <a:lumMod val="75000"/>
                  </a:schemeClr>
                </a:solidFill>
              </a:rPr>
              <a:t>Clustered index is actually the data itself.</a:t>
            </a:r>
            <a:endParaRPr lang="en-US" dirty="0"/>
          </a:p>
          <a:p>
            <a:pPr lvl="1">
              <a:spcBef>
                <a:spcPts val="300"/>
              </a:spcBef>
              <a:spcAft>
                <a:spcPts val="300"/>
              </a:spcAft>
            </a:pPr>
            <a:r>
              <a:rPr lang="en-US" dirty="0"/>
              <a:t>Very useful for fast execution of </a:t>
            </a:r>
            <a:r>
              <a:rPr lang="en-US" b="1" dirty="0">
                <a:solidFill>
                  <a:schemeClr val="tx2">
                    <a:lumMod val="75000"/>
                  </a:schemeClr>
                </a:solidFill>
                <a:latin typeface="Consolas" panose="020B0609020204030204" pitchFamily="49" charset="0"/>
                <a:cs typeface="Consolas" panose="020B0609020204030204" pitchFamily="49" charset="0"/>
              </a:rPr>
              <a:t>WHERE</a:t>
            </a:r>
            <a:r>
              <a:rPr lang="en-US" dirty="0"/>
              <a:t>, </a:t>
            </a:r>
            <a:r>
              <a:rPr lang="en-US" b="1" dirty="0">
                <a:solidFill>
                  <a:schemeClr val="tx2">
                    <a:lumMod val="75000"/>
                  </a:schemeClr>
                </a:solidFill>
                <a:latin typeface="Consolas" panose="020B0609020204030204" pitchFamily="49" charset="0"/>
                <a:cs typeface="Consolas" panose="020B0609020204030204" pitchFamily="49" charset="0"/>
              </a:rPr>
              <a:t>ORDER</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and </a:t>
            </a:r>
            <a:r>
              <a:rPr lang="en-US" b="1" dirty="0">
                <a:solidFill>
                  <a:schemeClr val="tx2">
                    <a:lumMod val="75000"/>
                  </a:schemeClr>
                </a:solidFill>
                <a:latin typeface="Consolas" panose="020B0609020204030204" pitchFamily="49" charset="0"/>
                <a:cs typeface="Consolas" panose="020B0609020204030204" pitchFamily="49" charset="0"/>
              </a:rPr>
              <a:t>GROUP</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clauses.</a:t>
            </a:r>
          </a:p>
          <a:p>
            <a:pPr>
              <a:spcBef>
                <a:spcPts val="300"/>
              </a:spcBef>
              <a:spcAft>
                <a:spcPts val="300"/>
              </a:spcAft>
            </a:pPr>
            <a:r>
              <a:rPr lang="en-US" dirty="0"/>
              <a:t>Maximum </a:t>
            </a:r>
            <a:r>
              <a:rPr lang="en-US" dirty="0">
                <a:latin typeface="Consolas" pitchFamily="49" charset="0"/>
                <a:cs typeface="Consolas" pitchFamily="49" charset="0"/>
              </a:rPr>
              <a:t>1</a:t>
            </a:r>
            <a:r>
              <a:rPr lang="en-US" dirty="0"/>
              <a:t> clustered index per table</a:t>
            </a:r>
          </a:p>
          <a:p>
            <a:pPr lvl="1">
              <a:spcBef>
                <a:spcPts val="300"/>
              </a:spcBef>
              <a:spcAft>
                <a:spcPts val="300"/>
              </a:spcAft>
            </a:pPr>
            <a:r>
              <a:rPr lang="en-US" dirty="0"/>
              <a:t>If a table has no clustered index, </a:t>
            </a:r>
            <a:br>
              <a:rPr lang="en-US" dirty="0"/>
            </a:br>
            <a:r>
              <a:rPr lang="en-US" dirty="0"/>
              <a:t>its data rows are stored in an </a:t>
            </a:r>
            <a:br>
              <a:rPr lang="en-US" dirty="0"/>
            </a:br>
            <a:r>
              <a:rPr lang="en-US" dirty="0"/>
              <a:t>unordered structure (heap).</a:t>
            </a:r>
          </a:p>
        </p:txBody>
      </p:sp>
      <p:sp>
        <p:nvSpPr>
          <p:cNvPr id="4" name="Title 3"/>
          <p:cNvSpPr>
            <a:spLocks noGrp="1"/>
          </p:cNvSpPr>
          <p:nvPr>
            <p:ph type="title"/>
          </p:nvPr>
        </p:nvSpPr>
        <p:spPr/>
        <p:txBody>
          <a:bodyPr/>
          <a:lstStyle/>
          <a:p>
            <a:r>
              <a:rPr lang="en-US" dirty="0"/>
              <a:t>Clustered Indexes</a:t>
            </a:r>
          </a:p>
        </p:txBody>
      </p:sp>
      <p:sp>
        <p:nvSpPr>
          <p:cNvPr id="2" name="Slide Number Placeholder 1"/>
          <p:cNvSpPr>
            <a:spLocks noGrp="1"/>
          </p:cNvSpPr>
          <p:nvPr>
            <p:ph type="sldNum" sz="quarter" idx="4"/>
          </p:nvPr>
        </p:nvSpPr>
        <p:spPr/>
        <p:txBody>
          <a:bodyPr/>
          <a:lstStyle/>
          <a:p>
            <a:fld id="{C014DD1E-5D91-48A3-AD6D-45FBA980D106}" type="slidenum">
              <a:rPr lang="en-US" smtClean="0"/>
              <a:pPr/>
              <a:t>47</a:t>
            </a:fld>
            <a:endParaRPr lang="en-US" dirty="0"/>
          </a:p>
        </p:txBody>
      </p:sp>
      <p:sp>
        <p:nvSpPr>
          <p:cNvPr id="6" name="Rectangle 9"/>
          <p:cNvSpPr/>
          <p:nvPr/>
        </p:nvSpPr>
        <p:spPr>
          <a:xfrm>
            <a:off x="8380412" y="3505200"/>
            <a:ext cx="1066800"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Keys</a:t>
            </a:r>
          </a:p>
        </p:txBody>
      </p:sp>
      <p:grpSp>
        <p:nvGrpSpPr>
          <p:cNvPr id="7" name="Group 39"/>
          <p:cNvGrpSpPr/>
          <p:nvPr/>
        </p:nvGrpSpPr>
        <p:grpSpPr>
          <a:xfrm>
            <a:off x="5896290" y="5433826"/>
            <a:ext cx="5194074" cy="836369"/>
            <a:chOff x="5561012" y="5334000"/>
            <a:chExt cx="5194074" cy="836369"/>
          </a:xfrm>
        </p:grpSpPr>
        <p:sp>
          <p:nvSpPr>
            <p:cNvPr id="8" name="Rectangle: Rounded Corners 13"/>
            <p:cNvSpPr/>
            <p:nvPr/>
          </p:nvSpPr>
          <p:spPr>
            <a:xfrm>
              <a:off x="5561012" y="5334000"/>
              <a:ext cx="5194074" cy="83636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Data</a:t>
              </a:r>
            </a:p>
          </p:txBody>
        </p:sp>
        <p:grpSp>
          <p:nvGrpSpPr>
            <p:cNvPr id="9" name="Group 14"/>
            <p:cNvGrpSpPr/>
            <p:nvPr/>
          </p:nvGrpSpPr>
          <p:grpSpPr>
            <a:xfrm>
              <a:off x="6551136" y="5499904"/>
              <a:ext cx="609600" cy="533400"/>
              <a:chOff x="3998912" y="2209800"/>
              <a:chExt cx="609600" cy="533400"/>
            </a:xfrm>
          </p:grpSpPr>
          <p:sp>
            <p:nvSpPr>
              <p:cNvPr id="28"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9" name="TextBox 16"/>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17"/>
            <p:cNvGrpSpPr/>
            <p:nvPr/>
          </p:nvGrpSpPr>
          <p:grpSpPr>
            <a:xfrm>
              <a:off x="7141097" y="5499904"/>
              <a:ext cx="609600" cy="533400"/>
              <a:chOff x="3998912" y="2209800"/>
              <a:chExt cx="609600" cy="533400"/>
            </a:xfrm>
          </p:grpSpPr>
          <p:sp>
            <p:nvSpPr>
              <p:cNvPr id="26"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19"/>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0"/>
            <p:cNvGrpSpPr/>
            <p:nvPr/>
          </p:nvGrpSpPr>
          <p:grpSpPr>
            <a:xfrm>
              <a:off x="7731058" y="5499904"/>
              <a:ext cx="609600" cy="533400"/>
              <a:chOff x="3998912" y="2209800"/>
              <a:chExt cx="609600" cy="533400"/>
            </a:xfrm>
          </p:grpSpPr>
          <p:sp>
            <p:nvSpPr>
              <p:cNvPr id="24"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TextBox 22"/>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3"/>
            <p:cNvGrpSpPr/>
            <p:nvPr/>
          </p:nvGrpSpPr>
          <p:grpSpPr>
            <a:xfrm>
              <a:off x="8321019" y="5499904"/>
              <a:ext cx="609600" cy="533400"/>
              <a:chOff x="3998912" y="2209800"/>
              <a:chExt cx="609600" cy="533400"/>
            </a:xfrm>
          </p:grpSpPr>
          <p:sp>
            <p:nvSpPr>
              <p:cNvPr id="22"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TextBox 2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26"/>
            <p:cNvGrpSpPr/>
            <p:nvPr/>
          </p:nvGrpSpPr>
          <p:grpSpPr>
            <a:xfrm>
              <a:off x="8910980" y="5499904"/>
              <a:ext cx="609600" cy="533400"/>
              <a:chOff x="3998912" y="2209800"/>
              <a:chExt cx="609600" cy="533400"/>
            </a:xfrm>
          </p:grpSpPr>
          <p:sp>
            <p:nvSpPr>
              <p:cNvPr id="20"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TextBox 2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3"/>
            <p:cNvGrpSpPr/>
            <p:nvPr/>
          </p:nvGrpSpPr>
          <p:grpSpPr>
            <a:xfrm>
              <a:off x="9500941" y="5499904"/>
              <a:ext cx="609600" cy="533400"/>
              <a:chOff x="3998912" y="2209800"/>
              <a:chExt cx="609600" cy="533400"/>
            </a:xfrm>
          </p:grpSpPr>
          <p:sp>
            <p:nvSpPr>
              <p:cNvPr id="18"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TextBox 3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5" name="Group 36"/>
            <p:cNvGrpSpPr/>
            <p:nvPr/>
          </p:nvGrpSpPr>
          <p:grpSpPr>
            <a:xfrm>
              <a:off x="10090901" y="5499904"/>
              <a:ext cx="609600" cy="533400"/>
              <a:chOff x="3998912" y="2209800"/>
              <a:chExt cx="609600" cy="533400"/>
            </a:xfrm>
          </p:grpSpPr>
          <p:sp>
            <p:nvSpPr>
              <p:cNvPr id="16"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3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sp>
        <p:nvSpPr>
          <p:cNvPr id="30" name="Rectangle 40"/>
          <p:cNvSpPr/>
          <p:nvPr/>
        </p:nvSpPr>
        <p:spPr>
          <a:xfrm>
            <a:off x="8276566" y="4396640"/>
            <a:ext cx="1274492"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100-199</a:t>
            </a:r>
            <a:endParaRPr lang="en-US" sz="2000" dirty="0"/>
          </a:p>
        </p:txBody>
      </p:sp>
      <p:sp>
        <p:nvSpPr>
          <p:cNvPr id="31" name="Rectangle 41"/>
          <p:cNvSpPr/>
          <p:nvPr/>
        </p:nvSpPr>
        <p:spPr>
          <a:xfrm>
            <a:off x="6798735" y="4396640"/>
            <a:ext cx="139525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0-99</a:t>
            </a:r>
          </a:p>
        </p:txBody>
      </p:sp>
      <p:sp>
        <p:nvSpPr>
          <p:cNvPr id="32" name="Rectangle 42"/>
          <p:cNvSpPr/>
          <p:nvPr/>
        </p:nvSpPr>
        <p:spPr>
          <a:xfrm>
            <a:off x="9633633" y="4396640"/>
            <a:ext cx="140214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200-299</a:t>
            </a:r>
            <a:endParaRPr lang="en-US" sz="2800" dirty="0"/>
          </a:p>
        </p:txBody>
      </p:sp>
      <p:cxnSp>
        <p:nvCxnSpPr>
          <p:cNvPr id="33" name="Connector: Elbow 44"/>
          <p:cNvCxnSpPr>
            <a:cxnSpLocks/>
            <a:stCxn id="6" idx="1"/>
            <a:endCxn id="31" idx="0"/>
          </p:cNvCxnSpPr>
          <p:nvPr/>
        </p:nvCxnSpPr>
        <p:spPr>
          <a:xfrm rot="10800000" flipV="1">
            <a:off x="7496364" y="3771900"/>
            <a:ext cx="884049"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46"/>
          <p:cNvCxnSpPr>
            <a:cxnSpLocks/>
            <a:stCxn id="6" idx="3"/>
            <a:endCxn id="32" idx="0"/>
          </p:cNvCxnSpPr>
          <p:nvPr/>
        </p:nvCxnSpPr>
        <p:spPr>
          <a:xfrm>
            <a:off x="9447212" y="3771900"/>
            <a:ext cx="887494"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cxnSpLocks/>
            <a:stCxn id="6" idx="2"/>
            <a:endCxn id="30" idx="0"/>
          </p:cNvCxnSpPr>
          <p:nvPr/>
        </p:nvCxnSpPr>
        <p:spPr>
          <a:xfrm>
            <a:off x="8913812" y="4038600"/>
            <a:ext cx="0" cy="3580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cxnSpLocks/>
            <a:stCxn id="31" idx="2"/>
          </p:cNvCxnSpPr>
          <p:nvPr/>
        </p:nvCxnSpPr>
        <p:spPr>
          <a:xfrm flipH="1">
            <a:off x="7191215" y="4930040"/>
            <a:ext cx="305148"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cxnSpLocks/>
            <a:stCxn id="31" idx="2"/>
            <a:endCxn id="26" idx="2"/>
          </p:cNvCxnSpPr>
          <p:nvPr/>
        </p:nvCxnSpPr>
        <p:spPr>
          <a:xfrm>
            <a:off x="7496363" y="4930040"/>
            <a:ext cx="284812"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cxnSpLocks/>
            <a:stCxn id="30" idx="2"/>
            <a:endCxn id="24" idx="2"/>
          </p:cNvCxnSpPr>
          <p:nvPr/>
        </p:nvCxnSpPr>
        <p:spPr>
          <a:xfrm flipH="1">
            <a:off x="8371136" y="4930040"/>
            <a:ext cx="54267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6"/>
          <p:cNvCxnSpPr>
            <a:cxnSpLocks/>
            <a:stCxn id="30" idx="2"/>
            <a:endCxn id="22" idx="2"/>
          </p:cNvCxnSpPr>
          <p:nvPr/>
        </p:nvCxnSpPr>
        <p:spPr>
          <a:xfrm>
            <a:off x="8913812" y="4930040"/>
            <a:ext cx="47285"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58"/>
          <p:cNvCxnSpPr>
            <a:cxnSpLocks/>
            <a:stCxn id="30" idx="2"/>
            <a:endCxn id="20" idx="2"/>
          </p:cNvCxnSpPr>
          <p:nvPr/>
        </p:nvCxnSpPr>
        <p:spPr>
          <a:xfrm>
            <a:off x="8913812" y="4930040"/>
            <a:ext cx="63724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0"/>
          <p:cNvCxnSpPr>
            <a:cxnSpLocks/>
            <a:stCxn id="32" idx="2"/>
            <a:endCxn id="18" idx="2"/>
          </p:cNvCxnSpPr>
          <p:nvPr/>
        </p:nvCxnSpPr>
        <p:spPr>
          <a:xfrm flipH="1">
            <a:off x="10141019" y="4930040"/>
            <a:ext cx="193687"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64"/>
          <p:cNvCxnSpPr>
            <a:cxnSpLocks/>
            <a:stCxn id="32" idx="2"/>
            <a:endCxn id="16" idx="2"/>
          </p:cNvCxnSpPr>
          <p:nvPr/>
        </p:nvCxnSpPr>
        <p:spPr>
          <a:xfrm>
            <a:off x="10334706" y="4930040"/>
            <a:ext cx="396273"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48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30" grpId="0" animBg="1"/>
      <p:bldP spid="31" grpId="0" animBg="1"/>
      <p:bldP spid="3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Indexes (1)</a:t>
            </a:r>
          </a:p>
        </p:txBody>
      </p:sp>
      <p:sp>
        <p:nvSpPr>
          <p:cNvPr id="3" name="Content Placeholder 2"/>
          <p:cNvSpPr>
            <a:spLocks noGrp="1"/>
          </p:cNvSpPr>
          <p:nvPr>
            <p:ph idx="1"/>
          </p:nvPr>
        </p:nvSpPr>
        <p:spPr/>
        <p:txBody>
          <a:bodyPr/>
          <a:lstStyle/>
          <a:p>
            <a:pPr>
              <a:lnSpc>
                <a:spcPct val="100000"/>
              </a:lnSpc>
            </a:pPr>
            <a:r>
              <a:rPr lang="en-US" dirty="0"/>
              <a:t>Useful for </a:t>
            </a:r>
            <a:r>
              <a:rPr lang="en-US" dirty="0">
                <a:solidFill>
                  <a:schemeClr val="tx2">
                    <a:lumMod val="75000"/>
                  </a:schemeClr>
                </a:solidFill>
              </a:rPr>
              <a:t>fast</a:t>
            </a:r>
            <a:r>
              <a:rPr lang="en-US" dirty="0"/>
              <a:t> </a:t>
            </a:r>
            <a:r>
              <a:rPr lang="en-US" dirty="0">
                <a:solidFill>
                  <a:schemeClr val="tx2">
                    <a:lumMod val="75000"/>
                  </a:schemeClr>
                </a:solidFill>
              </a:rPr>
              <a:t>retrieving</a:t>
            </a:r>
            <a:r>
              <a:rPr lang="en-US" dirty="0"/>
              <a:t> a single record or a range of records</a:t>
            </a:r>
          </a:p>
          <a:p>
            <a:pPr>
              <a:lnSpc>
                <a:spcPct val="100000"/>
              </a:lnSpc>
            </a:pPr>
            <a:r>
              <a:rPr lang="en-US" dirty="0"/>
              <a:t>Maintained in a separate structure in the DB</a:t>
            </a:r>
          </a:p>
          <a:p>
            <a:pPr>
              <a:lnSpc>
                <a:spcPct val="100000"/>
              </a:lnSpc>
            </a:pPr>
            <a:r>
              <a:rPr lang="en-US" dirty="0"/>
              <a:t>Tend to be much narrower than the base table</a:t>
            </a:r>
          </a:p>
          <a:p>
            <a:pPr lvl="1">
              <a:lnSpc>
                <a:spcPct val="100000"/>
              </a:lnSpc>
            </a:pPr>
            <a:r>
              <a:rPr lang="en-US" dirty="0"/>
              <a:t>Can locate the exact record(s) with less I/O</a:t>
            </a:r>
          </a:p>
          <a:p>
            <a:pPr>
              <a:lnSpc>
                <a:spcPct val="100000"/>
              </a:lnSpc>
            </a:pPr>
            <a:r>
              <a:rPr lang="en-US" dirty="0"/>
              <a:t>Has at least one </a:t>
            </a:r>
            <a:r>
              <a:rPr lang="en-US" dirty="0">
                <a:solidFill>
                  <a:schemeClr val="tx2">
                    <a:lumMod val="75000"/>
                  </a:schemeClr>
                </a:solidFill>
              </a:rPr>
              <a:t>more</a:t>
            </a:r>
            <a:r>
              <a:rPr lang="en-US" dirty="0"/>
              <a:t> intermediate level than the clustered index</a:t>
            </a:r>
          </a:p>
          <a:p>
            <a:pPr lvl="1">
              <a:lnSpc>
                <a:spcPct val="100000"/>
              </a:lnSpc>
            </a:pPr>
            <a:r>
              <a:rPr lang="en-US" dirty="0"/>
              <a:t>Much </a:t>
            </a:r>
            <a:r>
              <a:rPr lang="en-US" dirty="0">
                <a:solidFill>
                  <a:schemeClr val="tx2">
                    <a:lumMod val="75000"/>
                  </a:schemeClr>
                </a:solidFill>
              </a:rPr>
              <a:t>less</a:t>
            </a:r>
            <a:r>
              <a:rPr lang="en-US" dirty="0"/>
              <a:t> valuable if table doesn’t have a clustered index</a:t>
            </a:r>
          </a:p>
        </p:txBody>
      </p:sp>
      <p:sp>
        <p:nvSpPr>
          <p:cNvPr id="4" name="Slide Number Placeholder 3"/>
          <p:cNvSpPr>
            <a:spLocks noGrp="1"/>
          </p:cNvSpPr>
          <p:nvPr>
            <p:ph type="sldNum" sz="quarter" idx="4"/>
          </p:nvPr>
        </p:nvSpPr>
        <p:spPr/>
        <p:txBody>
          <a:bodyPr/>
          <a:lstStyle/>
          <a:p>
            <a:fld id="{C014DD1E-5D91-48A3-AD6D-45FBA980D106}" type="slidenum">
              <a:rPr lang="en-US" smtClean="0"/>
              <a:pPr/>
              <a:t>48</a:t>
            </a:fld>
            <a:endParaRPr lang="en-US" dirty="0"/>
          </a:p>
        </p:txBody>
      </p:sp>
    </p:spTree>
    <p:extLst>
      <p:ext uri="{BB962C8B-B14F-4D97-AF65-F5344CB8AC3E}">
        <p14:creationId xmlns:p14="http://schemas.microsoft.com/office/powerpoint/2010/main" val="418846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
          </p:nvPr>
        </p:nvSpPr>
        <p:spPr/>
        <p:txBody>
          <a:bodyPr/>
          <a:lstStyle/>
          <a:p>
            <a:r>
              <a:rPr lang="en-US" dirty="0"/>
              <a:t>A non-clustered index has pointers to the actual data rows (pointers to the clustered index if there is one).</a:t>
            </a:r>
          </a:p>
        </p:txBody>
      </p:sp>
      <p:sp>
        <p:nvSpPr>
          <p:cNvPr id="4" name="Заглавие 3"/>
          <p:cNvSpPr>
            <a:spLocks noGrp="1"/>
          </p:cNvSpPr>
          <p:nvPr>
            <p:ph type="title"/>
          </p:nvPr>
        </p:nvSpPr>
        <p:spPr/>
        <p:txBody>
          <a:bodyPr/>
          <a:lstStyle/>
          <a:p>
            <a:r>
              <a:rPr lang="en-US" dirty="0"/>
              <a:t>Non-Clustered Indexes (2)</a:t>
            </a:r>
          </a:p>
        </p:txBody>
      </p:sp>
      <p:sp>
        <p:nvSpPr>
          <p:cNvPr id="5" name="Rectangle 9"/>
          <p:cNvSpPr/>
          <p:nvPr/>
        </p:nvSpPr>
        <p:spPr>
          <a:xfrm>
            <a:off x="2817812" y="2803521"/>
            <a:ext cx="1066800"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Keys</a:t>
            </a:r>
          </a:p>
        </p:txBody>
      </p:sp>
      <p:grpSp>
        <p:nvGrpSpPr>
          <p:cNvPr id="6" name="Group 39"/>
          <p:cNvGrpSpPr/>
          <p:nvPr/>
        </p:nvGrpSpPr>
        <p:grpSpPr>
          <a:xfrm>
            <a:off x="333690" y="4732147"/>
            <a:ext cx="5194074" cy="836369"/>
            <a:chOff x="5561012" y="5334000"/>
            <a:chExt cx="5194074" cy="836369"/>
          </a:xfrm>
        </p:grpSpPr>
        <p:sp>
          <p:nvSpPr>
            <p:cNvPr id="7" name="Rectangle: Rounded Corners 13"/>
            <p:cNvSpPr/>
            <p:nvPr/>
          </p:nvSpPr>
          <p:spPr>
            <a:xfrm>
              <a:off x="5561012" y="5334000"/>
              <a:ext cx="5194074" cy="83636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Data</a:t>
              </a:r>
            </a:p>
          </p:txBody>
        </p:sp>
        <p:grpSp>
          <p:nvGrpSpPr>
            <p:cNvPr id="8" name="Group 14"/>
            <p:cNvGrpSpPr/>
            <p:nvPr/>
          </p:nvGrpSpPr>
          <p:grpSpPr>
            <a:xfrm>
              <a:off x="6551136" y="5499904"/>
              <a:ext cx="609600" cy="533400"/>
              <a:chOff x="3998912" y="2209800"/>
              <a:chExt cx="609600" cy="533400"/>
            </a:xfrm>
          </p:grpSpPr>
          <p:sp>
            <p:nvSpPr>
              <p:cNvPr id="27"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8" name="TextBox 16"/>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9" name="Group 17"/>
            <p:cNvGrpSpPr/>
            <p:nvPr/>
          </p:nvGrpSpPr>
          <p:grpSpPr>
            <a:xfrm>
              <a:off x="7141097" y="5499904"/>
              <a:ext cx="609600" cy="533400"/>
              <a:chOff x="3998912" y="2209800"/>
              <a:chExt cx="609600" cy="533400"/>
            </a:xfrm>
          </p:grpSpPr>
          <p:sp>
            <p:nvSpPr>
              <p:cNvPr id="25"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TextBox 19"/>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20"/>
            <p:cNvGrpSpPr/>
            <p:nvPr/>
          </p:nvGrpSpPr>
          <p:grpSpPr>
            <a:xfrm>
              <a:off x="7731058" y="5499904"/>
              <a:ext cx="609600" cy="533400"/>
              <a:chOff x="3998912" y="2209800"/>
              <a:chExt cx="609600" cy="533400"/>
            </a:xfrm>
          </p:grpSpPr>
          <p:sp>
            <p:nvSpPr>
              <p:cNvPr id="23"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TextBox 22"/>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3"/>
            <p:cNvGrpSpPr/>
            <p:nvPr/>
          </p:nvGrpSpPr>
          <p:grpSpPr>
            <a:xfrm>
              <a:off x="8321019" y="5499904"/>
              <a:ext cx="609600" cy="533400"/>
              <a:chOff x="3998912" y="2209800"/>
              <a:chExt cx="609600" cy="533400"/>
            </a:xfrm>
          </p:grpSpPr>
          <p:sp>
            <p:nvSpPr>
              <p:cNvPr id="21"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2" name="TextBox 2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6"/>
            <p:cNvGrpSpPr/>
            <p:nvPr/>
          </p:nvGrpSpPr>
          <p:grpSpPr>
            <a:xfrm>
              <a:off x="8910980" y="5499904"/>
              <a:ext cx="609600" cy="533400"/>
              <a:chOff x="3998912" y="2209800"/>
              <a:chExt cx="609600" cy="533400"/>
            </a:xfrm>
          </p:grpSpPr>
          <p:sp>
            <p:nvSpPr>
              <p:cNvPr id="19"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TextBox 2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33"/>
            <p:cNvGrpSpPr/>
            <p:nvPr/>
          </p:nvGrpSpPr>
          <p:grpSpPr>
            <a:xfrm>
              <a:off x="9500941" y="5499904"/>
              <a:ext cx="609600" cy="533400"/>
              <a:chOff x="3998912" y="2209800"/>
              <a:chExt cx="609600" cy="533400"/>
            </a:xfrm>
          </p:grpSpPr>
          <p:sp>
            <p:nvSpPr>
              <p:cNvPr id="17"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TextBox 3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6"/>
            <p:cNvGrpSpPr/>
            <p:nvPr/>
          </p:nvGrpSpPr>
          <p:grpSpPr>
            <a:xfrm>
              <a:off x="10090901" y="5499904"/>
              <a:ext cx="609600" cy="533400"/>
              <a:chOff x="3998912" y="2209800"/>
              <a:chExt cx="609600" cy="533400"/>
            </a:xfrm>
          </p:grpSpPr>
          <p:sp>
            <p:nvSpPr>
              <p:cNvPr id="15"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TextBox 3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sp>
        <p:nvSpPr>
          <p:cNvPr id="29" name="Rectangle 40"/>
          <p:cNvSpPr/>
          <p:nvPr/>
        </p:nvSpPr>
        <p:spPr>
          <a:xfrm>
            <a:off x="2713966" y="3694961"/>
            <a:ext cx="1274492"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100-199</a:t>
            </a:r>
            <a:endParaRPr lang="en-US" sz="2000" dirty="0"/>
          </a:p>
        </p:txBody>
      </p:sp>
      <p:sp>
        <p:nvSpPr>
          <p:cNvPr id="30" name="Rectangle 41"/>
          <p:cNvSpPr/>
          <p:nvPr/>
        </p:nvSpPr>
        <p:spPr>
          <a:xfrm>
            <a:off x="1236135" y="3694961"/>
            <a:ext cx="139525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0-99</a:t>
            </a:r>
          </a:p>
        </p:txBody>
      </p:sp>
      <p:sp>
        <p:nvSpPr>
          <p:cNvPr id="31" name="Rectangle 42"/>
          <p:cNvSpPr/>
          <p:nvPr/>
        </p:nvSpPr>
        <p:spPr>
          <a:xfrm>
            <a:off x="4071033" y="3694961"/>
            <a:ext cx="140214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200-299</a:t>
            </a:r>
            <a:endParaRPr lang="en-US" sz="2800" dirty="0"/>
          </a:p>
        </p:txBody>
      </p:sp>
      <p:cxnSp>
        <p:nvCxnSpPr>
          <p:cNvPr id="32" name="Connector: Elbow 44"/>
          <p:cNvCxnSpPr>
            <a:cxnSpLocks/>
            <a:stCxn id="5" idx="1"/>
            <a:endCxn id="30" idx="0"/>
          </p:cNvCxnSpPr>
          <p:nvPr/>
        </p:nvCxnSpPr>
        <p:spPr>
          <a:xfrm rot="10800000" flipV="1">
            <a:off x="1933764" y="3070221"/>
            <a:ext cx="884049"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46"/>
          <p:cNvCxnSpPr>
            <a:cxnSpLocks/>
            <a:stCxn id="5" idx="3"/>
            <a:endCxn id="31" idx="0"/>
          </p:cNvCxnSpPr>
          <p:nvPr/>
        </p:nvCxnSpPr>
        <p:spPr>
          <a:xfrm>
            <a:off x="3884612" y="3070221"/>
            <a:ext cx="887494"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8"/>
          <p:cNvCxnSpPr>
            <a:cxnSpLocks/>
            <a:stCxn id="5" idx="2"/>
            <a:endCxn id="29" idx="0"/>
          </p:cNvCxnSpPr>
          <p:nvPr/>
        </p:nvCxnSpPr>
        <p:spPr>
          <a:xfrm>
            <a:off x="3351212" y="3336921"/>
            <a:ext cx="0" cy="3580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50"/>
          <p:cNvCxnSpPr>
            <a:cxnSpLocks/>
            <a:stCxn id="30" idx="2"/>
          </p:cNvCxnSpPr>
          <p:nvPr/>
        </p:nvCxnSpPr>
        <p:spPr>
          <a:xfrm flipH="1">
            <a:off x="1628615" y="4228361"/>
            <a:ext cx="305148"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2"/>
          <p:cNvCxnSpPr>
            <a:cxnSpLocks/>
            <a:stCxn id="30" idx="2"/>
            <a:endCxn id="25" idx="2"/>
          </p:cNvCxnSpPr>
          <p:nvPr/>
        </p:nvCxnSpPr>
        <p:spPr>
          <a:xfrm>
            <a:off x="1933763" y="4228361"/>
            <a:ext cx="284812"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4"/>
          <p:cNvCxnSpPr>
            <a:cxnSpLocks/>
            <a:stCxn id="29" idx="2"/>
            <a:endCxn id="23" idx="2"/>
          </p:cNvCxnSpPr>
          <p:nvPr/>
        </p:nvCxnSpPr>
        <p:spPr>
          <a:xfrm flipH="1">
            <a:off x="2808536" y="4228361"/>
            <a:ext cx="54267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6"/>
          <p:cNvCxnSpPr>
            <a:cxnSpLocks/>
            <a:stCxn id="29" idx="2"/>
            <a:endCxn id="21" idx="2"/>
          </p:cNvCxnSpPr>
          <p:nvPr/>
        </p:nvCxnSpPr>
        <p:spPr>
          <a:xfrm>
            <a:off x="3351212" y="4228361"/>
            <a:ext cx="47285"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8"/>
          <p:cNvCxnSpPr>
            <a:cxnSpLocks/>
            <a:stCxn id="29" idx="2"/>
            <a:endCxn id="19" idx="2"/>
          </p:cNvCxnSpPr>
          <p:nvPr/>
        </p:nvCxnSpPr>
        <p:spPr>
          <a:xfrm>
            <a:off x="3351212" y="4228361"/>
            <a:ext cx="63724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60"/>
          <p:cNvCxnSpPr>
            <a:cxnSpLocks/>
            <a:stCxn id="31" idx="2"/>
            <a:endCxn id="17" idx="2"/>
          </p:cNvCxnSpPr>
          <p:nvPr/>
        </p:nvCxnSpPr>
        <p:spPr>
          <a:xfrm flipH="1">
            <a:off x="4578419" y="4228361"/>
            <a:ext cx="193687"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4"/>
          <p:cNvCxnSpPr>
            <a:cxnSpLocks/>
            <a:stCxn id="31" idx="2"/>
            <a:endCxn id="15" idx="2"/>
          </p:cNvCxnSpPr>
          <p:nvPr/>
        </p:nvCxnSpPr>
        <p:spPr>
          <a:xfrm>
            <a:off x="4772106" y="4228361"/>
            <a:ext cx="396273"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Rectangle 82"/>
          <p:cNvSpPr/>
          <p:nvPr/>
        </p:nvSpPr>
        <p:spPr>
          <a:xfrm>
            <a:off x="8672738" y="2803521"/>
            <a:ext cx="1066800"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Index</a:t>
            </a:r>
          </a:p>
        </p:txBody>
      </p:sp>
      <p:grpSp>
        <p:nvGrpSpPr>
          <p:cNvPr id="43" name="Group 83"/>
          <p:cNvGrpSpPr/>
          <p:nvPr/>
        </p:nvGrpSpPr>
        <p:grpSpPr>
          <a:xfrm>
            <a:off x="6188616" y="4732147"/>
            <a:ext cx="5194074" cy="836369"/>
            <a:chOff x="5561012" y="5334000"/>
            <a:chExt cx="5194074" cy="836369"/>
          </a:xfrm>
          <a:solidFill>
            <a:srgbClr val="00B050">
              <a:alpha val="20000"/>
            </a:srgbClr>
          </a:solidFill>
        </p:grpSpPr>
        <p:sp>
          <p:nvSpPr>
            <p:cNvPr id="44" name="Rectangle: Rounded Corners 84"/>
            <p:cNvSpPr/>
            <p:nvPr/>
          </p:nvSpPr>
          <p:spPr>
            <a:xfrm>
              <a:off x="5561012" y="5334000"/>
              <a:ext cx="5194074" cy="836369"/>
            </a:xfrm>
            <a:prstGeom prst="roundRect">
              <a:avLst>
                <a:gd name="adj" fmla="val 5319"/>
              </a:avLst>
            </a:prstGeom>
            <a:grpFill/>
            <a:ln w="3810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Links</a:t>
              </a:r>
            </a:p>
          </p:txBody>
        </p:sp>
        <p:grpSp>
          <p:nvGrpSpPr>
            <p:cNvPr id="45" name="Group 85"/>
            <p:cNvGrpSpPr/>
            <p:nvPr/>
          </p:nvGrpSpPr>
          <p:grpSpPr>
            <a:xfrm>
              <a:off x="6551136" y="5499904"/>
              <a:ext cx="609600" cy="533400"/>
              <a:chOff x="3998912" y="2209800"/>
              <a:chExt cx="609600" cy="533400"/>
            </a:xfrm>
            <a:grpFill/>
          </p:grpSpPr>
          <p:sp>
            <p:nvSpPr>
              <p:cNvPr id="64" name="Rectangle: Folded Corner 104"/>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5" name="TextBox 105"/>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6" name="Group 86"/>
            <p:cNvGrpSpPr/>
            <p:nvPr/>
          </p:nvGrpSpPr>
          <p:grpSpPr>
            <a:xfrm>
              <a:off x="7141097" y="5499904"/>
              <a:ext cx="609600" cy="533400"/>
              <a:chOff x="3998912" y="2209800"/>
              <a:chExt cx="609600" cy="533400"/>
            </a:xfrm>
            <a:grpFill/>
          </p:grpSpPr>
          <p:sp>
            <p:nvSpPr>
              <p:cNvPr id="62" name="Rectangle: Folded Corner 102"/>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3" name="TextBox 103"/>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7" name="Group 87"/>
            <p:cNvGrpSpPr/>
            <p:nvPr/>
          </p:nvGrpSpPr>
          <p:grpSpPr>
            <a:xfrm>
              <a:off x="7731058" y="5499904"/>
              <a:ext cx="609600" cy="533400"/>
              <a:chOff x="3998912" y="2209800"/>
              <a:chExt cx="609600" cy="533400"/>
            </a:xfrm>
            <a:grpFill/>
          </p:grpSpPr>
          <p:sp>
            <p:nvSpPr>
              <p:cNvPr id="60" name="Rectangle: Folded Corner 100"/>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1" name="TextBox 101"/>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8" name="Group 88"/>
            <p:cNvGrpSpPr/>
            <p:nvPr/>
          </p:nvGrpSpPr>
          <p:grpSpPr>
            <a:xfrm>
              <a:off x="8321019" y="5499904"/>
              <a:ext cx="609600" cy="533400"/>
              <a:chOff x="3998912" y="2209800"/>
              <a:chExt cx="609600" cy="533400"/>
            </a:xfrm>
            <a:grpFill/>
          </p:grpSpPr>
          <p:sp>
            <p:nvSpPr>
              <p:cNvPr id="58" name="Rectangle: Folded Corner 98"/>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9" name="TextBox 99"/>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49" name="Group 89"/>
            <p:cNvGrpSpPr/>
            <p:nvPr/>
          </p:nvGrpSpPr>
          <p:grpSpPr>
            <a:xfrm>
              <a:off x="8910980" y="5499904"/>
              <a:ext cx="609600" cy="533400"/>
              <a:chOff x="3998912" y="2209800"/>
              <a:chExt cx="609600" cy="533400"/>
            </a:xfrm>
            <a:grpFill/>
          </p:grpSpPr>
          <p:sp>
            <p:nvSpPr>
              <p:cNvPr id="56" name="Rectangle: Folded Corner 96"/>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7" name="TextBox 97"/>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50" name="Group 90"/>
            <p:cNvGrpSpPr/>
            <p:nvPr/>
          </p:nvGrpSpPr>
          <p:grpSpPr>
            <a:xfrm>
              <a:off x="9500941" y="5499904"/>
              <a:ext cx="609600" cy="533400"/>
              <a:chOff x="3998912" y="2209800"/>
              <a:chExt cx="609600" cy="533400"/>
            </a:xfrm>
            <a:grpFill/>
          </p:grpSpPr>
          <p:sp>
            <p:nvSpPr>
              <p:cNvPr id="54" name="Rectangle: Folded Corner 94"/>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5" name="TextBox 95"/>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51" name="Group 91"/>
            <p:cNvGrpSpPr/>
            <p:nvPr/>
          </p:nvGrpSpPr>
          <p:grpSpPr>
            <a:xfrm>
              <a:off x="10090901" y="5499904"/>
              <a:ext cx="609600" cy="533400"/>
              <a:chOff x="3998912" y="2209800"/>
              <a:chExt cx="609600" cy="533400"/>
            </a:xfrm>
            <a:grpFill/>
          </p:grpSpPr>
          <p:sp>
            <p:nvSpPr>
              <p:cNvPr id="52" name="Rectangle: Folded Corner 92"/>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3" name="TextBox 93"/>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grpSp>
        <p:nvGrpSpPr>
          <p:cNvPr id="66" name="Group 121"/>
          <p:cNvGrpSpPr/>
          <p:nvPr/>
        </p:nvGrpSpPr>
        <p:grpSpPr>
          <a:xfrm>
            <a:off x="7091061" y="3694961"/>
            <a:ext cx="4237044" cy="533400"/>
            <a:chOff x="7289183" y="4701440"/>
            <a:chExt cx="4237044" cy="533400"/>
          </a:xfrm>
        </p:grpSpPr>
        <p:sp>
          <p:nvSpPr>
            <p:cNvPr id="67" name="Rectangle 106"/>
            <p:cNvSpPr/>
            <p:nvPr/>
          </p:nvSpPr>
          <p:spPr>
            <a:xfrm>
              <a:off x="8767014" y="4701440"/>
              <a:ext cx="1274492"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2</a:t>
              </a:r>
              <a:endParaRPr lang="en-US" sz="2000" dirty="0"/>
            </a:p>
          </p:txBody>
        </p:sp>
        <p:sp>
          <p:nvSpPr>
            <p:cNvPr id="68" name="Rectangle 107"/>
            <p:cNvSpPr/>
            <p:nvPr/>
          </p:nvSpPr>
          <p:spPr>
            <a:xfrm>
              <a:off x="7289183" y="4701440"/>
              <a:ext cx="1395256"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1</a:t>
              </a:r>
            </a:p>
          </p:txBody>
        </p:sp>
        <p:sp>
          <p:nvSpPr>
            <p:cNvPr id="69" name="Rectangle 108"/>
            <p:cNvSpPr/>
            <p:nvPr/>
          </p:nvSpPr>
          <p:spPr>
            <a:xfrm>
              <a:off x="10124081" y="4701440"/>
              <a:ext cx="1402146"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3</a:t>
              </a:r>
              <a:endParaRPr lang="en-US" sz="2800" dirty="0"/>
            </a:p>
          </p:txBody>
        </p:sp>
      </p:grpSp>
      <p:grpSp>
        <p:nvGrpSpPr>
          <p:cNvPr id="70" name="Group 120"/>
          <p:cNvGrpSpPr/>
          <p:nvPr/>
        </p:nvGrpSpPr>
        <p:grpSpPr>
          <a:xfrm>
            <a:off x="7788690" y="3070221"/>
            <a:ext cx="2838342" cy="624740"/>
            <a:chOff x="7788690" y="3070221"/>
            <a:chExt cx="2838342" cy="624740"/>
          </a:xfrm>
        </p:grpSpPr>
        <p:cxnSp>
          <p:nvCxnSpPr>
            <p:cNvPr id="71" name="Connector: Elbow 109"/>
            <p:cNvCxnSpPr>
              <a:cxnSpLocks/>
              <a:stCxn id="42" idx="1"/>
              <a:endCxn id="68" idx="0"/>
            </p:cNvCxnSpPr>
            <p:nvPr/>
          </p:nvCxnSpPr>
          <p:spPr>
            <a:xfrm rot="10800000" flipV="1">
              <a:off x="7788690" y="3070221"/>
              <a:ext cx="884049" cy="624740"/>
            </a:xfrm>
            <a:prstGeom prst="bentConnector2">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110"/>
            <p:cNvCxnSpPr>
              <a:cxnSpLocks/>
              <a:stCxn id="42" idx="3"/>
              <a:endCxn id="69" idx="0"/>
            </p:cNvCxnSpPr>
            <p:nvPr/>
          </p:nvCxnSpPr>
          <p:spPr>
            <a:xfrm>
              <a:off x="9739538" y="3070221"/>
              <a:ext cx="887494" cy="624740"/>
            </a:xfrm>
            <a:prstGeom prst="bentConnector2">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11"/>
            <p:cNvCxnSpPr>
              <a:cxnSpLocks/>
              <a:stCxn id="42" idx="2"/>
              <a:endCxn id="67" idx="0"/>
            </p:cNvCxnSpPr>
            <p:nvPr/>
          </p:nvCxnSpPr>
          <p:spPr>
            <a:xfrm>
              <a:off x="9206138" y="3336921"/>
              <a:ext cx="0" cy="35804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122"/>
          <p:cNvGrpSpPr/>
          <p:nvPr/>
        </p:nvGrpSpPr>
        <p:grpSpPr>
          <a:xfrm>
            <a:off x="7483541" y="4228361"/>
            <a:ext cx="3539764" cy="669690"/>
            <a:chOff x="7483541" y="4228361"/>
            <a:chExt cx="3539764" cy="669690"/>
          </a:xfrm>
        </p:grpSpPr>
        <p:cxnSp>
          <p:nvCxnSpPr>
            <p:cNvPr id="75" name="Straight Arrow Connector 112"/>
            <p:cNvCxnSpPr>
              <a:cxnSpLocks/>
              <a:stCxn id="68" idx="2"/>
            </p:cNvCxnSpPr>
            <p:nvPr/>
          </p:nvCxnSpPr>
          <p:spPr>
            <a:xfrm flipH="1">
              <a:off x="7483541" y="4228361"/>
              <a:ext cx="305148"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13"/>
            <p:cNvCxnSpPr>
              <a:cxnSpLocks/>
              <a:stCxn id="68" idx="2"/>
              <a:endCxn id="62" idx="2"/>
            </p:cNvCxnSpPr>
            <p:nvPr/>
          </p:nvCxnSpPr>
          <p:spPr>
            <a:xfrm>
              <a:off x="7788689" y="4228361"/>
              <a:ext cx="284812"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14"/>
            <p:cNvCxnSpPr>
              <a:cxnSpLocks/>
              <a:stCxn id="67" idx="2"/>
              <a:endCxn id="60" idx="2"/>
            </p:cNvCxnSpPr>
            <p:nvPr/>
          </p:nvCxnSpPr>
          <p:spPr>
            <a:xfrm flipH="1">
              <a:off x="8663462" y="4228361"/>
              <a:ext cx="542676"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15"/>
            <p:cNvCxnSpPr>
              <a:cxnSpLocks/>
              <a:stCxn id="67" idx="2"/>
              <a:endCxn id="58" idx="2"/>
            </p:cNvCxnSpPr>
            <p:nvPr/>
          </p:nvCxnSpPr>
          <p:spPr>
            <a:xfrm>
              <a:off x="9206138" y="4228361"/>
              <a:ext cx="47285"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16"/>
            <p:cNvCxnSpPr>
              <a:cxnSpLocks/>
              <a:stCxn id="67" idx="2"/>
              <a:endCxn id="56" idx="2"/>
            </p:cNvCxnSpPr>
            <p:nvPr/>
          </p:nvCxnSpPr>
          <p:spPr>
            <a:xfrm>
              <a:off x="9206138" y="4228361"/>
              <a:ext cx="637246"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17"/>
            <p:cNvCxnSpPr>
              <a:cxnSpLocks/>
              <a:stCxn id="69" idx="2"/>
              <a:endCxn id="54" idx="2"/>
            </p:cNvCxnSpPr>
            <p:nvPr/>
          </p:nvCxnSpPr>
          <p:spPr>
            <a:xfrm flipH="1">
              <a:off x="10433345" y="4228361"/>
              <a:ext cx="193687"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18"/>
            <p:cNvCxnSpPr>
              <a:cxnSpLocks/>
              <a:stCxn id="69" idx="2"/>
              <a:endCxn id="52" idx="2"/>
            </p:cNvCxnSpPr>
            <p:nvPr/>
          </p:nvCxnSpPr>
          <p:spPr>
            <a:xfrm>
              <a:off x="10627032" y="4228361"/>
              <a:ext cx="396273"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82" name="Arrow: Right 119"/>
          <p:cNvSpPr/>
          <p:nvPr/>
        </p:nvSpPr>
        <p:spPr>
          <a:xfrm rot="10800000">
            <a:off x="5596320" y="4895111"/>
            <a:ext cx="533400" cy="510440"/>
          </a:xfrm>
          <a:prstGeom prst="right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9"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49</a:t>
            </a:fld>
            <a:endParaRPr lang="en-US" dirty="0"/>
          </a:p>
        </p:txBody>
      </p:sp>
    </p:spTree>
    <p:extLst>
      <p:ext uri="{BB962C8B-B14F-4D97-AF65-F5344CB8AC3E}">
        <p14:creationId xmlns:p14="http://schemas.microsoft.com/office/powerpoint/2010/main" val="121981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70"/>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nodeType="after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P spid="30" grpId="0" animBg="1"/>
      <p:bldP spid="31" grpId="0" animBg="1"/>
      <p:bldP spid="42" grpId="0" animBg="1"/>
      <p:bldP spid="8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913812" y="4285439"/>
            <a:ext cx="647700" cy="1218018"/>
            <a:chOff x="4150" y="2578"/>
            <a:chExt cx="408" cy="952"/>
          </a:xfrm>
        </p:grpSpPr>
        <p:sp>
          <p:nvSpPr>
            <p:cNvPr id="521219" name="Line 3"/>
            <p:cNvSpPr>
              <a:spLocks noChangeShapeType="1"/>
            </p:cNvSpPr>
            <p:nvPr/>
          </p:nvSpPr>
          <p:spPr bwMode="auto">
            <a:xfrm>
              <a:off x="4558" y="2578"/>
              <a:ext cx="0" cy="952"/>
            </a:xfrm>
            <a:prstGeom prst="line">
              <a:avLst/>
            </a:prstGeom>
            <a:noFill/>
            <a:ln w="57150">
              <a:solidFill>
                <a:schemeClr val="accent5">
                  <a:lumMod val="20000"/>
                  <a:lumOff val="80000"/>
                </a:schemeClr>
              </a:solidFill>
              <a:round/>
              <a:headEnd/>
              <a:tailEnd/>
            </a:ln>
            <a:effectLst/>
          </p:spPr>
          <p:txBody>
            <a:bodyPr/>
            <a:lstStyle/>
            <a:p>
              <a:endParaRPr lang="bg-BG" dirty="0"/>
            </a:p>
          </p:txBody>
        </p:sp>
        <p:sp>
          <p:nvSpPr>
            <p:cNvPr id="521220" name="Line 4"/>
            <p:cNvSpPr>
              <a:spLocks noChangeShapeType="1"/>
            </p:cNvSpPr>
            <p:nvPr/>
          </p:nvSpPr>
          <p:spPr bwMode="auto">
            <a:xfrm flipH="1">
              <a:off x="4150" y="3521"/>
              <a:ext cx="408" cy="0"/>
            </a:xfrm>
            <a:prstGeom prst="line">
              <a:avLst/>
            </a:prstGeom>
            <a:noFill/>
            <a:ln w="57150">
              <a:solidFill>
                <a:schemeClr val="accent5">
                  <a:lumMod val="20000"/>
                  <a:lumOff val="80000"/>
                </a:schemeClr>
              </a:solidFill>
              <a:round/>
              <a:headEnd/>
              <a:tailEnd type="triangle" w="med" len="med"/>
            </a:ln>
            <a:effectLst/>
          </p:spPr>
          <p:txBody>
            <a:bodyPr/>
            <a:lstStyle/>
            <a:p>
              <a:endParaRPr lang="bg-BG" dirty="0"/>
            </a:p>
          </p:txBody>
        </p:sp>
      </p:grpSp>
      <p:grpSp>
        <p:nvGrpSpPr>
          <p:cNvPr id="3" name="Group 5"/>
          <p:cNvGrpSpPr>
            <a:grpSpLocks/>
          </p:cNvGrpSpPr>
          <p:nvPr/>
        </p:nvGrpSpPr>
        <p:grpSpPr bwMode="auto">
          <a:xfrm>
            <a:off x="1382122" y="3828239"/>
            <a:ext cx="673690" cy="1540014"/>
            <a:chOff x="930" y="2577"/>
            <a:chExt cx="535" cy="953"/>
          </a:xfrm>
        </p:grpSpPr>
        <p:sp>
          <p:nvSpPr>
            <p:cNvPr id="521222" name="Line 6"/>
            <p:cNvSpPr>
              <a:spLocks noChangeShapeType="1"/>
            </p:cNvSpPr>
            <p:nvPr/>
          </p:nvSpPr>
          <p:spPr bwMode="auto">
            <a:xfrm>
              <a:off x="930" y="2577"/>
              <a:ext cx="0" cy="953"/>
            </a:xfrm>
            <a:prstGeom prst="line">
              <a:avLst/>
            </a:prstGeom>
            <a:noFill/>
            <a:ln w="57150">
              <a:solidFill>
                <a:schemeClr val="accent5">
                  <a:lumMod val="20000"/>
                  <a:lumOff val="80000"/>
                </a:schemeClr>
              </a:solidFill>
              <a:round/>
              <a:headEnd/>
              <a:tailEnd/>
            </a:ln>
            <a:effectLst/>
          </p:spPr>
          <p:txBody>
            <a:bodyPr/>
            <a:lstStyle/>
            <a:p>
              <a:endParaRPr lang="bg-BG" dirty="0"/>
            </a:p>
          </p:txBody>
        </p:sp>
        <p:sp>
          <p:nvSpPr>
            <p:cNvPr id="521223" name="Line 7"/>
            <p:cNvSpPr>
              <a:spLocks noChangeShapeType="1"/>
            </p:cNvSpPr>
            <p:nvPr/>
          </p:nvSpPr>
          <p:spPr bwMode="auto">
            <a:xfrm>
              <a:off x="930" y="3521"/>
              <a:ext cx="535" cy="0"/>
            </a:xfrm>
            <a:prstGeom prst="line">
              <a:avLst/>
            </a:prstGeom>
            <a:noFill/>
            <a:ln w="57150">
              <a:solidFill>
                <a:schemeClr val="accent5">
                  <a:lumMod val="20000"/>
                  <a:lumOff val="80000"/>
                </a:schemeClr>
              </a:solidFill>
              <a:round/>
              <a:headEnd/>
              <a:tailEnd type="triangle" w="med" len="med"/>
            </a:ln>
            <a:effectLst/>
          </p:spPr>
          <p:txBody>
            <a:bodyPr/>
            <a:lstStyle/>
            <a:p>
              <a:endParaRPr lang="bg-BG" dirty="0"/>
            </a:p>
          </p:txBody>
        </p:sp>
      </p:grpSp>
      <p:sp>
        <p:nvSpPr>
          <p:cNvPr id="521224" name="Rectangle 8"/>
          <p:cNvSpPr>
            <a:spLocks noGrp="1" noChangeArrowheads="1"/>
          </p:cNvSpPr>
          <p:nvPr>
            <p:ph type="title"/>
          </p:nvPr>
        </p:nvSpPr>
        <p:spPr/>
        <p:txBody>
          <a:bodyPr/>
          <a:lstStyle/>
          <a:p>
            <a:r>
              <a:rPr lang="en-US" dirty="0"/>
              <a:t>Data from Multiple Tables</a:t>
            </a:r>
          </a:p>
        </p:txBody>
      </p:sp>
      <p:sp>
        <p:nvSpPr>
          <p:cNvPr id="521225" name="Rectangle 9"/>
          <p:cNvSpPr>
            <a:spLocks noGrp="1" noChangeArrowheads="1"/>
          </p:cNvSpPr>
          <p:nvPr>
            <p:ph idx="1"/>
          </p:nvPr>
        </p:nvSpPr>
        <p:spPr/>
        <p:txBody>
          <a:bodyPr/>
          <a:lstStyle/>
          <a:p>
            <a:pPr>
              <a:lnSpc>
                <a:spcPct val="100000"/>
              </a:lnSpc>
            </a:pPr>
            <a:r>
              <a:rPr lang="en-US" dirty="0"/>
              <a:t>Sometimes you need data from several tables:</a:t>
            </a:r>
          </a:p>
        </p:txBody>
      </p:sp>
      <p:sp>
        <p:nvSpPr>
          <p:cNvPr id="4" name="Slide Number Placeholder 3"/>
          <p:cNvSpPr>
            <a:spLocks noGrp="1"/>
          </p:cNvSpPr>
          <p:nvPr>
            <p:ph type="sldNum" sz="quarter" idx="4"/>
          </p:nvPr>
        </p:nvSpPr>
        <p:spPr/>
        <p:txBody>
          <a:bodyPr/>
          <a:lstStyle/>
          <a:p>
            <a:fld id="{C014DD1E-5D91-48A3-AD6D-45FBA980D106}" type="slidenum">
              <a:rPr lang="en-US" smtClean="0"/>
              <a:pPr/>
              <a:t>5</a:t>
            </a:fld>
            <a:endParaRPr lang="en-US" dirty="0"/>
          </a:p>
        </p:txBody>
      </p:sp>
      <p:graphicFrame>
        <p:nvGraphicFramePr>
          <p:cNvPr id="14" name="Table 1"/>
          <p:cNvGraphicFramePr>
            <a:graphicFrameLocks noGrp="1"/>
          </p:cNvGraphicFramePr>
          <p:nvPr>
            <p:extLst>
              <p:ext uri="{D42A27DB-BD31-4B8C-83A1-F6EECF244321}">
                <p14:modId xmlns:p14="http://schemas.microsoft.com/office/powerpoint/2010/main" val="4262253750"/>
              </p:ext>
            </p:extLst>
          </p:nvPr>
        </p:nvGraphicFramePr>
        <p:xfrm>
          <a:off x="684212" y="2456639"/>
          <a:ext cx="4343400" cy="1371600"/>
        </p:xfrm>
        <a:graphic>
          <a:graphicData uri="http://schemas.openxmlformats.org/drawingml/2006/table">
            <a:tbl>
              <a:tblPr firstRow="1" bandRow="1">
                <a:tableStyleId>{7DF18680-E054-41AD-8BC1-D1AEF772440D}</a:tableStyleId>
              </a:tblPr>
              <a:tblGrid>
                <a:gridCol w="2290156">
                  <a:extLst>
                    <a:ext uri="{9D8B030D-6E8A-4147-A177-3AD203B41FA5}">
                      <a16:colId xmlns:a16="http://schemas.microsoft.com/office/drawing/2014/main" val="1594468805"/>
                    </a:ext>
                  </a:extLst>
                </a:gridCol>
                <a:gridCol w="2053244">
                  <a:extLst>
                    <a:ext uri="{9D8B030D-6E8A-4147-A177-3AD203B41FA5}">
                      <a16:colId xmlns:a16="http://schemas.microsoft.com/office/drawing/2014/main" val="683614382"/>
                    </a:ext>
                  </a:extLst>
                </a:gridCol>
              </a:tblGrid>
              <a:tr h="457200">
                <a:tc>
                  <a:txBody>
                    <a:bodyPr/>
                    <a:lstStyle/>
                    <a:p>
                      <a:r>
                        <a:rPr lang="en-US" noProof="1">
                          <a:effectLst>
                            <a:outerShdw blurRad="38100" dist="38100" dir="2700000" algn="tl">
                              <a:srgbClr val="000000">
                                <a:alpha val="43137"/>
                              </a:srgbClr>
                            </a:outerShdw>
                          </a:effectLst>
                        </a:rPr>
                        <a:t>EmployeeName</a:t>
                      </a:r>
                    </a:p>
                  </a:txBody>
                  <a:tcPr>
                    <a:solidFill>
                      <a:srgbClr val="C6C0AA">
                        <a:alpha val="50000"/>
                      </a:srgbClr>
                    </a:solidFill>
                  </a:tcPr>
                </a:tc>
                <a:tc>
                  <a:txBody>
                    <a:bodyPr/>
                    <a:lstStyle/>
                    <a:p>
                      <a:r>
                        <a:rPr lang="en-US" noProof="1">
                          <a:effectLst>
                            <a:outerShdw blurRad="38100" dist="38100" dir="2700000" algn="tl">
                              <a:srgbClr val="000000">
                                <a:alpha val="43137"/>
                              </a:srgbClr>
                            </a:outerShdw>
                          </a:effectLst>
                        </a:rPr>
                        <a:t>DepartmentID</a:t>
                      </a:r>
                    </a:p>
                  </a:txBody>
                  <a:tcPr anchor="ct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noProof="1">
                          <a:solidFill>
                            <a:schemeClr val="tx1"/>
                          </a:solidFill>
                          <a:effectLst>
                            <a:outerShdw blurRad="38100" dist="38100" dir="2700000" algn="tl">
                              <a:srgbClr val="000000">
                                <a:alpha val="43137"/>
                              </a:srgbClr>
                            </a:outerShdw>
                          </a:effectLst>
                        </a:rPr>
                        <a:t>Edward</a:t>
                      </a:r>
                    </a:p>
                  </a:txBody>
                  <a:tcPr>
                    <a:solidFill>
                      <a:schemeClr val="accent5">
                        <a:lumMod val="40000"/>
                        <a:lumOff val="60000"/>
                        <a:alpha val="20000"/>
                      </a:schemeClr>
                    </a:solidFill>
                  </a:tcPr>
                </a:tc>
                <a:tc>
                  <a:txBody>
                    <a:bodyPr/>
                    <a:lstStyle/>
                    <a:p>
                      <a:r>
                        <a:rPr lang="en-US" noProof="1">
                          <a:solidFill>
                            <a:schemeClr val="tx1"/>
                          </a:solidFill>
                          <a:effectLst>
                            <a:outerShdw blurRad="38100" dist="38100" dir="2700000" algn="tl">
                              <a:srgbClr val="000000">
                                <a:alpha val="43137"/>
                              </a:srgbClr>
                            </a:outerShdw>
                          </a:effectLst>
                        </a:rPr>
                        <a:t>3</a:t>
                      </a:r>
                    </a:p>
                  </a:txBody>
                  <a:tcPr anchor="ct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noProof="1">
                          <a:solidFill>
                            <a:schemeClr val="tx1"/>
                          </a:solidFill>
                          <a:effectLst>
                            <a:outerShdw blurRad="38100" dist="38100" dir="2700000" algn="tl">
                              <a:srgbClr val="000000">
                                <a:alpha val="43137"/>
                              </a:srgbClr>
                            </a:outerShdw>
                          </a:effectLst>
                        </a:rPr>
                        <a:t>John</a:t>
                      </a:r>
                    </a:p>
                  </a:txBody>
                  <a:tcPr>
                    <a:solidFill>
                      <a:schemeClr val="accent5">
                        <a:lumMod val="40000"/>
                        <a:lumOff val="60000"/>
                        <a:alpha val="20000"/>
                      </a:schemeClr>
                    </a:solidFill>
                  </a:tcPr>
                </a:tc>
                <a:tc>
                  <a:txBody>
                    <a:bodyPr/>
                    <a:lstStyle/>
                    <a:p>
                      <a:r>
                        <a:rPr lang="en-US" noProof="1">
                          <a:solidFill>
                            <a:schemeClr val="tx1"/>
                          </a:solidFill>
                          <a:effectLst>
                            <a:outerShdw blurRad="38100" dist="38100" dir="2700000" algn="tl">
                              <a:srgbClr val="000000">
                                <a:alpha val="43137"/>
                              </a:srgbClr>
                            </a:outerShdw>
                          </a:effectLst>
                        </a:rPr>
                        <a:t>NULL</a:t>
                      </a:r>
                    </a:p>
                  </a:txBody>
                  <a:tcPr anchor="ctr">
                    <a:solidFill>
                      <a:schemeClr val="accent5">
                        <a:lumMod val="40000"/>
                        <a:lumOff val="60000"/>
                        <a:alpha val="20000"/>
                      </a:schemeClr>
                    </a:solidFill>
                  </a:tcPr>
                </a:tc>
                <a:extLst>
                  <a:ext uri="{0D108BD9-81ED-4DB2-BD59-A6C34878D82A}">
                    <a16:rowId xmlns:a16="http://schemas.microsoft.com/office/drawing/2014/main" val="690634117"/>
                  </a:ext>
                </a:extLst>
              </a:tr>
            </a:tbl>
          </a:graphicData>
        </a:graphic>
      </p:graphicFrame>
      <p:sp>
        <p:nvSpPr>
          <p:cNvPr id="15" name="TextBox 12"/>
          <p:cNvSpPr txBox="1"/>
          <p:nvPr/>
        </p:nvSpPr>
        <p:spPr>
          <a:xfrm>
            <a:off x="1800573" y="191208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ext uri="{D42A27DB-BD31-4B8C-83A1-F6EECF244321}">
                <p14:modId xmlns:p14="http://schemas.microsoft.com/office/powerpoint/2010/main" val="1855975547"/>
              </p:ext>
            </p:extLst>
          </p:nvPr>
        </p:nvGraphicFramePr>
        <p:xfrm>
          <a:off x="6399212" y="2456639"/>
          <a:ext cx="4722815" cy="18288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effectLst>
                            <a:outerShdw blurRad="38100" dist="38100" dir="2700000" algn="tl">
                              <a:srgbClr val="000000">
                                <a:alpha val="43137"/>
                              </a:srgbClr>
                            </a:outerShdw>
                          </a:effectLst>
                        </a:rPr>
                        <a:t>3</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effectLst>
                            <a:outerShdw blurRad="38100" dist="38100" dir="2700000" algn="tl">
                              <a:srgbClr val="000000">
                                <a:alpha val="43137"/>
                              </a:srgbClr>
                            </a:outerShdw>
                          </a:effectLst>
                        </a:rPr>
                        <a:t>4</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Marketing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effectLst>
                            <a:outerShdw blurRad="38100" dist="38100" dir="2700000" algn="tl">
                              <a:srgbClr val="000000">
                                <a:alpha val="43137"/>
                              </a:srgbClr>
                            </a:outerShdw>
                          </a:effectLst>
                        </a:rPr>
                        <a:t>5</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GB" i="0" dirty="0">
                          <a:solidFill>
                            <a:schemeClr val="tx1"/>
                          </a:solidFill>
                          <a:effectLst>
                            <a:outerShdw blurRad="38100" dist="38100" dir="2700000" algn="tl">
                              <a:srgbClr val="000000">
                                <a:alpha val="43137"/>
                              </a:srgbClr>
                            </a:outerShdw>
                          </a:effectLst>
                        </a:rPr>
                        <a:t>Purchasing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795673780"/>
                  </a:ext>
                </a:extLst>
              </a:tr>
            </a:tbl>
          </a:graphicData>
        </a:graphic>
      </p:graphicFrame>
      <p:sp>
        <p:nvSpPr>
          <p:cNvPr id="17" name="TextBox 17"/>
          <p:cNvSpPr txBox="1"/>
          <p:nvPr/>
        </p:nvSpPr>
        <p:spPr>
          <a:xfrm>
            <a:off x="7510895" y="1885014"/>
            <a:ext cx="2101729" cy="523220"/>
          </a:xfrm>
          <a:prstGeom prst="rect">
            <a:avLst/>
          </a:prstGeom>
          <a:noFill/>
        </p:spPr>
        <p:txBody>
          <a:bodyPr wrap="none" rtlCol="0">
            <a:spAutoFit/>
          </a:bodyPr>
          <a:lstStyle/>
          <a:p>
            <a:r>
              <a:rPr lang="en-US" sz="2800" dirty="0"/>
              <a:t>Departments</a:t>
            </a:r>
          </a:p>
        </p:txBody>
      </p:sp>
      <p:graphicFrame>
        <p:nvGraphicFramePr>
          <p:cNvPr id="18" name="Table 3"/>
          <p:cNvGraphicFramePr>
            <a:graphicFrameLocks noGrp="1"/>
          </p:cNvGraphicFramePr>
          <p:nvPr>
            <p:extLst>
              <p:ext uri="{D42A27DB-BD31-4B8C-83A1-F6EECF244321}">
                <p14:modId xmlns:p14="http://schemas.microsoft.com/office/powerpoint/2010/main" val="1508487266"/>
              </p:ext>
            </p:extLst>
          </p:nvPr>
        </p:nvGraphicFramePr>
        <p:xfrm>
          <a:off x="2055812" y="5059362"/>
          <a:ext cx="6858000" cy="914400"/>
        </p:xfrm>
        <a:graphic>
          <a:graphicData uri="http://schemas.openxmlformats.org/drawingml/2006/table">
            <a:tbl>
              <a:tblPr firstRow="1" bandRow="1">
                <a:tableStyleId>{7DF18680-E054-41AD-8BC1-D1AEF772440D}</a:tableStyleId>
              </a:tblPr>
              <a:tblGrid>
                <a:gridCol w="2277774">
                  <a:extLst>
                    <a:ext uri="{9D8B030D-6E8A-4147-A177-3AD203B41FA5}">
                      <a16:colId xmlns:a16="http://schemas.microsoft.com/office/drawing/2014/main" val="187285565"/>
                    </a:ext>
                  </a:extLst>
                </a:gridCol>
                <a:gridCol w="2065625">
                  <a:extLst>
                    <a:ext uri="{9D8B030D-6E8A-4147-A177-3AD203B41FA5}">
                      <a16:colId xmlns:a16="http://schemas.microsoft.com/office/drawing/2014/main" val="1774347793"/>
                    </a:ext>
                  </a:extLst>
                </a:gridCol>
                <a:gridCol w="2514601">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outerShdw blurRad="38100" dist="38100" dir="2700000" algn="tl">
                              <a:srgbClr val="000000">
                                <a:alpha val="43137"/>
                              </a:srgbClr>
                            </a:outerShdw>
                          </a:effectLst>
                        </a:rPr>
                        <a:t>EmployeeName</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DepartmentID</a:t>
                      </a:r>
                    </a:p>
                  </a:txBody>
                  <a:tcPr>
                    <a:solidFill>
                      <a:srgbClr val="C6C0AA">
                        <a:alpha val="50000"/>
                      </a:srgbClr>
                    </a:solidFill>
                  </a:tcPr>
                </a:tc>
                <a:tc>
                  <a:txBody>
                    <a:bodyPr/>
                    <a:lstStyle/>
                    <a:p>
                      <a:r>
                        <a:rPr lang="en-US" i="0" noProof="1">
                          <a:solidFill>
                            <a:schemeClr val="tx1"/>
                          </a:solidFill>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704253151"/>
                  </a:ext>
                </a:extLst>
              </a:tr>
              <a:tr h="457200">
                <a:tc>
                  <a:txBody>
                    <a:bodyPr/>
                    <a:lstStyle/>
                    <a:p>
                      <a:r>
                        <a:rPr lang="en-US" noProof="1">
                          <a:solidFill>
                            <a:schemeClr val="tx1"/>
                          </a:solidFill>
                          <a:effectLst>
                            <a:outerShdw blurRad="38100" dist="38100" dir="2700000" algn="tl">
                              <a:srgbClr val="000000">
                                <a:alpha val="43137"/>
                              </a:srgbClr>
                            </a:outerShdw>
                          </a:effectLst>
                        </a:rPr>
                        <a:t>Edward</a:t>
                      </a:r>
                    </a:p>
                  </a:txBody>
                  <a:tcPr>
                    <a:solidFill>
                      <a:schemeClr val="accent5">
                        <a:lumMod val="40000"/>
                        <a:lumOff val="60000"/>
                        <a:alpha val="20000"/>
                      </a:schemeClr>
                    </a:solidFill>
                  </a:tcPr>
                </a:tc>
                <a:tc>
                  <a:txBody>
                    <a:bodyPr/>
                    <a:lstStyle/>
                    <a:p>
                      <a:r>
                        <a:rPr lang="en-US" i="0" noProof="1">
                          <a:solidFill>
                            <a:schemeClr val="tx1"/>
                          </a:solidFill>
                          <a:effectLst>
                            <a:outerShdw blurRad="38100" dist="38100" dir="2700000" algn="tl">
                              <a:srgbClr val="000000">
                                <a:alpha val="43137"/>
                              </a:srgbClr>
                            </a:outerShdw>
                          </a:effectLst>
                        </a:rPr>
                        <a:t>3</a:t>
                      </a:r>
                    </a:p>
                  </a:txBody>
                  <a:tcPr>
                    <a:solidFill>
                      <a:schemeClr val="accent5">
                        <a:lumMod val="40000"/>
                        <a:lumOff val="60000"/>
                        <a:alpha val="20000"/>
                      </a:schemeClr>
                    </a:solidFill>
                  </a:tcPr>
                </a:tc>
                <a:tc>
                  <a:txBody>
                    <a:bodyPr/>
                    <a:lstStyle/>
                    <a:p>
                      <a:r>
                        <a:rPr lang="en-US" i="0" noProof="1">
                          <a:solidFill>
                            <a:schemeClr val="tx1"/>
                          </a:solidFill>
                          <a:effectLst>
                            <a:outerShdw blurRad="38100" dist="38100" dir="2700000" algn="tl">
                              <a:srgbClr val="000000">
                                <a:alpha val="43137"/>
                              </a:srgbClr>
                            </a:outerShdw>
                          </a:effectLst>
                        </a:rPr>
                        <a:t>Sales</a:t>
                      </a:r>
                    </a:p>
                  </a:txBody>
                  <a:tcPr>
                    <a:solidFill>
                      <a:schemeClr val="accent5">
                        <a:lumMod val="40000"/>
                        <a:lumOff val="60000"/>
                        <a:alpha val="20000"/>
                      </a:schemeClr>
                    </a:solidFill>
                  </a:tcPr>
                </a:tc>
                <a:extLst>
                  <a:ext uri="{0D108BD9-81ED-4DB2-BD59-A6C34878D82A}">
                    <a16:rowId xmlns:a16="http://schemas.microsoft.com/office/drawing/2014/main" val="723432538"/>
                  </a:ext>
                </a:extLst>
              </a:tr>
            </a:tbl>
          </a:graphicData>
        </a:graphic>
      </p:graphicFrame>
    </p:spTree>
    <p:extLst>
      <p:ext uri="{BB962C8B-B14F-4D97-AF65-F5344CB8AC3E}">
        <p14:creationId xmlns:p14="http://schemas.microsoft.com/office/powerpoint/2010/main" val="106775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522414" y="2667000"/>
            <a:ext cx="8839198" cy="166199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0" tIns="91440" rIns="0" bIns="91440" rtlCol="0">
            <a:spAutoFit/>
          </a:bodyPr>
          <a:lstStyle/>
          <a:p>
            <a:pPr lvl="1"/>
            <a:r>
              <a:rPr lang="en-US" sz="3200" b="1" noProof="1">
                <a:solidFill>
                  <a:schemeClr val="tx2">
                    <a:lumMod val="75000"/>
                  </a:schemeClr>
                </a:solidFill>
                <a:latin typeface="Consolas" panose="020B0609020204030204" pitchFamily="49" charset="0"/>
              </a:rPr>
              <a:t>CREATE NONCLUSTERED INDEX</a:t>
            </a:r>
            <a:r>
              <a:rPr lang="en-US" sz="3200" b="1" noProof="1">
                <a:solidFill>
                  <a:schemeClr val="tx2"/>
                </a:solidFill>
                <a:latin typeface="Consolas" panose="020B0609020204030204" pitchFamily="49" charset="0"/>
              </a:rPr>
              <a:t> IX_Employees_FirstName_LastName</a:t>
            </a:r>
          </a:p>
          <a:p>
            <a:pPr lvl="1"/>
            <a:r>
              <a:rPr lang="en-US" sz="3200" b="1" noProof="1">
                <a:solidFill>
                  <a:schemeClr val="tx2">
                    <a:lumMod val="75000"/>
                  </a:schemeClr>
                </a:solidFill>
                <a:latin typeface="Consolas" panose="020B0609020204030204" pitchFamily="49" charset="0"/>
              </a:rPr>
              <a:t>ON</a:t>
            </a:r>
            <a:r>
              <a:rPr lang="en-US" sz="3200" b="1" noProof="1">
                <a:solidFill>
                  <a:schemeClr val="tx2"/>
                </a:solidFill>
                <a:latin typeface="Consolas" panose="020B0609020204030204" pitchFamily="49" charset="0"/>
              </a:rPr>
              <a:t> Employees(FirstName, LastName)</a:t>
            </a:r>
            <a:endParaRPr lang="en-US" sz="3200" noProof="1">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50</a:t>
            </a:fld>
            <a:endParaRPr lang="en-US" dirty="0"/>
          </a:p>
        </p:txBody>
      </p:sp>
      <p:sp>
        <p:nvSpPr>
          <p:cNvPr id="465922" name="Rectangle 2"/>
          <p:cNvSpPr>
            <a:spLocks noGrp="1" noChangeArrowheads="1"/>
          </p:cNvSpPr>
          <p:nvPr>
            <p:ph type="title"/>
          </p:nvPr>
        </p:nvSpPr>
        <p:spPr/>
        <p:txBody>
          <a:bodyPr/>
          <a:lstStyle/>
          <a:p>
            <a:r>
              <a:rPr lang="en-US" dirty="0"/>
              <a:t>Indices Syntax</a:t>
            </a:r>
            <a:endParaRPr lang="bg-BG" dirty="0"/>
          </a:p>
        </p:txBody>
      </p:sp>
      <p:sp>
        <p:nvSpPr>
          <p:cNvPr id="8" name="AutoShape 7"/>
          <p:cNvSpPr>
            <a:spLocks noChangeArrowheads="1"/>
          </p:cNvSpPr>
          <p:nvPr/>
        </p:nvSpPr>
        <p:spPr bwMode="auto">
          <a:xfrm>
            <a:off x="2247088" y="4553562"/>
            <a:ext cx="2055629" cy="564085"/>
          </a:xfrm>
          <a:prstGeom prst="wedgeRoundRectCallout">
            <a:avLst>
              <a:gd name="adj1" fmla="val 48152"/>
              <a:gd name="adj2" fmla="val -9447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Name</a:t>
            </a:r>
          </a:p>
        </p:txBody>
      </p:sp>
      <p:sp>
        <p:nvSpPr>
          <p:cNvPr id="11" name="AutoShape 7"/>
          <p:cNvSpPr>
            <a:spLocks noChangeArrowheads="1"/>
          </p:cNvSpPr>
          <p:nvPr/>
        </p:nvSpPr>
        <p:spPr bwMode="auto">
          <a:xfrm>
            <a:off x="6892924" y="4532685"/>
            <a:ext cx="1774421" cy="564085"/>
          </a:xfrm>
          <a:prstGeom prst="wedgeRoundRectCallout">
            <a:avLst>
              <a:gd name="adj1" fmla="val -50336"/>
              <a:gd name="adj2" fmla="val -9704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Columns</a:t>
            </a:r>
          </a:p>
        </p:txBody>
      </p:sp>
      <p:sp>
        <p:nvSpPr>
          <p:cNvPr id="13" name="AutoShape 7"/>
          <p:cNvSpPr>
            <a:spLocks noChangeArrowheads="1"/>
          </p:cNvSpPr>
          <p:nvPr/>
        </p:nvSpPr>
        <p:spPr bwMode="auto">
          <a:xfrm>
            <a:off x="5272391" y="1985585"/>
            <a:ext cx="2101244" cy="558485"/>
          </a:xfrm>
          <a:prstGeom prst="wedgeRoundRectCallout">
            <a:avLst>
              <a:gd name="adj1" fmla="val -45949"/>
              <a:gd name="adj2" fmla="val 8569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Index Type</a:t>
            </a:r>
          </a:p>
        </p:txBody>
      </p:sp>
    </p:spTree>
    <p:extLst>
      <p:ext uri="{BB962C8B-B14F-4D97-AF65-F5344CB8AC3E}">
        <p14:creationId xmlns:p14="http://schemas.microsoft.com/office/powerpoint/2010/main" val="229257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3" y="4819278"/>
            <a:ext cx="10363200" cy="820600"/>
          </a:xfrm>
        </p:spPr>
        <p:txBody>
          <a:bodyPr/>
          <a:lstStyle/>
          <a:p>
            <a:r>
              <a:rPr lang="en-US" dirty="0"/>
              <a:t>Demo: Index Performance</a:t>
            </a:r>
          </a:p>
        </p:txBody>
      </p:sp>
      <p:sp>
        <p:nvSpPr>
          <p:cNvPr id="6" name="Text Placeholder 5"/>
          <p:cNvSpPr>
            <a:spLocks noGrp="1"/>
          </p:cNvSpPr>
          <p:nvPr>
            <p:ph type="body" idx="1"/>
          </p:nvPr>
        </p:nvSpPr>
        <p:spPr>
          <a:xfrm>
            <a:off x="912813" y="5757966"/>
            <a:ext cx="10363200" cy="719034"/>
          </a:xfrm>
        </p:spPr>
        <p:txBody>
          <a:bodyPr/>
          <a:lstStyle/>
          <a:p>
            <a:r>
              <a:rPr lang="en-US" dirty="0"/>
              <a:t>Live Demo in Class</a:t>
            </a:r>
          </a:p>
        </p:txBody>
      </p:sp>
      <p:pic>
        <p:nvPicPr>
          <p:cNvPr id="245" name="Picture 244">
            <a:extLst>
              <a:ext uri="{FF2B5EF4-FFF2-40B4-BE49-F238E27FC236}">
                <a16:creationId xmlns:a16="http://schemas.microsoft.com/office/drawing/2014/main" id="{0E582863-4653-4A67-BC20-E4A6F3A8784E}"/>
              </a:ext>
            </a:extLst>
          </p:cNvPr>
          <p:cNvPicPr>
            <a:picLocks noChangeAspect="1"/>
          </p:cNvPicPr>
          <p:nvPr/>
        </p:nvPicPr>
        <p:blipFill>
          <a:blip r:embed="rId2"/>
          <a:stretch>
            <a:fillRect/>
          </a:stretch>
        </p:blipFill>
        <p:spPr>
          <a:xfrm>
            <a:off x="2140813" y="1676400"/>
            <a:ext cx="7907197" cy="2786113"/>
          </a:xfrm>
          <a:prstGeom prst="rect">
            <a:avLst/>
          </a:prstGeom>
        </p:spPr>
      </p:pic>
    </p:spTree>
    <p:extLst>
      <p:ext uri="{BB962C8B-B14F-4D97-AF65-F5344CB8AC3E}">
        <p14:creationId xmlns:p14="http://schemas.microsoft.com/office/powerpoint/2010/main" val="38874605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52</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Joins</a:t>
            </a:r>
            <a:br>
              <a:rPr lang="en-US" sz="3200" dirty="0"/>
            </a:br>
            <a:br>
              <a:rPr lang="en-US" sz="3200" dirty="0"/>
            </a:br>
            <a:br>
              <a:rPr lang="en-US" sz="3200" dirty="0"/>
            </a:br>
            <a:br>
              <a:rPr lang="en-US" sz="3200" dirty="0"/>
            </a:br>
            <a:endParaRPr lang="en-US" sz="3200" dirty="0"/>
          </a:p>
          <a:p>
            <a:pPr marL="444500" indent="-444500">
              <a:lnSpc>
                <a:spcPct val="100000"/>
              </a:lnSpc>
              <a:buFontTx/>
              <a:buAutoNum type="arabicPeriod"/>
            </a:pPr>
            <a:r>
              <a:rPr lang="en-US" sz="3200" dirty="0">
                <a:solidFill>
                  <a:schemeClr val="tx2">
                    <a:lumMod val="75000"/>
                  </a:schemeClr>
                </a:solidFill>
              </a:rPr>
              <a:t>Subqueries</a:t>
            </a:r>
            <a:r>
              <a:rPr lang="en-US" sz="3200" dirty="0"/>
              <a:t> are used to nest queries.</a:t>
            </a:r>
          </a:p>
          <a:p>
            <a:pPr marL="444500" indent="-444500">
              <a:lnSpc>
                <a:spcPct val="100000"/>
              </a:lnSpc>
              <a:buFontTx/>
              <a:buAutoNum type="arabicPeriod"/>
            </a:pPr>
            <a:r>
              <a:rPr lang="en-US" sz="3200" dirty="0"/>
              <a:t>CTE's improve code reuse and</a:t>
            </a:r>
            <a:br>
              <a:rPr lang="en-US" sz="3200" dirty="0"/>
            </a:br>
            <a:r>
              <a:rPr lang="en-US" sz="3200" dirty="0"/>
              <a:t>readability.</a:t>
            </a:r>
          </a:p>
          <a:p>
            <a:pPr marL="444500" indent="-444500">
              <a:lnSpc>
                <a:spcPct val="100000"/>
              </a:lnSpc>
              <a:buFontTx/>
              <a:buAutoNum type="arabicPeriod"/>
            </a:pPr>
            <a:r>
              <a:rPr lang="en-US" sz="3200" dirty="0"/>
              <a:t>Indices improve SQL search </a:t>
            </a:r>
            <a:r>
              <a:rPr lang="en-US" sz="3200" dirty="0">
                <a:solidFill>
                  <a:schemeClr val="tx2">
                    <a:lumMod val="75000"/>
                  </a:schemeClr>
                </a:solidFill>
              </a:rPr>
              <a:t>performance</a:t>
            </a:r>
            <a:br>
              <a:rPr lang="en-US" sz="3200" dirty="0"/>
            </a:br>
            <a:r>
              <a:rPr lang="en-US" sz="3200" dirty="0"/>
              <a:t>if used properly.</a:t>
            </a:r>
          </a:p>
        </p:txBody>
      </p:sp>
      <p:sp>
        <p:nvSpPr>
          <p:cNvPr id="4" name="Title 3"/>
          <p:cNvSpPr>
            <a:spLocks noGrp="1"/>
          </p:cNvSpPr>
          <p:nvPr>
            <p:ph type="title"/>
          </p:nvPr>
        </p:nvSpPr>
        <p:spPr/>
        <p:txBody>
          <a:bodyPr>
            <a:normAutofit/>
          </a:bodyPr>
          <a:lstStyle/>
          <a:p>
            <a:r>
              <a:rPr lang="en-US" dirty="0"/>
              <a:t>Summary</a:t>
            </a:r>
          </a:p>
        </p:txBody>
      </p:sp>
      <p:grpSp>
        <p:nvGrpSpPr>
          <p:cNvPr id="8" name="Group 6"/>
          <p:cNvGrpSpPr/>
          <p:nvPr/>
        </p:nvGrpSpPr>
        <p:grpSpPr>
          <a:xfrm>
            <a:off x="8422626" y="4716282"/>
            <a:ext cx="3081986" cy="1628125"/>
            <a:chOff x="998778" y="2709000"/>
            <a:chExt cx="7687634" cy="3510730"/>
          </a:xfrm>
        </p:grpSpPr>
        <p:pic>
          <p:nvPicPr>
            <p:cNvPr id="9" name="Picture 4"/>
            <p:cNvPicPr>
              <a:picLocks noChangeAspect="1" noChangeArrowheads="1"/>
            </p:cNvPicPr>
            <p:nvPr/>
          </p:nvPicPr>
          <p:blipFill>
            <a:blip r:embed="rId3" cstate="screen">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998778" y="2709000"/>
              <a:ext cx="7687634" cy="3510730"/>
            </a:xfrm>
            <a:prstGeom prst="rect">
              <a:avLst/>
            </a:prstGeom>
            <a:ln>
              <a:noFill/>
            </a:ln>
            <a:effectLst>
              <a:softEdge rad="112500"/>
            </a:effectLst>
          </p:spPr>
        </p:pic>
        <p:sp>
          <p:nvSpPr>
            <p:cNvPr id="10" name="TextBox 9"/>
            <p:cNvSpPr txBox="1"/>
            <p:nvPr/>
          </p:nvSpPr>
          <p:spPr>
            <a:xfrm rot="21361232">
              <a:off x="1603866" y="3732944"/>
              <a:ext cx="6576452" cy="1327851"/>
            </a:xfrm>
            <a:prstGeom prst="rect">
              <a:avLst/>
            </a:prstGeom>
            <a:noFill/>
          </p:spPr>
          <p:txBody>
            <a:bodyPr wrap="none" rtlCol="0">
              <a:prstTxWarp prst="textCascadeUp">
                <a:avLst/>
              </a:prstTxWarp>
              <a:spAutoFit/>
            </a:bodyPr>
            <a:lstStyle/>
            <a:p>
              <a:r>
                <a:rPr lang="en-US" sz="10700" b="1" dirty="0">
                  <a:ln w="3175">
                    <a:solidFill>
                      <a:srgbClr val="FFFFFF">
                        <a:alpha val="50000"/>
                      </a:srgbClr>
                    </a:solidFill>
                    <a:prstDash val="solid"/>
                  </a:ln>
                  <a:solidFill>
                    <a:schemeClr val="accent1">
                      <a:lumMod val="40000"/>
                      <a:lumOff val="60000"/>
                      <a:alpha val="49804"/>
                    </a:schemeClr>
                  </a:solidFill>
                  <a:effectLst>
                    <a:outerShdw blurRad="88900" sx="102000" sy="102000" algn="ctr" rotWithShape="0">
                      <a:prstClr val="black"/>
                    </a:outerShdw>
                  </a:effectLst>
                </a:rPr>
                <a:t>Databases</a:t>
              </a:r>
            </a:p>
          </p:txBody>
        </p:sp>
      </p:grpSp>
      <p:sp>
        <p:nvSpPr>
          <p:cNvPr id="12" name="Rectangle 9"/>
          <p:cNvSpPr>
            <a:spLocks noChangeArrowheads="1"/>
          </p:cNvSpPr>
          <p:nvPr/>
        </p:nvSpPr>
        <p:spPr bwMode="auto">
          <a:xfrm>
            <a:off x="360803" y="1902096"/>
            <a:ext cx="6800409" cy="16031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000" b="1" dirty="0">
                <a:solidFill>
                  <a:schemeClr val="tx2"/>
                </a:solidFill>
                <a:latin typeface="Consolas" panose="020B0609020204030204" pitchFamily="49" charset="0"/>
              </a:rPr>
              <a:t>SELECT * FROM Employees AS e</a:t>
            </a:r>
          </a:p>
          <a:p>
            <a:pPr marL="0" lvl="2"/>
            <a:r>
              <a:rPr lang="en-US" sz="3000" b="1" noProof="1">
                <a:solidFill>
                  <a:schemeClr val="tx2">
                    <a:lumMod val="75000"/>
                  </a:schemeClr>
                </a:solidFill>
                <a:latin typeface="Consolas" panose="020B0609020204030204" pitchFamily="49" charset="0"/>
              </a:rPr>
              <a:t>  JOIN </a:t>
            </a:r>
            <a:r>
              <a:rPr lang="en-US" sz="3000" b="1" noProof="1">
                <a:solidFill>
                  <a:schemeClr val="tx2"/>
                </a:solidFill>
                <a:latin typeface="Consolas" panose="020B0609020204030204" pitchFamily="49" charset="0"/>
              </a:rPr>
              <a:t>Departments AS d </a:t>
            </a:r>
            <a:r>
              <a:rPr lang="en-US" sz="3000" b="1" noProof="1">
                <a:solidFill>
                  <a:schemeClr val="tx2">
                    <a:lumMod val="75000"/>
                  </a:schemeClr>
                </a:solidFill>
                <a:latin typeface="Consolas" panose="020B0609020204030204" pitchFamily="49" charset="0"/>
              </a:rPr>
              <a:t>ON</a:t>
            </a:r>
            <a:br>
              <a:rPr lang="en-US" sz="3000" b="1" noProof="1">
                <a:solidFill>
                  <a:schemeClr val="tx2">
                    <a:lumMod val="75000"/>
                  </a:schemeClr>
                </a:solidFill>
                <a:latin typeface="Consolas" panose="020B0609020204030204" pitchFamily="49" charset="0"/>
              </a:rPr>
            </a:br>
            <a:r>
              <a:rPr lang="en-US" sz="3000" b="1" noProof="1">
                <a:latin typeface="Consolas" panose="020B0609020204030204" pitchFamily="49" charset="0"/>
              </a:rPr>
              <a:t>d.DepartmentId = e.DepartmentID</a:t>
            </a:r>
            <a:endParaRPr lang="en-US" sz="3000" noProof="1">
              <a:solidFill>
                <a:schemeClr val="tx2">
                  <a:lumMod val="75000"/>
                </a:schemeClr>
              </a:solidFill>
              <a:latin typeface="Consolas" panose="020B0609020204030204" pitchFamily="49" charset="0"/>
            </a:endParaRPr>
          </a:p>
        </p:txBody>
      </p:sp>
      <p:pic>
        <p:nvPicPr>
          <p:cNvPr id="11" name="Picture 10">
            <a:extLst>
              <a:ext uri="{FF2B5EF4-FFF2-40B4-BE49-F238E27FC236}">
                <a16:creationId xmlns:a16="http://schemas.microsoft.com/office/drawing/2014/main" id="{E630130F-97B7-4F68-9579-A46D2B71178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173065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Joins, Subqueries, CTE and Indices</a:t>
            </a:r>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https://softuni.bg/courses/databases-sqlsrv</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35389283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54</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40077658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8485" y="3265920"/>
            <a:ext cx="1467096" cy="365922"/>
          </a:xfrm>
          <a:prstGeom prst="rect">
            <a:avLst/>
          </a:prstGeom>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12240"/>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dirty="0"/>
              <a:t>Cartesian Product (1)</a:t>
            </a:r>
          </a:p>
        </p:txBody>
      </p:sp>
      <p:sp>
        <p:nvSpPr>
          <p:cNvPr id="523267" name="Rectangle 3"/>
          <p:cNvSpPr>
            <a:spLocks noGrp="1" noChangeArrowheads="1"/>
          </p:cNvSpPr>
          <p:nvPr>
            <p:ph idx="1"/>
          </p:nvPr>
        </p:nvSpPr>
        <p:spPr/>
        <p:txBody>
          <a:bodyPr/>
          <a:lstStyle/>
          <a:p>
            <a:pPr>
              <a:lnSpc>
                <a:spcPct val="90000"/>
              </a:lnSpc>
            </a:pPr>
            <a:r>
              <a:rPr lang="en-US" dirty="0"/>
              <a:t>This will produce </a:t>
            </a:r>
            <a:r>
              <a:rPr lang="en-US" dirty="0">
                <a:solidFill>
                  <a:schemeClr val="tx2">
                    <a:lumMod val="75000"/>
                  </a:schemeClr>
                </a:solidFill>
              </a:rPr>
              <a:t>Cartesian product</a:t>
            </a:r>
            <a:r>
              <a:rPr lang="en-US" dirty="0"/>
              <a:t>:</a:t>
            </a:r>
          </a:p>
          <a:p>
            <a:pPr>
              <a:lnSpc>
                <a:spcPct val="90000"/>
              </a:lnSpc>
            </a:pPr>
            <a:endParaRPr lang="en-US" dirty="0"/>
          </a:p>
          <a:p>
            <a:pPr>
              <a:lnSpc>
                <a:spcPct val="90000"/>
              </a:lnSpc>
            </a:pPr>
            <a:endParaRPr lang="en-US" dirty="0"/>
          </a:p>
          <a:p>
            <a:pPr>
              <a:lnSpc>
                <a:spcPct val="90000"/>
              </a:lnSpc>
            </a:pPr>
            <a:r>
              <a:rPr lang="en-US" dirty="0"/>
              <a:t>The result:</a:t>
            </a:r>
          </a:p>
        </p:txBody>
      </p:sp>
      <p:sp>
        <p:nvSpPr>
          <p:cNvPr id="523268" name="Rectangle 4"/>
          <p:cNvSpPr>
            <a:spLocks noChangeArrowheads="1"/>
          </p:cNvSpPr>
          <p:nvPr/>
        </p:nvSpPr>
        <p:spPr bwMode="auto">
          <a:xfrm>
            <a:off x="2360612" y="1905000"/>
            <a:ext cx="73914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Name AS DepartmentName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Departments</a:t>
            </a:r>
          </a:p>
        </p:txBody>
      </p:sp>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graphicFrame>
        <p:nvGraphicFramePr>
          <p:cNvPr id="7" name="Table 15"/>
          <p:cNvGraphicFramePr>
            <a:graphicFrameLocks noGrp="1"/>
          </p:cNvGraphicFramePr>
          <p:nvPr>
            <p:extLst>
              <p:ext uri="{D42A27DB-BD31-4B8C-83A1-F6EECF244321}">
                <p14:modId xmlns:p14="http://schemas.microsoft.com/office/powerpoint/2010/main" val="1514042549"/>
              </p:ext>
            </p:extLst>
          </p:nvPr>
        </p:nvGraphicFramePr>
        <p:xfrm>
          <a:off x="3198812" y="3586545"/>
          <a:ext cx="4722815" cy="2743200"/>
        </p:xfrm>
        <a:graphic>
          <a:graphicData uri="http://schemas.openxmlformats.org/drawingml/2006/table">
            <a:tbl>
              <a:tblPr firstRow="1" bandRow="1">
                <a:tableStyleId>{7DF18680-E054-41AD-8BC1-D1AEF772440D}</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i="0" noProof="1">
                          <a:effectLst>
                            <a:outerShdw blurRad="38100" dist="38100" dir="2700000" algn="tl">
                              <a:srgbClr val="000000">
                                <a:alpha val="43137"/>
                              </a:srgbClr>
                            </a:outerShdw>
                          </a:effectLst>
                        </a:rPr>
                        <a:t>LastName</a:t>
                      </a:r>
                    </a:p>
                  </a:txBody>
                  <a:tcPr>
                    <a:solidFill>
                      <a:srgbClr val="C6C0AA">
                        <a:alpha val="50000"/>
                      </a:srgbClr>
                    </a:solidFill>
                  </a:tcPr>
                </a:tc>
                <a:tc>
                  <a:txBody>
                    <a:bodyPr/>
                    <a:lstStyle/>
                    <a:p>
                      <a:r>
                        <a:rPr lang="en-US" i="0" noProof="1">
                          <a:effectLst>
                            <a:outerShdw blurRad="38100" dist="38100" dir="2700000" algn="tl">
                              <a:srgbClr val="000000">
                                <a:alpha val="43137"/>
                              </a:srgbClr>
                            </a:outerShdw>
                          </a:effectLst>
                        </a:rPr>
                        <a:t>DepartmentName</a:t>
                      </a:r>
                    </a:p>
                  </a:txBody>
                  <a:tcPr>
                    <a:solidFill>
                      <a:srgbClr val="C6C0AA">
                        <a:alpha val="50000"/>
                      </a:srgbClr>
                    </a:solidFill>
                  </a:tcPr>
                </a:tc>
                <a:extLst>
                  <a:ext uri="{0D108BD9-81ED-4DB2-BD59-A6C34878D82A}">
                    <a16:rowId xmlns:a16="http://schemas.microsoft.com/office/drawing/2014/main" val="1969825376"/>
                  </a:ext>
                </a:extLst>
              </a:tr>
              <a:tr h="457200">
                <a:tc>
                  <a:txBody>
                    <a:bodyPr/>
                    <a:lstStyle/>
                    <a:p>
                      <a:r>
                        <a:rPr lang="en-US" i="0" dirty="0">
                          <a:solidFill>
                            <a:schemeClr val="tx1"/>
                          </a:solidFill>
                          <a:effectLst>
                            <a:outerShdw blurRad="38100" dist="38100" dir="2700000" algn="tl">
                              <a:srgbClr val="000000">
                                <a:alpha val="43137"/>
                              </a:srgbClr>
                            </a:outerShdw>
                          </a:effectLst>
                        </a:rPr>
                        <a:t>Gilbert</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Engineering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845318136"/>
                  </a:ext>
                </a:extLst>
              </a:tr>
              <a:tr h="457200">
                <a:tc>
                  <a:txBody>
                    <a:bodyPr/>
                    <a:lstStyle/>
                    <a:p>
                      <a:r>
                        <a:rPr lang="en-US" i="0" dirty="0">
                          <a:solidFill>
                            <a:schemeClr val="tx1"/>
                          </a:solidFill>
                          <a:effectLst>
                            <a:outerShdw blurRad="38100" dist="38100" dir="2700000" algn="tl">
                              <a:srgbClr val="000000">
                                <a:alpha val="43137"/>
                              </a:srgbClr>
                            </a:outerShdw>
                          </a:effectLst>
                        </a:rPr>
                        <a:t>Brown</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Engineering</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2334653570"/>
                  </a:ext>
                </a:extLst>
              </a:tr>
              <a:tr h="457200">
                <a:tc>
                  <a:txBody>
                    <a:bodyPr/>
                    <a:lstStyle/>
                    <a:p>
                      <a:r>
                        <a:rPr lang="en-US" i="0" dirty="0">
                          <a:solidFill>
                            <a:schemeClr val="tx1"/>
                          </a:solidFill>
                          <a:effectLst>
                            <a:outerShdw blurRad="38100" dist="38100" dir="2700000" algn="tl">
                              <a:srgbClr val="000000">
                                <a:alpha val="43137"/>
                              </a:srgbClr>
                            </a:outerShdw>
                          </a:effectLst>
                        </a:rPr>
                        <a:t>…</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967662590"/>
                  </a:ext>
                </a:extLst>
              </a:tr>
              <a:tr h="457200">
                <a:tc>
                  <a:txBody>
                    <a:bodyPr/>
                    <a:lstStyle/>
                    <a:p>
                      <a:r>
                        <a:rPr lang="en-US" i="0" dirty="0">
                          <a:solidFill>
                            <a:schemeClr val="tx1"/>
                          </a:solidFill>
                          <a:effectLst>
                            <a:outerShdw blurRad="38100" dist="38100" dir="2700000" algn="tl">
                              <a:srgbClr val="000000">
                                <a:alpha val="43137"/>
                              </a:srgbClr>
                            </a:outerShdw>
                          </a:effectLst>
                        </a:rPr>
                        <a:t>Gilbert</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1386933680"/>
                  </a:ext>
                </a:extLst>
              </a:tr>
              <a:tr h="457200">
                <a:tc>
                  <a:txBody>
                    <a:bodyPr/>
                    <a:lstStyle/>
                    <a:p>
                      <a:r>
                        <a:rPr lang="en-US" i="0" dirty="0">
                          <a:solidFill>
                            <a:schemeClr val="tx1"/>
                          </a:solidFill>
                          <a:effectLst>
                            <a:outerShdw blurRad="38100" dist="38100" dir="2700000" algn="tl">
                              <a:srgbClr val="000000">
                                <a:alpha val="43137"/>
                              </a:srgbClr>
                            </a:outerShdw>
                          </a:effectLst>
                        </a:rPr>
                        <a:t>Brown</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tc>
                  <a:txBody>
                    <a:bodyPr/>
                    <a:lstStyle/>
                    <a:p>
                      <a:r>
                        <a:rPr lang="en-US" i="0" dirty="0">
                          <a:solidFill>
                            <a:schemeClr val="tx1"/>
                          </a:solidFill>
                          <a:effectLst>
                            <a:outerShdw blurRad="38100" dist="38100" dir="2700000" algn="tl">
                              <a:srgbClr val="000000">
                                <a:alpha val="43137"/>
                              </a:srgbClr>
                            </a:outerShdw>
                          </a:effectLst>
                        </a:rPr>
                        <a:t>Sales</a:t>
                      </a:r>
                      <a:endParaRPr lang="bg-BG" i="0" dirty="0">
                        <a:solidFill>
                          <a:schemeClr val="tx1"/>
                        </a:solidFill>
                        <a:effectLst>
                          <a:outerShdw blurRad="38100" dist="38100" dir="2700000" algn="tl">
                            <a:srgbClr val="000000">
                              <a:alpha val="43137"/>
                            </a:srgbClr>
                          </a:outerShdw>
                        </a:effectLst>
                      </a:endParaRPr>
                    </a:p>
                  </a:txBody>
                  <a:tcPr>
                    <a:solidFill>
                      <a:schemeClr val="accent5">
                        <a:lumMod val="40000"/>
                        <a:lumOff val="60000"/>
                        <a:alpha val="20000"/>
                      </a:schemeClr>
                    </a:solidFill>
                  </a:tcPr>
                </a:tc>
                <a:extLst>
                  <a:ext uri="{0D108BD9-81ED-4DB2-BD59-A6C34878D82A}">
                    <a16:rowId xmlns:a16="http://schemas.microsoft.com/office/drawing/2014/main" val="3866818171"/>
                  </a:ext>
                </a:extLst>
              </a:tr>
            </a:tbl>
          </a:graphicData>
        </a:graphic>
      </p:graphicFrame>
    </p:spTree>
    <p:extLst>
      <p:ext uri="{BB962C8B-B14F-4D97-AF65-F5344CB8AC3E}">
        <p14:creationId xmlns:p14="http://schemas.microsoft.com/office/powerpoint/2010/main" val="87032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fade">
                                      <p:cBhvr>
                                        <p:cTn id="7" dur="500"/>
                                        <p:tgtEl>
                                          <p:spTgt spid="52326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3268"/>
                                        </p:tgtEl>
                                        <p:attrNameLst>
                                          <p:attrName>style.visibility</p:attrName>
                                        </p:attrNameLst>
                                      </p:cBhvr>
                                      <p:to>
                                        <p:strVal val="visible"/>
                                      </p:to>
                                    </p:set>
                                    <p:animEffect transition="in" filter="fade">
                                      <p:cBhvr>
                                        <p:cTn id="10" dur="500"/>
                                        <p:tgtEl>
                                          <p:spTgt spid="52326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3267">
                                            <p:txEl>
                                              <p:pRg st="3" end="3"/>
                                            </p:txEl>
                                          </p:spTgt>
                                        </p:tgtEl>
                                        <p:attrNameLst>
                                          <p:attrName>style.visibility</p:attrName>
                                        </p:attrNameLst>
                                      </p:cBhvr>
                                      <p:to>
                                        <p:strVal val="visible"/>
                                      </p:to>
                                    </p:set>
                                    <p:animEffect transition="in" filter="fade">
                                      <p:cBhvr>
                                        <p:cTn id="15" dur="500"/>
                                        <p:tgtEl>
                                          <p:spTgt spid="523267">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uiExpand="1" build="p"/>
      <p:bldP spid="52326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dirty="0"/>
              <a:t>Cartesian Product (2)</a:t>
            </a:r>
          </a:p>
        </p:txBody>
      </p:sp>
      <p:sp>
        <p:nvSpPr>
          <p:cNvPr id="524291" name="Rectangle 3"/>
          <p:cNvSpPr>
            <a:spLocks noGrp="1" noChangeArrowheads="1"/>
          </p:cNvSpPr>
          <p:nvPr>
            <p:ph idx="1"/>
          </p:nvPr>
        </p:nvSpPr>
        <p:spPr/>
        <p:txBody>
          <a:bodyPr/>
          <a:lstStyle/>
          <a:p>
            <a:pPr>
              <a:lnSpc>
                <a:spcPct val="100000"/>
              </a:lnSpc>
            </a:pPr>
            <a:r>
              <a:rPr lang="en-US" dirty="0"/>
              <a:t>A Cartesian product is formed when:</a:t>
            </a:r>
          </a:p>
          <a:p>
            <a:pPr lvl="1">
              <a:lnSpc>
                <a:spcPct val="100000"/>
              </a:lnSpc>
            </a:pPr>
            <a:r>
              <a:rPr lang="en-US" dirty="0"/>
              <a:t>A join condition is omitted</a:t>
            </a:r>
          </a:p>
          <a:p>
            <a:pPr lvl="1">
              <a:lnSpc>
                <a:spcPct val="100000"/>
              </a:lnSpc>
            </a:pPr>
            <a:r>
              <a:rPr lang="en-US" dirty="0"/>
              <a:t>A join condition is invalid</a:t>
            </a:r>
          </a:p>
          <a:p>
            <a:pPr lvl="1">
              <a:lnSpc>
                <a:spcPct val="100000"/>
              </a:lnSpc>
            </a:pPr>
            <a:r>
              <a:rPr lang="en-US" dirty="0"/>
              <a:t>All rows in the first table are joined to all rows in the second table</a:t>
            </a:r>
          </a:p>
          <a:p>
            <a:pPr>
              <a:lnSpc>
                <a:spcPct val="100000"/>
              </a:lnSpc>
            </a:pPr>
            <a:r>
              <a:rPr lang="en-US" dirty="0"/>
              <a:t>To avoid a Cartesian product, always include a valid </a:t>
            </a:r>
            <a:r>
              <a:rPr lang="en-US" dirty="0">
                <a:solidFill>
                  <a:schemeClr val="tx2">
                    <a:lumMod val="75000"/>
                  </a:schemeClr>
                </a:solidFill>
              </a:rPr>
              <a:t>join condition</a:t>
            </a:r>
          </a:p>
        </p:txBody>
      </p:sp>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Tree>
    <p:extLst>
      <p:ext uri="{BB962C8B-B14F-4D97-AF65-F5344CB8AC3E}">
        <p14:creationId xmlns:p14="http://schemas.microsoft.com/office/powerpoint/2010/main" val="116539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4291">
                                            <p:txEl>
                                              <p:pRg st="0" end="0"/>
                                            </p:txEl>
                                          </p:spTgt>
                                        </p:tgtEl>
                                        <p:attrNameLst>
                                          <p:attrName>style.visibility</p:attrName>
                                        </p:attrNameLst>
                                      </p:cBhvr>
                                      <p:to>
                                        <p:strVal val="visible"/>
                                      </p:to>
                                    </p:set>
                                    <p:animEffect transition="in" filter="fade">
                                      <p:cBhvr>
                                        <p:cTn id="7" dur="500"/>
                                        <p:tgtEl>
                                          <p:spTgt spid="524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4291">
                                            <p:txEl>
                                              <p:pRg st="1" end="1"/>
                                            </p:txEl>
                                          </p:spTgt>
                                        </p:tgtEl>
                                        <p:attrNameLst>
                                          <p:attrName>style.visibility</p:attrName>
                                        </p:attrNameLst>
                                      </p:cBhvr>
                                      <p:to>
                                        <p:strVal val="visible"/>
                                      </p:to>
                                    </p:set>
                                    <p:animEffect transition="in" filter="fade">
                                      <p:cBhvr>
                                        <p:cTn id="12" dur="500"/>
                                        <p:tgtEl>
                                          <p:spTgt spid="524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4291">
                                            <p:txEl>
                                              <p:pRg st="2" end="2"/>
                                            </p:txEl>
                                          </p:spTgt>
                                        </p:tgtEl>
                                        <p:attrNameLst>
                                          <p:attrName>style.visibility</p:attrName>
                                        </p:attrNameLst>
                                      </p:cBhvr>
                                      <p:to>
                                        <p:strVal val="visible"/>
                                      </p:to>
                                    </p:set>
                                    <p:animEffect transition="in" filter="fade">
                                      <p:cBhvr>
                                        <p:cTn id="17" dur="500"/>
                                        <p:tgtEl>
                                          <p:spTgt spid="524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4291">
                                            <p:txEl>
                                              <p:pRg st="3" end="3"/>
                                            </p:txEl>
                                          </p:spTgt>
                                        </p:tgtEl>
                                        <p:attrNameLst>
                                          <p:attrName>style.visibility</p:attrName>
                                        </p:attrNameLst>
                                      </p:cBhvr>
                                      <p:to>
                                        <p:strVal val="visible"/>
                                      </p:to>
                                    </p:set>
                                    <p:animEffect transition="in" filter="fade">
                                      <p:cBhvr>
                                        <p:cTn id="22" dur="500"/>
                                        <p:tgtEl>
                                          <p:spTgt spid="524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24291">
                                            <p:txEl>
                                              <p:pRg st="4" end="4"/>
                                            </p:txEl>
                                          </p:spTgt>
                                        </p:tgtEl>
                                        <p:attrNameLst>
                                          <p:attrName>style.visibility</p:attrName>
                                        </p:attrNameLst>
                                      </p:cBhvr>
                                      <p:to>
                                        <p:strVal val="visible"/>
                                      </p:to>
                                    </p:set>
                                    <p:animEffect transition="in" filter="fade">
                                      <p:cBhvr>
                                        <p:cTn id="27" dur="500"/>
                                        <p:tgtEl>
                                          <p:spTgt spid="524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idx="1"/>
          </p:nvPr>
        </p:nvSpPr>
        <p:spPr/>
        <p:txBody>
          <a:bodyPr>
            <a:normAutofit/>
          </a:bodyPr>
          <a:lstStyle/>
          <a:p>
            <a:pPr>
              <a:lnSpc>
                <a:spcPct val="100000"/>
              </a:lnSpc>
            </a:pPr>
            <a:r>
              <a:rPr lang="en-US" sz="3600" dirty="0"/>
              <a:t>Inner joins</a:t>
            </a:r>
          </a:p>
          <a:p>
            <a:pPr>
              <a:lnSpc>
                <a:spcPct val="100000"/>
              </a:lnSpc>
            </a:pPr>
            <a:r>
              <a:rPr lang="en-US" sz="3600" dirty="0"/>
              <a:t>Left, right and full outer joins</a:t>
            </a:r>
          </a:p>
          <a:p>
            <a:pPr>
              <a:lnSpc>
                <a:spcPct val="100000"/>
              </a:lnSpc>
            </a:pPr>
            <a:r>
              <a:rPr lang="en-US" sz="3600" dirty="0"/>
              <a:t>Cross joins</a:t>
            </a:r>
          </a:p>
        </p:txBody>
      </p:sp>
      <p:sp>
        <p:nvSpPr>
          <p:cNvPr id="525314" name="Rectangle 2"/>
          <p:cNvSpPr>
            <a:spLocks noGrp="1" noChangeArrowheads="1"/>
          </p:cNvSpPr>
          <p:nvPr>
            <p:ph type="title"/>
          </p:nvPr>
        </p:nvSpPr>
        <p:spPr/>
        <p:txBody>
          <a:bodyPr/>
          <a:lstStyle/>
          <a:p>
            <a:r>
              <a:rPr lang="en-US" dirty="0"/>
              <a:t>Types of Joins</a:t>
            </a:r>
          </a:p>
        </p:txBody>
      </p:sp>
      <p:pic>
        <p:nvPicPr>
          <p:cNvPr id="45057" name="Picture 1" descr="C:\Trash\table-red.png"/>
          <p:cNvPicPr>
            <a:picLocks noChangeAspect="1" noChangeArrowheads="1"/>
          </p:cNvPicPr>
          <p:nvPr/>
        </p:nvPicPr>
        <p:blipFill>
          <a:blip r:embed="rId3" cstate="screen"/>
          <a:srcRect/>
          <a:stretch>
            <a:fillRect/>
          </a:stretch>
        </p:blipFill>
        <p:spPr bwMode="auto">
          <a:xfrm>
            <a:off x="2281361" y="3698172"/>
            <a:ext cx="2771776" cy="2224262"/>
          </a:xfrm>
          <a:prstGeom prst="rect">
            <a:avLst/>
          </a:prstGeom>
          <a:ln>
            <a:noFill/>
          </a:ln>
          <a:effectLst>
            <a:outerShdw blurRad="292100" dist="139700" dir="2700000" algn="tl" rotWithShape="0">
              <a:srgbClr val="333333">
                <a:alpha val="65000"/>
              </a:srgbClr>
            </a:outerShd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7132636" y="3733800"/>
            <a:ext cx="2771776" cy="2224262"/>
          </a:xfrm>
          <a:prstGeom prst="rect">
            <a:avLst/>
          </a:prstGeom>
          <a:ln>
            <a:noFill/>
          </a:ln>
          <a:effectLst>
            <a:outerShdw blurRad="292100" dist="139700" dir="2700000" algn="tl" rotWithShape="0">
              <a:srgbClr val="333333">
                <a:alpha val="65000"/>
              </a:srgbClr>
            </a:outerShd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4405139" y="4215327"/>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6625602" y="4182093"/>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screen">
            <a:lum bright="-30000" contrast="20000"/>
          </a:blip>
          <a:srcRect/>
          <a:stretch>
            <a:fillRect/>
          </a:stretch>
        </p:blipFill>
        <p:spPr bwMode="auto">
          <a:xfrm rot="742204">
            <a:off x="5791137" y="3918767"/>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5465764" y="4558594"/>
            <a:ext cx="1238248" cy="1155698"/>
          </a:xfrm>
          <a:prstGeom prst="rect">
            <a:avLst/>
          </a:prstGeom>
          <a:ln>
            <a:noFill/>
          </a:ln>
          <a:effectLst>
            <a:outerShdw blurRad="292100" dist="139700" dir="2700000" algn="tl" rotWithShape="0">
              <a:srgbClr val="333333">
                <a:alpha val="65000"/>
              </a:srgbClr>
            </a:outerShdw>
          </a:effectLst>
        </p:spPr>
      </p:pic>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Tree>
    <p:extLst>
      <p:ext uri="{BB962C8B-B14F-4D97-AF65-F5344CB8AC3E}">
        <p14:creationId xmlns:p14="http://schemas.microsoft.com/office/powerpoint/2010/main" val="142789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5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0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INNER vs. OUTER Joins</a:t>
            </a:r>
          </a:p>
        </p:txBody>
      </p:sp>
      <p:sp>
        <p:nvSpPr>
          <p:cNvPr id="531459" name="Rectangle 3"/>
          <p:cNvSpPr>
            <a:spLocks noGrp="1" noChangeArrowheads="1"/>
          </p:cNvSpPr>
          <p:nvPr>
            <p:ph idx="1"/>
          </p:nvPr>
        </p:nvSpPr>
        <p:spPr/>
        <p:txBody>
          <a:bodyPr/>
          <a:lstStyle/>
          <a:p>
            <a:pPr>
              <a:lnSpc>
                <a:spcPct val="100000"/>
              </a:lnSpc>
            </a:pPr>
            <a:r>
              <a:rPr lang="en-US" b="1" dirty="0">
                <a:solidFill>
                  <a:schemeClr val="tx2">
                    <a:lumMod val="75000"/>
                  </a:schemeClr>
                </a:solidFill>
              </a:rPr>
              <a:t>Inner join</a:t>
            </a:r>
          </a:p>
          <a:p>
            <a:pPr lvl="1">
              <a:lnSpc>
                <a:spcPct val="100000"/>
              </a:lnSpc>
            </a:pPr>
            <a:r>
              <a:rPr lang="en-US" dirty="0"/>
              <a:t>A join of two tables returning only rows matching the join condition</a:t>
            </a:r>
            <a:endParaRPr lang="en-US" dirty="0">
              <a:solidFill>
                <a:schemeClr val="accent5">
                  <a:lumMod val="20000"/>
                  <a:lumOff val="80000"/>
                </a:schemeClr>
              </a:solidFill>
            </a:endParaRPr>
          </a:p>
          <a:p>
            <a:pPr>
              <a:lnSpc>
                <a:spcPct val="100000"/>
              </a:lnSpc>
            </a:pPr>
            <a:r>
              <a:rPr lang="en-US" b="1" dirty="0">
                <a:solidFill>
                  <a:schemeClr val="tx2">
                    <a:lumMod val="75000"/>
                  </a:schemeClr>
                </a:solidFill>
              </a:rPr>
              <a:t>Left (or right) outer join</a:t>
            </a:r>
          </a:p>
          <a:p>
            <a:pPr lvl="1">
              <a:lnSpc>
                <a:spcPct val="100000"/>
              </a:lnSpc>
            </a:pPr>
            <a:r>
              <a:rPr lang="en-US" dirty="0"/>
              <a:t>Returns the results of the inner join as well as unmatched rows from the left (or right) table</a:t>
            </a:r>
            <a:endParaRPr lang="en-US" dirty="0">
              <a:solidFill>
                <a:schemeClr val="accent5">
                  <a:lumMod val="20000"/>
                  <a:lumOff val="80000"/>
                </a:schemeClr>
              </a:solidFill>
            </a:endParaRPr>
          </a:p>
          <a:p>
            <a:pPr>
              <a:lnSpc>
                <a:spcPct val="100000"/>
              </a:lnSpc>
            </a:pPr>
            <a:r>
              <a:rPr lang="en-US" b="1" dirty="0">
                <a:solidFill>
                  <a:schemeClr val="tx2">
                    <a:lumMod val="75000"/>
                  </a:schemeClr>
                </a:solidFill>
              </a:rPr>
              <a:t>Full outer join</a:t>
            </a:r>
          </a:p>
          <a:p>
            <a:pPr lvl="1">
              <a:lnSpc>
                <a:spcPct val="100000"/>
              </a:lnSpc>
            </a:pPr>
            <a:r>
              <a:rPr lang="en-US" dirty="0"/>
              <a:t>Returns the results of an inner join along with all unmatched rows</a:t>
            </a:r>
            <a:endParaRPr lang="en-US" dirty="0">
              <a:solidFill>
                <a:schemeClr val="accent5">
                  <a:lumMod val="20000"/>
                  <a:lumOff val="80000"/>
                </a:schemeClr>
              </a:solidFill>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Tree>
    <p:extLst>
      <p:ext uri="{BB962C8B-B14F-4D97-AF65-F5344CB8AC3E}">
        <p14:creationId xmlns:p14="http://schemas.microsoft.com/office/powerpoint/2010/main" val="34927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314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1459">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31459">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31459">
                                            <p:txEl>
                                              <p:pRg st="4" end="4"/>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531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uiExpand="1" build="p"/>
    </p:bld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4065</TotalTime>
  <Words>3248</Words>
  <Application>Microsoft Office PowerPoint</Application>
  <PresentationFormat>Custom</PresentationFormat>
  <Paragraphs>967</Paragraphs>
  <Slides>55</Slides>
  <Notes>36</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Consolas</vt:lpstr>
      <vt:lpstr>Courier New</vt:lpstr>
      <vt:lpstr>Wingdings</vt:lpstr>
      <vt:lpstr>Wingdings 2</vt:lpstr>
      <vt:lpstr>SoftUni 16x9</vt:lpstr>
      <vt:lpstr>Joins, Subqueries, CTEs and Indices</vt:lpstr>
      <vt:lpstr>Table of Content</vt:lpstr>
      <vt:lpstr>Questions</vt:lpstr>
      <vt:lpstr>JOINS</vt:lpstr>
      <vt:lpstr>Data from Multiple Tables</vt:lpstr>
      <vt:lpstr>Cartesian Product (1)</vt:lpstr>
      <vt:lpstr>Cartesian Product (2)</vt:lpstr>
      <vt:lpstr>Types of Joins</vt:lpstr>
      <vt:lpstr>INNER vs. OUTER Joins</vt:lpstr>
      <vt:lpstr>Inner Join</vt:lpstr>
      <vt:lpstr>Inner Join Syntax</vt:lpstr>
      <vt:lpstr>Left Outer Join</vt:lpstr>
      <vt:lpstr>Left Outer Join Syntax</vt:lpstr>
      <vt:lpstr>Right Outer Join</vt:lpstr>
      <vt:lpstr>Right Outer Join Syntax</vt:lpstr>
      <vt:lpstr>Full Join</vt:lpstr>
      <vt:lpstr>Full Join Syntax</vt:lpstr>
      <vt:lpstr>Cross Join</vt:lpstr>
      <vt:lpstr>Cross Join Syntax</vt:lpstr>
      <vt:lpstr>Join Overview</vt:lpstr>
      <vt:lpstr>Join Overview</vt:lpstr>
      <vt:lpstr>Join Overview</vt:lpstr>
      <vt:lpstr>Join Overview</vt:lpstr>
      <vt:lpstr>Join Overview</vt:lpstr>
      <vt:lpstr>Join Overview</vt:lpstr>
      <vt:lpstr>Join Overview</vt:lpstr>
      <vt:lpstr>Join Overview</vt:lpstr>
      <vt:lpstr>Join Overview</vt:lpstr>
      <vt:lpstr>Problem: Addresses with Towns</vt:lpstr>
      <vt:lpstr>Solution: Addresses with Towns</vt:lpstr>
      <vt:lpstr>Problem: Sales Employees</vt:lpstr>
      <vt:lpstr>Solution: Sales Employees</vt:lpstr>
      <vt:lpstr>Problem: Employees Hired After</vt:lpstr>
      <vt:lpstr>Solution: Employees Hired After</vt:lpstr>
      <vt:lpstr>Problem: Employee Summary</vt:lpstr>
      <vt:lpstr>Solution: Employee Summary</vt:lpstr>
      <vt:lpstr>Subqueries</vt:lpstr>
      <vt:lpstr>Subqueries</vt:lpstr>
      <vt:lpstr>Subquery Syntax</vt:lpstr>
      <vt:lpstr>Problem: Min Average Salary</vt:lpstr>
      <vt:lpstr>Solution: Min Average Salary</vt:lpstr>
      <vt:lpstr>Common Table Expressions</vt:lpstr>
      <vt:lpstr>Common Table Expressions</vt:lpstr>
      <vt:lpstr>CTE Syntax</vt:lpstr>
      <vt:lpstr>Indexes</vt:lpstr>
      <vt:lpstr>Indices</vt:lpstr>
      <vt:lpstr>Clustered Indexes</vt:lpstr>
      <vt:lpstr>Non-Clustered Indexes (1)</vt:lpstr>
      <vt:lpstr>Non-Clustered Indexes (2)</vt:lpstr>
      <vt:lpstr>Indices Syntax</vt:lpstr>
      <vt:lpstr>Demo: Index Performance</vt:lpstr>
      <vt:lpstr>Summary</vt:lpstr>
      <vt:lpstr>Joins, Subqueries, CTE and Indices</vt:lpstr>
      <vt:lpstr>License</vt:lpstr>
      <vt:lpstr>Trainings @ Software University (SoftUni)</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Joins, Subquries, CTE and Indices</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Vladimir Damyanovski</cp:lastModifiedBy>
  <cp:revision>203</cp:revision>
  <dcterms:created xsi:type="dcterms:W3CDTF">2014-01-02T17:00:34Z</dcterms:created>
  <dcterms:modified xsi:type="dcterms:W3CDTF">2017-10-06T09:20:47Z</dcterms:modified>
  <cp:category>DB Basics Course @ SoftUni - https://softuni.bg/courses/databases-basics-ms-sql-server</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