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Lst>
  <p:sldSz cy="5143500" cx="9144000"/>
  <p:notesSz cx="6858000" cy="9144000"/>
  <p:embeddedFontLst>
    <p:embeddedFont>
      <p:font typeface="Roboto"/>
      <p:regular r:id="rId57"/>
      <p:bold r:id="rId58"/>
      <p:italic r:id="rId59"/>
      <p:boldItalic r:id="rId60"/>
    </p:embeddedFont>
    <p:embeddedFont>
      <p:font typeface="Merriweather"/>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5F309D6-2410-4A5D-AFC2-B071D0769633}">
  <a:tblStyle styleId="{75F309D6-2410-4A5D-AFC2-B071D0769633}"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7E8"/>
          </a:solidFill>
        </a:fill>
      </a:tcStyle>
    </a:wholeTbl>
    <a:band1H>
      <a:tcTxStyle/>
      <a:tcStyle>
        <a:fill>
          <a:solidFill>
            <a:srgbClr val="CACCCE"/>
          </a:solidFill>
        </a:fill>
      </a:tcStyle>
    </a:band1H>
    <a:band2H>
      <a:tcTxStyle/>
    </a:band2H>
    <a:band1V>
      <a:tcTxStyle/>
      <a:tcStyle>
        <a:fill>
          <a:solidFill>
            <a:srgbClr val="CACCCE"/>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Merriweather-bold.fntdata"/><Relationship Id="rId61" Type="http://schemas.openxmlformats.org/officeDocument/2006/relationships/font" Target="fonts/Merriweather-regular.fntdata"/><Relationship Id="rId20" Type="http://schemas.openxmlformats.org/officeDocument/2006/relationships/slide" Target="slides/slide13.xml"/><Relationship Id="rId64" Type="http://schemas.openxmlformats.org/officeDocument/2006/relationships/font" Target="fonts/Merriweather-boldItalic.fntdata"/><Relationship Id="rId63" Type="http://schemas.openxmlformats.org/officeDocument/2006/relationships/font" Target="fonts/Merriweather-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Roboto-boldItalic.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font" Target="fonts/Roboto-regular.fntdata"/><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font" Target="fonts/Roboto-italic.fntdata"/><Relationship Id="rId14" Type="http://schemas.openxmlformats.org/officeDocument/2006/relationships/slide" Target="slides/slide7.xml"/><Relationship Id="rId58" Type="http://schemas.openxmlformats.org/officeDocument/2006/relationships/font" Target="fonts/Roboto-bold.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f0b0906b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f0b0906b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f0b0906b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f0b0906b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f0b0906b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f0b0906b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f0b0906b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f0b0906b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f0b0906b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f0b0906b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f0b0906b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f0b0906b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f0b0906b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f0b0906b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f0b0906b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f0b0906b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f0b0906b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af0b0906b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af0b0906b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af0b0906b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f0b0906b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f0b0906b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af0b0906b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af0b0906b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af0b0906b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af0b0906b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af0b0906b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af0b0906b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af5089611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af5089611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af0b0906b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af0b0906b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af5089611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af5089611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af0b0906b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af0b0906b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af5089611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af5089611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af0b0906b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af0b0906b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af5089611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af5089611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f0b0906b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f0b0906b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af0b0906b5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af0b0906b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af5089611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af5089611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af0b0906b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af0b0906b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af5089611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af5089611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af0b0906b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af0b0906b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af5089611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af5089611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af0b0906b5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af0b0906b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af5089611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af5089611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af0b0906b5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af0b0906b5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af5089611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af5089611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f5089611c_3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af5089611c_3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af0b0906b5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af0b0906b5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af0b0906b5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af0b0906b5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af0b0906b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af0b0906b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af0b0906b5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af0b0906b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af0b0906b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af0b0906b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af0b0906b5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af0b0906b5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af0b0906b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af0b0906b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af0b0906b5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af0b0906b5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af0b0906b5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af0b0906b5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af0b0906b5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af0b0906b5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f0b0906b5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f0b0906b5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f0b0906b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f0b0906b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f0b0906b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f0b0906b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f0b0906b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f0b0906b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f0b0906b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f0b0906b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64" name="Shape 64"/>
        <p:cNvGrpSpPr/>
        <p:nvPr/>
      </p:nvGrpSpPr>
      <p:grpSpPr>
        <a:xfrm>
          <a:off x="0" y="0"/>
          <a:ext cx="0" cy="0"/>
          <a:chOff x="0" y="0"/>
          <a:chExt cx="0" cy="0"/>
        </a:xfrm>
      </p:grpSpPr>
      <p:sp>
        <p:nvSpPr>
          <p:cNvPr id="65" name="Google Shape;65;p14"/>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66" name="Google Shape;66;p14"/>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67" name="Google Shape;67;p14"/>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68" name="Google Shape;6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 name="Shape 69"/>
        <p:cNvGrpSpPr/>
        <p:nvPr/>
      </p:nvGrpSpPr>
      <p:grpSpPr>
        <a:xfrm>
          <a:off x="0" y="0"/>
          <a:ext cx="0" cy="0"/>
          <a:chOff x="0" y="0"/>
          <a:chExt cx="0" cy="0"/>
        </a:xfrm>
      </p:grpSpPr>
      <p:sp>
        <p:nvSpPr>
          <p:cNvPr id="70" name="Google Shape;70;p1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5"/>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72" name="Google Shape;7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73" name="Shape 73"/>
        <p:cNvGrpSpPr/>
        <p:nvPr/>
      </p:nvGrpSpPr>
      <p:grpSpPr>
        <a:xfrm>
          <a:off x="0" y="0"/>
          <a:ext cx="0" cy="0"/>
          <a:chOff x="0" y="0"/>
          <a:chExt cx="0" cy="0"/>
        </a:xfrm>
      </p:grpSpPr>
      <p:sp>
        <p:nvSpPr>
          <p:cNvPr id="74" name="Google Shape;74;p16"/>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75" name="Google Shape;75;p16"/>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76" name="Google Shape;76;p16"/>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77" name="Google Shape;7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8" name="Shape 78"/>
        <p:cNvGrpSpPr/>
        <p:nvPr/>
      </p:nvGrpSpPr>
      <p:grpSpPr>
        <a:xfrm>
          <a:off x="0" y="0"/>
          <a:ext cx="0" cy="0"/>
          <a:chOff x="0" y="0"/>
          <a:chExt cx="0" cy="0"/>
        </a:xfrm>
      </p:grpSpPr>
      <p:sp>
        <p:nvSpPr>
          <p:cNvPr id="79" name="Google Shape;79;p17"/>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7"/>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81" name="Google Shape;81;p17"/>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82" name="Google Shape;82;p17"/>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83" name="Google Shape;83;p17"/>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4" name="Google Shape;8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5" name="Shape 85"/>
        <p:cNvGrpSpPr/>
        <p:nvPr/>
      </p:nvGrpSpPr>
      <p:grpSpPr>
        <a:xfrm>
          <a:off x="0" y="0"/>
          <a:ext cx="0" cy="0"/>
          <a:chOff x="0" y="0"/>
          <a:chExt cx="0" cy="0"/>
        </a:xfrm>
      </p:grpSpPr>
      <p:sp>
        <p:nvSpPr>
          <p:cNvPr id="86" name="Google Shape;86;p18"/>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8"/>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88" name="Google Shape;88;p18"/>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18"/>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0" name="Google Shape;9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1" name="Shape 91"/>
        <p:cNvGrpSpPr/>
        <p:nvPr/>
      </p:nvGrpSpPr>
      <p:grpSpPr>
        <a:xfrm>
          <a:off x="0" y="0"/>
          <a:ext cx="0" cy="0"/>
          <a:chOff x="0" y="0"/>
          <a:chExt cx="0" cy="0"/>
        </a:xfrm>
      </p:grpSpPr>
      <p:sp>
        <p:nvSpPr>
          <p:cNvPr id="92" name="Google Shape;92;p19"/>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9"/>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94" name="Google Shape;94;p19"/>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95" name="Google Shape;9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96" name="Shape 96"/>
        <p:cNvGrpSpPr/>
        <p:nvPr/>
      </p:nvGrpSpPr>
      <p:grpSpPr>
        <a:xfrm>
          <a:off x="0" y="0"/>
          <a:ext cx="0" cy="0"/>
          <a:chOff x="0" y="0"/>
          <a:chExt cx="0" cy="0"/>
        </a:xfrm>
      </p:grpSpPr>
      <p:sp>
        <p:nvSpPr>
          <p:cNvPr id="97" name="Google Shape;97;p20"/>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98" name="Google Shape;9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9" name="Shape 99"/>
        <p:cNvGrpSpPr/>
        <p:nvPr/>
      </p:nvGrpSpPr>
      <p:grpSpPr>
        <a:xfrm>
          <a:off x="0" y="0"/>
          <a:ext cx="0" cy="0"/>
          <a:chOff x="0" y="0"/>
          <a:chExt cx="0" cy="0"/>
        </a:xfrm>
      </p:grpSpPr>
      <p:sp>
        <p:nvSpPr>
          <p:cNvPr id="100" name="Google Shape;100;p21"/>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1"/>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02" name="Google Shape;102;p21"/>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103" name="Google Shape;103;p21"/>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5" name="Shape 105"/>
        <p:cNvGrpSpPr/>
        <p:nvPr/>
      </p:nvGrpSpPr>
      <p:grpSpPr>
        <a:xfrm>
          <a:off x="0" y="0"/>
          <a:ext cx="0" cy="0"/>
          <a:chOff x="0" y="0"/>
          <a:chExt cx="0" cy="0"/>
        </a:xfrm>
      </p:grpSpPr>
      <p:sp>
        <p:nvSpPr>
          <p:cNvPr id="106" name="Google Shape;106;p22"/>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2"/>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108" name="Google Shape;10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09" name="Shape 109"/>
        <p:cNvGrpSpPr/>
        <p:nvPr/>
      </p:nvGrpSpPr>
      <p:grpSpPr>
        <a:xfrm>
          <a:off x="0" y="0"/>
          <a:ext cx="0" cy="0"/>
          <a:chOff x="0" y="0"/>
          <a:chExt cx="0" cy="0"/>
        </a:xfrm>
      </p:grpSpPr>
      <p:sp>
        <p:nvSpPr>
          <p:cNvPr id="110" name="Google Shape;110;p23"/>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111" name="Google Shape;111;p23"/>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112" name="Google Shape;11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3" name="Shape 113"/>
        <p:cNvGrpSpPr/>
        <p:nvPr/>
      </p:nvGrpSpPr>
      <p:grpSpPr>
        <a:xfrm>
          <a:off x="0" y="0"/>
          <a:ext cx="0" cy="0"/>
          <a:chOff x="0" y="0"/>
          <a:chExt cx="0" cy="0"/>
        </a:xfrm>
      </p:grpSpPr>
      <p:sp>
        <p:nvSpPr>
          <p:cNvPr id="114" name="Google Shape;11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60" name="Shape 60"/>
        <p:cNvGrpSpPr/>
        <p:nvPr/>
      </p:nvGrpSpPr>
      <p:grpSpPr>
        <a:xfrm>
          <a:off x="0" y="0"/>
          <a:ext cx="0" cy="0"/>
          <a:chOff x="0" y="0"/>
          <a:chExt cx="0" cy="0"/>
        </a:xfrm>
      </p:grpSpPr>
      <p:sp>
        <p:nvSpPr>
          <p:cNvPr id="61" name="Google Shape;6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62" name="Google Shape;6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1600"/>
              </a:spcBef>
              <a:spcAft>
                <a:spcPts val="160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63" name="Google Shape;6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7.pn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7.pn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7.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7.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5"/>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Group Presentation and Project:</a:t>
            </a:r>
            <a:endParaRPr/>
          </a:p>
          <a:p>
            <a:pPr indent="0" lvl="0" marL="0" rtl="0" algn="ctr">
              <a:spcBef>
                <a:spcPts val="0"/>
              </a:spcBef>
              <a:spcAft>
                <a:spcPts val="0"/>
              </a:spcAft>
              <a:buNone/>
            </a:pPr>
            <a:r>
              <a:rPr lang="en"/>
              <a:t>US CRIMES FINAL PROJECT</a:t>
            </a:r>
            <a:endParaRPr/>
          </a:p>
        </p:txBody>
      </p:sp>
      <p:sp>
        <p:nvSpPr>
          <p:cNvPr id="120" name="Google Shape;120;p25"/>
          <p:cNvSpPr txBox="1"/>
          <p:nvPr>
            <p:ph idx="1" type="subTitle"/>
          </p:nvPr>
        </p:nvSpPr>
        <p:spPr>
          <a:xfrm>
            <a:off x="311700" y="2097150"/>
            <a:ext cx="62847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Erica Hernandez, Thomas Fracassi, Maria Soto, Tai Harrell, &amp; Joshua Alaniz</a:t>
            </a:r>
            <a:endParaRPr sz="2300"/>
          </a:p>
        </p:txBody>
      </p:sp>
      <p:pic>
        <p:nvPicPr>
          <p:cNvPr id="121" name="Google Shape;121;p25"/>
          <p:cNvPicPr preferRelativeResize="0"/>
          <p:nvPr/>
        </p:nvPicPr>
        <p:blipFill>
          <a:blip r:embed="rId3">
            <a:alphaModFix/>
          </a:blip>
          <a:stretch>
            <a:fillRect/>
          </a:stretch>
        </p:blipFill>
        <p:spPr>
          <a:xfrm>
            <a:off x="6767675" y="2653085"/>
            <a:ext cx="2114550" cy="2124075"/>
          </a:xfrm>
          <a:prstGeom prst="rect">
            <a:avLst/>
          </a:prstGeom>
          <a:noFill/>
          <a:ln cap="flat" cmpd="sng" w="19050">
            <a:solidFill>
              <a:srgbClr val="000000"/>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a:t>
            </a:r>
            <a:r>
              <a:rPr lang="en"/>
              <a:t>6/35): RA-5 Vulnerability Scanning </a:t>
            </a:r>
            <a:endParaRPr/>
          </a:p>
        </p:txBody>
      </p:sp>
      <p:sp>
        <p:nvSpPr>
          <p:cNvPr id="178" name="Google Shape;178;p34"/>
          <p:cNvSpPr txBox="1"/>
          <p:nvPr/>
        </p:nvSpPr>
        <p:spPr>
          <a:xfrm>
            <a:off x="424200" y="1677250"/>
            <a:ext cx="8458200" cy="2971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Scan </a:t>
            </a:r>
            <a:r>
              <a:rPr lang="en">
                <a:latin typeface="Roboto"/>
                <a:ea typeface="Roboto"/>
                <a:cs typeface="Roboto"/>
                <a:sym typeface="Roboto"/>
              </a:rPr>
              <a:t>vulnerabilities</a:t>
            </a:r>
            <a:r>
              <a:rPr lang="en">
                <a:latin typeface="Roboto"/>
                <a:ea typeface="Roboto"/>
                <a:cs typeface="Roboto"/>
                <a:sym typeface="Roboto"/>
              </a:rPr>
              <a:t> in the IS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Employ techniques that automate parts of the scanning process by using standards for test procedures, listing any platform used and their flaws, vulnerability impact, fixing a problem in accordance with assessment of risk and share info with team to avoid similar issues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457200" marR="0" rtl="0" algn="l">
              <a:lnSpc>
                <a:spcPct val="100000"/>
              </a:lnSpc>
              <a:spcBef>
                <a:spcPts val="0"/>
              </a:spcBef>
              <a:spcAft>
                <a:spcPts val="0"/>
              </a:spcAft>
              <a:buNone/>
            </a:pPr>
            <a:r>
              <a:rPr b="1" lang="en">
                <a:latin typeface="Roboto"/>
                <a:ea typeface="Roboto"/>
                <a:cs typeface="Roboto"/>
                <a:sym typeface="Roboto"/>
              </a:rPr>
              <a:t>Implementation:</a:t>
            </a:r>
            <a:endParaRPr b="1">
              <a:latin typeface="Roboto"/>
              <a:ea typeface="Roboto"/>
              <a:cs typeface="Roboto"/>
              <a:sym typeface="Roboto"/>
            </a:endParaRPr>
          </a:p>
          <a:p>
            <a:pPr indent="0" lvl="0" marL="457200" marR="0" rtl="0" algn="l">
              <a:lnSpc>
                <a:spcPct val="100000"/>
              </a:lnSpc>
              <a:spcBef>
                <a:spcPts val="0"/>
              </a:spcBef>
              <a:spcAft>
                <a:spcPts val="0"/>
              </a:spcAft>
              <a:buNone/>
            </a:pPr>
            <a:r>
              <a:rPr lang="en">
                <a:latin typeface="Roboto"/>
                <a:ea typeface="Roboto"/>
                <a:cs typeface="Roboto"/>
                <a:sym typeface="Roboto"/>
              </a:rPr>
              <a:t>Changed default MySQL port (3306), renamed MySQL username previously ‘root’, enforce unsuccessful logon attempts (see AC-7) </a:t>
            </a:r>
            <a:endParaRPr>
              <a:latin typeface="Roboto"/>
              <a:ea typeface="Roboto"/>
              <a:cs typeface="Roboto"/>
              <a:sym typeface="Roboto"/>
            </a:endParaRPr>
          </a:p>
          <a:p>
            <a:pPr indent="0" lvl="0" marL="0" marR="0" rtl="0" algn="l">
              <a:lnSpc>
                <a:spcPct val="100000"/>
              </a:lnSpc>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a:t>
            </a:r>
            <a:r>
              <a:rPr lang="en"/>
              <a:t>7/35): PS-3 Personal Screening 	</a:t>
            </a:r>
            <a:endParaRPr/>
          </a:p>
        </p:txBody>
      </p:sp>
      <p:sp>
        <p:nvSpPr>
          <p:cNvPr id="184" name="Google Shape;184;p35"/>
          <p:cNvSpPr txBox="1"/>
          <p:nvPr/>
        </p:nvSpPr>
        <p:spPr>
          <a:xfrm>
            <a:off x="378475" y="1479150"/>
            <a:ext cx="8454000" cy="3169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Screen </a:t>
            </a:r>
            <a:r>
              <a:rPr lang="en">
                <a:latin typeface="Roboto"/>
                <a:ea typeface="Roboto"/>
                <a:cs typeface="Roboto"/>
                <a:sym typeface="Roboto"/>
              </a:rPr>
              <a:t>individuals</a:t>
            </a:r>
            <a:r>
              <a:rPr lang="en">
                <a:latin typeface="Roboto"/>
                <a:ea typeface="Roboto"/>
                <a:cs typeface="Roboto"/>
                <a:sym typeface="Roboto"/>
              </a:rPr>
              <a:t> prior to authorizing access to </a:t>
            </a:r>
            <a:r>
              <a:rPr lang="en">
                <a:latin typeface="Roboto"/>
                <a:ea typeface="Roboto"/>
                <a:cs typeface="Roboto"/>
                <a:sym typeface="Roboto"/>
              </a:rPr>
              <a:t>database and define rescreening process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rPr b="1" lang="en">
                <a:latin typeface="Roboto"/>
                <a:ea typeface="Roboto"/>
                <a:cs typeface="Roboto"/>
                <a:sym typeface="Roboto"/>
              </a:rPr>
              <a:t>Implementation:</a:t>
            </a:r>
            <a:endParaRPr b="1">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User cannot access database until granted a username by DBA and has signed and AUP </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User must have some familiarity using SQL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a:t>
            </a:r>
            <a:r>
              <a:rPr lang="en"/>
              <a:t>8/35): PE-13 Fire Protection	</a:t>
            </a:r>
            <a:endParaRPr/>
          </a:p>
        </p:txBody>
      </p:sp>
      <p:sp>
        <p:nvSpPr>
          <p:cNvPr id="190" name="Google Shape;190;p36"/>
          <p:cNvSpPr txBox="1"/>
          <p:nvPr/>
        </p:nvSpPr>
        <p:spPr>
          <a:xfrm>
            <a:off x="393725" y="1707750"/>
            <a:ext cx="8503800" cy="2910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Employ and maintain fire suppression and detection devices for the IS and that are supported by an independent energy source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457200" rtl="0" algn="l">
              <a:spcBef>
                <a:spcPts val="0"/>
              </a:spcBef>
              <a:spcAft>
                <a:spcPts val="0"/>
              </a:spcAft>
              <a:buNone/>
            </a:pPr>
            <a:r>
              <a:rPr b="1" lang="en">
                <a:latin typeface="Roboto"/>
                <a:ea typeface="Roboto"/>
                <a:cs typeface="Roboto"/>
                <a:sym typeface="Roboto"/>
              </a:rPr>
              <a:t>Implementation: </a:t>
            </a:r>
            <a:endParaRPr b="1">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Client is required to provide documentation with up to date maintenance information for </a:t>
            </a:r>
            <a:r>
              <a:rPr lang="en">
                <a:latin typeface="Roboto"/>
                <a:ea typeface="Roboto"/>
                <a:cs typeface="Roboto"/>
                <a:sym typeface="Roboto"/>
              </a:rPr>
              <a:t>sprinkler</a:t>
            </a:r>
            <a:r>
              <a:rPr lang="en">
                <a:latin typeface="Roboto"/>
                <a:ea typeface="Roboto"/>
                <a:cs typeface="Roboto"/>
                <a:sym typeface="Roboto"/>
              </a:rPr>
              <a:t> system, smoke detectors and fire extinguisher in facility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(9</a:t>
            </a:r>
            <a:r>
              <a:rPr lang="en"/>
              <a:t>/35): CA-2 Security </a:t>
            </a:r>
            <a:r>
              <a:rPr lang="en"/>
              <a:t>Assessment</a:t>
            </a:r>
            <a:r>
              <a:rPr lang="en"/>
              <a:t> </a:t>
            </a:r>
            <a:endParaRPr/>
          </a:p>
        </p:txBody>
      </p:sp>
      <p:sp>
        <p:nvSpPr>
          <p:cNvPr id="196" name="Google Shape;196;p37"/>
          <p:cNvSpPr txBox="1"/>
          <p:nvPr/>
        </p:nvSpPr>
        <p:spPr>
          <a:xfrm>
            <a:off x="424200" y="1555350"/>
            <a:ext cx="8408100" cy="3154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Develop assessment plan for security controls, effectiveness of controls, environment, team, roles and </a:t>
            </a:r>
            <a:r>
              <a:rPr lang="en">
                <a:latin typeface="Roboto"/>
                <a:ea typeface="Roboto"/>
                <a:cs typeface="Roboto"/>
                <a:sym typeface="Roboto"/>
              </a:rPr>
              <a:t>responsibilities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Produce a security report documenting result of an assessment and making sure it gets to the right person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rPr b="1" lang="en">
                <a:latin typeface="Roboto"/>
                <a:ea typeface="Roboto"/>
                <a:cs typeface="Roboto"/>
                <a:sym typeface="Roboto"/>
              </a:rPr>
              <a:t>Implementation: </a:t>
            </a:r>
            <a:endParaRPr b="1">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Client is required to coordinate with DBA and tester to assess security controls, provide plan, and follow plan and notify the team if any changes are made to the plan when necessary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(10/35): </a:t>
            </a:r>
            <a:r>
              <a:rPr b="1" lang="en" sz="2400">
                <a:solidFill>
                  <a:srgbClr val="FFFFFF"/>
                </a:solidFill>
              </a:rPr>
              <a:t>AC-8 - System Use Notification</a:t>
            </a:r>
            <a:endParaRPr/>
          </a:p>
        </p:txBody>
      </p:sp>
      <p:sp>
        <p:nvSpPr>
          <p:cNvPr id="202" name="Google Shape;202;p38"/>
          <p:cNvSpPr txBox="1"/>
          <p:nvPr/>
        </p:nvSpPr>
        <p:spPr>
          <a:xfrm>
            <a:off x="694750" y="1560100"/>
            <a:ext cx="78738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Roboto"/>
                <a:ea typeface="Roboto"/>
                <a:cs typeface="Roboto"/>
                <a:sym typeface="Roboto"/>
              </a:rPr>
              <a:t>Displays a Warning screen, prior to granting access to the system.</a:t>
            </a:r>
            <a:endParaRPr>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rPr lang="en"/>
              <a:t>1.</a:t>
            </a:r>
            <a:r>
              <a:rPr lang="en">
                <a:latin typeface="Roboto"/>
                <a:ea typeface="Roboto"/>
                <a:cs typeface="Roboto"/>
                <a:sym typeface="Roboto"/>
              </a:rPr>
              <a:t>Users are accessing a U.S. Government information system</a:t>
            </a:r>
            <a:endParaRPr>
              <a:latin typeface="Roboto"/>
              <a:ea typeface="Roboto"/>
              <a:cs typeface="Roboto"/>
              <a:sym typeface="Roboto"/>
            </a:endParaRPr>
          </a:p>
          <a:p>
            <a:pPr indent="0" lvl="0" marL="0" rtl="0" algn="l">
              <a:lnSpc>
                <a:spcPct val="115000"/>
              </a:lnSpc>
              <a:spcBef>
                <a:spcPts val="0"/>
              </a:spcBef>
              <a:spcAft>
                <a:spcPts val="0"/>
              </a:spcAft>
              <a:buNone/>
            </a:pPr>
            <a:r>
              <a:rPr lang="en"/>
              <a:t>2.</a:t>
            </a:r>
            <a:r>
              <a:rPr lang="en">
                <a:latin typeface="Roboto"/>
                <a:ea typeface="Roboto"/>
                <a:cs typeface="Roboto"/>
                <a:sym typeface="Roboto"/>
              </a:rPr>
              <a:t>Information system usage may be monitored, recorded, and subject to audit</a:t>
            </a:r>
            <a:endParaRPr>
              <a:latin typeface="Roboto"/>
              <a:ea typeface="Roboto"/>
              <a:cs typeface="Roboto"/>
              <a:sym typeface="Roboto"/>
            </a:endParaRPr>
          </a:p>
          <a:p>
            <a:pPr indent="0" lvl="0" marL="0" rtl="0" algn="l">
              <a:lnSpc>
                <a:spcPct val="115000"/>
              </a:lnSpc>
              <a:spcBef>
                <a:spcPts val="0"/>
              </a:spcBef>
              <a:spcAft>
                <a:spcPts val="0"/>
              </a:spcAft>
              <a:buNone/>
            </a:pPr>
            <a:r>
              <a:rPr lang="en"/>
              <a:t>3.</a:t>
            </a:r>
            <a:r>
              <a:rPr lang="en">
                <a:latin typeface="Roboto"/>
                <a:ea typeface="Roboto"/>
                <a:cs typeface="Roboto"/>
                <a:sym typeface="Roboto"/>
              </a:rPr>
              <a:t>Unauthorized use of the system is prohibited and subject to criminal and civil penalties</a:t>
            </a:r>
            <a:endParaRPr>
              <a:latin typeface="Roboto"/>
              <a:ea typeface="Roboto"/>
              <a:cs typeface="Roboto"/>
              <a:sym typeface="Roboto"/>
            </a:endParaRPr>
          </a:p>
          <a:p>
            <a:pPr indent="0" lvl="0" marL="0" rtl="0" algn="l">
              <a:lnSpc>
                <a:spcPct val="115000"/>
              </a:lnSpc>
              <a:spcBef>
                <a:spcPts val="0"/>
              </a:spcBef>
              <a:spcAft>
                <a:spcPts val="0"/>
              </a:spcAft>
              <a:buNone/>
            </a:pPr>
            <a:r>
              <a:rPr lang="en"/>
              <a:t>4.</a:t>
            </a:r>
            <a:r>
              <a:rPr lang="en">
                <a:latin typeface="Roboto"/>
                <a:ea typeface="Roboto"/>
                <a:cs typeface="Roboto"/>
                <a:sym typeface="Roboto"/>
              </a:rPr>
              <a:t>Use of the system indicates consent to monitoring and recording</a:t>
            </a:r>
            <a:endParaRPr>
              <a:latin typeface="Roboto"/>
              <a:ea typeface="Roboto"/>
              <a:cs typeface="Roboto"/>
              <a:sym typeface="Roboto"/>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latin typeface="Roboto"/>
                <a:ea typeface="Roboto"/>
                <a:cs typeface="Roboto"/>
                <a:sym typeface="Roboto"/>
              </a:rPr>
              <a:t>Retains the notification message or banner on the screen until users acknowledge the usage conditions and take explicit actions to log on to or further access the information system</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9"/>
          <p:cNvSpPr txBox="1"/>
          <p:nvPr>
            <p:ph type="title"/>
          </p:nvPr>
        </p:nvSpPr>
        <p:spPr>
          <a:xfrm>
            <a:off x="311700" y="135275"/>
            <a:ext cx="8520600" cy="10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Control (</a:t>
            </a:r>
            <a:r>
              <a:rPr lang="en" sz="2400"/>
              <a:t>11/35):</a:t>
            </a:r>
            <a:endParaRPr sz="2400"/>
          </a:p>
          <a:p>
            <a:pPr indent="0" lvl="0" marL="0" rtl="0" algn="l">
              <a:spcBef>
                <a:spcPts val="0"/>
              </a:spcBef>
              <a:spcAft>
                <a:spcPts val="0"/>
              </a:spcAft>
              <a:buNone/>
            </a:pPr>
            <a:r>
              <a:rPr b="1" lang="en" sz="2000">
                <a:solidFill>
                  <a:srgbClr val="FFFFFF"/>
                </a:solidFill>
                <a:latin typeface="Arial"/>
                <a:ea typeface="Arial"/>
                <a:cs typeface="Arial"/>
                <a:sym typeface="Arial"/>
              </a:rPr>
              <a:t>AC-14 - Permitted Actions without Identification or Authentication</a:t>
            </a:r>
            <a:r>
              <a:rPr lang="en"/>
              <a:t> </a:t>
            </a:r>
            <a:endParaRPr/>
          </a:p>
        </p:txBody>
      </p:sp>
      <p:sp>
        <p:nvSpPr>
          <p:cNvPr id="208" name="Google Shape;208;p39"/>
          <p:cNvSpPr txBox="1"/>
          <p:nvPr/>
        </p:nvSpPr>
        <p:spPr>
          <a:xfrm>
            <a:off x="519300" y="1547925"/>
            <a:ext cx="81054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Roboto"/>
                <a:ea typeface="Roboto"/>
                <a:cs typeface="Roboto"/>
                <a:sym typeface="Roboto"/>
              </a:rPr>
              <a:t>This control addresses instances where no identification and authentication is required.</a:t>
            </a:r>
            <a:endParaRPr>
              <a:latin typeface="Roboto"/>
              <a:ea typeface="Roboto"/>
              <a:cs typeface="Roboto"/>
              <a:sym typeface="Roboto"/>
            </a:endParaRPr>
          </a:p>
          <a:p>
            <a:pPr indent="0" lvl="0" marL="0" rtl="0" algn="l">
              <a:lnSpc>
                <a:spcPct val="115000"/>
              </a:lnSpc>
              <a:spcBef>
                <a:spcPts val="0"/>
              </a:spcBef>
              <a:spcAft>
                <a:spcPts val="0"/>
              </a:spcAft>
              <a:buNone/>
            </a:pPr>
            <a:r>
              <a:rPr lang="en">
                <a:latin typeface="Roboto"/>
                <a:ea typeface="Roboto"/>
                <a:cs typeface="Roboto"/>
                <a:sym typeface="Roboto"/>
              </a:rPr>
              <a:t>It does not, however, require that such instances exist in a given information system.</a:t>
            </a:r>
            <a:endParaRPr>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rPr lang="en">
                <a:latin typeface="Roboto"/>
                <a:ea typeface="Roboto"/>
                <a:cs typeface="Roboto"/>
                <a:sym typeface="Roboto"/>
              </a:rPr>
              <a:t>In instances where identification and authentication is not required, the information system should ensure to:</a:t>
            </a:r>
            <a:endParaRPr>
              <a:latin typeface="Roboto"/>
              <a:ea typeface="Roboto"/>
              <a:cs typeface="Roboto"/>
              <a:sym typeface="Roboto"/>
            </a:endParaRPr>
          </a:p>
          <a:p>
            <a:pPr indent="0" lvl="0" marL="0" rtl="0" algn="l">
              <a:lnSpc>
                <a:spcPct val="115000"/>
              </a:lnSpc>
              <a:spcBef>
                <a:spcPts val="0"/>
              </a:spcBef>
              <a:spcAft>
                <a:spcPts val="0"/>
              </a:spcAft>
              <a:buNone/>
            </a:pPr>
            <a:r>
              <a:rPr lang="en"/>
              <a:t>1.</a:t>
            </a:r>
            <a:r>
              <a:rPr lang="en">
                <a:latin typeface="Roboto"/>
                <a:ea typeface="Roboto"/>
                <a:cs typeface="Roboto"/>
                <a:sym typeface="Roboto"/>
              </a:rPr>
              <a:t>identify/document specific user actions allowed on the system(s)</a:t>
            </a:r>
            <a:endParaRPr>
              <a:latin typeface="Roboto"/>
              <a:ea typeface="Roboto"/>
              <a:cs typeface="Roboto"/>
              <a:sym typeface="Roboto"/>
            </a:endParaRPr>
          </a:p>
          <a:p>
            <a:pPr indent="0" lvl="0" marL="0" rtl="0" algn="l">
              <a:lnSpc>
                <a:spcPct val="115000"/>
              </a:lnSpc>
              <a:spcBef>
                <a:spcPts val="0"/>
              </a:spcBef>
              <a:spcAft>
                <a:spcPts val="0"/>
              </a:spcAft>
              <a:buNone/>
            </a:pPr>
            <a:r>
              <a:rPr lang="en"/>
              <a:t>2.</a:t>
            </a:r>
            <a:r>
              <a:rPr lang="en">
                <a:latin typeface="Roboto"/>
                <a:ea typeface="Roboto"/>
                <a:cs typeface="Roboto"/>
                <a:sym typeface="Roboto"/>
              </a:rPr>
              <a:t>document the supporting rationale for not requiring identification and authentication, and</a:t>
            </a:r>
            <a:endParaRPr>
              <a:latin typeface="Roboto"/>
              <a:ea typeface="Roboto"/>
              <a:cs typeface="Roboto"/>
              <a:sym typeface="Roboto"/>
            </a:endParaRPr>
          </a:p>
          <a:p>
            <a:pPr indent="0" lvl="0" marL="0" rtl="0" algn="l">
              <a:lnSpc>
                <a:spcPct val="115000"/>
              </a:lnSpc>
              <a:spcBef>
                <a:spcPts val="0"/>
              </a:spcBef>
              <a:spcAft>
                <a:spcPts val="0"/>
              </a:spcAft>
              <a:buNone/>
            </a:pPr>
            <a:r>
              <a:rPr lang="en"/>
              <a:t>3.</a:t>
            </a:r>
            <a:r>
              <a:rPr lang="en">
                <a:latin typeface="Roboto"/>
                <a:ea typeface="Roboto"/>
                <a:cs typeface="Roboto"/>
                <a:sym typeface="Roboto"/>
              </a:rPr>
              <a:t>specify any conditions for bypassing identification and authentication in emergency situations.</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a:t>
            </a:r>
            <a:r>
              <a:rPr lang="en"/>
              <a:t>12/35): </a:t>
            </a:r>
            <a:r>
              <a:rPr b="1" lang="en" sz="2400">
                <a:solidFill>
                  <a:srgbClr val="FFFFFF"/>
                </a:solidFill>
                <a:latin typeface="Arial"/>
                <a:ea typeface="Arial"/>
                <a:cs typeface="Arial"/>
                <a:sym typeface="Arial"/>
              </a:rPr>
              <a:t>AT-4 – Security Training Records</a:t>
            </a:r>
            <a:r>
              <a:rPr lang="en"/>
              <a:t> </a:t>
            </a:r>
            <a:endParaRPr/>
          </a:p>
        </p:txBody>
      </p:sp>
      <p:sp>
        <p:nvSpPr>
          <p:cNvPr id="214" name="Google Shape;214;p40"/>
          <p:cNvSpPr txBox="1"/>
          <p:nvPr/>
        </p:nvSpPr>
        <p:spPr>
          <a:xfrm>
            <a:off x="548475" y="1584500"/>
            <a:ext cx="79833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Roboto"/>
                <a:ea typeface="Roboto"/>
                <a:cs typeface="Roboto"/>
                <a:sym typeface="Roboto"/>
              </a:rPr>
              <a:t>Document and monitor individual information system security training activities</a:t>
            </a:r>
            <a:endParaRPr>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rPr lang="en">
                <a:latin typeface="Roboto"/>
                <a:ea typeface="Roboto"/>
                <a:cs typeface="Roboto"/>
                <a:sym typeface="Roboto"/>
              </a:rPr>
              <a:t>Tracking and reporting security training information:</a:t>
            </a:r>
            <a:endParaRPr>
              <a:latin typeface="Roboto"/>
              <a:ea typeface="Roboto"/>
              <a:cs typeface="Roboto"/>
              <a:sym typeface="Roboto"/>
            </a:endParaRPr>
          </a:p>
          <a:p>
            <a:pPr indent="0" lvl="0" marL="457200" rtl="0" algn="l">
              <a:lnSpc>
                <a:spcPct val="115000"/>
              </a:lnSpc>
              <a:spcBef>
                <a:spcPts val="0"/>
              </a:spcBef>
              <a:spcAft>
                <a:spcPts val="0"/>
              </a:spcAft>
              <a:buNone/>
            </a:pPr>
            <a:r>
              <a:rPr lang="en">
                <a:latin typeface="Roboto"/>
                <a:ea typeface="Roboto"/>
                <a:cs typeface="Roboto"/>
                <a:sym typeface="Roboto"/>
              </a:rPr>
              <a:t>1. Name of employee</a:t>
            </a:r>
            <a:endParaRPr>
              <a:latin typeface="Roboto"/>
              <a:ea typeface="Roboto"/>
              <a:cs typeface="Roboto"/>
              <a:sym typeface="Roboto"/>
            </a:endParaRPr>
          </a:p>
          <a:p>
            <a:pPr indent="0" lvl="0" marL="457200" rtl="0" algn="l">
              <a:lnSpc>
                <a:spcPct val="115000"/>
              </a:lnSpc>
              <a:spcBef>
                <a:spcPts val="0"/>
              </a:spcBef>
              <a:spcAft>
                <a:spcPts val="0"/>
              </a:spcAft>
              <a:buNone/>
            </a:pPr>
            <a:r>
              <a:rPr lang="en">
                <a:latin typeface="Roboto"/>
                <a:ea typeface="Roboto"/>
                <a:cs typeface="Roboto"/>
                <a:sym typeface="Roboto"/>
              </a:rPr>
              <a:t>2. Dates and timeframe of training</a:t>
            </a:r>
            <a:endParaRPr>
              <a:latin typeface="Roboto"/>
              <a:ea typeface="Roboto"/>
              <a:cs typeface="Roboto"/>
              <a:sym typeface="Roboto"/>
            </a:endParaRPr>
          </a:p>
          <a:p>
            <a:pPr indent="0" lvl="0" marL="457200" rtl="0" algn="l">
              <a:lnSpc>
                <a:spcPct val="115000"/>
              </a:lnSpc>
              <a:spcBef>
                <a:spcPts val="0"/>
              </a:spcBef>
              <a:spcAft>
                <a:spcPts val="0"/>
              </a:spcAft>
              <a:buNone/>
            </a:pPr>
            <a:r>
              <a:rPr lang="en">
                <a:latin typeface="Roboto"/>
                <a:ea typeface="Roboto"/>
                <a:cs typeface="Roboto"/>
                <a:sym typeface="Roboto"/>
              </a:rPr>
              <a:t>3. Topics or subject areas covered</a:t>
            </a:r>
            <a:endParaRPr>
              <a:latin typeface="Roboto"/>
              <a:ea typeface="Roboto"/>
              <a:cs typeface="Roboto"/>
              <a:sym typeface="Roboto"/>
            </a:endParaRPr>
          </a:p>
          <a:p>
            <a:pPr indent="0" lvl="0" marL="457200" rtl="0" algn="l">
              <a:lnSpc>
                <a:spcPct val="115000"/>
              </a:lnSpc>
              <a:spcBef>
                <a:spcPts val="0"/>
              </a:spcBef>
              <a:spcAft>
                <a:spcPts val="0"/>
              </a:spcAft>
              <a:buNone/>
            </a:pPr>
            <a:r>
              <a:rPr lang="en">
                <a:latin typeface="Roboto"/>
                <a:ea typeface="Roboto"/>
                <a:cs typeface="Roboto"/>
                <a:sym typeface="Roboto"/>
              </a:rPr>
              <a:t>4. Any training certifications or completion confirmation</a:t>
            </a:r>
            <a:endParaRPr>
              <a:latin typeface="Roboto"/>
              <a:ea typeface="Roboto"/>
              <a:cs typeface="Roboto"/>
              <a:sym typeface="Roboto"/>
            </a:endParaRPr>
          </a:p>
          <a:p>
            <a:pPr indent="0" lvl="0" marL="0" rtl="0" algn="l">
              <a:lnSpc>
                <a:spcPct val="115000"/>
              </a:lnSpc>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a:p>
            <a:pPr indent="0" lvl="0" marL="0" rtl="0" algn="l">
              <a:lnSpc>
                <a:spcPct val="115000"/>
              </a:lnSpc>
              <a:spcBef>
                <a:spcPts val="0"/>
              </a:spcBef>
              <a:spcAft>
                <a:spcPts val="0"/>
              </a:spcAft>
              <a:buNone/>
            </a:pPr>
            <a:r>
              <a:rPr lang="en">
                <a:latin typeface="Roboto"/>
                <a:ea typeface="Roboto"/>
                <a:cs typeface="Roboto"/>
                <a:sym typeface="Roboto"/>
              </a:rPr>
              <a:t>Organization Supervisors are responsible for tracking status of all their reporting employees and to review their progress annually.</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a:t>
            </a:r>
            <a:r>
              <a:rPr lang="en"/>
              <a:t>13/35): </a:t>
            </a:r>
            <a:r>
              <a:rPr b="1" lang="en" sz="2400">
                <a:solidFill>
                  <a:srgbClr val="FFFFFF"/>
                </a:solidFill>
                <a:latin typeface="Arial"/>
                <a:ea typeface="Arial"/>
                <a:cs typeface="Arial"/>
                <a:sym typeface="Arial"/>
              </a:rPr>
              <a:t>CM-10 – Software Usage Restrictions</a:t>
            </a:r>
            <a:r>
              <a:rPr lang="en"/>
              <a:t> </a:t>
            </a:r>
            <a:endParaRPr/>
          </a:p>
        </p:txBody>
      </p:sp>
      <p:sp>
        <p:nvSpPr>
          <p:cNvPr id="220" name="Google Shape;220;p41"/>
          <p:cNvSpPr txBox="1"/>
          <p:nvPr/>
        </p:nvSpPr>
        <p:spPr>
          <a:xfrm>
            <a:off x="597225" y="1560100"/>
            <a:ext cx="81663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Roboto"/>
                <a:ea typeface="Roboto"/>
                <a:cs typeface="Roboto"/>
                <a:sym typeface="Roboto"/>
              </a:rPr>
              <a:t>The organization:</a:t>
            </a:r>
            <a:endParaRPr>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rPr lang="en">
                <a:latin typeface="Roboto"/>
                <a:ea typeface="Roboto"/>
                <a:cs typeface="Roboto"/>
                <a:sym typeface="Roboto"/>
              </a:rPr>
              <a:t>a. Uses software and associated documentation in accordance with contract agreements and copyright laws;</a:t>
            </a:r>
            <a:endParaRPr>
              <a:latin typeface="Roboto"/>
              <a:ea typeface="Roboto"/>
              <a:cs typeface="Roboto"/>
              <a:sym typeface="Roboto"/>
            </a:endParaRPr>
          </a:p>
          <a:p>
            <a:pPr indent="0" lvl="0" marL="0" rtl="0" algn="l">
              <a:lnSpc>
                <a:spcPct val="115000"/>
              </a:lnSpc>
              <a:spcBef>
                <a:spcPts val="0"/>
              </a:spcBef>
              <a:spcAft>
                <a:spcPts val="0"/>
              </a:spcAft>
              <a:buNone/>
            </a:pPr>
            <a:r>
              <a:rPr lang="en">
                <a:latin typeface="Roboto"/>
                <a:ea typeface="Roboto"/>
                <a:cs typeface="Roboto"/>
                <a:sym typeface="Roboto"/>
              </a:rPr>
              <a:t>b. Tracks the use of software and associated documentation; and</a:t>
            </a:r>
            <a:endParaRPr>
              <a:latin typeface="Roboto"/>
              <a:ea typeface="Roboto"/>
              <a:cs typeface="Roboto"/>
              <a:sym typeface="Roboto"/>
            </a:endParaRPr>
          </a:p>
          <a:p>
            <a:pPr indent="0" lvl="0" marL="0" rtl="0" algn="l">
              <a:lnSpc>
                <a:spcPct val="115000"/>
              </a:lnSpc>
              <a:spcBef>
                <a:spcPts val="0"/>
              </a:spcBef>
              <a:spcAft>
                <a:spcPts val="0"/>
              </a:spcAft>
              <a:buNone/>
            </a:pPr>
            <a:r>
              <a:rPr lang="en">
                <a:latin typeface="Roboto"/>
                <a:ea typeface="Roboto"/>
                <a:cs typeface="Roboto"/>
                <a:sym typeface="Roboto"/>
              </a:rPr>
              <a:t>c. Controls and documents the use of peer-to-peer file sharing technology</a:t>
            </a:r>
            <a:endParaRPr>
              <a:latin typeface="Roboto"/>
              <a:ea typeface="Roboto"/>
              <a:cs typeface="Roboto"/>
              <a:sym typeface="Roboto"/>
            </a:endParaRPr>
          </a:p>
          <a:p>
            <a:pPr indent="0" lvl="0" marL="0" rtl="0" algn="l">
              <a:lnSpc>
                <a:spcPct val="115000"/>
              </a:lnSpc>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a:p>
            <a:pPr indent="0" lvl="0" marL="0" rtl="0" algn="l">
              <a:lnSpc>
                <a:spcPct val="115000"/>
              </a:lnSpc>
              <a:spcBef>
                <a:spcPts val="0"/>
              </a:spcBef>
              <a:spcAft>
                <a:spcPts val="0"/>
              </a:spcAft>
              <a:buNone/>
            </a:pPr>
            <a:r>
              <a:rPr lang="en">
                <a:latin typeface="Roboto"/>
                <a:ea typeface="Roboto"/>
                <a:cs typeface="Roboto"/>
                <a:sym typeface="Roboto"/>
              </a:rPr>
              <a:t>Software license tracking will be accomplished with the use of simple spreadsheets, to record all pertinent software and licensing information.</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a:t>
            </a:r>
            <a:r>
              <a:rPr lang="en"/>
              <a:t>14/35): </a:t>
            </a:r>
            <a:r>
              <a:rPr b="1" lang="en">
                <a:solidFill>
                  <a:srgbClr val="FFFFFF"/>
                </a:solidFill>
                <a:latin typeface="Arial"/>
                <a:ea typeface="Arial"/>
                <a:cs typeface="Arial"/>
                <a:sym typeface="Arial"/>
              </a:rPr>
              <a:t>CP-3 – Contingency Training</a:t>
            </a:r>
            <a:r>
              <a:rPr lang="en"/>
              <a:t> </a:t>
            </a:r>
            <a:endParaRPr/>
          </a:p>
        </p:txBody>
      </p:sp>
      <p:sp>
        <p:nvSpPr>
          <p:cNvPr id="226" name="Google Shape;226;p42"/>
          <p:cNvSpPr txBox="1"/>
          <p:nvPr/>
        </p:nvSpPr>
        <p:spPr>
          <a:xfrm>
            <a:off x="621600" y="1535750"/>
            <a:ext cx="79833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Roboto"/>
                <a:ea typeface="Roboto"/>
                <a:cs typeface="Roboto"/>
                <a:sym typeface="Roboto"/>
              </a:rPr>
              <a:t>The organization provides contingency training to information system employees consistent with assigned roles and responsibilities:</a:t>
            </a:r>
            <a:endParaRPr>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rPr lang="en">
                <a:latin typeface="Roboto"/>
                <a:ea typeface="Roboto"/>
                <a:cs typeface="Roboto"/>
                <a:sym typeface="Roboto"/>
              </a:rPr>
              <a:t>a. Within the organization-defined time period of assuming a contingency role or responsibility;</a:t>
            </a:r>
            <a:endParaRPr>
              <a:latin typeface="Roboto"/>
              <a:ea typeface="Roboto"/>
              <a:cs typeface="Roboto"/>
              <a:sym typeface="Roboto"/>
            </a:endParaRPr>
          </a:p>
          <a:p>
            <a:pPr indent="0" lvl="0" marL="0" rtl="0" algn="l">
              <a:lnSpc>
                <a:spcPct val="115000"/>
              </a:lnSpc>
              <a:spcBef>
                <a:spcPts val="0"/>
              </a:spcBef>
              <a:spcAft>
                <a:spcPts val="0"/>
              </a:spcAft>
              <a:buNone/>
            </a:pPr>
            <a:r>
              <a:rPr lang="en">
                <a:latin typeface="Roboto"/>
                <a:ea typeface="Roboto"/>
                <a:cs typeface="Roboto"/>
                <a:sym typeface="Roboto"/>
              </a:rPr>
              <a:t>b. When required by information system changes; and</a:t>
            </a:r>
            <a:endParaRPr>
              <a:latin typeface="Roboto"/>
              <a:ea typeface="Roboto"/>
              <a:cs typeface="Roboto"/>
              <a:sym typeface="Roboto"/>
            </a:endParaRPr>
          </a:p>
          <a:p>
            <a:pPr indent="0" lvl="0" marL="0" rtl="0" algn="l">
              <a:lnSpc>
                <a:spcPct val="115000"/>
              </a:lnSpc>
              <a:spcBef>
                <a:spcPts val="0"/>
              </a:spcBef>
              <a:spcAft>
                <a:spcPts val="0"/>
              </a:spcAft>
              <a:buNone/>
            </a:pPr>
            <a:r>
              <a:rPr lang="en">
                <a:solidFill>
                  <a:srgbClr val="333333"/>
                </a:solidFill>
                <a:latin typeface="Roboto"/>
                <a:ea typeface="Roboto"/>
                <a:cs typeface="Roboto"/>
                <a:sym typeface="Roboto"/>
              </a:rPr>
              <a:t>c. With the organization-defined frequency thereafter</a:t>
            </a:r>
            <a:endParaRPr>
              <a:solidFill>
                <a:srgbClr val="333333"/>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333333"/>
              </a:solidFill>
              <a:latin typeface="Roboto"/>
              <a:ea typeface="Roboto"/>
              <a:cs typeface="Roboto"/>
              <a:sym typeface="Roboto"/>
            </a:endParaRPr>
          </a:p>
          <a:p>
            <a:pPr indent="0" lvl="0" marL="0" rtl="0" algn="l">
              <a:lnSpc>
                <a:spcPct val="115000"/>
              </a:lnSpc>
              <a:spcBef>
                <a:spcPts val="0"/>
              </a:spcBef>
              <a:spcAft>
                <a:spcPts val="0"/>
              </a:spcAft>
              <a:buNone/>
            </a:pPr>
            <a:r>
              <a:rPr lang="en">
                <a:latin typeface="Roboto"/>
                <a:ea typeface="Roboto"/>
                <a:cs typeface="Roboto"/>
                <a:sym typeface="Roboto"/>
              </a:rPr>
              <a:t>Organization Supervisors are responsible for tracking status of all their reporting employees and to review their progress annually.</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a:t>
            </a:r>
            <a:r>
              <a:rPr lang="en"/>
              <a:t>15/35): </a:t>
            </a:r>
            <a:r>
              <a:rPr b="1" lang="en" sz="2700">
                <a:solidFill>
                  <a:srgbClr val="FFFFFF"/>
                </a:solidFill>
                <a:latin typeface="Arial"/>
                <a:ea typeface="Arial"/>
                <a:cs typeface="Arial"/>
                <a:sym typeface="Arial"/>
              </a:rPr>
              <a:t>IA-6 Authenticator Feedback</a:t>
            </a:r>
            <a:r>
              <a:rPr lang="en"/>
              <a:t> </a:t>
            </a:r>
            <a:endParaRPr/>
          </a:p>
        </p:txBody>
      </p:sp>
      <p:sp>
        <p:nvSpPr>
          <p:cNvPr id="232" name="Google Shape;232;p43"/>
          <p:cNvSpPr txBox="1"/>
          <p:nvPr/>
        </p:nvSpPr>
        <p:spPr>
          <a:xfrm>
            <a:off x="311725" y="1645425"/>
            <a:ext cx="82203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333333"/>
                </a:solidFill>
                <a:latin typeface="Roboto"/>
                <a:ea typeface="Roboto"/>
                <a:cs typeface="Roboto"/>
                <a:sym typeface="Roboto"/>
              </a:rPr>
              <a:t>The information system obscures feedback to protect the information from possible exploitation/use by unauthorized individuals.</a:t>
            </a:r>
            <a:endParaRPr>
              <a:solidFill>
                <a:srgbClr val="333333"/>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333333"/>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333333"/>
                </a:solidFill>
                <a:latin typeface="Roboto"/>
                <a:ea typeface="Roboto"/>
                <a:cs typeface="Roboto"/>
                <a:sym typeface="Roboto"/>
              </a:rPr>
              <a:t>The feedback from information systems does not provide information that would allow unauthorized individuals to compromise authentication mechanisms.</a:t>
            </a:r>
            <a:endParaRPr>
              <a:solidFill>
                <a:srgbClr val="333333"/>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333333"/>
                </a:solidFill>
                <a:latin typeface="Roboto"/>
                <a:ea typeface="Roboto"/>
                <a:cs typeface="Roboto"/>
                <a:sym typeface="Roboto"/>
              </a:rPr>
              <a:t>For example:</a:t>
            </a:r>
            <a:endParaRPr>
              <a:solidFill>
                <a:srgbClr val="333333"/>
              </a:solidFill>
              <a:latin typeface="Roboto"/>
              <a:ea typeface="Roboto"/>
              <a:cs typeface="Roboto"/>
              <a:sym typeface="Roboto"/>
            </a:endParaRPr>
          </a:p>
          <a:p>
            <a:pPr indent="0" lvl="0" marL="0" rtl="0" algn="l">
              <a:lnSpc>
                <a:spcPct val="115000"/>
              </a:lnSpc>
              <a:spcBef>
                <a:spcPts val="0"/>
              </a:spcBef>
              <a:spcAft>
                <a:spcPts val="0"/>
              </a:spcAft>
              <a:buNone/>
            </a:pPr>
            <a:r>
              <a:rPr lang="en"/>
              <a:t>a.</a:t>
            </a:r>
            <a:r>
              <a:rPr lang="en">
                <a:solidFill>
                  <a:srgbClr val="333333"/>
                </a:solidFill>
                <a:latin typeface="Roboto"/>
                <a:ea typeface="Roboto"/>
                <a:cs typeface="Roboto"/>
                <a:sym typeface="Roboto"/>
              </a:rPr>
              <a:t>Larger monitors which may allow others to see private information</a:t>
            </a:r>
            <a:endParaRPr>
              <a:solidFill>
                <a:srgbClr val="333333"/>
              </a:solidFill>
              <a:latin typeface="Roboto"/>
              <a:ea typeface="Roboto"/>
              <a:cs typeface="Roboto"/>
              <a:sym typeface="Roboto"/>
            </a:endParaRPr>
          </a:p>
          <a:p>
            <a:pPr indent="0" lvl="0" marL="0" rtl="0" algn="l">
              <a:lnSpc>
                <a:spcPct val="115000"/>
              </a:lnSpc>
              <a:spcBef>
                <a:spcPts val="0"/>
              </a:spcBef>
              <a:spcAft>
                <a:spcPts val="0"/>
              </a:spcAft>
              <a:buNone/>
            </a:pPr>
            <a:r>
              <a:rPr lang="en"/>
              <a:t>b.</a:t>
            </a:r>
            <a:r>
              <a:rPr lang="en">
                <a:solidFill>
                  <a:srgbClr val="333333"/>
                </a:solidFill>
                <a:latin typeface="Roboto"/>
                <a:ea typeface="Roboto"/>
                <a:cs typeface="Roboto"/>
                <a:sym typeface="Roboto"/>
              </a:rPr>
              <a:t>Hiding a password on login by displaying </a:t>
            </a:r>
            <a:r>
              <a:rPr lang="en">
                <a:solidFill>
                  <a:srgbClr val="333333"/>
                </a:solidFill>
                <a:latin typeface="Roboto"/>
                <a:ea typeface="Roboto"/>
                <a:cs typeface="Roboto"/>
                <a:sym typeface="Roboto"/>
              </a:rPr>
              <a:t>asterisks</a:t>
            </a:r>
            <a:endParaRPr>
              <a:solidFill>
                <a:srgbClr val="333333"/>
              </a:solidFill>
              <a:latin typeface="Roboto"/>
              <a:ea typeface="Roboto"/>
              <a:cs typeface="Roboto"/>
              <a:sym typeface="Roboto"/>
            </a:endParaRPr>
          </a:p>
          <a:p>
            <a:pPr indent="0" lvl="0" marL="0" rtl="0" algn="l">
              <a:lnSpc>
                <a:spcPct val="115000"/>
              </a:lnSpc>
              <a:spcBef>
                <a:spcPts val="0"/>
              </a:spcBef>
              <a:spcAft>
                <a:spcPts val="0"/>
              </a:spcAft>
              <a:buNone/>
            </a:pPr>
            <a:r>
              <a:rPr lang="en"/>
              <a:t>c.</a:t>
            </a:r>
            <a:r>
              <a:rPr lang="en">
                <a:solidFill>
                  <a:srgbClr val="333333"/>
                </a:solidFill>
                <a:latin typeface="Roboto"/>
                <a:ea typeface="Roboto"/>
                <a:cs typeface="Roboto"/>
                <a:sym typeface="Roboto"/>
              </a:rPr>
              <a:t>Or a standard user trying to execute a command without proper permission</a:t>
            </a:r>
            <a:endParaRPr>
              <a:solidFill>
                <a:srgbClr val="333333"/>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The Database</a:t>
            </a:r>
            <a:endParaRPr/>
          </a:p>
        </p:txBody>
      </p:sp>
      <p:sp>
        <p:nvSpPr>
          <p:cNvPr id="127" name="Google Shape;127;p26"/>
          <p:cNvSpPr txBox="1"/>
          <p:nvPr/>
        </p:nvSpPr>
        <p:spPr>
          <a:xfrm>
            <a:off x="950700" y="1488775"/>
            <a:ext cx="7242600" cy="3392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000">
                <a:latin typeface="Times New Roman"/>
                <a:ea typeface="Times New Roman"/>
                <a:cs typeface="Times New Roman"/>
                <a:sym typeface="Times New Roman"/>
              </a:rPr>
              <a:t>Main Focus:</a:t>
            </a:r>
            <a:endParaRPr sz="2000">
              <a:latin typeface="Times New Roman"/>
              <a:ea typeface="Times New Roman"/>
              <a:cs typeface="Times New Roman"/>
              <a:sym typeface="Times New Roman"/>
            </a:endParaRPr>
          </a:p>
          <a:p>
            <a:pPr indent="-355600" lvl="0" marL="457200" rtl="0" algn="just">
              <a:spcBef>
                <a:spcPts val="0"/>
              </a:spcBef>
              <a:spcAft>
                <a:spcPts val="0"/>
              </a:spcAft>
              <a:buSzPts val="2000"/>
              <a:buFont typeface="Times New Roman"/>
              <a:buChar char="-"/>
            </a:pPr>
            <a:r>
              <a:rPr lang="en" sz="2000">
                <a:latin typeface="Times New Roman"/>
                <a:ea typeface="Times New Roman"/>
                <a:cs typeface="Times New Roman"/>
                <a:sym typeface="Times New Roman"/>
              </a:rPr>
              <a:t>Hate crimes in the United States from the last few decades to today.</a:t>
            </a:r>
            <a:endParaRPr sz="2000">
              <a:latin typeface="Times New Roman"/>
              <a:ea typeface="Times New Roman"/>
              <a:cs typeface="Times New Roman"/>
              <a:sym typeface="Times New Roman"/>
            </a:endParaRPr>
          </a:p>
          <a:p>
            <a:pPr indent="-355600" lvl="0" marL="457200" rtl="0" algn="just">
              <a:spcBef>
                <a:spcPts val="0"/>
              </a:spcBef>
              <a:spcAft>
                <a:spcPts val="0"/>
              </a:spcAft>
              <a:buSzPts val="2000"/>
              <a:buFont typeface="Times New Roman"/>
              <a:buChar char="-"/>
            </a:pPr>
            <a:r>
              <a:rPr lang="en" sz="2000">
                <a:latin typeface="Times New Roman"/>
                <a:ea typeface="Times New Roman"/>
                <a:cs typeface="Times New Roman"/>
                <a:sym typeface="Times New Roman"/>
              </a:rPr>
              <a:t>Relevant information readily </a:t>
            </a:r>
            <a:r>
              <a:rPr lang="en" sz="2000">
                <a:latin typeface="Times New Roman"/>
                <a:ea typeface="Times New Roman"/>
                <a:cs typeface="Times New Roman"/>
                <a:sym typeface="Times New Roman"/>
              </a:rPr>
              <a:t>available</a:t>
            </a:r>
            <a:r>
              <a:rPr lang="en" sz="2000">
                <a:latin typeface="Times New Roman"/>
                <a:ea typeface="Times New Roman"/>
                <a:cs typeface="Times New Roman"/>
                <a:sym typeface="Times New Roman"/>
              </a:rPr>
              <a:t> to all users to view and compare.</a:t>
            </a:r>
            <a:endParaRPr sz="2000">
              <a:latin typeface="Times New Roman"/>
              <a:ea typeface="Times New Roman"/>
              <a:cs typeface="Times New Roman"/>
              <a:sym typeface="Times New Roman"/>
            </a:endParaRPr>
          </a:p>
          <a:p>
            <a:pPr indent="-355600" lvl="0" marL="457200" rtl="0" algn="just">
              <a:spcBef>
                <a:spcPts val="0"/>
              </a:spcBef>
              <a:spcAft>
                <a:spcPts val="0"/>
              </a:spcAft>
              <a:buSzPts val="2000"/>
              <a:buFont typeface="Times New Roman"/>
              <a:buChar char="-"/>
            </a:pPr>
            <a:r>
              <a:rPr lang="en" sz="2000">
                <a:latin typeface="Times New Roman"/>
                <a:ea typeface="Times New Roman"/>
                <a:cs typeface="Times New Roman"/>
                <a:sym typeface="Times New Roman"/>
              </a:rPr>
              <a:t>Data originated from Global Terrorism Database and Federal  Bureau of Investigation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i="1">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4"/>
          <p:cNvSpPr txBox="1"/>
          <p:nvPr>
            <p:ph type="title"/>
          </p:nvPr>
        </p:nvSpPr>
        <p:spPr>
          <a:xfrm>
            <a:off x="311725" y="170625"/>
            <a:ext cx="8520600" cy="9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a:t>
            </a:r>
            <a:r>
              <a:rPr lang="en"/>
              <a:t>16/35):</a:t>
            </a:r>
            <a:endParaRPr/>
          </a:p>
          <a:p>
            <a:pPr indent="0" lvl="0" marL="0" rtl="0" algn="l">
              <a:spcBef>
                <a:spcPts val="0"/>
              </a:spcBef>
              <a:spcAft>
                <a:spcPts val="0"/>
              </a:spcAft>
              <a:buNone/>
            </a:pPr>
            <a:r>
              <a:rPr b="1" lang="en" sz="2400">
                <a:solidFill>
                  <a:srgbClr val="FFFFFF"/>
                </a:solidFill>
                <a:latin typeface="Arial"/>
                <a:ea typeface="Arial"/>
                <a:cs typeface="Arial"/>
                <a:sym typeface="Arial"/>
              </a:rPr>
              <a:t>MA-1 – System Maintenance Policy and Procedures</a:t>
            </a:r>
            <a:r>
              <a:rPr lang="en"/>
              <a:t> </a:t>
            </a:r>
            <a:endParaRPr/>
          </a:p>
        </p:txBody>
      </p:sp>
      <p:sp>
        <p:nvSpPr>
          <p:cNvPr id="238" name="Google Shape;238;p44"/>
          <p:cNvSpPr txBox="1"/>
          <p:nvPr/>
        </p:nvSpPr>
        <p:spPr>
          <a:xfrm>
            <a:off x="243775" y="1730750"/>
            <a:ext cx="82758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The organization:</a:t>
            </a:r>
            <a:endParaRPr/>
          </a:p>
          <a:p>
            <a:pPr indent="0" lvl="0" marL="0" rtl="0" algn="l">
              <a:lnSpc>
                <a:spcPct val="115000"/>
              </a:lnSpc>
              <a:spcBef>
                <a:spcPts val="0"/>
              </a:spcBef>
              <a:spcAft>
                <a:spcPts val="0"/>
              </a:spcAft>
              <a:buNone/>
            </a:pPr>
            <a:r>
              <a:rPr lang="en"/>
              <a:t>Implemented in the </a:t>
            </a:r>
            <a:r>
              <a:rPr lang="en">
                <a:solidFill>
                  <a:srgbClr val="333333"/>
                </a:solidFill>
              </a:rPr>
              <a:t>MA-1_PolicyAndProcedure document.</a:t>
            </a:r>
            <a:endParaRPr>
              <a:solidFill>
                <a:srgbClr val="333333"/>
              </a:solidFill>
            </a:endParaRPr>
          </a:p>
          <a:p>
            <a:pPr indent="0" lvl="0" marL="0" rtl="0" algn="l">
              <a:lnSpc>
                <a:spcPct val="115000"/>
              </a:lnSpc>
              <a:spcBef>
                <a:spcPts val="0"/>
              </a:spcBef>
              <a:spcAft>
                <a:spcPts val="0"/>
              </a:spcAft>
              <a:buNone/>
            </a:pPr>
            <a:r>
              <a:t/>
            </a:r>
            <a:endParaRPr>
              <a:solidFill>
                <a:srgbClr val="333333"/>
              </a:solidFill>
            </a:endParaRPr>
          </a:p>
          <a:p>
            <a:pPr indent="0" lvl="0" marL="0" rtl="0" algn="l">
              <a:lnSpc>
                <a:spcPct val="115000"/>
              </a:lnSpc>
              <a:spcBef>
                <a:spcPts val="0"/>
              </a:spcBef>
              <a:spcAft>
                <a:spcPts val="0"/>
              </a:spcAft>
              <a:buNone/>
            </a:pPr>
            <a:r>
              <a:rPr lang="en"/>
              <a:t>a. Develops, documents, and disseminates to organization-defined personnel or roles:</a:t>
            </a:r>
            <a:endParaRPr/>
          </a:p>
          <a:p>
            <a:pPr indent="0" lvl="0" marL="457200" rtl="0" algn="l">
              <a:lnSpc>
                <a:spcPct val="115000"/>
              </a:lnSpc>
              <a:spcBef>
                <a:spcPts val="0"/>
              </a:spcBef>
              <a:spcAft>
                <a:spcPts val="0"/>
              </a:spcAft>
              <a:buNone/>
            </a:pPr>
            <a:r>
              <a:rPr lang="en"/>
              <a:t>1. A system maintenance policy and</a:t>
            </a:r>
            <a:endParaRPr/>
          </a:p>
          <a:p>
            <a:pPr indent="0" lvl="0" marL="457200" rtl="0" algn="l">
              <a:lnSpc>
                <a:spcPct val="115000"/>
              </a:lnSpc>
              <a:spcBef>
                <a:spcPts val="0"/>
              </a:spcBef>
              <a:spcAft>
                <a:spcPts val="0"/>
              </a:spcAft>
              <a:buNone/>
            </a:pPr>
            <a:r>
              <a:rPr lang="en"/>
              <a:t>2. Procedures to facilitate the implementation of the system maintenance policy and</a:t>
            </a:r>
            <a:endParaRPr/>
          </a:p>
          <a:p>
            <a:pPr indent="0" lvl="0" marL="0" rtl="0" algn="l">
              <a:lnSpc>
                <a:spcPct val="115000"/>
              </a:lnSpc>
              <a:spcBef>
                <a:spcPts val="0"/>
              </a:spcBef>
              <a:spcAft>
                <a:spcPts val="0"/>
              </a:spcAft>
              <a:buNone/>
            </a:pPr>
            <a:r>
              <a:rPr lang="en"/>
              <a:t>b. Reviews and updates the current:</a:t>
            </a:r>
            <a:endParaRPr/>
          </a:p>
          <a:p>
            <a:pPr indent="0" lvl="0" marL="457200" rtl="0" algn="l">
              <a:lnSpc>
                <a:spcPct val="115000"/>
              </a:lnSpc>
              <a:spcBef>
                <a:spcPts val="0"/>
              </a:spcBef>
              <a:spcAft>
                <a:spcPts val="0"/>
              </a:spcAft>
              <a:buNone/>
            </a:pPr>
            <a:r>
              <a:rPr lang="en"/>
              <a:t>1. System maintenance policy according to organization-defined frequency; and</a:t>
            </a:r>
            <a:endParaRPr/>
          </a:p>
          <a:p>
            <a:pPr indent="0" lvl="0" marL="457200" rtl="0" algn="l">
              <a:lnSpc>
                <a:spcPct val="115000"/>
              </a:lnSpc>
              <a:spcBef>
                <a:spcPts val="0"/>
              </a:spcBef>
              <a:spcAft>
                <a:spcPts val="0"/>
              </a:spcAft>
              <a:buNone/>
            </a:pPr>
            <a:r>
              <a:rPr lang="en"/>
              <a:t>2. System maintenance procedures according to organization-defined frequency.</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Implemented by the </a:t>
            </a:r>
            <a:r>
              <a:rPr lang="en">
                <a:solidFill>
                  <a:srgbClr val="333333"/>
                </a:solidFill>
              </a:rPr>
              <a:t>MA-1_PolicyAndProcedure document.</a:t>
            </a:r>
            <a:endParaRPr>
              <a:solidFill>
                <a:srgbClr val="33333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a:t>
            </a:r>
            <a:r>
              <a:rPr lang="en"/>
              <a:t>17/35): </a:t>
            </a:r>
            <a:r>
              <a:rPr b="1" lang="en">
                <a:solidFill>
                  <a:srgbClr val="FFFFFF"/>
                </a:solidFill>
                <a:latin typeface="Arial"/>
                <a:ea typeface="Arial"/>
                <a:cs typeface="Arial"/>
                <a:sym typeface="Arial"/>
              </a:rPr>
              <a:t>PE-8 – Visitor Access Records</a:t>
            </a:r>
            <a:r>
              <a:rPr lang="en"/>
              <a:t> </a:t>
            </a:r>
            <a:endParaRPr/>
          </a:p>
        </p:txBody>
      </p:sp>
      <p:sp>
        <p:nvSpPr>
          <p:cNvPr id="244" name="Google Shape;244;p45"/>
          <p:cNvSpPr txBox="1"/>
          <p:nvPr/>
        </p:nvSpPr>
        <p:spPr>
          <a:xfrm>
            <a:off x="427950" y="1608850"/>
            <a:ext cx="82881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The organization utilizes an electronic card reader entry/exit system to log entrance/exit</a:t>
            </a:r>
            <a:endParaRPr/>
          </a:p>
          <a:p>
            <a:pPr indent="0" lvl="0" marL="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AutoNum type="arabicParenR"/>
            </a:pPr>
            <a:r>
              <a:rPr lang="en"/>
              <a:t>Any visitor without an electronic card must enter and check-in at the front desk</a:t>
            </a:r>
            <a:endParaRPr/>
          </a:p>
          <a:p>
            <a:pPr indent="-317500" lvl="0" marL="457200" rtl="0" algn="l">
              <a:lnSpc>
                <a:spcPct val="115000"/>
              </a:lnSpc>
              <a:spcBef>
                <a:spcPts val="0"/>
              </a:spcBef>
              <a:spcAft>
                <a:spcPts val="0"/>
              </a:spcAft>
              <a:buSzPts val="1400"/>
              <a:buAutoNum type="arabicParenR"/>
            </a:pPr>
            <a:r>
              <a:rPr lang="en"/>
              <a:t>The desk attendant will contact the escort (person visitor) came to see</a:t>
            </a:r>
            <a:endParaRPr/>
          </a:p>
          <a:p>
            <a:pPr indent="-317500" lvl="0" marL="457200" rtl="0" algn="l">
              <a:lnSpc>
                <a:spcPct val="115000"/>
              </a:lnSpc>
              <a:spcBef>
                <a:spcPts val="0"/>
              </a:spcBef>
              <a:spcAft>
                <a:spcPts val="0"/>
              </a:spcAft>
              <a:buSzPts val="1400"/>
              <a:buAutoNum type="arabicParenR"/>
            </a:pPr>
            <a:r>
              <a:rPr lang="en"/>
              <a:t>The escort accompanies the visitor for the duration of their visit</a:t>
            </a:r>
            <a:endParaRPr/>
          </a:p>
          <a:p>
            <a:pPr indent="-317500" lvl="0" marL="457200" rtl="0" algn="l">
              <a:lnSpc>
                <a:spcPct val="115000"/>
              </a:lnSpc>
              <a:spcBef>
                <a:spcPts val="0"/>
              </a:spcBef>
              <a:spcAft>
                <a:spcPts val="0"/>
              </a:spcAft>
              <a:buSzPts val="1400"/>
              <a:buAutoNum type="arabicParenR"/>
            </a:pPr>
            <a:r>
              <a:rPr lang="en"/>
              <a:t>At the end of the visit, the escort and visitor return to main desk to check out and leave</a:t>
            </a:r>
            <a:endParaRPr/>
          </a:p>
          <a:p>
            <a:pPr indent="0" lvl="0" marL="0" rtl="0" algn="l">
              <a:lnSpc>
                <a:spcPct val="115000"/>
              </a:lnSpc>
              <a:spcBef>
                <a:spcPts val="0"/>
              </a:spcBef>
              <a:spcAft>
                <a:spcPts val="0"/>
              </a:spcAft>
              <a:buNone/>
            </a:pPr>
            <a:r>
              <a:rPr lang="en"/>
              <a:t> </a:t>
            </a:r>
            <a:endParaRPr/>
          </a:p>
          <a:p>
            <a:pPr indent="0" lvl="0" marL="0" rtl="0" algn="l">
              <a:lnSpc>
                <a:spcPct val="115000"/>
              </a:lnSpc>
              <a:spcBef>
                <a:spcPts val="0"/>
              </a:spcBef>
              <a:spcAft>
                <a:spcPts val="0"/>
              </a:spcAft>
              <a:buNone/>
            </a:pPr>
            <a:r>
              <a:rPr lang="en"/>
              <a:t>The organization employs automated mechanisms to facilitate the maintenance and review of visitor access records.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6"/>
          <p:cNvSpPr txBox="1"/>
          <p:nvPr>
            <p:ph type="title"/>
          </p:nvPr>
        </p:nvSpPr>
        <p:spPr>
          <a:xfrm>
            <a:off x="311700" y="196300"/>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t>Control (</a:t>
            </a:r>
            <a:r>
              <a:rPr lang="en" sz="2700"/>
              <a:t>18/35): RA-1 Risk Assessment Policy and Procedures</a:t>
            </a:r>
            <a:endParaRPr sz="2700"/>
          </a:p>
        </p:txBody>
      </p:sp>
      <p:sp>
        <p:nvSpPr>
          <p:cNvPr id="250" name="Google Shape;250;p46"/>
          <p:cNvSpPr txBox="1"/>
          <p:nvPr/>
        </p:nvSpPr>
        <p:spPr>
          <a:xfrm>
            <a:off x="773275" y="1511425"/>
            <a:ext cx="7896900" cy="3081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Policy that addresses the implementation of the current risk assessment policy and the steps done to maintain it (procedures). This policy addresses: purpose, scope, roles, responsibility, management commitment, coordination among entities. </a:t>
            </a:r>
            <a:endParaRPr sz="2000"/>
          </a:p>
          <a:p>
            <a:pPr indent="-355600" lvl="0" marL="457200" rtl="0" algn="l">
              <a:lnSpc>
                <a:spcPct val="115000"/>
              </a:lnSpc>
              <a:spcBef>
                <a:spcPts val="0"/>
              </a:spcBef>
              <a:spcAft>
                <a:spcPts val="0"/>
              </a:spcAft>
              <a:buSzPts val="2000"/>
              <a:buChar char="●"/>
            </a:pPr>
            <a:r>
              <a:rPr lang="en" sz="2000"/>
              <a:t>Regular reviews of current risk assessment policies and procedures. </a:t>
            </a:r>
            <a:endParaRPr sz="2000"/>
          </a:p>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rPr lang="en" sz="2000">
                <a:highlight>
                  <a:srgbClr val="FFFF00"/>
                </a:highlight>
              </a:rPr>
              <a:t>Solution</a:t>
            </a:r>
            <a:r>
              <a:rPr lang="en" sz="2000"/>
              <a:t>: Implementation of the </a:t>
            </a:r>
            <a:r>
              <a:rPr i="1" lang="en" sz="2000"/>
              <a:t>Risk Assessment Policy and Procedures</a:t>
            </a:r>
            <a:endParaRPr i="1" sz="2000"/>
          </a:p>
          <a:p>
            <a:pPr indent="0" lvl="0" marL="0" rtl="0" algn="l">
              <a:lnSpc>
                <a:spcPct val="115000"/>
              </a:lnSpc>
              <a:spcBef>
                <a:spcPts val="0"/>
              </a:spcBef>
              <a:spcAft>
                <a:spcPts val="0"/>
              </a:spcAft>
              <a:buNone/>
            </a:pPr>
            <a:r>
              <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7"/>
          <p:cNvSpPr txBox="1"/>
          <p:nvPr>
            <p:ph type="title"/>
          </p:nvPr>
        </p:nvSpPr>
        <p:spPr>
          <a:xfrm>
            <a:off x="311700" y="196300"/>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t>Control (18/35): RA-1 Risk Assessment Policy and Procedures</a:t>
            </a:r>
            <a:endParaRPr sz="2700"/>
          </a:p>
        </p:txBody>
      </p:sp>
      <p:pic>
        <p:nvPicPr>
          <p:cNvPr id="256" name="Google Shape;256;p47"/>
          <p:cNvPicPr preferRelativeResize="0"/>
          <p:nvPr/>
        </p:nvPicPr>
        <p:blipFill>
          <a:blip r:embed="rId3">
            <a:alphaModFix/>
          </a:blip>
          <a:stretch>
            <a:fillRect/>
          </a:stretch>
        </p:blipFill>
        <p:spPr>
          <a:xfrm>
            <a:off x="2970000" y="1308650"/>
            <a:ext cx="3289349" cy="3834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a:t>
            </a:r>
            <a:r>
              <a:rPr lang="en"/>
              <a:t>19/35): RA-2 Security Categorization</a:t>
            </a:r>
            <a:endParaRPr/>
          </a:p>
        </p:txBody>
      </p:sp>
      <p:sp>
        <p:nvSpPr>
          <p:cNvPr id="262" name="Google Shape;262;p48"/>
          <p:cNvSpPr txBox="1"/>
          <p:nvPr/>
        </p:nvSpPr>
        <p:spPr>
          <a:xfrm>
            <a:off x="773275" y="1511425"/>
            <a:ext cx="7896900" cy="3081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Information and information Systems are in compliance with local and federal laws.</a:t>
            </a:r>
            <a:endParaRPr sz="2000"/>
          </a:p>
          <a:p>
            <a:pPr indent="-355600" lvl="0" marL="457200" rtl="0" algn="l">
              <a:lnSpc>
                <a:spcPct val="115000"/>
              </a:lnSpc>
              <a:spcBef>
                <a:spcPts val="0"/>
              </a:spcBef>
              <a:spcAft>
                <a:spcPts val="0"/>
              </a:spcAft>
              <a:buSzPts val="2000"/>
              <a:buChar char="●"/>
            </a:pPr>
            <a:r>
              <a:rPr lang="en" sz="2000"/>
              <a:t>Proper documentation of security categories. </a:t>
            </a:r>
            <a:endParaRPr sz="2000"/>
          </a:p>
          <a:p>
            <a:pPr indent="-355600" lvl="0" marL="457200" rtl="0" algn="l">
              <a:lnSpc>
                <a:spcPct val="115000"/>
              </a:lnSpc>
              <a:spcBef>
                <a:spcPts val="0"/>
              </a:spcBef>
              <a:spcAft>
                <a:spcPts val="0"/>
              </a:spcAft>
              <a:buSzPts val="2000"/>
              <a:buChar char="●"/>
            </a:pPr>
            <a:r>
              <a:rPr lang="en" sz="2000"/>
              <a:t>Assurance that the database administrator has approved of all security categories defined.</a:t>
            </a:r>
            <a:endParaRPr sz="2000"/>
          </a:p>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rPr lang="en" sz="2000">
                <a:highlight>
                  <a:srgbClr val="FFFF00"/>
                </a:highlight>
              </a:rPr>
              <a:t>Solution</a:t>
            </a:r>
            <a:r>
              <a:rPr lang="en" sz="2000"/>
              <a:t>: Implementation of </a:t>
            </a:r>
            <a:r>
              <a:rPr i="1" lang="en" sz="2000"/>
              <a:t>Security Categorization </a:t>
            </a:r>
            <a:r>
              <a:rPr lang="en" sz="2000"/>
              <a:t>document</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(19/35): RA-2 Security Categorization</a:t>
            </a:r>
            <a:endParaRPr/>
          </a:p>
        </p:txBody>
      </p:sp>
      <p:pic>
        <p:nvPicPr>
          <p:cNvPr id="268" name="Google Shape;268;p49"/>
          <p:cNvPicPr preferRelativeResize="0"/>
          <p:nvPr/>
        </p:nvPicPr>
        <p:blipFill>
          <a:blip r:embed="rId3">
            <a:alphaModFix/>
          </a:blip>
          <a:stretch>
            <a:fillRect/>
          </a:stretch>
        </p:blipFill>
        <p:spPr>
          <a:xfrm>
            <a:off x="2147988" y="1300400"/>
            <a:ext cx="4848086" cy="3714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a:t>
            </a:r>
            <a:r>
              <a:rPr lang="en"/>
              <a:t>20/35): RA-3 Risk </a:t>
            </a:r>
            <a:r>
              <a:rPr lang="en"/>
              <a:t>Assessment</a:t>
            </a:r>
            <a:r>
              <a:rPr lang="en"/>
              <a:t> </a:t>
            </a:r>
            <a:endParaRPr/>
          </a:p>
        </p:txBody>
      </p:sp>
      <p:sp>
        <p:nvSpPr>
          <p:cNvPr id="274" name="Google Shape;274;p50"/>
          <p:cNvSpPr txBox="1"/>
          <p:nvPr/>
        </p:nvSpPr>
        <p:spPr>
          <a:xfrm>
            <a:off x="773275" y="1511425"/>
            <a:ext cx="7896900" cy="30813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Going through a risk assessment for identifying the chance of harm occurring from external or internal entities</a:t>
            </a:r>
            <a:endParaRPr sz="1900"/>
          </a:p>
          <a:p>
            <a:pPr indent="-349250" lvl="0" marL="457200" rtl="0" algn="l">
              <a:lnSpc>
                <a:spcPct val="115000"/>
              </a:lnSpc>
              <a:spcBef>
                <a:spcPts val="0"/>
              </a:spcBef>
              <a:spcAft>
                <a:spcPts val="0"/>
              </a:spcAft>
              <a:buSzPts val="1900"/>
              <a:buChar char="●"/>
            </a:pPr>
            <a:r>
              <a:rPr lang="en" sz="1900"/>
              <a:t>Documentation of risk assessment results</a:t>
            </a:r>
            <a:endParaRPr sz="1900"/>
          </a:p>
          <a:p>
            <a:pPr indent="-349250" lvl="0" marL="457200" rtl="0" algn="l">
              <a:lnSpc>
                <a:spcPct val="115000"/>
              </a:lnSpc>
              <a:spcBef>
                <a:spcPts val="0"/>
              </a:spcBef>
              <a:spcAft>
                <a:spcPts val="0"/>
              </a:spcAft>
              <a:buSzPts val="1900"/>
              <a:buChar char="●"/>
            </a:pPr>
            <a:r>
              <a:rPr lang="en" sz="1900"/>
              <a:t>Review results</a:t>
            </a:r>
            <a:endParaRPr sz="1900"/>
          </a:p>
          <a:p>
            <a:pPr indent="-349250" lvl="0" marL="457200" rtl="0" algn="l">
              <a:lnSpc>
                <a:spcPct val="115000"/>
              </a:lnSpc>
              <a:spcBef>
                <a:spcPts val="0"/>
              </a:spcBef>
              <a:spcAft>
                <a:spcPts val="0"/>
              </a:spcAft>
              <a:buSzPts val="1900"/>
              <a:buChar char="●"/>
            </a:pPr>
            <a:r>
              <a:rPr lang="en" sz="1900"/>
              <a:t>Communicate results to related parties</a:t>
            </a:r>
            <a:endParaRPr sz="1900"/>
          </a:p>
          <a:p>
            <a:pPr indent="-349250" lvl="0" marL="457200" rtl="0" algn="l">
              <a:lnSpc>
                <a:spcPct val="115000"/>
              </a:lnSpc>
              <a:spcBef>
                <a:spcPts val="0"/>
              </a:spcBef>
              <a:spcAft>
                <a:spcPts val="0"/>
              </a:spcAft>
              <a:buSzPts val="1900"/>
              <a:buChar char="●"/>
            </a:pPr>
            <a:r>
              <a:rPr lang="en" sz="1900"/>
              <a:t>Revisiting risk assessment and making changes as needed that may impact the integrity of the system. </a:t>
            </a:r>
            <a:endParaRPr sz="1900"/>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rPr lang="en" sz="1900">
                <a:highlight>
                  <a:srgbClr val="FFFF00"/>
                </a:highlight>
              </a:rPr>
              <a:t>Solution</a:t>
            </a:r>
            <a:r>
              <a:rPr lang="en" sz="1900"/>
              <a:t>: Implementation of the </a:t>
            </a:r>
            <a:r>
              <a:rPr i="1" lang="en" sz="1900"/>
              <a:t>Risk Assessment Overview Spreadsheet </a:t>
            </a:r>
            <a:endParaRPr i="1" sz="1900"/>
          </a:p>
          <a:p>
            <a:pPr indent="0" lvl="0" marL="0" rtl="0" algn="l">
              <a:lnSpc>
                <a:spcPct val="115000"/>
              </a:lnSpc>
              <a:spcBef>
                <a:spcPts val="0"/>
              </a:spcBef>
              <a:spcAft>
                <a:spcPts val="0"/>
              </a:spcAft>
              <a:buNone/>
            </a:pPr>
            <a:r>
              <a:t/>
            </a:r>
            <a:endParaRPr sz="19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(20/35): RA-3 Risk Assessment </a:t>
            </a:r>
            <a:endParaRPr/>
          </a:p>
        </p:txBody>
      </p:sp>
      <p:pic>
        <p:nvPicPr>
          <p:cNvPr id="280" name="Google Shape;280;p51"/>
          <p:cNvPicPr preferRelativeResize="0"/>
          <p:nvPr/>
        </p:nvPicPr>
        <p:blipFill>
          <a:blip r:embed="rId3">
            <a:alphaModFix/>
          </a:blip>
          <a:stretch>
            <a:fillRect/>
          </a:stretch>
        </p:blipFill>
        <p:spPr>
          <a:xfrm>
            <a:off x="152425" y="1675375"/>
            <a:ext cx="8839198" cy="310593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Control (</a:t>
            </a:r>
            <a:r>
              <a:rPr lang="en" sz="2200"/>
              <a:t>21/35): CA-1 Security Assessment and Authorization Policy and Procedures</a:t>
            </a:r>
            <a:endParaRPr sz="2200"/>
          </a:p>
        </p:txBody>
      </p:sp>
      <p:sp>
        <p:nvSpPr>
          <p:cNvPr id="286" name="Google Shape;286;p52"/>
          <p:cNvSpPr txBox="1"/>
          <p:nvPr/>
        </p:nvSpPr>
        <p:spPr>
          <a:xfrm>
            <a:off x="773275" y="1511425"/>
            <a:ext cx="7896900" cy="3081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Creation of policy containing security assessment, scope, purpose and employee interaction with the information system</a:t>
            </a:r>
            <a:endParaRPr sz="2000"/>
          </a:p>
          <a:p>
            <a:pPr indent="-355600" lvl="0" marL="457200" rtl="0" algn="l">
              <a:lnSpc>
                <a:spcPct val="115000"/>
              </a:lnSpc>
              <a:spcBef>
                <a:spcPts val="0"/>
              </a:spcBef>
              <a:spcAft>
                <a:spcPts val="0"/>
              </a:spcAft>
              <a:buSzPts val="2000"/>
              <a:buChar char="●"/>
            </a:pPr>
            <a:r>
              <a:rPr lang="en" sz="2000"/>
              <a:t>Development of procedures and protocols to follow in events</a:t>
            </a:r>
            <a:endParaRPr sz="2000"/>
          </a:p>
          <a:p>
            <a:pPr indent="-355600" lvl="0" marL="457200" rtl="0" algn="l">
              <a:lnSpc>
                <a:spcPct val="115000"/>
              </a:lnSpc>
              <a:spcBef>
                <a:spcPts val="0"/>
              </a:spcBef>
              <a:spcAft>
                <a:spcPts val="0"/>
              </a:spcAft>
              <a:buSzPts val="2000"/>
              <a:buChar char="●"/>
            </a:pPr>
            <a:r>
              <a:rPr lang="en" sz="2000"/>
              <a:t>Constant review and update of this policy</a:t>
            </a:r>
            <a:endParaRPr sz="2000"/>
          </a:p>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rPr lang="en" sz="2000">
                <a:highlight>
                  <a:srgbClr val="FFFF00"/>
                </a:highlight>
              </a:rPr>
              <a:t>Solution</a:t>
            </a:r>
            <a:r>
              <a:rPr lang="en" sz="2000"/>
              <a:t>: Implementation of the S</a:t>
            </a:r>
            <a:r>
              <a:rPr i="1" lang="en" sz="2000"/>
              <a:t>ecurity Assessment and Authorization Policy</a:t>
            </a:r>
            <a:r>
              <a:rPr lang="en" sz="2000"/>
              <a:t>, under section </a:t>
            </a:r>
            <a:r>
              <a:rPr i="1" lang="en" sz="2000"/>
              <a:t>Policy</a:t>
            </a:r>
            <a:endParaRPr i="1" sz="2000"/>
          </a:p>
          <a:p>
            <a:pPr indent="0" lvl="0" marL="0" rtl="0" algn="l">
              <a:lnSpc>
                <a:spcPct val="115000"/>
              </a:lnSpc>
              <a:spcBef>
                <a:spcPts val="0"/>
              </a:spcBef>
              <a:spcAft>
                <a:spcPts val="0"/>
              </a:spcAft>
              <a:buNone/>
            </a:pPr>
            <a:r>
              <a:t/>
            </a: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Control (21/35): CA-1 Security Assessment and Authorization Policy and Procedures</a:t>
            </a:r>
            <a:endParaRPr sz="2200"/>
          </a:p>
        </p:txBody>
      </p:sp>
      <p:pic>
        <p:nvPicPr>
          <p:cNvPr id="292" name="Google Shape;292;p53"/>
          <p:cNvPicPr preferRelativeResize="0"/>
          <p:nvPr/>
        </p:nvPicPr>
        <p:blipFill>
          <a:blip r:embed="rId3">
            <a:alphaModFix/>
          </a:blip>
          <a:stretch>
            <a:fillRect/>
          </a:stretch>
        </p:blipFill>
        <p:spPr>
          <a:xfrm>
            <a:off x="4572000" y="1302400"/>
            <a:ext cx="3590646" cy="3714075"/>
          </a:xfrm>
          <a:prstGeom prst="rect">
            <a:avLst/>
          </a:prstGeom>
          <a:noFill/>
          <a:ln>
            <a:noFill/>
          </a:ln>
        </p:spPr>
      </p:pic>
      <p:pic>
        <p:nvPicPr>
          <p:cNvPr id="293" name="Google Shape;293;p53"/>
          <p:cNvPicPr preferRelativeResize="0"/>
          <p:nvPr/>
        </p:nvPicPr>
        <p:blipFill>
          <a:blip r:embed="rId4">
            <a:alphaModFix/>
          </a:blip>
          <a:stretch>
            <a:fillRect/>
          </a:stretch>
        </p:blipFill>
        <p:spPr>
          <a:xfrm>
            <a:off x="34150" y="1344575"/>
            <a:ext cx="4267201" cy="22395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a:t>
            </a:r>
            <a:r>
              <a:rPr lang="en"/>
              <a:t>Design (Overview)</a:t>
            </a:r>
            <a:endParaRPr/>
          </a:p>
        </p:txBody>
      </p:sp>
      <p:pic>
        <p:nvPicPr>
          <p:cNvPr id="133" name="Google Shape;133;p27"/>
          <p:cNvPicPr preferRelativeResize="0"/>
          <p:nvPr/>
        </p:nvPicPr>
        <p:blipFill rotWithShape="1">
          <a:blip r:embed="rId3">
            <a:alphaModFix/>
          </a:blip>
          <a:srcRect b="60001" l="0" r="0" t="0"/>
          <a:stretch/>
        </p:blipFill>
        <p:spPr>
          <a:xfrm>
            <a:off x="72900" y="1419463"/>
            <a:ext cx="2725025" cy="3265556"/>
          </a:xfrm>
          <a:prstGeom prst="rect">
            <a:avLst/>
          </a:prstGeom>
          <a:noFill/>
          <a:ln>
            <a:noFill/>
          </a:ln>
        </p:spPr>
      </p:pic>
      <p:pic>
        <p:nvPicPr>
          <p:cNvPr id="134" name="Google Shape;134;p27"/>
          <p:cNvPicPr preferRelativeResize="0"/>
          <p:nvPr/>
        </p:nvPicPr>
        <p:blipFill rotWithShape="1">
          <a:blip r:embed="rId3">
            <a:alphaModFix/>
          </a:blip>
          <a:srcRect b="30261" l="0" r="0" t="39669"/>
          <a:stretch/>
        </p:blipFill>
        <p:spPr>
          <a:xfrm>
            <a:off x="3275800" y="1871856"/>
            <a:ext cx="2620625" cy="2360775"/>
          </a:xfrm>
          <a:prstGeom prst="rect">
            <a:avLst/>
          </a:prstGeom>
          <a:noFill/>
          <a:ln>
            <a:noFill/>
          </a:ln>
        </p:spPr>
      </p:pic>
      <p:pic>
        <p:nvPicPr>
          <p:cNvPr id="135" name="Google Shape;135;p27"/>
          <p:cNvPicPr preferRelativeResize="0"/>
          <p:nvPr/>
        </p:nvPicPr>
        <p:blipFill rotWithShape="1">
          <a:blip r:embed="rId3">
            <a:alphaModFix/>
          </a:blip>
          <a:srcRect b="0" l="0" r="0" t="69931"/>
          <a:stretch/>
        </p:blipFill>
        <p:spPr>
          <a:xfrm>
            <a:off x="6374300" y="1871863"/>
            <a:ext cx="2620600" cy="236076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a:t>
            </a:r>
            <a:r>
              <a:rPr lang="en"/>
              <a:t>22/35): CA-3 System Interconnections</a:t>
            </a:r>
            <a:endParaRPr/>
          </a:p>
        </p:txBody>
      </p:sp>
      <p:sp>
        <p:nvSpPr>
          <p:cNvPr id="299" name="Google Shape;299;p54"/>
          <p:cNvSpPr txBox="1"/>
          <p:nvPr/>
        </p:nvSpPr>
        <p:spPr>
          <a:xfrm>
            <a:off x="773275" y="1511425"/>
            <a:ext cx="7896900" cy="3081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Verification of connections from the information technology systems to other information technology systems. </a:t>
            </a:r>
            <a:endParaRPr sz="2000"/>
          </a:p>
          <a:p>
            <a:pPr indent="-355600" lvl="0" marL="457200" rtl="0" algn="l">
              <a:lnSpc>
                <a:spcPct val="115000"/>
              </a:lnSpc>
              <a:spcBef>
                <a:spcPts val="0"/>
              </a:spcBef>
              <a:spcAft>
                <a:spcPts val="0"/>
              </a:spcAft>
              <a:buSzPts val="2000"/>
              <a:buChar char="●"/>
            </a:pPr>
            <a:r>
              <a:rPr lang="en" sz="2000"/>
              <a:t>Documentation to keep track of each outbound connection made and accepted </a:t>
            </a:r>
            <a:endParaRPr sz="2000"/>
          </a:p>
          <a:p>
            <a:pPr indent="-355600" lvl="0" marL="457200" rtl="0" algn="l">
              <a:lnSpc>
                <a:spcPct val="115000"/>
              </a:lnSpc>
              <a:spcBef>
                <a:spcPts val="0"/>
              </a:spcBef>
              <a:spcAft>
                <a:spcPts val="0"/>
              </a:spcAft>
              <a:buSzPts val="2000"/>
              <a:buChar char="●"/>
            </a:pPr>
            <a:r>
              <a:rPr lang="en" sz="2000"/>
              <a:t>Normal review of security requirements</a:t>
            </a:r>
            <a:endParaRPr sz="2000"/>
          </a:p>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rPr lang="en" sz="2000">
                <a:highlight>
                  <a:srgbClr val="FFFF00"/>
                </a:highlight>
              </a:rPr>
              <a:t>Solution</a:t>
            </a:r>
            <a:r>
              <a:rPr lang="en" sz="2000"/>
              <a:t>: Implementation of the S</a:t>
            </a:r>
            <a:r>
              <a:rPr i="1" lang="en" sz="2000"/>
              <a:t>ecurity Assessment and Authorization Policy</a:t>
            </a:r>
            <a:r>
              <a:rPr lang="en" sz="2000"/>
              <a:t>, under section </a:t>
            </a:r>
            <a:r>
              <a:rPr i="1" lang="en" sz="2000"/>
              <a:t>System Interconnections Security</a:t>
            </a:r>
            <a:endParaRPr i="1" sz="2000"/>
          </a:p>
          <a:p>
            <a:pPr indent="0" lvl="0" marL="0" rtl="0" algn="l">
              <a:lnSpc>
                <a:spcPct val="115000"/>
              </a:lnSpc>
              <a:spcBef>
                <a:spcPts val="0"/>
              </a:spcBef>
              <a:spcAft>
                <a:spcPts val="0"/>
              </a:spcAft>
              <a:buNone/>
            </a:pPr>
            <a:r>
              <a:t/>
            </a:r>
            <a:endParaRPr sz="2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(22/35): CA-3 System Interconnections</a:t>
            </a:r>
            <a:endParaRPr/>
          </a:p>
        </p:txBody>
      </p:sp>
      <p:pic>
        <p:nvPicPr>
          <p:cNvPr id="305" name="Google Shape;305;p55"/>
          <p:cNvPicPr preferRelativeResize="0"/>
          <p:nvPr/>
        </p:nvPicPr>
        <p:blipFill>
          <a:blip r:embed="rId3">
            <a:alphaModFix/>
          </a:blip>
          <a:stretch>
            <a:fillRect/>
          </a:stretch>
        </p:blipFill>
        <p:spPr>
          <a:xfrm>
            <a:off x="34150" y="1344575"/>
            <a:ext cx="4594224" cy="2411150"/>
          </a:xfrm>
          <a:prstGeom prst="rect">
            <a:avLst/>
          </a:prstGeom>
          <a:noFill/>
          <a:ln>
            <a:noFill/>
          </a:ln>
        </p:spPr>
      </p:pic>
      <p:pic>
        <p:nvPicPr>
          <p:cNvPr id="306" name="Google Shape;306;p55"/>
          <p:cNvPicPr preferRelativeResize="0"/>
          <p:nvPr/>
        </p:nvPicPr>
        <p:blipFill>
          <a:blip r:embed="rId4">
            <a:alphaModFix/>
          </a:blip>
          <a:stretch>
            <a:fillRect/>
          </a:stretch>
        </p:blipFill>
        <p:spPr>
          <a:xfrm>
            <a:off x="4780774" y="1277025"/>
            <a:ext cx="3528859" cy="371407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a:t>
            </a:r>
            <a:r>
              <a:rPr lang="en"/>
              <a:t>23/35): CA-6 Security Authorization</a:t>
            </a:r>
            <a:endParaRPr/>
          </a:p>
        </p:txBody>
      </p:sp>
      <p:sp>
        <p:nvSpPr>
          <p:cNvPr id="312" name="Google Shape;312;p56"/>
          <p:cNvSpPr txBox="1"/>
          <p:nvPr/>
        </p:nvSpPr>
        <p:spPr>
          <a:xfrm>
            <a:off x="773275" y="1511425"/>
            <a:ext cx="7896900" cy="3081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Assignment of an administrator level for authorization of the database</a:t>
            </a:r>
            <a:endParaRPr sz="2000"/>
          </a:p>
          <a:p>
            <a:pPr indent="-355600" lvl="0" marL="457200" rtl="0" algn="l">
              <a:lnSpc>
                <a:spcPct val="115000"/>
              </a:lnSpc>
              <a:spcBef>
                <a:spcPts val="0"/>
              </a:spcBef>
              <a:spcAft>
                <a:spcPts val="0"/>
              </a:spcAft>
              <a:buSzPts val="2000"/>
              <a:buChar char="●"/>
            </a:pPr>
            <a:r>
              <a:rPr lang="en" sz="2000"/>
              <a:t>Confidence in administrator authorizing all operations on the information system</a:t>
            </a:r>
            <a:endParaRPr sz="2000"/>
          </a:p>
          <a:p>
            <a:pPr indent="-355600" lvl="0" marL="457200" rtl="0" algn="l">
              <a:lnSpc>
                <a:spcPct val="115000"/>
              </a:lnSpc>
              <a:spcBef>
                <a:spcPts val="0"/>
              </a:spcBef>
              <a:spcAft>
                <a:spcPts val="0"/>
              </a:spcAft>
              <a:buSzPts val="2000"/>
              <a:buChar char="●"/>
            </a:pPr>
            <a:r>
              <a:rPr lang="en" sz="2000"/>
              <a:t>Normal updates on security authorization. </a:t>
            </a:r>
            <a:endParaRPr sz="2000"/>
          </a:p>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rPr lang="en" sz="2000">
                <a:highlight>
                  <a:srgbClr val="FFFF00"/>
                </a:highlight>
              </a:rPr>
              <a:t>Solution</a:t>
            </a:r>
            <a:r>
              <a:rPr lang="en" sz="2000"/>
              <a:t>: Implementation of the S</a:t>
            </a:r>
            <a:r>
              <a:rPr i="1" lang="en" sz="2000"/>
              <a:t>ecurity Assessment and Authorization Policy</a:t>
            </a:r>
            <a:r>
              <a:rPr lang="en" sz="2000"/>
              <a:t>, under section </a:t>
            </a:r>
            <a:r>
              <a:rPr i="1" lang="en" sz="2000"/>
              <a:t>Security Authorization</a:t>
            </a:r>
            <a:endParaRPr i="1" sz="2000"/>
          </a:p>
          <a:p>
            <a:pPr indent="0" lvl="0" marL="0" rtl="0" algn="l">
              <a:lnSpc>
                <a:spcPct val="115000"/>
              </a:lnSpc>
              <a:spcBef>
                <a:spcPts val="0"/>
              </a:spcBef>
              <a:spcAft>
                <a:spcPts val="0"/>
              </a:spcAft>
              <a:buNone/>
            </a:pPr>
            <a:r>
              <a:t/>
            </a: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(23/35): CA-6 Security Authorization</a:t>
            </a:r>
            <a:endParaRPr/>
          </a:p>
        </p:txBody>
      </p:sp>
      <p:pic>
        <p:nvPicPr>
          <p:cNvPr id="318" name="Google Shape;318;p57"/>
          <p:cNvPicPr preferRelativeResize="0"/>
          <p:nvPr/>
        </p:nvPicPr>
        <p:blipFill>
          <a:blip r:embed="rId3">
            <a:alphaModFix/>
          </a:blip>
          <a:stretch>
            <a:fillRect/>
          </a:stretch>
        </p:blipFill>
        <p:spPr>
          <a:xfrm>
            <a:off x="34150" y="1344575"/>
            <a:ext cx="4594224" cy="2411150"/>
          </a:xfrm>
          <a:prstGeom prst="rect">
            <a:avLst/>
          </a:prstGeom>
          <a:noFill/>
          <a:ln>
            <a:noFill/>
          </a:ln>
        </p:spPr>
      </p:pic>
      <p:pic>
        <p:nvPicPr>
          <p:cNvPr id="319" name="Google Shape;319;p57"/>
          <p:cNvPicPr preferRelativeResize="0"/>
          <p:nvPr/>
        </p:nvPicPr>
        <p:blipFill>
          <a:blip r:embed="rId4">
            <a:alphaModFix/>
          </a:blip>
          <a:stretch>
            <a:fillRect/>
          </a:stretch>
        </p:blipFill>
        <p:spPr>
          <a:xfrm>
            <a:off x="4780774" y="1277025"/>
            <a:ext cx="3960441" cy="371407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a:t>
            </a:r>
            <a:r>
              <a:rPr lang="en"/>
              <a:t>24/35): CA-7 </a:t>
            </a:r>
            <a:r>
              <a:rPr lang="en"/>
              <a:t>Continuous</a:t>
            </a:r>
            <a:r>
              <a:rPr lang="en"/>
              <a:t> Monitoring</a:t>
            </a:r>
            <a:endParaRPr/>
          </a:p>
        </p:txBody>
      </p:sp>
      <p:sp>
        <p:nvSpPr>
          <p:cNvPr id="325" name="Google Shape;325;p58"/>
          <p:cNvSpPr txBox="1"/>
          <p:nvPr/>
        </p:nvSpPr>
        <p:spPr>
          <a:xfrm>
            <a:off x="773275" y="1511425"/>
            <a:ext cx="7896900" cy="3081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Creation of metrics to be monitored</a:t>
            </a:r>
            <a:endParaRPr sz="2000"/>
          </a:p>
          <a:p>
            <a:pPr indent="-355600" lvl="0" marL="457200" rtl="0" algn="l">
              <a:lnSpc>
                <a:spcPct val="115000"/>
              </a:lnSpc>
              <a:spcBef>
                <a:spcPts val="0"/>
              </a:spcBef>
              <a:spcAft>
                <a:spcPts val="0"/>
              </a:spcAft>
              <a:buSzPts val="2000"/>
              <a:buChar char="●"/>
            </a:pPr>
            <a:r>
              <a:rPr lang="en" sz="2000"/>
              <a:t>Creation of assessments to be monitored and supervised </a:t>
            </a:r>
            <a:endParaRPr sz="2000"/>
          </a:p>
          <a:p>
            <a:pPr indent="-355600" lvl="0" marL="457200" rtl="0" algn="l">
              <a:lnSpc>
                <a:spcPct val="115000"/>
              </a:lnSpc>
              <a:spcBef>
                <a:spcPts val="0"/>
              </a:spcBef>
              <a:spcAft>
                <a:spcPts val="0"/>
              </a:spcAft>
              <a:buSzPts val="2000"/>
              <a:buChar char="●"/>
            </a:pPr>
            <a:r>
              <a:rPr lang="en" sz="2000"/>
              <a:t>Security control assessments </a:t>
            </a:r>
            <a:endParaRPr sz="2000"/>
          </a:p>
          <a:p>
            <a:pPr indent="-355600" lvl="0" marL="457200" rtl="0" algn="l">
              <a:lnSpc>
                <a:spcPct val="115000"/>
              </a:lnSpc>
              <a:spcBef>
                <a:spcPts val="0"/>
              </a:spcBef>
              <a:spcAft>
                <a:spcPts val="0"/>
              </a:spcAft>
              <a:buSzPts val="2000"/>
              <a:buChar char="●"/>
            </a:pPr>
            <a:r>
              <a:rPr lang="en" sz="2000"/>
              <a:t>Analysis from security assessments and monitoring</a:t>
            </a:r>
            <a:endParaRPr sz="2000"/>
          </a:p>
          <a:p>
            <a:pPr indent="-355600" lvl="0" marL="457200" rtl="0" algn="l">
              <a:lnSpc>
                <a:spcPct val="115000"/>
              </a:lnSpc>
              <a:spcBef>
                <a:spcPts val="0"/>
              </a:spcBef>
              <a:spcAft>
                <a:spcPts val="0"/>
              </a:spcAft>
              <a:buSzPts val="2000"/>
              <a:buChar char="●"/>
            </a:pPr>
            <a:r>
              <a:rPr lang="en" sz="2000"/>
              <a:t>Plan of action for responding to analysis</a:t>
            </a:r>
            <a:endParaRPr sz="2000"/>
          </a:p>
          <a:p>
            <a:pPr indent="-355600" lvl="0" marL="457200" rtl="0" algn="l">
              <a:lnSpc>
                <a:spcPct val="115000"/>
              </a:lnSpc>
              <a:spcBef>
                <a:spcPts val="0"/>
              </a:spcBef>
              <a:spcAft>
                <a:spcPts val="0"/>
              </a:spcAft>
              <a:buSzPts val="2000"/>
              <a:buChar char="●"/>
            </a:pPr>
            <a:r>
              <a:rPr lang="en" sz="2000"/>
              <a:t>Reporting of security status organization</a:t>
            </a:r>
            <a:endParaRPr sz="2000"/>
          </a:p>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rPr lang="en" sz="2000">
                <a:highlight>
                  <a:srgbClr val="FFFF00"/>
                </a:highlight>
              </a:rPr>
              <a:t>Solution</a:t>
            </a:r>
            <a:r>
              <a:rPr lang="en" sz="2000"/>
              <a:t>: Implementation of the S</a:t>
            </a:r>
            <a:r>
              <a:rPr i="1" lang="en" sz="2000"/>
              <a:t>ecurity Assessment and Authorization Policy</a:t>
            </a:r>
            <a:r>
              <a:rPr lang="en" sz="2000"/>
              <a:t>, under section </a:t>
            </a:r>
            <a:r>
              <a:rPr i="1" lang="en" sz="2000"/>
              <a:t>Continuous Monitoring </a:t>
            </a:r>
            <a:endParaRPr i="1" sz="2000"/>
          </a:p>
          <a:p>
            <a:pPr indent="0" lvl="0" marL="0" rtl="0" algn="l">
              <a:lnSpc>
                <a:spcPct val="115000"/>
              </a:lnSpc>
              <a:spcBef>
                <a:spcPts val="0"/>
              </a:spcBef>
              <a:spcAft>
                <a:spcPts val="0"/>
              </a:spcAft>
              <a:buNone/>
            </a:pPr>
            <a:r>
              <a:t/>
            </a:r>
            <a:endParaRPr sz="2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(24/35): CA-7 Continuous Monitoring</a:t>
            </a:r>
            <a:endParaRPr/>
          </a:p>
        </p:txBody>
      </p:sp>
      <p:pic>
        <p:nvPicPr>
          <p:cNvPr id="331" name="Google Shape;331;p59"/>
          <p:cNvPicPr preferRelativeResize="0"/>
          <p:nvPr/>
        </p:nvPicPr>
        <p:blipFill>
          <a:blip r:embed="rId3">
            <a:alphaModFix/>
          </a:blip>
          <a:stretch>
            <a:fillRect/>
          </a:stretch>
        </p:blipFill>
        <p:spPr>
          <a:xfrm>
            <a:off x="34150" y="1344575"/>
            <a:ext cx="4594224" cy="2411150"/>
          </a:xfrm>
          <a:prstGeom prst="rect">
            <a:avLst/>
          </a:prstGeom>
          <a:noFill/>
          <a:ln>
            <a:noFill/>
          </a:ln>
        </p:spPr>
      </p:pic>
      <p:pic>
        <p:nvPicPr>
          <p:cNvPr id="332" name="Google Shape;332;p59"/>
          <p:cNvPicPr preferRelativeResize="0"/>
          <p:nvPr/>
        </p:nvPicPr>
        <p:blipFill>
          <a:blip r:embed="rId4">
            <a:alphaModFix/>
          </a:blip>
          <a:stretch>
            <a:fillRect/>
          </a:stretch>
        </p:blipFill>
        <p:spPr>
          <a:xfrm>
            <a:off x="4780774" y="1277025"/>
            <a:ext cx="4210826" cy="332208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6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Control (</a:t>
            </a:r>
            <a:r>
              <a:rPr lang="en" sz="2500"/>
              <a:t>25/35): CA-9 Internal System Connections</a:t>
            </a:r>
            <a:endParaRPr sz="2500"/>
          </a:p>
        </p:txBody>
      </p:sp>
      <p:sp>
        <p:nvSpPr>
          <p:cNvPr id="338" name="Google Shape;338;p60"/>
          <p:cNvSpPr txBox="1"/>
          <p:nvPr/>
        </p:nvSpPr>
        <p:spPr>
          <a:xfrm>
            <a:off x="773275" y="1511425"/>
            <a:ext cx="7896900" cy="3081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Authorization of connections within the information system to information systems </a:t>
            </a:r>
            <a:endParaRPr sz="2000"/>
          </a:p>
          <a:p>
            <a:pPr indent="-355600" lvl="0" marL="457200" rtl="0" algn="l">
              <a:lnSpc>
                <a:spcPct val="115000"/>
              </a:lnSpc>
              <a:spcBef>
                <a:spcPts val="0"/>
              </a:spcBef>
              <a:spcAft>
                <a:spcPts val="0"/>
              </a:spcAft>
              <a:buSzPts val="2000"/>
              <a:buChar char="●"/>
            </a:pPr>
            <a:r>
              <a:rPr lang="en" sz="2000"/>
              <a:t>Documentation of all internal systems</a:t>
            </a:r>
            <a:endParaRPr sz="2000"/>
          </a:p>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rPr lang="en" sz="2000">
                <a:highlight>
                  <a:srgbClr val="FFFF00"/>
                </a:highlight>
              </a:rPr>
              <a:t>Solution</a:t>
            </a:r>
            <a:r>
              <a:rPr lang="en" sz="2000"/>
              <a:t>: Implementation of the S</a:t>
            </a:r>
            <a:r>
              <a:rPr i="1" lang="en" sz="2000"/>
              <a:t>ecurity </a:t>
            </a:r>
            <a:r>
              <a:rPr i="1" lang="en" sz="2000"/>
              <a:t>Assessment</a:t>
            </a:r>
            <a:r>
              <a:rPr i="1" lang="en" sz="2000"/>
              <a:t> and Authorization Policy</a:t>
            </a:r>
            <a:r>
              <a:rPr lang="en" sz="2000"/>
              <a:t>, under section </a:t>
            </a:r>
            <a:r>
              <a:rPr i="1" lang="en" sz="2000"/>
              <a:t>Internal System Connections </a:t>
            </a:r>
            <a:endParaRPr i="1" sz="20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6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Control (25/35): CA-9 Internal System Connections</a:t>
            </a:r>
            <a:endParaRPr sz="2500"/>
          </a:p>
        </p:txBody>
      </p:sp>
      <p:pic>
        <p:nvPicPr>
          <p:cNvPr id="344" name="Google Shape;344;p61"/>
          <p:cNvPicPr preferRelativeResize="0"/>
          <p:nvPr/>
        </p:nvPicPr>
        <p:blipFill>
          <a:blip r:embed="rId3">
            <a:alphaModFix/>
          </a:blip>
          <a:stretch>
            <a:fillRect/>
          </a:stretch>
        </p:blipFill>
        <p:spPr>
          <a:xfrm>
            <a:off x="34150" y="1344575"/>
            <a:ext cx="4594224" cy="2411150"/>
          </a:xfrm>
          <a:prstGeom prst="rect">
            <a:avLst/>
          </a:prstGeom>
          <a:noFill/>
          <a:ln>
            <a:noFill/>
          </a:ln>
        </p:spPr>
      </p:pic>
      <p:pic>
        <p:nvPicPr>
          <p:cNvPr id="345" name="Google Shape;345;p61"/>
          <p:cNvPicPr preferRelativeResize="0"/>
          <p:nvPr/>
        </p:nvPicPr>
        <p:blipFill>
          <a:blip r:embed="rId4">
            <a:alphaModFix/>
          </a:blip>
          <a:stretch>
            <a:fillRect/>
          </a:stretch>
        </p:blipFill>
        <p:spPr>
          <a:xfrm>
            <a:off x="4780774" y="1277025"/>
            <a:ext cx="3439973" cy="37140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6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a:t>
            </a:r>
            <a:r>
              <a:rPr lang="en"/>
              <a:t>26/35): PS-4 Personnel Termination</a:t>
            </a:r>
            <a:endParaRPr/>
          </a:p>
        </p:txBody>
      </p:sp>
      <p:sp>
        <p:nvSpPr>
          <p:cNvPr id="351" name="Google Shape;351;p62"/>
          <p:cNvSpPr txBox="1"/>
          <p:nvPr/>
        </p:nvSpPr>
        <p:spPr>
          <a:xfrm>
            <a:off x="773275" y="1511425"/>
            <a:ext cx="7896900" cy="3081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Disabling user access to the system</a:t>
            </a:r>
            <a:endParaRPr sz="2000"/>
          </a:p>
          <a:p>
            <a:pPr indent="-355600" lvl="0" marL="457200" rtl="0" algn="l">
              <a:lnSpc>
                <a:spcPct val="115000"/>
              </a:lnSpc>
              <a:spcBef>
                <a:spcPts val="0"/>
              </a:spcBef>
              <a:spcAft>
                <a:spcPts val="0"/>
              </a:spcAft>
              <a:buSzPts val="2000"/>
              <a:buChar char="●"/>
            </a:pPr>
            <a:r>
              <a:rPr lang="en" sz="2000"/>
              <a:t>Terminate user’s credentials</a:t>
            </a:r>
            <a:endParaRPr sz="2000"/>
          </a:p>
          <a:p>
            <a:pPr indent="-355600" lvl="0" marL="457200" rtl="0" algn="l">
              <a:lnSpc>
                <a:spcPct val="115000"/>
              </a:lnSpc>
              <a:spcBef>
                <a:spcPts val="0"/>
              </a:spcBef>
              <a:spcAft>
                <a:spcPts val="0"/>
              </a:spcAft>
              <a:buSzPts val="2000"/>
              <a:buChar char="●"/>
            </a:pPr>
            <a:r>
              <a:rPr lang="en" sz="2000"/>
              <a:t>Having user go through exit interview</a:t>
            </a:r>
            <a:endParaRPr sz="2000"/>
          </a:p>
          <a:p>
            <a:pPr indent="-355600" lvl="0" marL="457200" rtl="0" algn="l">
              <a:lnSpc>
                <a:spcPct val="115000"/>
              </a:lnSpc>
              <a:spcBef>
                <a:spcPts val="0"/>
              </a:spcBef>
              <a:spcAft>
                <a:spcPts val="0"/>
              </a:spcAft>
              <a:buSzPts val="2000"/>
              <a:buChar char="●"/>
            </a:pPr>
            <a:r>
              <a:rPr lang="en" sz="2000"/>
              <a:t>Retrieving all property owned by the information system</a:t>
            </a:r>
            <a:endParaRPr sz="2000"/>
          </a:p>
          <a:p>
            <a:pPr indent="-355600" lvl="0" marL="457200" rtl="0" algn="l">
              <a:lnSpc>
                <a:spcPct val="115000"/>
              </a:lnSpc>
              <a:spcBef>
                <a:spcPts val="0"/>
              </a:spcBef>
              <a:spcAft>
                <a:spcPts val="0"/>
              </a:spcAft>
              <a:buSzPts val="2000"/>
              <a:buChar char="●"/>
            </a:pPr>
            <a:r>
              <a:rPr lang="en" sz="2000"/>
              <a:t>Transfer terminated user’s privileges to other user still operating with the organization</a:t>
            </a:r>
            <a:endParaRPr sz="2000"/>
          </a:p>
          <a:p>
            <a:pPr indent="-355600" lvl="0" marL="457200" rtl="0" algn="l">
              <a:lnSpc>
                <a:spcPct val="115000"/>
              </a:lnSpc>
              <a:spcBef>
                <a:spcPts val="0"/>
              </a:spcBef>
              <a:spcAft>
                <a:spcPts val="0"/>
              </a:spcAft>
              <a:buSzPts val="2000"/>
              <a:buChar char="●"/>
            </a:pPr>
            <a:r>
              <a:rPr lang="en" sz="2000"/>
              <a:t>Notification to system administrator and other users of termination </a:t>
            </a:r>
            <a:endParaRPr sz="2000"/>
          </a:p>
          <a:p>
            <a:pPr indent="0" lvl="0" marL="0" rtl="0" algn="l">
              <a:lnSpc>
                <a:spcPct val="115000"/>
              </a:lnSpc>
              <a:spcBef>
                <a:spcPts val="0"/>
              </a:spcBef>
              <a:spcAft>
                <a:spcPts val="0"/>
              </a:spcAft>
              <a:buNone/>
            </a:pPr>
            <a:r>
              <a:rPr lang="en" sz="2000">
                <a:highlight>
                  <a:srgbClr val="FFFF00"/>
                </a:highlight>
              </a:rPr>
              <a:t>Solution</a:t>
            </a:r>
            <a:r>
              <a:rPr lang="en" sz="2000"/>
              <a:t>: Application of the </a:t>
            </a:r>
            <a:r>
              <a:rPr i="1" lang="en" sz="2000"/>
              <a:t>Personnel Termination Policy</a:t>
            </a:r>
            <a:endParaRPr i="1" sz="20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(26/35): PS-4 Personnel Termination</a:t>
            </a:r>
            <a:endParaRPr/>
          </a:p>
        </p:txBody>
      </p:sp>
      <p:pic>
        <p:nvPicPr>
          <p:cNvPr id="357" name="Google Shape;357;p63"/>
          <p:cNvPicPr preferRelativeResize="0"/>
          <p:nvPr/>
        </p:nvPicPr>
        <p:blipFill>
          <a:blip r:embed="rId3">
            <a:alphaModFix/>
          </a:blip>
          <a:stretch>
            <a:fillRect/>
          </a:stretch>
        </p:blipFill>
        <p:spPr>
          <a:xfrm>
            <a:off x="2736825" y="1310800"/>
            <a:ext cx="3816533" cy="37140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8"/>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Low Impact Controls Implemented </a:t>
            </a:r>
            <a:endParaRPr/>
          </a:p>
        </p:txBody>
      </p:sp>
      <p:sp>
        <p:nvSpPr>
          <p:cNvPr id="141" name="Google Shape;141;p28"/>
          <p:cNvSpPr txBox="1"/>
          <p:nvPr/>
        </p:nvSpPr>
        <p:spPr>
          <a:xfrm>
            <a:off x="1240547" y="1559475"/>
            <a:ext cx="7033500" cy="308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Roboto"/>
                <a:ea typeface="Roboto"/>
                <a:cs typeface="Roboto"/>
                <a:sym typeface="Roboto"/>
              </a:rPr>
              <a:t> </a:t>
            </a:r>
            <a:endParaRPr b="0" i="1" sz="1400" u="none" cap="none" strike="noStrike">
              <a:solidFill>
                <a:srgbClr val="000000"/>
              </a:solidFill>
              <a:latin typeface="Roboto"/>
              <a:ea typeface="Roboto"/>
              <a:cs typeface="Roboto"/>
              <a:sym typeface="Roboto"/>
            </a:endParaRPr>
          </a:p>
        </p:txBody>
      </p:sp>
      <p:graphicFrame>
        <p:nvGraphicFramePr>
          <p:cNvPr id="142" name="Google Shape;142;p28"/>
          <p:cNvGraphicFramePr/>
          <p:nvPr/>
        </p:nvGraphicFramePr>
        <p:xfrm>
          <a:off x="701708" y="1366289"/>
          <a:ext cx="3000000" cy="3000000"/>
        </p:xfrm>
        <a:graphic>
          <a:graphicData uri="http://schemas.openxmlformats.org/drawingml/2006/table">
            <a:tbl>
              <a:tblPr>
                <a:noFill/>
                <a:tableStyleId>{75F309D6-2410-4A5D-AFC2-B071D0769633}</a:tableStyleId>
              </a:tblPr>
              <a:tblGrid>
                <a:gridCol w="2524125"/>
                <a:gridCol w="2524125"/>
                <a:gridCol w="2524125"/>
              </a:tblGrid>
              <a:tr h="336125">
                <a:tc gridSpan="3">
                  <a:txBody>
                    <a:bodyPr/>
                    <a:lstStyle/>
                    <a:p>
                      <a:pPr indent="0" lvl="0" marL="0" marR="0" rtl="0" algn="ctr">
                        <a:lnSpc>
                          <a:spcPct val="100000"/>
                        </a:lnSpc>
                        <a:spcBef>
                          <a:spcPts val="0"/>
                        </a:spcBef>
                        <a:spcAft>
                          <a:spcPts val="0"/>
                        </a:spcAft>
                        <a:buNone/>
                      </a:pPr>
                      <a:r>
                        <a:rPr lang="en" sz="1100" u="none" cap="none" strike="noStrike"/>
                        <a:t> </a:t>
                      </a:r>
                      <a:endParaRPr/>
                    </a:p>
                    <a:p>
                      <a:pPr indent="0" lvl="0" marL="0" marR="0" rtl="0" algn="ctr">
                        <a:lnSpc>
                          <a:spcPct val="100000"/>
                        </a:lnSpc>
                        <a:spcBef>
                          <a:spcPts val="0"/>
                        </a:spcBef>
                        <a:spcAft>
                          <a:spcPts val="0"/>
                        </a:spcAft>
                        <a:buNone/>
                      </a:pPr>
                      <a:r>
                        <a:rPr lang="en" sz="1100" u="none" cap="none" strike="noStrike"/>
                        <a:t>US Crimes Database - Low Impact Controls Implemented</a:t>
                      </a:r>
                      <a:endParaRPr/>
                    </a:p>
                    <a:p>
                      <a:pPr indent="0" lvl="0" marL="0" marR="0" rtl="0" algn="ctr">
                        <a:lnSpc>
                          <a:spcPct val="100000"/>
                        </a:lnSpc>
                        <a:spcBef>
                          <a:spcPts val="0"/>
                        </a:spcBef>
                        <a:spcAft>
                          <a:spcPts val="0"/>
                        </a:spcAft>
                        <a:buNone/>
                      </a:pPr>
                      <a:r>
                        <a:rPr lang="en" sz="1100" u="none" cap="none" strike="noStrike"/>
                        <a:t> </a:t>
                      </a:r>
                      <a:endParaRPr b="0" i="0" sz="1100" u="none" cap="none" strike="noStrike">
                        <a:solidFill>
                          <a:srgbClr val="000000"/>
                        </a:solidFill>
                        <a:latin typeface="Calibri"/>
                        <a:ea typeface="Calibri"/>
                        <a:cs typeface="Calibri"/>
                        <a:sym typeface="Calibri"/>
                      </a:endParaRPr>
                    </a:p>
                  </a:txBody>
                  <a:tcPr marT="6250" marB="0" marR="6250" marL="6250" anchor="ctr"/>
                </a:tc>
                <a:tc hMerge="1"/>
                <a:tc hMerge="1"/>
              </a:tr>
              <a:tr h="181175">
                <a:tc>
                  <a:txBody>
                    <a:bodyPr/>
                    <a:lstStyle/>
                    <a:p>
                      <a:pPr indent="0" lvl="0" marL="0" marR="0" rtl="0" algn="l">
                        <a:lnSpc>
                          <a:spcPct val="100000"/>
                        </a:lnSpc>
                        <a:spcBef>
                          <a:spcPts val="0"/>
                        </a:spcBef>
                        <a:spcAft>
                          <a:spcPts val="0"/>
                        </a:spcAft>
                        <a:buNone/>
                      </a:pPr>
                      <a:r>
                        <a:rPr lang="en" sz="1100" u="none" cap="none" strike="noStrike"/>
                        <a:t>AC-2 - Account Management</a:t>
                      </a:r>
                      <a:endParaRPr b="0" i="0" sz="1100" u="none" cap="none" strike="noStrike">
                        <a:solidFill>
                          <a:srgbClr val="000000"/>
                        </a:solidFill>
                        <a:latin typeface="Calibri"/>
                        <a:ea typeface="Calibri"/>
                        <a:cs typeface="Calibri"/>
                        <a:sym typeface="Calibri"/>
                      </a:endParaRPr>
                    </a:p>
                  </a:txBody>
                  <a:tcPr marT="6250" marB="0" marR="6250" marL="6250" anchor="ctr"/>
                </a:tc>
                <a:tc>
                  <a:txBody>
                    <a:bodyPr/>
                    <a:lstStyle/>
                    <a:p>
                      <a:pPr indent="0" lvl="0" marL="0" marR="0" rtl="0" algn="l">
                        <a:lnSpc>
                          <a:spcPct val="100000"/>
                        </a:lnSpc>
                        <a:spcBef>
                          <a:spcPts val="0"/>
                        </a:spcBef>
                        <a:spcAft>
                          <a:spcPts val="0"/>
                        </a:spcAft>
                        <a:buNone/>
                      </a:pPr>
                      <a:r>
                        <a:rPr lang="en" sz="1100" u="none" cap="none" strike="noStrike"/>
                        <a:t>CA-7 - Continu</a:t>
                      </a:r>
                      <a:r>
                        <a:rPr lang="en" sz="1100"/>
                        <a:t>ou</a:t>
                      </a:r>
                      <a:r>
                        <a:rPr lang="en" sz="1100" u="none" cap="none" strike="noStrike"/>
                        <a:t>s Monitoring </a:t>
                      </a:r>
                      <a:endParaRPr b="0" i="0" sz="1100" u="none" cap="none" strike="noStrike">
                        <a:solidFill>
                          <a:srgbClr val="000000"/>
                        </a:solidFill>
                        <a:latin typeface="Calibri"/>
                        <a:ea typeface="Calibri"/>
                        <a:cs typeface="Calibri"/>
                        <a:sym typeface="Calibri"/>
                      </a:endParaRPr>
                    </a:p>
                  </a:txBody>
                  <a:tcPr marT="6250" marB="0" marR="6250" marL="6250" anchor="ctr"/>
                </a:tc>
                <a:tc>
                  <a:txBody>
                    <a:bodyPr/>
                    <a:lstStyle/>
                    <a:p>
                      <a:pPr indent="0" lvl="0" marL="0" marR="0" rtl="0" algn="l">
                        <a:lnSpc>
                          <a:spcPct val="100000"/>
                        </a:lnSpc>
                        <a:spcBef>
                          <a:spcPts val="0"/>
                        </a:spcBef>
                        <a:spcAft>
                          <a:spcPts val="0"/>
                        </a:spcAft>
                        <a:buNone/>
                      </a:pPr>
                      <a:r>
                        <a:rPr lang="en" sz="1100" u="none" cap="none" strike="noStrike"/>
                        <a:t>PE-8 - Visitor Access Records</a:t>
                      </a:r>
                      <a:endParaRPr b="0" i="0" sz="1100" u="none" cap="none" strike="noStrike">
                        <a:solidFill>
                          <a:srgbClr val="000000"/>
                        </a:solidFill>
                        <a:latin typeface="Calibri"/>
                        <a:ea typeface="Calibri"/>
                        <a:cs typeface="Calibri"/>
                        <a:sym typeface="Calibri"/>
                      </a:endParaRPr>
                    </a:p>
                  </a:txBody>
                  <a:tcPr marT="6250" marB="0" marR="6250" marL="6250" anchor="ctr"/>
                </a:tc>
              </a:tr>
              <a:tr h="181175">
                <a:tc>
                  <a:txBody>
                    <a:bodyPr/>
                    <a:lstStyle/>
                    <a:p>
                      <a:pPr indent="0" lvl="0" marL="0" marR="0" rtl="0" algn="l">
                        <a:lnSpc>
                          <a:spcPct val="100000"/>
                        </a:lnSpc>
                        <a:spcBef>
                          <a:spcPts val="0"/>
                        </a:spcBef>
                        <a:spcAft>
                          <a:spcPts val="0"/>
                        </a:spcAft>
                        <a:buNone/>
                      </a:pPr>
                      <a:r>
                        <a:rPr lang="en" sz="1100" u="none" cap="none" strike="noStrike"/>
                        <a:t>AC-7 - Unsuccessful logon attempts</a:t>
                      </a:r>
                      <a:endParaRPr b="0" i="0" sz="1100" u="none" cap="none" strike="noStrike">
                        <a:solidFill>
                          <a:srgbClr val="000000"/>
                        </a:solidFill>
                        <a:latin typeface="Calibri"/>
                        <a:ea typeface="Calibri"/>
                        <a:cs typeface="Calibri"/>
                        <a:sym typeface="Calibri"/>
                      </a:endParaRPr>
                    </a:p>
                  </a:txBody>
                  <a:tcPr marT="6250" marB="0" marR="6250" marL="6250" anchor="ctr"/>
                </a:tc>
                <a:tc>
                  <a:txBody>
                    <a:bodyPr/>
                    <a:lstStyle/>
                    <a:p>
                      <a:pPr indent="0" lvl="0" marL="0" marR="0" rtl="0" algn="l">
                        <a:lnSpc>
                          <a:spcPct val="100000"/>
                        </a:lnSpc>
                        <a:spcBef>
                          <a:spcPts val="0"/>
                        </a:spcBef>
                        <a:spcAft>
                          <a:spcPts val="0"/>
                        </a:spcAft>
                        <a:buNone/>
                      </a:pPr>
                      <a:r>
                        <a:rPr lang="en" sz="1100" u="none" cap="none" strike="noStrike"/>
                        <a:t>CA-9 - Internal System Connections</a:t>
                      </a:r>
                      <a:endParaRPr b="0" i="0" sz="1100" u="none" cap="none" strike="noStrike">
                        <a:solidFill>
                          <a:srgbClr val="000000"/>
                        </a:solidFill>
                        <a:latin typeface="Calibri"/>
                        <a:ea typeface="Calibri"/>
                        <a:cs typeface="Calibri"/>
                        <a:sym typeface="Calibri"/>
                      </a:endParaRPr>
                    </a:p>
                  </a:txBody>
                  <a:tcPr marT="6250" marB="0" marR="6250" marL="6250" anchor="ctr"/>
                </a:tc>
                <a:tc>
                  <a:txBody>
                    <a:bodyPr/>
                    <a:lstStyle/>
                    <a:p>
                      <a:pPr indent="0" lvl="0" marL="0" marR="0" rtl="0" algn="l">
                        <a:lnSpc>
                          <a:spcPct val="100000"/>
                        </a:lnSpc>
                        <a:spcBef>
                          <a:spcPts val="0"/>
                        </a:spcBef>
                        <a:spcAft>
                          <a:spcPts val="0"/>
                        </a:spcAft>
                        <a:buNone/>
                      </a:pPr>
                      <a:r>
                        <a:rPr lang="en" sz="1100" u="none" cap="none" strike="noStrike"/>
                        <a:t>PE-13 - Fire Protection</a:t>
                      </a:r>
                      <a:endParaRPr b="0" i="0" sz="1100" u="none" cap="none" strike="noStrike">
                        <a:solidFill>
                          <a:srgbClr val="000000"/>
                        </a:solidFill>
                        <a:latin typeface="Calibri"/>
                        <a:ea typeface="Calibri"/>
                        <a:cs typeface="Calibri"/>
                        <a:sym typeface="Calibri"/>
                      </a:endParaRPr>
                    </a:p>
                  </a:txBody>
                  <a:tcPr marT="6250" marB="0" marR="6250" marL="6250" anchor="ctr"/>
                </a:tc>
              </a:tr>
              <a:tr h="181175">
                <a:tc>
                  <a:txBody>
                    <a:bodyPr/>
                    <a:lstStyle/>
                    <a:p>
                      <a:pPr indent="0" lvl="0" marL="0" marR="0" rtl="0" algn="l">
                        <a:lnSpc>
                          <a:spcPct val="100000"/>
                        </a:lnSpc>
                        <a:spcBef>
                          <a:spcPts val="0"/>
                        </a:spcBef>
                        <a:spcAft>
                          <a:spcPts val="0"/>
                        </a:spcAft>
                        <a:buNone/>
                      </a:pPr>
                      <a:r>
                        <a:rPr lang="en" sz="1100" u="none" cap="none" strike="noStrike"/>
                        <a:t>AC-8 - System Use Notification</a:t>
                      </a:r>
                      <a:endParaRPr b="0" i="0" sz="1100" u="none" cap="none" strike="noStrike">
                        <a:solidFill>
                          <a:srgbClr val="000000"/>
                        </a:solidFill>
                        <a:latin typeface="Calibri"/>
                        <a:ea typeface="Calibri"/>
                        <a:cs typeface="Calibri"/>
                        <a:sym typeface="Calibri"/>
                      </a:endParaRPr>
                    </a:p>
                  </a:txBody>
                  <a:tcPr marT="6250" marB="0" marR="6250" marL="6250" anchor="ctr"/>
                </a:tc>
                <a:tc>
                  <a:txBody>
                    <a:bodyPr/>
                    <a:lstStyle/>
                    <a:p>
                      <a:pPr indent="0" lvl="0" marL="0" marR="0" rtl="0" algn="l">
                        <a:lnSpc>
                          <a:spcPct val="100000"/>
                        </a:lnSpc>
                        <a:spcBef>
                          <a:spcPts val="0"/>
                        </a:spcBef>
                        <a:spcAft>
                          <a:spcPts val="0"/>
                        </a:spcAft>
                        <a:buNone/>
                      </a:pPr>
                      <a:r>
                        <a:rPr lang="en" sz="1100" u="none" cap="none" strike="noStrike"/>
                        <a:t>CM-10 - Software Usage Restrictions</a:t>
                      </a:r>
                      <a:endParaRPr b="0" i="0" sz="1100" u="none" cap="none" strike="noStrike">
                        <a:solidFill>
                          <a:srgbClr val="000000"/>
                        </a:solidFill>
                        <a:latin typeface="Calibri"/>
                        <a:ea typeface="Calibri"/>
                        <a:cs typeface="Calibri"/>
                        <a:sym typeface="Calibri"/>
                      </a:endParaRPr>
                    </a:p>
                  </a:txBody>
                  <a:tcPr marT="6250" marB="0" marR="6250" marL="6250" anchor="ctr"/>
                </a:tc>
                <a:tc>
                  <a:txBody>
                    <a:bodyPr/>
                    <a:lstStyle/>
                    <a:p>
                      <a:pPr indent="0" lvl="0" marL="0" marR="0" rtl="0" algn="l">
                        <a:lnSpc>
                          <a:spcPct val="100000"/>
                        </a:lnSpc>
                        <a:spcBef>
                          <a:spcPts val="0"/>
                        </a:spcBef>
                        <a:spcAft>
                          <a:spcPts val="0"/>
                        </a:spcAft>
                        <a:buNone/>
                      </a:pPr>
                      <a:r>
                        <a:rPr lang="en" sz="1100" u="none" cap="none" strike="noStrike"/>
                        <a:t>PS-3 - Personnel Screening </a:t>
                      </a:r>
                      <a:endParaRPr b="0" i="0" sz="1100" u="none" cap="none" strike="noStrike">
                        <a:solidFill>
                          <a:srgbClr val="000000"/>
                        </a:solidFill>
                        <a:latin typeface="Calibri"/>
                        <a:ea typeface="Calibri"/>
                        <a:cs typeface="Calibri"/>
                        <a:sym typeface="Calibri"/>
                      </a:endParaRPr>
                    </a:p>
                  </a:txBody>
                  <a:tcPr marT="6250" marB="0" marR="6250" marL="6250" anchor="ctr"/>
                </a:tc>
              </a:tr>
              <a:tr h="362375">
                <a:tc>
                  <a:txBody>
                    <a:bodyPr/>
                    <a:lstStyle/>
                    <a:p>
                      <a:pPr indent="0" lvl="0" marL="0" marR="0" rtl="0" algn="l">
                        <a:lnSpc>
                          <a:spcPct val="100000"/>
                        </a:lnSpc>
                        <a:spcBef>
                          <a:spcPts val="0"/>
                        </a:spcBef>
                        <a:spcAft>
                          <a:spcPts val="0"/>
                        </a:spcAft>
                        <a:buNone/>
                      </a:pPr>
                      <a:r>
                        <a:rPr lang="en" sz="1100" u="none" cap="none" strike="noStrike"/>
                        <a:t>AC-14 - Permitted Actions without Identification or Authentication</a:t>
                      </a:r>
                      <a:endParaRPr b="0" i="0" sz="1100" u="none" cap="none" strike="noStrike">
                        <a:solidFill>
                          <a:srgbClr val="000000"/>
                        </a:solidFill>
                        <a:latin typeface="Calibri"/>
                        <a:ea typeface="Calibri"/>
                        <a:cs typeface="Calibri"/>
                        <a:sym typeface="Calibri"/>
                      </a:endParaRPr>
                    </a:p>
                  </a:txBody>
                  <a:tcPr marT="6250" marB="0" marR="6250" marL="6250" anchor="ctr"/>
                </a:tc>
                <a:tc>
                  <a:txBody>
                    <a:bodyPr/>
                    <a:lstStyle/>
                    <a:p>
                      <a:pPr indent="0" lvl="0" marL="0" marR="0" rtl="0" algn="l">
                        <a:lnSpc>
                          <a:spcPct val="100000"/>
                        </a:lnSpc>
                        <a:spcBef>
                          <a:spcPts val="0"/>
                        </a:spcBef>
                        <a:spcAft>
                          <a:spcPts val="0"/>
                        </a:spcAft>
                        <a:buNone/>
                      </a:pPr>
                      <a:r>
                        <a:rPr lang="en" sz="1100" u="none" cap="none" strike="noStrike"/>
                        <a:t>CP-3 - Contingency Training</a:t>
                      </a:r>
                      <a:endParaRPr b="0" i="0" sz="1100" u="none" cap="none" strike="noStrike">
                        <a:solidFill>
                          <a:srgbClr val="000000"/>
                        </a:solidFill>
                        <a:latin typeface="Calibri"/>
                        <a:ea typeface="Calibri"/>
                        <a:cs typeface="Calibri"/>
                        <a:sym typeface="Calibri"/>
                      </a:endParaRPr>
                    </a:p>
                  </a:txBody>
                  <a:tcPr marT="6250" marB="0" marR="6250" marL="6250" anchor="ctr"/>
                </a:tc>
                <a:tc>
                  <a:txBody>
                    <a:bodyPr/>
                    <a:lstStyle/>
                    <a:p>
                      <a:pPr indent="0" lvl="0" marL="0" marR="0" rtl="0" algn="l">
                        <a:lnSpc>
                          <a:spcPct val="100000"/>
                        </a:lnSpc>
                        <a:spcBef>
                          <a:spcPts val="0"/>
                        </a:spcBef>
                        <a:spcAft>
                          <a:spcPts val="0"/>
                        </a:spcAft>
                        <a:buNone/>
                      </a:pPr>
                      <a:r>
                        <a:rPr lang="en" sz="1100" u="none" cap="none" strike="noStrike"/>
                        <a:t>PS-4 - Personnel Termination</a:t>
                      </a:r>
                      <a:endParaRPr b="0" i="0" sz="1100" u="none" cap="none" strike="noStrike">
                        <a:solidFill>
                          <a:srgbClr val="000000"/>
                        </a:solidFill>
                        <a:latin typeface="Calibri"/>
                        <a:ea typeface="Calibri"/>
                        <a:cs typeface="Calibri"/>
                        <a:sym typeface="Calibri"/>
                      </a:endParaRPr>
                    </a:p>
                  </a:txBody>
                  <a:tcPr marT="6250" marB="0" marR="6250" marL="6250" anchor="ctr"/>
                </a:tc>
              </a:tr>
              <a:tr h="181175">
                <a:tc>
                  <a:txBody>
                    <a:bodyPr/>
                    <a:lstStyle/>
                    <a:p>
                      <a:pPr indent="0" lvl="0" marL="0" marR="0" rtl="0" algn="l">
                        <a:lnSpc>
                          <a:spcPct val="100000"/>
                        </a:lnSpc>
                        <a:spcBef>
                          <a:spcPts val="0"/>
                        </a:spcBef>
                        <a:spcAft>
                          <a:spcPts val="0"/>
                        </a:spcAft>
                        <a:buNone/>
                      </a:pPr>
                      <a:r>
                        <a:rPr lang="en" sz="1100" u="none" cap="none" strike="noStrike"/>
                        <a:t>AC-17  - Remote Access</a:t>
                      </a:r>
                      <a:endParaRPr b="0" i="0" sz="1100" u="none" cap="none" strike="noStrike">
                        <a:solidFill>
                          <a:srgbClr val="000000"/>
                        </a:solidFill>
                        <a:latin typeface="Calibri"/>
                        <a:ea typeface="Calibri"/>
                        <a:cs typeface="Calibri"/>
                        <a:sym typeface="Calibri"/>
                      </a:endParaRPr>
                    </a:p>
                  </a:txBody>
                  <a:tcPr marT="6250" marB="0" marR="6250" marL="6250" anchor="ctr"/>
                </a:tc>
                <a:tc>
                  <a:txBody>
                    <a:bodyPr/>
                    <a:lstStyle/>
                    <a:p>
                      <a:pPr indent="0" lvl="0" marL="0" marR="0" rtl="0" algn="l">
                        <a:lnSpc>
                          <a:spcPct val="100000"/>
                        </a:lnSpc>
                        <a:spcBef>
                          <a:spcPts val="0"/>
                        </a:spcBef>
                        <a:spcAft>
                          <a:spcPts val="0"/>
                        </a:spcAft>
                        <a:buNone/>
                      </a:pPr>
                      <a:r>
                        <a:rPr lang="en" sz="1100" u="none" cap="none" strike="noStrike"/>
                        <a:t>CP-9 - Information System Backup</a:t>
                      </a:r>
                      <a:endParaRPr b="0" i="0" sz="1100" u="none" cap="none" strike="noStrike">
                        <a:solidFill>
                          <a:srgbClr val="000000"/>
                        </a:solidFill>
                        <a:latin typeface="Calibri"/>
                        <a:ea typeface="Calibri"/>
                        <a:cs typeface="Calibri"/>
                        <a:sym typeface="Calibri"/>
                      </a:endParaRPr>
                    </a:p>
                  </a:txBody>
                  <a:tcPr marT="6250" marB="0" marR="6250" marL="6250" anchor="ctr"/>
                </a:tc>
                <a:tc>
                  <a:txBody>
                    <a:bodyPr/>
                    <a:lstStyle/>
                    <a:p>
                      <a:pPr indent="0" lvl="0" marL="0" marR="0" rtl="0" algn="l">
                        <a:lnSpc>
                          <a:spcPct val="100000"/>
                        </a:lnSpc>
                        <a:spcBef>
                          <a:spcPts val="0"/>
                        </a:spcBef>
                        <a:spcAft>
                          <a:spcPts val="0"/>
                        </a:spcAft>
                        <a:buNone/>
                      </a:pPr>
                      <a:r>
                        <a:rPr lang="en" sz="1100" u="none" cap="none" strike="noStrike"/>
                        <a:t>PS-6 - Access Agreements</a:t>
                      </a:r>
                      <a:endParaRPr b="0" i="0" sz="1100" u="none" cap="none" strike="noStrike">
                        <a:solidFill>
                          <a:srgbClr val="000000"/>
                        </a:solidFill>
                        <a:latin typeface="Calibri"/>
                        <a:ea typeface="Calibri"/>
                        <a:cs typeface="Calibri"/>
                        <a:sym typeface="Calibri"/>
                      </a:endParaRPr>
                    </a:p>
                  </a:txBody>
                  <a:tcPr marT="6250" marB="0" marR="6250" marL="6250" anchor="ctr"/>
                </a:tc>
              </a:tr>
              <a:tr h="181175">
                <a:tc>
                  <a:txBody>
                    <a:bodyPr/>
                    <a:lstStyle/>
                    <a:p>
                      <a:pPr indent="0" lvl="0" marL="0" marR="0" rtl="0" algn="l">
                        <a:lnSpc>
                          <a:spcPct val="100000"/>
                        </a:lnSpc>
                        <a:spcBef>
                          <a:spcPts val="0"/>
                        </a:spcBef>
                        <a:spcAft>
                          <a:spcPts val="0"/>
                        </a:spcAft>
                        <a:buNone/>
                      </a:pPr>
                      <a:r>
                        <a:rPr lang="en" sz="1100" u="none" cap="none" strike="noStrike"/>
                        <a:t>AT-4 - Security Training Records</a:t>
                      </a:r>
                      <a:endParaRPr b="0" i="0" sz="1100" u="none" cap="none" strike="noStrike">
                        <a:solidFill>
                          <a:srgbClr val="000000"/>
                        </a:solidFill>
                        <a:latin typeface="Calibri"/>
                        <a:ea typeface="Calibri"/>
                        <a:cs typeface="Calibri"/>
                        <a:sym typeface="Calibri"/>
                      </a:endParaRPr>
                    </a:p>
                  </a:txBody>
                  <a:tcPr marT="6250" marB="0" marR="6250" marL="6250" anchor="ctr"/>
                </a:tc>
                <a:tc>
                  <a:txBody>
                    <a:bodyPr/>
                    <a:lstStyle/>
                    <a:p>
                      <a:pPr indent="0" lvl="0" marL="0" marR="0" rtl="0" algn="l">
                        <a:lnSpc>
                          <a:spcPct val="100000"/>
                        </a:lnSpc>
                        <a:spcBef>
                          <a:spcPts val="0"/>
                        </a:spcBef>
                        <a:spcAft>
                          <a:spcPts val="0"/>
                        </a:spcAft>
                        <a:buNone/>
                      </a:pPr>
                      <a:r>
                        <a:rPr lang="en" sz="1100" u="none" cap="none" strike="noStrike"/>
                        <a:t>IA-6 - Authenticator Feedback</a:t>
                      </a:r>
                      <a:endParaRPr b="0" i="0" sz="1100" u="none" cap="none" strike="noStrike">
                        <a:solidFill>
                          <a:srgbClr val="000000"/>
                        </a:solidFill>
                        <a:latin typeface="Calibri"/>
                        <a:ea typeface="Calibri"/>
                        <a:cs typeface="Calibri"/>
                        <a:sym typeface="Calibri"/>
                      </a:endParaRPr>
                    </a:p>
                  </a:txBody>
                  <a:tcPr marT="6250" marB="0" marR="6250" marL="6250" anchor="ctr"/>
                </a:tc>
                <a:tc>
                  <a:txBody>
                    <a:bodyPr/>
                    <a:lstStyle/>
                    <a:p>
                      <a:pPr indent="0" lvl="0" marL="0" marR="0" rtl="0" algn="l">
                        <a:lnSpc>
                          <a:spcPct val="100000"/>
                        </a:lnSpc>
                        <a:spcBef>
                          <a:spcPts val="0"/>
                        </a:spcBef>
                        <a:spcAft>
                          <a:spcPts val="0"/>
                        </a:spcAft>
                        <a:buNone/>
                      </a:pPr>
                      <a:r>
                        <a:rPr lang="en" sz="1100" u="none" cap="none" strike="noStrike"/>
                        <a:t>RA-1 - Risk Assessment and Procedures</a:t>
                      </a:r>
                      <a:endParaRPr b="0" i="0" sz="1100" u="none" cap="none" strike="noStrike">
                        <a:solidFill>
                          <a:srgbClr val="000000"/>
                        </a:solidFill>
                        <a:latin typeface="Calibri"/>
                        <a:ea typeface="Calibri"/>
                        <a:cs typeface="Calibri"/>
                        <a:sym typeface="Calibri"/>
                      </a:endParaRPr>
                    </a:p>
                  </a:txBody>
                  <a:tcPr marT="6250" marB="0" marR="6250" marL="6250" anchor="ctr"/>
                </a:tc>
              </a:tr>
              <a:tr h="181175">
                <a:tc>
                  <a:txBody>
                    <a:bodyPr/>
                    <a:lstStyle/>
                    <a:p>
                      <a:pPr indent="0" lvl="0" marL="0" marR="0" rtl="0" algn="l">
                        <a:lnSpc>
                          <a:spcPct val="100000"/>
                        </a:lnSpc>
                        <a:spcBef>
                          <a:spcPts val="0"/>
                        </a:spcBef>
                        <a:spcAft>
                          <a:spcPts val="0"/>
                        </a:spcAft>
                        <a:buNone/>
                      </a:pPr>
                      <a:r>
                        <a:rPr lang="en" sz="1100" u="none" cap="none" strike="noStrike"/>
                        <a:t>AU-8 - Time Stamps</a:t>
                      </a:r>
                      <a:endParaRPr b="0" i="0" sz="1100" u="none" cap="none" strike="noStrike">
                        <a:solidFill>
                          <a:srgbClr val="000000"/>
                        </a:solidFill>
                        <a:latin typeface="Calibri"/>
                        <a:ea typeface="Calibri"/>
                        <a:cs typeface="Calibri"/>
                        <a:sym typeface="Calibri"/>
                      </a:endParaRPr>
                    </a:p>
                  </a:txBody>
                  <a:tcPr marT="6250" marB="0" marR="6250" marL="6250" anchor="ctr"/>
                </a:tc>
                <a:tc>
                  <a:txBody>
                    <a:bodyPr/>
                    <a:lstStyle/>
                    <a:p>
                      <a:pPr indent="0" lvl="0" marL="0" marR="0" rtl="0" algn="l">
                        <a:lnSpc>
                          <a:spcPct val="100000"/>
                        </a:lnSpc>
                        <a:spcBef>
                          <a:spcPts val="0"/>
                        </a:spcBef>
                        <a:spcAft>
                          <a:spcPts val="0"/>
                        </a:spcAft>
                        <a:buNone/>
                      </a:pPr>
                      <a:r>
                        <a:rPr lang="en" sz="1100" u="none" cap="none" strike="noStrike"/>
                        <a:t>IR-5 - Incident Monitoring</a:t>
                      </a:r>
                      <a:endParaRPr b="0" i="0" sz="1100" u="none" cap="none" strike="noStrike">
                        <a:solidFill>
                          <a:srgbClr val="000000"/>
                        </a:solidFill>
                        <a:latin typeface="Calibri"/>
                        <a:ea typeface="Calibri"/>
                        <a:cs typeface="Calibri"/>
                        <a:sym typeface="Calibri"/>
                      </a:endParaRPr>
                    </a:p>
                  </a:txBody>
                  <a:tcPr marT="6250" marB="0" marR="6250" marL="6250" anchor="ctr"/>
                </a:tc>
                <a:tc>
                  <a:txBody>
                    <a:bodyPr/>
                    <a:lstStyle/>
                    <a:p>
                      <a:pPr indent="0" lvl="0" marL="0" marR="0" rtl="0" algn="l">
                        <a:lnSpc>
                          <a:spcPct val="100000"/>
                        </a:lnSpc>
                        <a:spcBef>
                          <a:spcPts val="0"/>
                        </a:spcBef>
                        <a:spcAft>
                          <a:spcPts val="0"/>
                        </a:spcAft>
                        <a:buNone/>
                      </a:pPr>
                      <a:r>
                        <a:rPr lang="en" sz="1100" u="none" cap="none" strike="noStrike"/>
                        <a:t>RA-2 - Security Categorization </a:t>
                      </a:r>
                      <a:endParaRPr b="0" i="0" sz="1100" u="none" cap="none" strike="noStrike">
                        <a:solidFill>
                          <a:srgbClr val="000000"/>
                        </a:solidFill>
                        <a:latin typeface="Calibri"/>
                        <a:ea typeface="Calibri"/>
                        <a:cs typeface="Calibri"/>
                        <a:sym typeface="Calibri"/>
                      </a:endParaRPr>
                    </a:p>
                  </a:txBody>
                  <a:tcPr marT="6250" marB="0" marR="6250" marL="6250" anchor="ctr"/>
                </a:tc>
              </a:tr>
              <a:tr h="362375">
                <a:tc>
                  <a:txBody>
                    <a:bodyPr/>
                    <a:lstStyle/>
                    <a:p>
                      <a:pPr indent="0" lvl="0" marL="0" marR="0" rtl="0" algn="l">
                        <a:lnSpc>
                          <a:spcPct val="100000"/>
                        </a:lnSpc>
                        <a:spcBef>
                          <a:spcPts val="0"/>
                        </a:spcBef>
                        <a:spcAft>
                          <a:spcPts val="0"/>
                        </a:spcAft>
                        <a:buNone/>
                      </a:pPr>
                      <a:r>
                        <a:rPr lang="en" sz="1100" u="none" cap="none" strike="noStrike"/>
                        <a:t>CA-1 - Security Assessment and Authorization Policy &amp; Procedures</a:t>
                      </a:r>
                      <a:endParaRPr b="0" i="0" sz="1100" u="none" cap="none" strike="noStrike">
                        <a:solidFill>
                          <a:srgbClr val="000000"/>
                        </a:solidFill>
                        <a:latin typeface="Calibri"/>
                        <a:ea typeface="Calibri"/>
                        <a:cs typeface="Calibri"/>
                        <a:sym typeface="Calibri"/>
                      </a:endParaRPr>
                    </a:p>
                  </a:txBody>
                  <a:tcPr marT="6250" marB="0" marR="6250" marL="6250" anchor="ctr"/>
                </a:tc>
                <a:tc>
                  <a:txBody>
                    <a:bodyPr/>
                    <a:lstStyle/>
                    <a:p>
                      <a:pPr indent="0" lvl="0" marL="0" marR="0" rtl="0" algn="l">
                        <a:lnSpc>
                          <a:spcPct val="100000"/>
                        </a:lnSpc>
                        <a:spcBef>
                          <a:spcPts val="0"/>
                        </a:spcBef>
                        <a:spcAft>
                          <a:spcPts val="0"/>
                        </a:spcAft>
                        <a:buNone/>
                      </a:pPr>
                      <a:r>
                        <a:rPr lang="en" sz="1100" u="none" cap="none" strike="noStrike"/>
                        <a:t>IR-6 - Incident Reporting</a:t>
                      </a:r>
                      <a:endParaRPr b="0" i="0" sz="1100" u="none" cap="none" strike="noStrike">
                        <a:solidFill>
                          <a:srgbClr val="000000"/>
                        </a:solidFill>
                        <a:latin typeface="Calibri"/>
                        <a:ea typeface="Calibri"/>
                        <a:cs typeface="Calibri"/>
                        <a:sym typeface="Calibri"/>
                      </a:endParaRPr>
                    </a:p>
                  </a:txBody>
                  <a:tcPr marT="6250" marB="0" marR="6250" marL="6250" anchor="ctr"/>
                </a:tc>
                <a:tc>
                  <a:txBody>
                    <a:bodyPr/>
                    <a:lstStyle/>
                    <a:p>
                      <a:pPr indent="0" lvl="0" marL="0" marR="0" rtl="0" algn="l">
                        <a:lnSpc>
                          <a:spcPct val="100000"/>
                        </a:lnSpc>
                        <a:spcBef>
                          <a:spcPts val="0"/>
                        </a:spcBef>
                        <a:spcAft>
                          <a:spcPts val="0"/>
                        </a:spcAft>
                        <a:buNone/>
                      </a:pPr>
                      <a:r>
                        <a:rPr lang="en" sz="1100" u="none" cap="none" strike="noStrike"/>
                        <a:t>RA-3 - Risk Assessment</a:t>
                      </a:r>
                      <a:endParaRPr b="0" i="0" sz="1100" u="none" cap="none" strike="noStrike">
                        <a:solidFill>
                          <a:srgbClr val="000000"/>
                        </a:solidFill>
                        <a:latin typeface="Calibri"/>
                        <a:ea typeface="Calibri"/>
                        <a:cs typeface="Calibri"/>
                        <a:sym typeface="Calibri"/>
                      </a:endParaRPr>
                    </a:p>
                  </a:txBody>
                  <a:tcPr marT="6250" marB="0" marR="6250" marL="6250" anchor="ctr"/>
                </a:tc>
              </a:tr>
              <a:tr h="362375">
                <a:tc>
                  <a:txBody>
                    <a:bodyPr/>
                    <a:lstStyle/>
                    <a:p>
                      <a:pPr indent="0" lvl="0" marL="0" marR="0" rtl="0" algn="l">
                        <a:lnSpc>
                          <a:spcPct val="100000"/>
                        </a:lnSpc>
                        <a:spcBef>
                          <a:spcPts val="0"/>
                        </a:spcBef>
                        <a:spcAft>
                          <a:spcPts val="0"/>
                        </a:spcAft>
                        <a:buNone/>
                      </a:pPr>
                      <a:r>
                        <a:rPr lang="en" sz="1100" u="none" cap="none" strike="noStrike"/>
                        <a:t>CA-2 - Security Assessments </a:t>
                      </a:r>
                      <a:endParaRPr b="0" i="0" sz="1100" u="none" cap="none" strike="noStrike">
                        <a:solidFill>
                          <a:srgbClr val="000000"/>
                        </a:solidFill>
                        <a:latin typeface="Calibri"/>
                        <a:ea typeface="Calibri"/>
                        <a:cs typeface="Calibri"/>
                        <a:sym typeface="Calibri"/>
                      </a:endParaRPr>
                    </a:p>
                  </a:txBody>
                  <a:tcPr marT="6250" marB="0" marR="6250" marL="6250" anchor="ctr"/>
                </a:tc>
                <a:tc>
                  <a:txBody>
                    <a:bodyPr/>
                    <a:lstStyle/>
                    <a:p>
                      <a:pPr indent="0" lvl="0" marL="0" marR="0" rtl="0" algn="l">
                        <a:lnSpc>
                          <a:spcPct val="100000"/>
                        </a:lnSpc>
                        <a:spcBef>
                          <a:spcPts val="0"/>
                        </a:spcBef>
                        <a:spcAft>
                          <a:spcPts val="0"/>
                        </a:spcAft>
                        <a:buNone/>
                      </a:pPr>
                      <a:r>
                        <a:rPr lang="en" sz="1100" u="none" cap="none" strike="noStrike"/>
                        <a:t>MA-1 - System Maintenance Policy and Procedures</a:t>
                      </a:r>
                      <a:endParaRPr b="0" i="0" sz="1100" u="none" cap="none" strike="noStrike">
                        <a:solidFill>
                          <a:srgbClr val="000000"/>
                        </a:solidFill>
                        <a:latin typeface="Calibri"/>
                        <a:ea typeface="Calibri"/>
                        <a:cs typeface="Calibri"/>
                        <a:sym typeface="Calibri"/>
                      </a:endParaRPr>
                    </a:p>
                  </a:txBody>
                  <a:tcPr marT="6250" marB="0" marR="6250" marL="6250" anchor="ctr"/>
                </a:tc>
                <a:tc>
                  <a:txBody>
                    <a:bodyPr/>
                    <a:lstStyle/>
                    <a:p>
                      <a:pPr indent="0" lvl="0" marL="0" marR="0" rtl="0" algn="l">
                        <a:lnSpc>
                          <a:spcPct val="100000"/>
                        </a:lnSpc>
                        <a:spcBef>
                          <a:spcPts val="0"/>
                        </a:spcBef>
                        <a:spcAft>
                          <a:spcPts val="0"/>
                        </a:spcAft>
                        <a:buNone/>
                      </a:pPr>
                      <a:r>
                        <a:rPr lang="en" sz="1100" u="none" cap="none" strike="noStrike"/>
                        <a:t>RA-5 - Vulnerability Scanning</a:t>
                      </a:r>
                      <a:endParaRPr b="0" i="0" sz="1100" u="none" cap="none" strike="noStrike">
                        <a:solidFill>
                          <a:srgbClr val="000000"/>
                        </a:solidFill>
                        <a:latin typeface="Calibri"/>
                        <a:ea typeface="Calibri"/>
                        <a:cs typeface="Calibri"/>
                        <a:sym typeface="Calibri"/>
                      </a:endParaRPr>
                    </a:p>
                  </a:txBody>
                  <a:tcPr marT="6250" marB="0" marR="6250" marL="6250" anchor="ctr"/>
                </a:tc>
              </a:tr>
              <a:tr h="362375">
                <a:tc>
                  <a:txBody>
                    <a:bodyPr/>
                    <a:lstStyle/>
                    <a:p>
                      <a:pPr indent="0" lvl="0" marL="0" marR="0" rtl="0" algn="l">
                        <a:lnSpc>
                          <a:spcPct val="100000"/>
                        </a:lnSpc>
                        <a:spcBef>
                          <a:spcPts val="0"/>
                        </a:spcBef>
                        <a:spcAft>
                          <a:spcPts val="0"/>
                        </a:spcAft>
                        <a:buNone/>
                      </a:pPr>
                      <a:r>
                        <a:rPr lang="en" sz="1100" u="none" cap="none" strike="noStrike"/>
                        <a:t>CA-3 - System Interconnecting </a:t>
                      </a:r>
                      <a:endParaRPr b="0" i="0" sz="1100" u="none" cap="none" strike="noStrike">
                        <a:solidFill>
                          <a:srgbClr val="000000"/>
                        </a:solidFill>
                        <a:latin typeface="Calibri"/>
                        <a:ea typeface="Calibri"/>
                        <a:cs typeface="Calibri"/>
                        <a:sym typeface="Calibri"/>
                      </a:endParaRPr>
                    </a:p>
                  </a:txBody>
                  <a:tcPr marT="6250" marB="0" marR="6250" marL="6250" anchor="ctr"/>
                </a:tc>
                <a:tc>
                  <a:txBody>
                    <a:bodyPr/>
                    <a:lstStyle/>
                    <a:p>
                      <a:pPr indent="0" lvl="0" marL="0" marR="0" rtl="0" algn="l">
                        <a:lnSpc>
                          <a:spcPct val="100000"/>
                        </a:lnSpc>
                        <a:spcBef>
                          <a:spcPts val="0"/>
                        </a:spcBef>
                        <a:spcAft>
                          <a:spcPts val="0"/>
                        </a:spcAft>
                        <a:buNone/>
                      </a:pPr>
                      <a:r>
                        <a:rPr lang="en" sz="1100" u="none" cap="none" strike="noStrike"/>
                        <a:t>MP-2 - Media Access</a:t>
                      </a:r>
                      <a:endParaRPr b="0" i="0" sz="1100" u="none" cap="none" strike="noStrike">
                        <a:solidFill>
                          <a:srgbClr val="000000"/>
                        </a:solidFill>
                        <a:latin typeface="Calibri"/>
                        <a:ea typeface="Calibri"/>
                        <a:cs typeface="Calibri"/>
                        <a:sym typeface="Calibri"/>
                      </a:endParaRPr>
                    </a:p>
                  </a:txBody>
                  <a:tcPr marT="6250" marB="0" marR="6250" marL="6250" anchor="ctr"/>
                </a:tc>
                <a:tc>
                  <a:txBody>
                    <a:bodyPr/>
                    <a:lstStyle/>
                    <a:p>
                      <a:pPr indent="0" lvl="0" marL="0" marR="0" rtl="0" algn="l">
                        <a:lnSpc>
                          <a:spcPct val="100000"/>
                        </a:lnSpc>
                        <a:spcBef>
                          <a:spcPts val="0"/>
                        </a:spcBef>
                        <a:spcAft>
                          <a:spcPts val="0"/>
                        </a:spcAft>
                        <a:buNone/>
                      </a:pPr>
                      <a:r>
                        <a:rPr lang="en" sz="1100" u="none" cap="none" strike="noStrike"/>
                        <a:t>SC-22 - Architecture And Provisioning For Name/ Address Resolution Service</a:t>
                      </a:r>
                      <a:endParaRPr b="0" i="0" sz="1100" u="none" cap="none" strike="noStrike">
                        <a:solidFill>
                          <a:srgbClr val="000000"/>
                        </a:solidFill>
                        <a:latin typeface="Calibri"/>
                        <a:ea typeface="Calibri"/>
                        <a:cs typeface="Calibri"/>
                        <a:sym typeface="Calibri"/>
                      </a:endParaRPr>
                    </a:p>
                  </a:txBody>
                  <a:tcPr marT="6250" marB="0" marR="6250" marL="6250" anchor="ctr"/>
                </a:tc>
              </a:tr>
              <a:tr h="362375">
                <a:tc>
                  <a:txBody>
                    <a:bodyPr/>
                    <a:lstStyle/>
                    <a:p>
                      <a:pPr indent="0" lvl="0" marL="0" marR="0" rtl="0" algn="l">
                        <a:lnSpc>
                          <a:spcPct val="100000"/>
                        </a:lnSpc>
                        <a:spcBef>
                          <a:spcPts val="0"/>
                        </a:spcBef>
                        <a:spcAft>
                          <a:spcPts val="0"/>
                        </a:spcAft>
                        <a:buNone/>
                      </a:pPr>
                      <a:r>
                        <a:rPr lang="en" sz="1100" u="none" cap="none" strike="noStrike"/>
                        <a:t>CA-5 - Plan of Action and Milestones</a:t>
                      </a:r>
                      <a:endParaRPr b="0" i="0" sz="1100" u="none" cap="none" strike="noStrike">
                        <a:solidFill>
                          <a:srgbClr val="000000"/>
                        </a:solidFill>
                        <a:latin typeface="Calibri"/>
                        <a:ea typeface="Calibri"/>
                        <a:cs typeface="Calibri"/>
                        <a:sym typeface="Calibri"/>
                      </a:endParaRPr>
                    </a:p>
                  </a:txBody>
                  <a:tcPr marT="6250" marB="0" marR="6250" marL="6250" anchor="ctr"/>
                </a:tc>
                <a:tc>
                  <a:txBody>
                    <a:bodyPr/>
                    <a:lstStyle/>
                    <a:p>
                      <a:pPr indent="0" lvl="0" marL="0" marR="0" rtl="0" algn="l">
                        <a:lnSpc>
                          <a:spcPct val="100000"/>
                        </a:lnSpc>
                        <a:spcBef>
                          <a:spcPts val="0"/>
                        </a:spcBef>
                        <a:spcAft>
                          <a:spcPts val="0"/>
                        </a:spcAft>
                        <a:buNone/>
                      </a:pPr>
                      <a:r>
                        <a:rPr lang="en" sz="1100" u="none" cap="none" strike="noStrike"/>
                        <a:t>MP-6 - Media Sanitation</a:t>
                      </a:r>
                      <a:endParaRPr b="0" i="0" sz="1100" u="none" cap="none" strike="noStrike">
                        <a:solidFill>
                          <a:srgbClr val="000000"/>
                        </a:solidFill>
                        <a:latin typeface="Calibri"/>
                        <a:ea typeface="Calibri"/>
                        <a:cs typeface="Calibri"/>
                        <a:sym typeface="Calibri"/>
                      </a:endParaRPr>
                    </a:p>
                  </a:txBody>
                  <a:tcPr marT="6250" marB="0" marR="6250" marL="6250" anchor="ctr"/>
                </a:tc>
                <a:tc>
                  <a:txBody>
                    <a:bodyPr/>
                    <a:lstStyle/>
                    <a:p>
                      <a:pPr indent="0" lvl="0" marL="0" marR="0" rtl="0" algn="l">
                        <a:lnSpc>
                          <a:spcPct val="100000"/>
                        </a:lnSpc>
                        <a:spcBef>
                          <a:spcPts val="0"/>
                        </a:spcBef>
                        <a:spcAft>
                          <a:spcPts val="0"/>
                        </a:spcAft>
                        <a:buNone/>
                      </a:pPr>
                      <a:r>
                        <a:rPr lang="en" sz="1100" u="none" cap="none" strike="noStrike"/>
                        <a:t>SI-12 - Information Handling and Retention </a:t>
                      </a:r>
                      <a:endParaRPr b="0" i="0" sz="1100" u="none" cap="none" strike="noStrike">
                        <a:solidFill>
                          <a:srgbClr val="000000"/>
                        </a:solidFill>
                        <a:latin typeface="Calibri"/>
                        <a:ea typeface="Calibri"/>
                        <a:cs typeface="Calibri"/>
                        <a:sym typeface="Calibri"/>
                      </a:endParaRPr>
                    </a:p>
                  </a:txBody>
                  <a:tcPr marT="6250" marB="0" marR="6250" marL="6250" anchor="ctr"/>
                </a:tc>
              </a:tr>
              <a:tr h="181175">
                <a:tc>
                  <a:txBody>
                    <a:bodyPr/>
                    <a:lstStyle/>
                    <a:p>
                      <a:pPr indent="0" lvl="0" marL="0" marR="0" rtl="0" algn="l">
                        <a:lnSpc>
                          <a:spcPct val="100000"/>
                        </a:lnSpc>
                        <a:spcBef>
                          <a:spcPts val="0"/>
                        </a:spcBef>
                        <a:spcAft>
                          <a:spcPts val="0"/>
                        </a:spcAft>
                        <a:buNone/>
                      </a:pPr>
                      <a:r>
                        <a:rPr lang="en" sz="1100" u="none" cap="none" strike="noStrike"/>
                        <a:t>CA-6 - Security Authorization</a:t>
                      </a:r>
                      <a:endParaRPr b="0" i="0" sz="1100" u="none" cap="none" strike="noStrike">
                        <a:solidFill>
                          <a:srgbClr val="000000"/>
                        </a:solidFill>
                        <a:latin typeface="Calibri"/>
                        <a:ea typeface="Calibri"/>
                        <a:cs typeface="Calibri"/>
                        <a:sym typeface="Calibri"/>
                      </a:endParaRPr>
                    </a:p>
                  </a:txBody>
                  <a:tcPr marT="6250" marB="0" marR="6250" marL="6250" anchor="ctr"/>
                </a:tc>
                <a:tc>
                  <a:txBody>
                    <a:bodyPr/>
                    <a:lstStyle/>
                    <a:p>
                      <a:pPr indent="0" lvl="0" marL="0" marR="0" rtl="0" algn="l">
                        <a:lnSpc>
                          <a:spcPct val="100000"/>
                        </a:lnSpc>
                        <a:spcBef>
                          <a:spcPts val="0"/>
                        </a:spcBef>
                        <a:spcAft>
                          <a:spcPts val="0"/>
                        </a:spcAft>
                        <a:buNone/>
                      </a:pPr>
                      <a:r>
                        <a:rPr lang="en" sz="1100" u="none" cap="none" strike="noStrike"/>
                        <a:t>MP-7 - Media Use</a:t>
                      </a:r>
                      <a:endParaRPr b="0" i="0" sz="1100" u="none" cap="none" strike="noStrike">
                        <a:solidFill>
                          <a:srgbClr val="000000"/>
                        </a:solidFill>
                        <a:latin typeface="Calibri"/>
                        <a:ea typeface="Calibri"/>
                        <a:cs typeface="Calibri"/>
                        <a:sym typeface="Calibri"/>
                      </a:endParaRPr>
                    </a:p>
                  </a:txBody>
                  <a:tcPr marT="6250" marB="0" marR="6250" marL="6250" anchor="ctr"/>
                </a:tc>
                <a:tc>
                  <a:txBody>
                    <a:bodyPr/>
                    <a:lstStyle/>
                    <a:p>
                      <a:pPr indent="0" lvl="0" marL="0" marR="0" rtl="0" algn="l">
                        <a:lnSpc>
                          <a:spcPct val="100000"/>
                        </a:lnSpc>
                        <a:spcBef>
                          <a:spcPts val="0"/>
                        </a:spcBef>
                        <a:spcAft>
                          <a:spcPts val="0"/>
                        </a:spcAft>
                        <a:buNone/>
                      </a:pPr>
                      <a:r>
                        <a:rPr lang="en" sz="1100" u="none" cap="none" strike="noStrike"/>
                        <a:t> </a:t>
                      </a:r>
                      <a:endParaRPr b="0" i="0" sz="1100" u="none" cap="none" strike="noStrike">
                        <a:solidFill>
                          <a:srgbClr val="000000"/>
                        </a:solidFill>
                        <a:latin typeface="Calibri"/>
                        <a:ea typeface="Calibri"/>
                        <a:cs typeface="Calibri"/>
                        <a:sym typeface="Calibri"/>
                      </a:endParaRPr>
                    </a:p>
                  </a:txBody>
                  <a:tcPr marT="6250" marB="0" marR="6250" marL="6250" anchor="ct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4"/>
          <p:cNvSpPr txBox="1"/>
          <p:nvPr>
            <p:ph type="title"/>
          </p:nvPr>
        </p:nvSpPr>
        <p:spPr>
          <a:xfrm>
            <a:off x="311700" y="2938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a:t>
            </a:r>
            <a:r>
              <a:rPr lang="en"/>
              <a:t>27/35): </a:t>
            </a:r>
            <a:r>
              <a:rPr lang="en"/>
              <a:t>MP-2 MEDIA ACCESS</a:t>
            </a:r>
            <a:endParaRPr/>
          </a:p>
        </p:txBody>
      </p:sp>
      <p:sp>
        <p:nvSpPr>
          <p:cNvPr id="363" name="Google Shape;363;p64"/>
          <p:cNvSpPr txBox="1"/>
          <p:nvPr/>
        </p:nvSpPr>
        <p:spPr>
          <a:xfrm>
            <a:off x="383550" y="1633800"/>
            <a:ext cx="8664000" cy="337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The Organization restricts access to organization-defined types of digital media and/ or non-digital media.</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Implementation: Only authorized personnel will have access to the media that contains the database</a:t>
            </a:r>
            <a:endParaRPr/>
          </a:p>
          <a:p>
            <a:pPr indent="0" lvl="0" marL="0" rtl="0" algn="l">
              <a:lnSpc>
                <a:spcPct val="115000"/>
              </a:lnSpc>
              <a:spcBef>
                <a:spcPts val="90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5"/>
          <p:cNvSpPr txBox="1"/>
          <p:nvPr>
            <p:ph type="title"/>
          </p:nvPr>
        </p:nvSpPr>
        <p:spPr>
          <a:xfrm>
            <a:off x="311700" y="2938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a:t>
            </a:r>
            <a:r>
              <a:rPr lang="en"/>
              <a:t>28/35): CA-5 PLAN OF ACTION AND MILESTONES</a:t>
            </a:r>
            <a:endParaRPr/>
          </a:p>
        </p:txBody>
      </p:sp>
      <p:sp>
        <p:nvSpPr>
          <p:cNvPr id="369" name="Google Shape;369;p65"/>
          <p:cNvSpPr txBox="1"/>
          <p:nvPr/>
        </p:nvSpPr>
        <p:spPr>
          <a:xfrm>
            <a:off x="118525" y="1538300"/>
            <a:ext cx="8910300" cy="360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333333"/>
                </a:solidFill>
              </a:rPr>
              <a:t> </a:t>
            </a:r>
            <a:r>
              <a:rPr lang="en">
                <a:solidFill>
                  <a:srgbClr val="333333"/>
                </a:solidFill>
              </a:rPr>
              <a:t>Develops a plan of action and milestones for the information system to document the organization's planned remedial actions to correct weaknesses or deficiencies noted during the assessment of the security controls and to reduce or eliminate known vulnerabilities in the system</a:t>
            </a:r>
            <a:endParaRPr>
              <a:solidFill>
                <a:srgbClr val="333333"/>
              </a:solidFill>
            </a:endParaRPr>
          </a:p>
          <a:p>
            <a:pPr indent="0" lvl="0" marL="0" rtl="0" algn="l">
              <a:lnSpc>
                <a:spcPct val="115000"/>
              </a:lnSpc>
              <a:spcBef>
                <a:spcPts val="0"/>
              </a:spcBef>
              <a:spcAft>
                <a:spcPts val="0"/>
              </a:spcAft>
              <a:buNone/>
            </a:pPr>
            <a:r>
              <a:t/>
            </a:r>
            <a:endParaRPr>
              <a:solidFill>
                <a:srgbClr val="333333"/>
              </a:solidFill>
            </a:endParaRPr>
          </a:p>
          <a:p>
            <a:pPr indent="0" lvl="0" marL="0" rtl="0" algn="l">
              <a:lnSpc>
                <a:spcPct val="115000"/>
              </a:lnSpc>
              <a:spcBef>
                <a:spcPts val="0"/>
              </a:spcBef>
              <a:spcAft>
                <a:spcPts val="0"/>
              </a:spcAft>
              <a:buNone/>
            </a:pPr>
            <a:r>
              <a:rPr lang="en"/>
              <a:t>Implementation:  Keeping documentation of the strengths and weaknesses of our system and implementing changes accordingly</a:t>
            </a:r>
            <a:endParaRPr/>
          </a:p>
          <a:p>
            <a:pPr indent="0" lvl="0" marL="0" rtl="0" algn="l">
              <a:lnSpc>
                <a:spcPct val="115000"/>
              </a:lnSpc>
              <a:spcBef>
                <a:spcPts val="900"/>
              </a:spcBef>
              <a:spcAft>
                <a:spcPts val="0"/>
              </a:spcAft>
              <a:buNone/>
            </a:pPr>
            <a:r>
              <a:t/>
            </a:r>
            <a:endParaRPr>
              <a:solidFill>
                <a:srgbClr val="333333"/>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6"/>
          <p:cNvSpPr txBox="1"/>
          <p:nvPr>
            <p:ph type="title"/>
          </p:nvPr>
        </p:nvSpPr>
        <p:spPr>
          <a:xfrm>
            <a:off x="311700" y="277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a:t>
            </a:r>
            <a:r>
              <a:rPr lang="en"/>
              <a:t>29/35):CP-9 </a:t>
            </a:r>
            <a:r>
              <a:rPr lang="en"/>
              <a:t>INFORMATION</a:t>
            </a:r>
            <a:r>
              <a:rPr lang="en"/>
              <a:t> SYSTEM BACKUP </a:t>
            </a:r>
            <a:endParaRPr/>
          </a:p>
        </p:txBody>
      </p:sp>
      <p:sp>
        <p:nvSpPr>
          <p:cNvPr id="375" name="Google Shape;375;p66"/>
          <p:cNvSpPr txBox="1"/>
          <p:nvPr/>
        </p:nvSpPr>
        <p:spPr>
          <a:xfrm>
            <a:off x="141875" y="1491600"/>
            <a:ext cx="8828700" cy="3561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333333"/>
              </a:buClr>
              <a:buSzPts val="1400"/>
              <a:buAutoNum type="alphaLcPeriod"/>
            </a:pPr>
            <a:r>
              <a:rPr lang="en">
                <a:solidFill>
                  <a:srgbClr val="333333"/>
                </a:solidFill>
                <a:highlight>
                  <a:srgbClr val="FFFFFF"/>
                </a:highlight>
              </a:rPr>
              <a:t>Conducts backups of user-level information contained in the information system [Assignment: organization-defined frequency consistent with recovery time and recovery point objectives];</a:t>
            </a:r>
            <a:endParaRPr>
              <a:solidFill>
                <a:srgbClr val="333333"/>
              </a:solidFill>
              <a:highlight>
                <a:srgbClr val="FFFFFF"/>
              </a:highlight>
            </a:endParaRPr>
          </a:p>
          <a:p>
            <a:pPr indent="-317500" lvl="0" marL="457200" rtl="0" algn="l">
              <a:lnSpc>
                <a:spcPct val="115000"/>
              </a:lnSpc>
              <a:spcBef>
                <a:spcPts val="0"/>
              </a:spcBef>
              <a:spcAft>
                <a:spcPts val="0"/>
              </a:spcAft>
              <a:buClr>
                <a:srgbClr val="333333"/>
              </a:buClr>
              <a:buSzPts val="1400"/>
              <a:buAutoNum type="alphaLcPeriod"/>
            </a:pPr>
            <a:r>
              <a:rPr lang="en">
                <a:solidFill>
                  <a:srgbClr val="333333"/>
                </a:solidFill>
                <a:highlight>
                  <a:srgbClr val="FFFFFF"/>
                </a:highlight>
              </a:rPr>
              <a:t>Conducts backups of system-level information contained in the information system [Assignment: organization-defined frequency consistent with recovery time and recovery point objectives];</a:t>
            </a:r>
            <a:endParaRPr>
              <a:solidFill>
                <a:srgbClr val="333333"/>
              </a:solidFill>
              <a:highlight>
                <a:srgbClr val="FFFFFF"/>
              </a:highlight>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rPr lang="en"/>
              <a:t>Implementation: Back up our system so it is disaster proof</a:t>
            </a:r>
            <a:endParaRPr/>
          </a:p>
          <a:p>
            <a:pPr indent="0" lvl="0" marL="0" rtl="0" algn="l">
              <a:spcBef>
                <a:spcPts val="900"/>
              </a:spcBef>
              <a:spcAft>
                <a:spcPts val="0"/>
              </a:spcAft>
              <a:buNone/>
            </a:pPr>
            <a:r>
              <a:t/>
            </a:r>
            <a:endParaRPr>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7"/>
          <p:cNvSpPr txBox="1"/>
          <p:nvPr>
            <p:ph type="title"/>
          </p:nvPr>
        </p:nvSpPr>
        <p:spPr>
          <a:xfrm>
            <a:off x="311700" y="30975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a:t>
            </a:r>
            <a:r>
              <a:rPr lang="en"/>
              <a:t>30/35): IR-5 </a:t>
            </a:r>
            <a:r>
              <a:rPr lang="en"/>
              <a:t>INCIDENT</a:t>
            </a:r>
            <a:r>
              <a:rPr lang="en"/>
              <a:t> </a:t>
            </a:r>
            <a:r>
              <a:rPr lang="en"/>
              <a:t>MONITORING</a:t>
            </a:r>
            <a:endParaRPr/>
          </a:p>
        </p:txBody>
      </p:sp>
      <p:sp>
        <p:nvSpPr>
          <p:cNvPr id="381" name="Google Shape;381;p67"/>
          <p:cNvSpPr txBox="1"/>
          <p:nvPr/>
        </p:nvSpPr>
        <p:spPr>
          <a:xfrm>
            <a:off x="235300" y="1538300"/>
            <a:ext cx="8828700" cy="345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333333"/>
                </a:solidFill>
              </a:rPr>
              <a:t>Track and document information system security incidents.</a:t>
            </a:r>
            <a:endParaRPr>
              <a:solidFill>
                <a:srgbClr val="333333"/>
              </a:solidFill>
            </a:endParaRPr>
          </a:p>
          <a:p>
            <a:pPr indent="0" lvl="0" marL="0" rtl="0" algn="l">
              <a:lnSpc>
                <a:spcPct val="115000"/>
              </a:lnSpc>
              <a:spcBef>
                <a:spcPts val="0"/>
              </a:spcBef>
              <a:spcAft>
                <a:spcPts val="0"/>
              </a:spcAft>
              <a:buNone/>
            </a:pPr>
            <a:r>
              <a:t/>
            </a:r>
            <a:endParaRPr>
              <a:solidFill>
                <a:srgbClr val="333333"/>
              </a:solidFill>
            </a:endParaRPr>
          </a:p>
          <a:p>
            <a:pPr indent="0" lvl="0" marL="0" rtl="0" algn="l">
              <a:lnSpc>
                <a:spcPct val="115000"/>
              </a:lnSpc>
              <a:spcBef>
                <a:spcPts val="0"/>
              </a:spcBef>
              <a:spcAft>
                <a:spcPts val="0"/>
              </a:spcAft>
              <a:buNone/>
            </a:pPr>
            <a:r>
              <a:rPr lang="en"/>
              <a:t>Implementation: Keeping records of any security issues for our system </a:t>
            </a:r>
            <a:endParaRPr/>
          </a:p>
          <a:p>
            <a:pPr indent="0" lvl="0" marL="0" rtl="0" algn="l">
              <a:lnSpc>
                <a:spcPct val="115000"/>
              </a:lnSpc>
              <a:spcBef>
                <a:spcPts val="900"/>
              </a:spcBef>
              <a:spcAft>
                <a:spcPts val="0"/>
              </a:spcAft>
              <a:buNone/>
            </a:pPr>
            <a:r>
              <a:t/>
            </a:r>
            <a:endParaRPr>
              <a:solidFill>
                <a:srgbClr val="333333"/>
              </a:solidFill>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a:t>
            </a:r>
            <a:r>
              <a:rPr lang="en"/>
              <a:t>31/35): </a:t>
            </a:r>
            <a:r>
              <a:rPr lang="en"/>
              <a:t>IR-6 INCIDENT REPORTING </a:t>
            </a:r>
            <a:endParaRPr/>
          </a:p>
        </p:txBody>
      </p:sp>
      <p:sp>
        <p:nvSpPr>
          <p:cNvPr id="387" name="Google Shape;387;p68"/>
          <p:cNvSpPr txBox="1"/>
          <p:nvPr/>
        </p:nvSpPr>
        <p:spPr>
          <a:xfrm>
            <a:off x="200275" y="1526625"/>
            <a:ext cx="8631900" cy="345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333333"/>
                </a:solidFill>
              </a:rPr>
              <a:t>a. Requires personnel to report suspected security incidents.</a:t>
            </a:r>
            <a:endParaRPr>
              <a:solidFill>
                <a:srgbClr val="333333"/>
              </a:solidFill>
            </a:endParaRPr>
          </a:p>
          <a:p>
            <a:pPr indent="0" lvl="0" marL="0" rtl="0" algn="l">
              <a:lnSpc>
                <a:spcPct val="115000"/>
              </a:lnSpc>
              <a:spcBef>
                <a:spcPts val="900"/>
              </a:spcBef>
              <a:spcAft>
                <a:spcPts val="0"/>
              </a:spcAft>
              <a:buNone/>
            </a:pPr>
            <a:r>
              <a:rPr lang="en">
                <a:solidFill>
                  <a:srgbClr val="333333"/>
                </a:solidFill>
              </a:rPr>
              <a:t>b. Reports security incident information</a:t>
            </a:r>
            <a:endParaRPr>
              <a:solidFill>
                <a:srgbClr val="333333"/>
              </a:solidFill>
            </a:endParaRPr>
          </a:p>
          <a:p>
            <a:pPr indent="0" lvl="0" marL="0" rtl="0" algn="l">
              <a:lnSpc>
                <a:spcPct val="115000"/>
              </a:lnSpc>
              <a:spcBef>
                <a:spcPts val="900"/>
              </a:spcBef>
              <a:spcAft>
                <a:spcPts val="0"/>
              </a:spcAft>
              <a:buNone/>
            </a:pPr>
            <a:r>
              <a:rPr lang="en"/>
              <a:t>Implementation: Any and all security incidents in the system will be reported by all personnel.</a:t>
            </a:r>
            <a:endParaRPr/>
          </a:p>
          <a:p>
            <a:pPr indent="0" lvl="0" marL="0" rtl="0" algn="l">
              <a:lnSpc>
                <a:spcPct val="115000"/>
              </a:lnSpc>
              <a:spcBef>
                <a:spcPts val="900"/>
              </a:spcBef>
              <a:spcAft>
                <a:spcPts val="0"/>
              </a:spcAft>
              <a:buNone/>
            </a:pPr>
            <a:r>
              <a:t/>
            </a:r>
            <a:endParaRPr>
              <a:solidFill>
                <a:srgbClr val="333333"/>
              </a:solidFill>
            </a:endParaRPr>
          </a:p>
          <a:p>
            <a:pPr indent="0" lvl="0" marL="0" rtl="0" algn="l">
              <a:spcBef>
                <a:spcPts val="900"/>
              </a:spcBef>
              <a:spcAft>
                <a:spcPts val="0"/>
              </a:spcAft>
              <a:buNone/>
            </a:pPr>
            <a:r>
              <a:t/>
            </a:r>
            <a:endParaRPr>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a:t>
            </a:r>
            <a:r>
              <a:rPr lang="en"/>
              <a:t>32/35): MP-7  MEDIA USE</a:t>
            </a:r>
            <a:endParaRPr/>
          </a:p>
        </p:txBody>
      </p:sp>
      <p:sp>
        <p:nvSpPr>
          <p:cNvPr id="393" name="Google Shape;393;p69"/>
          <p:cNvSpPr txBox="1"/>
          <p:nvPr/>
        </p:nvSpPr>
        <p:spPr>
          <a:xfrm>
            <a:off x="106850" y="1631750"/>
            <a:ext cx="8863800" cy="478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333333"/>
                </a:solidFill>
              </a:rPr>
              <a:t> </a:t>
            </a:r>
            <a:r>
              <a:rPr lang="en">
                <a:solidFill>
                  <a:srgbClr val="333333"/>
                </a:solidFill>
              </a:rPr>
              <a:t>Restricts/prohibits the use of defined types of information system media on organization defined information systems or system components.</a:t>
            </a:r>
            <a:endParaRPr>
              <a:solidFill>
                <a:srgbClr val="333333"/>
              </a:solidFill>
            </a:endParaRPr>
          </a:p>
          <a:p>
            <a:pPr indent="0" lvl="0" marL="0" rtl="0" algn="l">
              <a:lnSpc>
                <a:spcPct val="115000"/>
              </a:lnSpc>
              <a:spcBef>
                <a:spcPts val="0"/>
              </a:spcBef>
              <a:spcAft>
                <a:spcPts val="0"/>
              </a:spcAft>
              <a:buNone/>
            </a:pPr>
            <a:r>
              <a:t/>
            </a:r>
            <a:endParaRPr>
              <a:solidFill>
                <a:srgbClr val="333333"/>
              </a:solidFill>
            </a:endParaRPr>
          </a:p>
          <a:p>
            <a:pPr indent="0" lvl="0" marL="0" rtl="0" algn="l">
              <a:lnSpc>
                <a:spcPct val="115000"/>
              </a:lnSpc>
              <a:spcBef>
                <a:spcPts val="0"/>
              </a:spcBef>
              <a:spcAft>
                <a:spcPts val="0"/>
              </a:spcAft>
              <a:buNone/>
            </a:pPr>
            <a:r>
              <a:rPr lang="en"/>
              <a:t>Implementation:  Specific media is not to transfer data with the information system. . </a:t>
            </a:r>
            <a:endParaRPr/>
          </a:p>
          <a:p>
            <a:pPr indent="0" lvl="0" marL="0" rtl="0" algn="l">
              <a:lnSpc>
                <a:spcPct val="115000"/>
              </a:lnSpc>
              <a:spcBef>
                <a:spcPts val="900"/>
              </a:spcBef>
              <a:spcAft>
                <a:spcPts val="0"/>
              </a:spcAft>
              <a:buNone/>
            </a:pPr>
            <a:r>
              <a:t/>
            </a:r>
            <a:endParaRPr>
              <a:solidFill>
                <a:srgbClr val="333333"/>
              </a:solidFill>
            </a:endParaRPr>
          </a:p>
          <a:p>
            <a:pPr indent="0" lvl="0" marL="0" rtl="0" algn="l">
              <a:lnSpc>
                <a:spcPct val="115000"/>
              </a:lnSpc>
              <a:spcBef>
                <a:spcPts val="0"/>
              </a:spcBef>
              <a:spcAft>
                <a:spcPts val="0"/>
              </a:spcAft>
              <a:buNone/>
            </a:pPr>
            <a:r>
              <a:rPr lang="en">
                <a:solidFill>
                  <a:srgbClr val="333333"/>
                </a:solidFill>
              </a:rPr>
              <a:t> </a:t>
            </a:r>
            <a:endParaRPr>
              <a:solidFill>
                <a:srgbClr val="333333"/>
              </a:solidFill>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70"/>
          <p:cNvSpPr txBox="1"/>
          <p:nvPr>
            <p:ph type="title"/>
          </p:nvPr>
        </p:nvSpPr>
        <p:spPr>
          <a:xfrm>
            <a:off x="311700" y="27790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(33/35): </a:t>
            </a:r>
            <a:r>
              <a:rPr lang="en"/>
              <a:t>MP-6 MEDIA SANITATION</a:t>
            </a:r>
            <a:endParaRPr/>
          </a:p>
        </p:txBody>
      </p:sp>
      <p:sp>
        <p:nvSpPr>
          <p:cNvPr id="399" name="Google Shape;399;p70"/>
          <p:cNvSpPr txBox="1"/>
          <p:nvPr/>
        </p:nvSpPr>
        <p:spPr>
          <a:xfrm>
            <a:off x="83500" y="1491600"/>
            <a:ext cx="9003900" cy="352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333333"/>
              </a:buClr>
              <a:buSzPts val="1400"/>
              <a:buAutoNum type="alphaLcPeriod"/>
            </a:pPr>
            <a:r>
              <a:rPr lang="en">
                <a:solidFill>
                  <a:srgbClr val="333333"/>
                </a:solidFill>
              </a:rPr>
              <a:t>Sanitizes organization defined information system media prior to the disposal, release out of the organization's control, or release reuse by using organization-defined sanitation techniques and procedures with the applicable federal and organizational standards and policies. </a:t>
            </a:r>
            <a:endParaRPr>
              <a:solidFill>
                <a:srgbClr val="333333"/>
              </a:solidFill>
            </a:endParaRPr>
          </a:p>
          <a:p>
            <a:pPr indent="-317500" lvl="0" marL="457200" rtl="0" algn="l">
              <a:lnSpc>
                <a:spcPct val="115000"/>
              </a:lnSpc>
              <a:spcBef>
                <a:spcPts val="0"/>
              </a:spcBef>
              <a:spcAft>
                <a:spcPts val="0"/>
              </a:spcAft>
              <a:buClr>
                <a:srgbClr val="333333"/>
              </a:buClr>
              <a:buSzPts val="1400"/>
              <a:buAutoNum type="alphaLcPeriod"/>
            </a:pPr>
            <a:r>
              <a:rPr lang="en">
                <a:solidFill>
                  <a:srgbClr val="333333"/>
                </a:solidFill>
              </a:rPr>
              <a:t>Brings sanitation mechanisms with the strength and integrity commensurate with the security category or classification of the information. </a:t>
            </a:r>
            <a:endParaRPr>
              <a:solidFill>
                <a:srgbClr val="333333"/>
              </a:solidFill>
            </a:endParaRPr>
          </a:p>
          <a:p>
            <a:pPr indent="0" lvl="0" marL="0" rtl="0" algn="l">
              <a:lnSpc>
                <a:spcPct val="115000"/>
              </a:lnSpc>
              <a:spcBef>
                <a:spcPts val="0"/>
              </a:spcBef>
              <a:spcAft>
                <a:spcPts val="0"/>
              </a:spcAft>
              <a:buNone/>
            </a:pPr>
            <a:r>
              <a:t/>
            </a:r>
            <a:endParaRPr>
              <a:solidFill>
                <a:srgbClr val="333333"/>
              </a:solidFill>
            </a:endParaRPr>
          </a:p>
          <a:p>
            <a:pPr indent="0" lvl="0" marL="0" rtl="0" algn="l">
              <a:lnSpc>
                <a:spcPct val="115000"/>
              </a:lnSpc>
              <a:spcBef>
                <a:spcPts val="0"/>
              </a:spcBef>
              <a:spcAft>
                <a:spcPts val="0"/>
              </a:spcAft>
              <a:buNone/>
            </a:pPr>
            <a:r>
              <a:rPr lang="en"/>
              <a:t>Implementation: All media that is shared must be first sanitized to prevent the disclosure of information </a:t>
            </a:r>
            <a:endParaRPr/>
          </a:p>
          <a:p>
            <a:pPr indent="0" lvl="0" marL="0" rtl="0" algn="l">
              <a:lnSpc>
                <a:spcPct val="115000"/>
              </a:lnSpc>
              <a:spcBef>
                <a:spcPts val="900"/>
              </a:spcBef>
              <a:spcAft>
                <a:spcPts val="0"/>
              </a:spcAft>
              <a:buNone/>
            </a:pPr>
            <a:r>
              <a:t/>
            </a:r>
            <a:endParaRPr>
              <a:solidFill>
                <a:srgbClr val="333333"/>
              </a:solidFill>
            </a:endParaRPr>
          </a:p>
          <a:p>
            <a:pPr indent="0" lvl="0" marL="0" rtl="0" algn="l">
              <a:lnSpc>
                <a:spcPct val="115000"/>
              </a:lnSpc>
              <a:spcBef>
                <a:spcPts val="0"/>
              </a:spcBef>
              <a:spcAft>
                <a:spcPts val="0"/>
              </a:spcAft>
              <a:buNone/>
            </a:pPr>
            <a:r>
              <a:t/>
            </a:r>
            <a:endParaRPr/>
          </a:p>
          <a:p>
            <a:pPr indent="0" lvl="0" marL="0" rtl="0" algn="l">
              <a:spcBef>
                <a:spcPts val="900"/>
              </a:spcBef>
              <a:spcAft>
                <a:spcPts val="0"/>
              </a:spcAft>
              <a:buNone/>
            </a:pPr>
            <a:r>
              <a:t/>
            </a:r>
            <a:endParaRPr>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71"/>
          <p:cNvSpPr txBox="1"/>
          <p:nvPr>
            <p:ph type="title"/>
          </p:nvPr>
        </p:nvSpPr>
        <p:spPr>
          <a:xfrm>
            <a:off x="311725" y="186700"/>
            <a:ext cx="8520600" cy="93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a:t>
            </a:r>
            <a:r>
              <a:rPr lang="en"/>
              <a:t>34/35): SI-12 </a:t>
            </a:r>
            <a:r>
              <a:rPr lang="en"/>
              <a:t>INFORMATION</a:t>
            </a:r>
            <a:r>
              <a:rPr lang="en"/>
              <a:t> </a:t>
            </a:r>
            <a:r>
              <a:rPr lang="en"/>
              <a:t>HANDLING</a:t>
            </a:r>
            <a:r>
              <a:rPr lang="en"/>
              <a:t> AND RETENTION</a:t>
            </a:r>
            <a:endParaRPr/>
          </a:p>
        </p:txBody>
      </p:sp>
      <p:sp>
        <p:nvSpPr>
          <p:cNvPr id="405" name="Google Shape;405;p71"/>
          <p:cNvSpPr txBox="1"/>
          <p:nvPr/>
        </p:nvSpPr>
        <p:spPr>
          <a:xfrm>
            <a:off x="165250" y="1538300"/>
            <a:ext cx="8898900" cy="407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333333"/>
                </a:solidFill>
                <a:highlight>
                  <a:srgbClr val="FFFFFF"/>
                </a:highlight>
              </a:rPr>
              <a:t>Handle and retain information in the information system and information output from the system with applicable federal laws, Executive Orders, directives, policies, regulations, standards, and operational requirements.</a:t>
            </a:r>
            <a:endParaRPr>
              <a:solidFill>
                <a:srgbClr val="333333"/>
              </a:solidFill>
              <a:highlight>
                <a:srgbClr val="FFFFFF"/>
              </a:highlight>
            </a:endParaRPr>
          </a:p>
          <a:p>
            <a:pPr indent="0" lvl="0" marL="0" rtl="0" algn="l">
              <a:lnSpc>
                <a:spcPct val="115000"/>
              </a:lnSpc>
              <a:spcBef>
                <a:spcPts val="0"/>
              </a:spcBef>
              <a:spcAft>
                <a:spcPts val="0"/>
              </a:spcAft>
              <a:buNone/>
            </a:pPr>
            <a:r>
              <a:t/>
            </a:r>
            <a:endParaRPr>
              <a:solidFill>
                <a:srgbClr val="333333"/>
              </a:solidFill>
              <a:highlight>
                <a:srgbClr val="FFFFFF"/>
              </a:highlight>
            </a:endParaRPr>
          </a:p>
          <a:p>
            <a:pPr indent="0" lvl="0" marL="0" rtl="0" algn="l">
              <a:lnSpc>
                <a:spcPct val="115000"/>
              </a:lnSpc>
              <a:spcBef>
                <a:spcPts val="0"/>
              </a:spcBef>
              <a:spcAft>
                <a:spcPts val="0"/>
              </a:spcAft>
              <a:buNone/>
            </a:pPr>
            <a:r>
              <a:rPr lang="en"/>
              <a:t>Implementation: All information held is retained according to federal laws.</a:t>
            </a:r>
            <a:endParaRPr>
              <a:solidFill>
                <a:srgbClr val="333333"/>
              </a:solidFill>
              <a:highlight>
                <a:srgbClr val="FFFFFF"/>
              </a:highlight>
            </a:endParaRPr>
          </a:p>
          <a:p>
            <a:pPr indent="0" lvl="0" marL="0" rtl="0" algn="l">
              <a:spcBef>
                <a:spcPts val="900"/>
              </a:spcBef>
              <a:spcAft>
                <a:spcPts val="0"/>
              </a:spcAft>
              <a:buNone/>
            </a:pPr>
            <a:r>
              <a:t/>
            </a:r>
            <a:endParaRPr>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72"/>
          <p:cNvSpPr txBox="1"/>
          <p:nvPr>
            <p:ph type="title"/>
          </p:nvPr>
        </p:nvSpPr>
        <p:spPr>
          <a:xfrm>
            <a:off x="311700" y="30975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a:t>
            </a:r>
            <a:r>
              <a:rPr lang="en"/>
              <a:t>35/35): </a:t>
            </a:r>
            <a:r>
              <a:rPr lang="en"/>
              <a:t>SC-22 ARCHITECTURE AND PROVIDING FOR NAME/ADDRESS SOLUTION</a:t>
            </a:r>
            <a:endParaRPr/>
          </a:p>
          <a:p>
            <a:pPr indent="0" lvl="0" marL="0" rtl="0" algn="l">
              <a:spcBef>
                <a:spcPts val="0"/>
              </a:spcBef>
              <a:spcAft>
                <a:spcPts val="0"/>
              </a:spcAft>
              <a:buNone/>
            </a:pPr>
            <a:r>
              <a:t/>
            </a:r>
            <a:endParaRPr/>
          </a:p>
        </p:txBody>
      </p:sp>
      <p:sp>
        <p:nvSpPr>
          <p:cNvPr id="411" name="Google Shape;411;p72"/>
          <p:cNvSpPr txBox="1"/>
          <p:nvPr/>
        </p:nvSpPr>
        <p:spPr>
          <a:xfrm>
            <a:off x="106850" y="1538300"/>
            <a:ext cx="8852100" cy="486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The Information systems that provide name/address resolution service for an organization are fault tolerant and they implement external and internal separation. </a:t>
            </a:r>
            <a:endParaRPr/>
          </a:p>
          <a:p>
            <a:pPr indent="0" lvl="0" marL="0" rtl="0" algn="l">
              <a:lnSpc>
                <a:spcPct val="115000"/>
              </a:lnSpc>
              <a:spcBef>
                <a:spcPts val="900"/>
              </a:spcBef>
              <a:spcAft>
                <a:spcPts val="0"/>
              </a:spcAft>
              <a:buNone/>
            </a:pPr>
            <a:r>
              <a:rPr lang="en"/>
              <a:t>Implementation: Creating a primary and secondary server to make the system fault proof </a:t>
            </a:r>
            <a:endParaRPr/>
          </a:p>
          <a:p>
            <a:pPr indent="0" lvl="0" marL="0" rtl="0" algn="l">
              <a:spcBef>
                <a:spcPts val="900"/>
              </a:spcBef>
              <a:spcAft>
                <a:spcPts val="0"/>
              </a:spcAft>
              <a:buNone/>
            </a:pPr>
            <a:r>
              <a:t/>
            </a:r>
            <a:endParaRPr>
              <a:latin typeface="Roboto"/>
              <a:ea typeface="Roboto"/>
              <a:cs typeface="Roboto"/>
              <a:sym typeface="Robo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7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Github Repository</a:t>
            </a:r>
            <a:endParaRPr/>
          </a:p>
        </p:txBody>
      </p:sp>
      <p:sp>
        <p:nvSpPr>
          <p:cNvPr id="417" name="Google Shape;417;p73"/>
          <p:cNvSpPr txBox="1"/>
          <p:nvPr/>
        </p:nvSpPr>
        <p:spPr>
          <a:xfrm>
            <a:off x="758400" y="1636875"/>
            <a:ext cx="76272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t>Group Presentation and Project Github Link: </a:t>
            </a:r>
            <a:r>
              <a:rPr lang="en" sz="2200"/>
              <a:t>https://github.com/msoto6/ITMD__321_Final_Project</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a:t>
            </a:r>
            <a:r>
              <a:rPr lang="en"/>
              <a:t>1/35): AC -2 Account Management 	</a:t>
            </a:r>
            <a:endParaRPr/>
          </a:p>
        </p:txBody>
      </p:sp>
      <p:sp>
        <p:nvSpPr>
          <p:cNvPr id="148" name="Google Shape;148;p29"/>
          <p:cNvSpPr txBox="1"/>
          <p:nvPr/>
        </p:nvSpPr>
        <p:spPr>
          <a:xfrm>
            <a:off x="768475" y="1704475"/>
            <a:ext cx="7607100" cy="2677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Identify</a:t>
            </a:r>
            <a:r>
              <a:rPr lang="en">
                <a:latin typeface="Roboto"/>
                <a:ea typeface="Roboto"/>
                <a:cs typeface="Roboto"/>
                <a:sym typeface="Roboto"/>
              </a:rPr>
              <a:t> roles and account types needed</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Establishes conditions for information system (IS) </a:t>
            </a:r>
            <a:r>
              <a:rPr lang="en">
                <a:latin typeface="Roboto"/>
                <a:ea typeface="Roboto"/>
                <a:cs typeface="Roboto"/>
                <a:sym typeface="Roboto"/>
              </a:rPr>
              <a:t>accounts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Authorize </a:t>
            </a:r>
            <a:r>
              <a:rPr lang="en">
                <a:latin typeface="Roboto"/>
                <a:ea typeface="Roboto"/>
                <a:cs typeface="Roboto"/>
                <a:sym typeface="Roboto"/>
              </a:rPr>
              <a:t>privileges</a:t>
            </a:r>
            <a:r>
              <a:rPr lang="en">
                <a:latin typeface="Roboto"/>
                <a:ea typeface="Roboto"/>
                <a:cs typeface="Roboto"/>
                <a:sym typeface="Roboto"/>
              </a:rPr>
              <a:t> for each role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rPr b="1" lang="en">
                <a:latin typeface="Roboto"/>
                <a:ea typeface="Roboto"/>
                <a:cs typeface="Roboto"/>
                <a:sym typeface="Roboto"/>
              </a:rPr>
              <a:t>Implementation: </a:t>
            </a:r>
            <a:endParaRPr b="1">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Database Administrator </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Testing</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Client </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User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Control (</a:t>
            </a:r>
            <a:r>
              <a:rPr lang="en" sz="2600"/>
              <a:t>2/35): AC-7 Unsuccessful Logon </a:t>
            </a:r>
            <a:r>
              <a:rPr lang="en" sz="2600"/>
              <a:t>Attempts</a:t>
            </a:r>
            <a:endParaRPr sz="2600"/>
          </a:p>
        </p:txBody>
      </p:sp>
      <p:sp>
        <p:nvSpPr>
          <p:cNvPr id="154" name="Google Shape;154;p30"/>
          <p:cNvSpPr txBox="1"/>
          <p:nvPr/>
        </p:nvSpPr>
        <p:spPr>
          <a:xfrm>
            <a:off x="530875" y="1631550"/>
            <a:ext cx="8107800" cy="3124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Enforces a limit of </a:t>
            </a:r>
            <a:r>
              <a:rPr lang="en">
                <a:latin typeface="Roboto"/>
                <a:ea typeface="Roboto"/>
                <a:cs typeface="Roboto"/>
                <a:sym typeface="Roboto"/>
              </a:rPr>
              <a:t>consecutive</a:t>
            </a:r>
            <a:r>
              <a:rPr lang="en">
                <a:latin typeface="Roboto"/>
                <a:ea typeface="Roboto"/>
                <a:cs typeface="Roboto"/>
                <a:sym typeface="Roboto"/>
              </a:rPr>
              <a:t> invalid </a:t>
            </a:r>
            <a:r>
              <a:rPr lang="en">
                <a:latin typeface="Roboto"/>
                <a:ea typeface="Roboto"/>
                <a:cs typeface="Roboto"/>
                <a:sym typeface="Roboto"/>
              </a:rPr>
              <a:t>attempts</a:t>
            </a:r>
            <a:r>
              <a:rPr lang="en">
                <a:latin typeface="Roboto"/>
                <a:ea typeface="Roboto"/>
                <a:cs typeface="Roboto"/>
                <a:sym typeface="Roboto"/>
              </a:rPr>
              <a:t>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Auto lock account and delay next logon attempt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rPr b="1" lang="en">
                <a:latin typeface="Roboto"/>
                <a:ea typeface="Roboto"/>
                <a:cs typeface="Roboto"/>
                <a:sym typeface="Roboto"/>
              </a:rPr>
              <a:t>Implementation </a:t>
            </a:r>
            <a:endParaRPr b="1">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Lock after five (5) consecutive </a:t>
            </a:r>
            <a:r>
              <a:rPr lang="en">
                <a:latin typeface="Roboto"/>
                <a:ea typeface="Roboto"/>
                <a:cs typeface="Roboto"/>
                <a:sym typeface="Roboto"/>
              </a:rPr>
              <a:t>attempts</a:t>
            </a:r>
            <a:r>
              <a:rPr lang="en">
                <a:latin typeface="Roboto"/>
                <a:ea typeface="Roboto"/>
                <a:cs typeface="Roboto"/>
                <a:sym typeface="Roboto"/>
              </a:rPr>
              <a:t>. Delay next logon attempt by </a:t>
            </a:r>
            <a:r>
              <a:rPr lang="en">
                <a:latin typeface="Roboto"/>
                <a:ea typeface="Roboto"/>
                <a:cs typeface="Roboto"/>
                <a:sym typeface="Roboto"/>
              </a:rPr>
              <a:t>30 mins</a:t>
            </a:r>
            <a:r>
              <a:rPr lang="en">
                <a:latin typeface="Roboto"/>
                <a:ea typeface="Roboto"/>
                <a:cs typeface="Roboto"/>
                <a:sym typeface="Roboto"/>
              </a:rPr>
              <a:t> </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	</a:t>
            </a:r>
            <a:r>
              <a:rPr i="1" lang="en">
                <a:latin typeface="Roboto"/>
                <a:ea typeface="Roboto"/>
                <a:cs typeface="Roboto"/>
                <a:sym typeface="Roboto"/>
              </a:rPr>
              <a:t>*contact DBA for immediate release</a:t>
            </a:r>
            <a:endParaRPr i="1">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Control (3/35): </a:t>
            </a:r>
            <a:r>
              <a:rPr lang="en"/>
              <a:t>AC-17 Remote Access 	</a:t>
            </a:r>
            <a:endParaRPr/>
          </a:p>
        </p:txBody>
      </p:sp>
      <p:sp>
        <p:nvSpPr>
          <p:cNvPr id="160" name="Google Shape;160;p31"/>
          <p:cNvSpPr txBox="1"/>
          <p:nvPr/>
        </p:nvSpPr>
        <p:spPr>
          <a:xfrm>
            <a:off x="530875" y="1616300"/>
            <a:ext cx="8077200" cy="3276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Authorizes remote access to IS prior to allowing such connection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Establishes/documents </a:t>
            </a:r>
            <a:r>
              <a:rPr lang="en">
                <a:latin typeface="Roboto"/>
                <a:ea typeface="Roboto"/>
                <a:cs typeface="Roboto"/>
                <a:sym typeface="Roboto"/>
              </a:rPr>
              <a:t>restrictions</a:t>
            </a:r>
            <a:r>
              <a:rPr lang="en">
                <a:latin typeface="Roboto"/>
                <a:ea typeface="Roboto"/>
                <a:cs typeface="Roboto"/>
                <a:sym typeface="Roboto"/>
              </a:rPr>
              <a:t>, configurations/connection and </a:t>
            </a:r>
            <a:r>
              <a:rPr lang="en">
                <a:latin typeface="Roboto"/>
                <a:ea typeface="Roboto"/>
                <a:cs typeface="Roboto"/>
                <a:sym typeface="Roboto"/>
              </a:rPr>
              <a:t>implementation</a:t>
            </a:r>
            <a:r>
              <a:rPr lang="en">
                <a:latin typeface="Roboto"/>
                <a:ea typeface="Roboto"/>
                <a:cs typeface="Roboto"/>
                <a:sym typeface="Roboto"/>
              </a:rPr>
              <a:t> guidelines for remote access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rPr b="1" lang="en">
                <a:latin typeface="Roboto"/>
                <a:ea typeface="Roboto"/>
                <a:cs typeface="Roboto"/>
                <a:sym typeface="Roboto"/>
              </a:rPr>
              <a:t>Implementation: </a:t>
            </a:r>
            <a:endParaRPr b="1">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Request for access must be authorized by DBA. User must use valid username and password to access database. Authorization must be recorded</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a:t>
            </a:r>
            <a:r>
              <a:rPr lang="en"/>
              <a:t>4/35): AU-8 Time Stamps</a:t>
            </a:r>
            <a:endParaRPr/>
          </a:p>
        </p:txBody>
      </p:sp>
      <p:sp>
        <p:nvSpPr>
          <p:cNvPr id="166" name="Google Shape;166;p32"/>
          <p:cNvSpPr txBox="1"/>
          <p:nvPr/>
        </p:nvSpPr>
        <p:spPr>
          <a:xfrm>
            <a:off x="462400" y="1562950"/>
            <a:ext cx="8077200" cy="3200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Use internal system clocks to generate </a:t>
            </a:r>
            <a:r>
              <a:rPr lang="en">
                <a:latin typeface="Roboto"/>
                <a:ea typeface="Roboto"/>
                <a:cs typeface="Roboto"/>
                <a:sym typeface="Roboto"/>
              </a:rPr>
              <a:t>timestamps</a:t>
            </a:r>
            <a:r>
              <a:rPr lang="en">
                <a:latin typeface="Roboto"/>
                <a:ea typeface="Roboto"/>
                <a:cs typeface="Roboto"/>
                <a:sym typeface="Roboto"/>
              </a:rPr>
              <a:t> for audit purposes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Timestamps</a:t>
            </a:r>
            <a:r>
              <a:rPr lang="en">
                <a:latin typeface="Roboto"/>
                <a:ea typeface="Roboto"/>
                <a:cs typeface="Roboto"/>
                <a:sym typeface="Roboto"/>
              </a:rPr>
              <a:t> GMT or UTC</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rPr b="1" lang="en">
                <a:latin typeface="Roboto"/>
                <a:ea typeface="Roboto"/>
                <a:cs typeface="Roboto"/>
                <a:sym typeface="Roboto"/>
              </a:rPr>
              <a:t>Implementation</a:t>
            </a:r>
            <a:r>
              <a:rPr b="1" lang="en">
                <a:latin typeface="Roboto"/>
                <a:ea typeface="Roboto"/>
                <a:cs typeface="Roboto"/>
                <a:sym typeface="Roboto"/>
              </a:rPr>
              <a:t>: </a:t>
            </a:r>
            <a:endParaRPr b="1">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Timestamps were added to each table using UTC - CST YYYY-MM-DD 00:00:00.000000. </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a:t>
            </a:r>
            <a:r>
              <a:rPr lang="en"/>
              <a:t>5/35): PS-6 Access Agreements</a:t>
            </a:r>
            <a:endParaRPr/>
          </a:p>
        </p:txBody>
      </p:sp>
      <p:sp>
        <p:nvSpPr>
          <p:cNvPr id="172" name="Google Shape;172;p33"/>
          <p:cNvSpPr txBox="1"/>
          <p:nvPr/>
        </p:nvSpPr>
        <p:spPr>
          <a:xfrm>
            <a:off x="546125" y="1570575"/>
            <a:ext cx="8122800" cy="3124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Develops, document, review and update access agreements for </a:t>
            </a:r>
            <a:r>
              <a:rPr lang="en">
                <a:latin typeface="Roboto"/>
                <a:ea typeface="Roboto"/>
                <a:cs typeface="Roboto"/>
                <a:sym typeface="Roboto"/>
              </a:rPr>
              <a:t>organization </a:t>
            </a:r>
            <a:r>
              <a:rPr lang="en">
                <a:latin typeface="Roboto"/>
                <a:ea typeface="Roboto"/>
                <a:cs typeface="Roboto"/>
                <a:sym typeface="Roboto"/>
              </a:rPr>
              <a:t> IS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Individuals accessing IS must sign agreement and re-sign when agreement is updated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rPr b="1" lang="en">
                <a:latin typeface="Roboto"/>
                <a:ea typeface="Roboto"/>
                <a:cs typeface="Roboto"/>
                <a:sym typeface="Roboto"/>
              </a:rPr>
              <a:t>Implementation: </a:t>
            </a:r>
            <a:endParaRPr b="1">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Individuals requesting access to database must sign a User Policy Agreement (AUP)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