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49"/>
    <p:restoredTop sz="94674"/>
  </p:normalViewPr>
  <p:slideViewPr>
    <p:cSldViewPr snapToGrid="0" snapToObjects="1">
      <p:cViewPr varScale="1">
        <p:scale>
          <a:sx n="81" d="100"/>
          <a:sy n="81" d="100"/>
        </p:scale>
        <p:origin x="200"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7/21/17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7/21/17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7/21/17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NOwGLoBES/snowglobes.g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JRA interim </a:t>
            </a:r>
            <a:r>
              <a:rPr lang="en-US" dirty="0" err="1" smtClean="0"/>
              <a:t>SNOwGLoBES</a:t>
            </a:r>
            <a:r>
              <a:rPr lang="en-US" dirty="0" smtClean="0"/>
              <a:t> report</a:t>
            </a:r>
            <a:endParaRPr lang="en-US" dirty="0"/>
          </a:p>
        </p:txBody>
      </p:sp>
      <p:sp>
        <p:nvSpPr>
          <p:cNvPr id="3" name="Subtitle 2"/>
          <p:cNvSpPr>
            <a:spLocks noGrp="1"/>
          </p:cNvSpPr>
          <p:nvPr>
            <p:ph type="subTitle" idx="1"/>
          </p:nvPr>
        </p:nvSpPr>
        <p:spPr>
          <a:xfrm>
            <a:off x="1100051" y="4465894"/>
            <a:ext cx="10058400" cy="1143000"/>
          </a:xfrm>
        </p:spPr>
        <p:txBody>
          <a:bodyPr/>
          <a:lstStyle/>
          <a:p>
            <a:r>
              <a:rPr lang="en-US" dirty="0" smtClean="0"/>
              <a:t>Michael </a:t>
            </a:r>
            <a:r>
              <a:rPr lang="en-US" dirty="0" err="1" smtClean="0"/>
              <a:t>soughton</a:t>
            </a:r>
            <a:endParaRPr lang="en-US" dirty="0"/>
          </a:p>
        </p:txBody>
      </p:sp>
    </p:spTree>
    <p:extLst>
      <p:ext uri="{BB962C8B-B14F-4D97-AF65-F5344CB8AC3E}">
        <p14:creationId xmlns:p14="http://schemas.microsoft.com/office/powerpoint/2010/main" val="949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SNOwGLoBES</a:t>
            </a:r>
            <a:endParaRPr lang="en-US" dirty="0"/>
          </a:p>
        </p:txBody>
      </p:sp>
      <p:sp>
        <p:nvSpPr>
          <p:cNvPr id="3" name="Content Placeholder 2"/>
          <p:cNvSpPr>
            <a:spLocks noGrp="1"/>
          </p:cNvSpPr>
          <p:nvPr>
            <p:ph idx="1"/>
          </p:nvPr>
        </p:nvSpPr>
        <p:spPr/>
        <p:txBody>
          <a:bodyPr/>
          <a:lstStyle/>
          <a:p>
            <a:r>
              <a:rPr lang="en-US" dirty="0" smtClean="0"/>
              <a:t>My project requires that I investigate the noise contribution within the detector to determine how to distinguish it from supernova neutrinos.</a:t>
            </a:r>
          </a:p>
          <a:p>
            <a:r>
              <a:rPr lang="en-US" dirty="0" err="1" smtClean="0"/>
              <a:t>SNOwGLoBES</a:t>
            </a:r>
            <a:r>
              <a:rPr lang="en-US" dirty="0" smtClean="0"/>
              <a:t> simulates a supernova event as measured by a detector. </a:t>
            </a:r>
          </a:p>
          <a:p>
            <a:r>
              <a:rPr lang="en-US" dirty="0" smtClean="0"/>
              <a:t>Produces a supernova flux as predicted by the </a:t>
            </a:r>
            <a:r>
              <a:rPr lang="en-US" dirty="0"/>
              <a:t>L</a:t>
            </a:r>
            <a:r>
              <a:rPr lang="en-US" dirty="0" smtClean="0"/>
              <a:t>ivermore, GVKM and </a:t>
            </a:r>
            <a:r>
              <a:rPr lang="en-US" dirty="0" err="1" smtClean="0"/>
              <a:t>Garching</a:t>
            </a:r>
            <a:r>
              <a:rPr lang="en-US" dirty="0" smtClean="0"/>
              <a:t> models.</a:t>
            </a:r>
          </a:p>
          <a:p>
            <a:r>
              <a:rPr lang="en-US" dirty="0" smtClean="0"/>
              <a:t>Computes cross-sections of neutrino interactions within a specified detector type and geometry.</a:t>
            </a:r>
          </a:p>
          <a:p>
            <a:r>
              <a:rPr lang="en-US" dirty="0" smtClean="0"/>
              <a:t>Applies smearing matrices to compute interaction products spectra and a detector response.</a:t>
            </a:r>
          </a:p>
          <a:p>
            <a:r>
              <a:rPr lang="en-US" dirty="0" smtClean="0"/>
              <a:t>Finally, applies post smearing matrices which simulates the detector efficiency.</a:t>
            </a:r>
          </a:p>
          <a:p>
            <a:endParaRPr lang="en-US" dirty="0"/>
          </a:p>
        </p:txBody>
      </p:sp>
    </p:spTree>
    <p:extLst>
      <p:ext uri="{BB962C8B-B14F-4D97-AF65-F5344CB8AC3E}">
        <p14:creationId xmlns:p14="http://schemas.microsoft.com/office/powerpoint/2010/main" val="16160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err="1" smtClean="0"/>
              <a:t>SNOwGLoBES</a:t>
            </a:r>
            <a:r>
              <a:rPr lang="en-US" dirty="0" smtClean="0"/>
              <a:t> requires the </a:t>
            </a:r>
            <a:r>
              <a:rPr lang="en-US" dirty="0" err="1" smtClean="0"/>
              <a:t>programm</a:t>
            </a:r>
            <a:r>
              <a:rPr lang="en-US" dirty="0" smtClean="0"/>
              <a:t> ‘</a:t>
            </a:r>
            <a:r>
              <a:rPr lang="en-US" dirty="0" err="1" smtClean="0"/>
              <a:t>GLoBES</a:t>
            </a:r>
            <a:r>
              <a:rPr lang="en-US" dirty="0" smtClean="0"/>
              <a:t>’ to run.</a:t>
            </a:r>
          </a:p>
          <a:p>
            <a:r>
              <a:rPr lang="en-US" dirty="0" smtClean="0"/>
              <a:t>This can be installed by downloading the file and using ‘./configure’, ‘make’ and ‘make install’, although one may have to specify the location of the GNU Scientific Libraries (GSL) if they are not in the default location.</a:t>
            </a:r>
          </a:p>
          <a:p>
            <a:r>
              <a:rPr lang="en-US" dirty="0" err="1" smtClean="0"/>
              <a:t>SNOwGLoBES</a:t>
            </a:r>
            <a:r>
              <a:rPr lang="en-US" dirty="0" smtClean="0"/>
              <a:t> can be installed using ‘</a:t>
            </a:r>
            <a:r>
              <a:rPr lang="en-US" dirty="0" err="1" smtClean="0"/>
              <a:t>git</a:t>
            </a:r>
            <a:r>
              <a:rPr lang="en-US" dirty="0" smtClean="0"/>
              <a:t> clone </a:t>
            </a:r>
            <a:r>
              <a:rPr lang="en-US" dirty="0" smtClean="0">
                <a:hlinkClick r:id="rId2"/>
              </a:rPr>
              <a:t>https://github.com/SNOwGLoBES/snowglobes.git</a:t>
            </a:r>
            <a:r>
              <a:rPr lang="en-US" dirty="0" smtClean="0"/>
              <a:t>’ and then using ‘make’ as before, although the paths to the </a:t>
            </a:r>
            <a:r>
              <a:rPr lang="en-US" dirty="0" err="1" smtClean="0"/>
              <a:t>GLoBES</a:t>
            </a:r>
            <a:r>
              <a:rPr lang="en-US" dirty="0" smtClean="0"/>
              <a:t> installation files and to where </a:t>
            </a:r>
            <a:r>
              <a:rPr lang="en-US" dirty="0" err="1" smtClean="0"/>
              <a:t>SNOwGLoBES</a:t>
            </a:r>
            <a:r>
              <a:rPr lang="en-US" dirty="0"/>
              <a:t> </a:t>
            </a:r>
            <a:r>
              <a:rPr lang="en-US" dirty="0" smtClean="0"/>
              <a:t>is to be installed must be specified.</a:t>
            </a:r>
          </a:p>
          <a:p>
            <a:r>
              <a:rPr lang="en-US" dirty="0" err="1" smtClean="0"/>
              <a:t>SNOwGLoBES</a:t>
            </a:r>
            <a:r>
              <a:rPr lang="en-US" dirty="0" smtClean="0"/>
              <a:t> requires ROOT to run – ROOT can be easily setup on the Feynman cluster, one may just have to load a recent version of GCC.</a:t>
            </a:r>
            <a:endParaRPr lang="en-US" dirty="0"/>
          </a:p>
        </p:txBody>
      </p:sp>
    </p:spTree>
    <p:extLst>
      <p:ext uri="{BB962C8B-B14F-4D97-AF65-F5344CB8AC3E}">
        <p14:creationId xmlns:p14="http://schemas.microsoft.com/office/powerpoint/2010/main" val="172767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Producing plots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SNOwGLoBES</a:t>
            </a:r>
            <a:r>
              <a:rPr lang="en-US" dirty="0" smtClean="0"/>
              <a:t> is still in development and so can be a little finicky to run.</a:t>
            </a:r>
          </a:p>
          <a:p>
            <a:r>
              <a:rPr lang="en-US" dirty="0" smtClean="0"/>
              <a:t>Instructions available at ‘https://</a:t>
            </a:r>
            <a:r>
              <a:rPr lang="en-US" dirty="0" err="1" smtClean="0"/>
              <a:t>epp.phys.susx.ac.uk</a:t>
            </a:r>
            <a:r>
              <a:rPr lang="en-US" dirty="0" smtClean="0"/>
              <a:t>/</a:t>
            </a:r>
            <a:r>
              <a:rPr lang="en-US" dirty="0" err="1" smtClean="0"/>
              <a:t>SnoPlus</a:t>
            </a:r>
            <a:r>
              <a:rPr lang="en-US" dirty="0" smtClean="0"/>
              <a:t>/</a:t>
            </a:r>
            <a:r>
              <a:rPr lang="en-US" dirty="0" err="1" smtClean="0"/>
              <a:t>SuperNova</a:t>
            </a:r>
            <a:r>
              <a:rPr lang="en-US" dirty="0" smtClean="0"/>
              <a:t>/</a:t>
            </a:r>
            <a:r>
              <a:rPr lang="en-US" dirty="0" err="1" smtClean="0"/>
              <a:t>SnowGlobes</a:t>
            </a:r>
            <a:r>
              <a:rPr lang="en-US" dirty="0" smtClean="0"/>
              <a:t>’.</a:t>
            </a:r>
          </a:p>
          <a:p>
            <a:r>
              <a:rPr lang="en-US" dirty="0" smtClean="0"/>
              <a:t>Briefly:</a:t>
            </a:r>
          </a:p>
          <a:p>
            <a:pPr lvl="1"/>
            <a:r>
              <a:rPr lang="en-US" dirty="0" smtClean="0"/>
              <a:t>Run a macro to produce .</a:t>
            </a:r>
            <a:r>
              <a:rPr lang="en-US" dirty="0" err="1" smtClean="0"/>
              <a:t>dat</a:t>
            </a:r>
            <a:r>
              <a:rPr lang="en-US" dirty="0" smtClean="0"/>
              <a:t> files for the </a:t>
            </a:r>
            <a:r>
              <a:rPr lang="en-US" dirty="0" err="1" smtClean="0"/>
              <a:t>Garching</a:t>
            </a:r>
            <a:r>
              <a:rPr lang="en-US" dirty="0" smtClean="0"/>
              <a:t> flux.</a:t>
            </a:r>
          </a:p>
          <a:p>
            <a:pPr lvl="1"/>
            <a:r>
              <a:rPr lang="en-US" dirty="0" smtClean="0"/>
              <a:t>Now compile code which takes in information from these files.</a:t>
            </a:r>
          </a:p>
          <a:p>
            <a:pPr lvl="1"/>
            <a:r>
              <a:rPr lang="en-US" dirty="0" smtClean="0"/>
              <a:t>Run a few more commands from this code to produce more .</a:t>
            </a:r>
            <a:r>
              <a:rPr lang="en-US" dirty="0" err="1" smtClean="0"/>
              <a:t>dat</a:t>
            </a:r>
            <a:r>
              <a:rPr lang="en-US" dirty="0" smtClean="0"/>
              <a:t> files.</a:t>
            </a:r>
          </a:p>
          <a:p>
            <a:pPr lvl="1"/>
            <a:r>
              <a:rPr lang="en-US" dirty="0" smtClean="0"/>
              <a:t>Run a ROOT macro (some are provided but any could be used) to produce plots from the data files (making sure to set the detector size to 2.4 times the default size to simulate a 40kt detector).</a:t>
            </a:r>
          </a:p>
          <a:p>
            <a:pPr marL="292608" lvl="1">
              <a:buNone/>
            </a:pPr>
            <a:r>
              <a:rPr lang="en-US" sz="2000" dirty="0" smtClean="0"/>
              <a:t>Looked into how the program produces the </a:t>
            </a:r>
            <a:r>
              <a:rPr lang="en-US" sz="2000" dirty="0" err="1" smtClean="0"/>
              <a:t>fluences</a:t>
            </a:r>
            <a:r>
              <a:rPr lang="en-US" sz="2000" dirty="0" smtClean="0"/>
              <a:t> so that I could change them if desired.</a:t>
            </a:r>
          </a:p>
          <a:p>
            <a:pPr marL="292608" lvl="1">
              <a:buNone/>
            </a:pPr>
            <a:r>
              <a:rPr lang="en-US" sz="2000" dirty="0" smtClean="0"/>
              <a:t>Shows a time profile of a supernova event. </a:t>
            </a:r>
          </a:p>
          <a:p>
            <a:pPr marL="109728" lvl="1" indent="0">
              <a:buNone/>
            </a:pPr>
            <a:r>
              <a:rPr lang="en-US" sz="2000" dirty="0" smtClean="0"/>
              <a:t>Will look into noise levels once work on the trigger parameters for a no-noise supernova have progressed on the DUNE servers and have knowledge of these parameters.</a:t>
            </a:r>
            <a:endParaRPr lang="en-US" sz="2000" dirty="0"/>
          </a:p>
        </p:txBody>
      </p:sp>
    </p:spTree>
    <p:extLst>
      <p:ext uri="{BB962C8B-B14F-4D97-AF65-F5344CB8AC3E}">
        <p14:creationId xmlns:p14="http://schemas.microsoft.com/office/powerpoint/2010/main" val="74569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4136872" cy="1450757"/>
          </a:xfrm>
        </p:spPr>
        <p:txBody>
          <a:bodyPr/>
          <a:lstStyle/>
          <a:p>
            <a:r>
              <a:rPr lang="en-US" dirty="0" smtClean="0"/>
              <a:t>Plot of </a:t>
            </a:r>
            <a:r>
              <a:rPr lang="en-US" dirty="0" err="1" smtClean="0"/>
              <a:t>Garching</a:t>
            </a:r>
            <a:r>
              <a:rPr lang="en-US" dirty="0" smtClean="0"/>
              <a:t> flux</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3774265" cy="4023360"/>
              </a:xfrm>
            </p:spPr>
            <p:txBody>
              <a:bodyPr>
                <a:normAutofit lnSpcReduction="10000"/>
              </a:bodyPr>
              <a:lstStyle/>
              <a:p>
                <a:r>
                  <a:rPr lang="en-US" dirty="0" smtClean="0"/>
                  <a:t>The </a:t>
                </a:r>
                <a:r>
                  <a:rPr lang="en-US" dirty="0" err="1" smtClean="0"/>
                  <a:t>Garching</a:t>
                </a:r>
                <a:r>
                  <a:rPr lang="en-US" dirty="0" smtClean="0"/>
                  <a:t> flux is </a:t>
                </a:r>
                <a:r>
                  <a:rPr lang="en-US" dirty="0" err="1" smtClean="0"/>
                  <a:t>paramaterised</a:t>
                </a:r>
                <a:r>
                  <a:rPr lang="en-US" dirty="0" smtClean="0"/>
                  <a:t> by the equation</a:t>
                </a:r>
              </a:p>
              <a:p>
                <a:endParaRPr lang="en-US" dirty="0"/>
              </a:p>
              <a:p>
                <a:endParaRPr lang="en-US" dirty="0" smtClean="0"/>
              </a:p>
              <a:p>
                <a:r>
                  <a:rPr lang="en-US" dirty="0" smtClean="0"/>
                  <a:t>where </a:t>
                </a:r>
                <a:r>
                  <a:rPr lang="en-US" i="1" dirty="0" smtClean="0"/>
                  <a:t>E</a:t>
                </a:r>
                <a:r>
                  <a:rPr lang="en-US" dirty="0" smtClean="0"/>
                  <a:t> and </a:t>
                </a:r>
                <a14:m>
                  <m:oMath xmlns:m="http://schemas.openxmlformats.org/officeDocument/2006/math">
                    <m:acc>
                      <m:accPr>
                        <m:chr m:val="̅"/>
                        <m:ctrlPr>
                          <a:rPr lang="en-US" i="1" smtClean="0">
                            <a:latin typeface="Cambria Math" charset="0"/>
                          </a:rPr>
                        </m:ctrlPr>
                      </m:accPr>
                      <m:e>
                        <m:r>
                          <a:rPr lang="en-US" b="0" i="1" smtClean="0">
                            <a:latin typeface="Cambria Math" charset="0"/>
                          </a:rPr>
                          <m:t>𝐸</m:t>
                        </m:r>
                      </m:e>
                    </m:acc>
                  </m:oMath>
                </a14:m>
                <a:r>
                  <a:rPr lang="en-US" dirty="0" smtClean="0"/>
                  <a:t> are the energies and average energies of a neutrino type, respectively and </a:t>
                </a:r>
                <a:r>
                  <a:rPr lang="el-GR" i="1" dirty="0" smtClean="0"/>
                  <a:t>α</a:t>
                </a:r>
                <a:r>
                  <a:rPr lang="en-US" i="1" dirty="0" smtClean="0"/>
                  <a:t> </a:t>
                </a:r>
                <a:r>
                  <a:rPr lang="en-US" dirty="0" smtClean="0"/>
                  <a:t>is a fitting parameter.</a:t>
                </a:r>
              </a:p>
              <a:p>
                <a:r>
                  <a:rPr lang="en-US" dirty="0" smtClean="0"/>
                  <a:t>The main parameter to trigger on will be the large increase in flux at the start of a supernova, although we will also look at other trigger parameters.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3774265" cy="4023360"/>
              </a:xfrm>
              <a:blipFill rotWithShape="0">
                <a:blip r:embed="rId2"/>
                <a:stretch>
                  <a:fillRect l="-1616" t="-2273" r="-3069" b="-1667"/>
                </a:stretch>
              </a:blipFill>
            </p:spPr>
            <p:txBody>
              <a:bodyPr/>
              <a:lstStyle/>
              <a:p>
                <a:r>
                  <a:rPr lang="en-US">
                    <a:noFill/>
                  </a:rPr>
                  <a:t> </a:t>
                </a:r>
              </a:p>
            </p:txBody>
          </p:sp>
        </mc:Fallback>
      </mc:AlternateContent>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000" y="286603"/>
            <a:ext cx="7146000" cy="603280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04" y="2355323"/>
            <a:ext cx="3926854" cy="994980"/>
          </a:xfrm>
          <a:prstGeom prst="rect">
            <a:avLst/>
          </a:prstGeom>
        </p:spPr>
      </p:pic>
    </p:spTree>
    <p:extLst>
      <p:ext uri="{BB962C8B-B14F-4D97-AF65-F5344CB8AC3E}">
        <p14:creationId xmlns:p14="http://schemas.microsoft.com/office/powerpoint/2010/main" val="15616092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76364</TotalTime>
  <Words>447</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Cambria Math</vt:lpstr>
      <vt:lpstr>Retrospect</vt:lpstr>
      <vt:lpstr>JRA interim SNOwGLoBES report</vt:lpstr>
      <vt:lpstr>SNOwGLoBES</vt:lpstr>
      <vt:lpstr>Installation</vt:lpstr>
      <vt:lpstr>Producing plots</vt:lpstr>
      <vt:lpstr>Plot of Garching flux</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JRA interim snowglobe report</dc:title>
  <dc:creator>Microsoft Office User</dc:creator>
  <cp:lastModifiedBy>Microsoft Office User</cp:lastModifiedBy>
  <cp:revision>11</cp:revision>
  <dcterms:created xsi:type="dcterms:W3CDTF">2017-07-21T10:10:27Z</dcterms:created>
  <dcterms:modified xsi:type="dcterms:W3CDTF">2017-09-12T10:54:48Z</dcterms:modified>
</cp:coreProperties>
</file>