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8" r:id="rId2"/>
    <p:sldId id="270" r:id="rId3"/>
    <p:sldId id="262" r:id="rId4"/>
    <p:sldId id="267" r:id="rId5"/>
    <p:sldId id="265" r:id="rId6"/>
    <p:sldId id="271" r:id="rId7"/>
    <p:sldId id="260" r:id="rId8"/>
    <p:sldId id="269" r:id="rId9"/>
    <p:sldId id="261" r:id="rId10"/>
    <p:sldId id="25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AA4C2168-5A7F-40CB-B30E-2E4F9D10D2EE}">
          <p14:sldIdLst>
            <p14:sldId id="258"/>
          </p14:sldIdLst>
        </p14:section>
        <p14:section name="Tool logic &amp; interface" id="{D2D1B26F-8AE1-4422-93F9-6E70019799F6}">
          <p14:sldIdLst>
            <p14:sldId id="270"/>
            <p14:sldId id="262"/>
            <p14:sldId id="267"/>
            <p14:sldId id="265"/>
            <p14:sldId id="271"/>
          </p14:sldIdLst>
        </p14:section>
        <p14:section name="Installing the toolbox &amp; dependencies" id="{03CAD849-E812-4F51-9364-780F13D80A91}">
          <p14:sldIdLst>
            <p14:sldId id="260"/>
            <p14:sldId id="269"/>
            <p14:sldId id="261"/>
            <p14:sldId id="25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-4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852A0-BD68-40F4-8405-EAAE812DB1BB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D6C9E-65DF-412E-8F0B-CA9AD76750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33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Explanation of the tools &amp; demo (prepared</a:t>
            </a:r>
            <a:r>
              <a:rPr lang="en-CA" baseline="0" dirty="0" smtClean="0"/>
              <a:t> project)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Tool outputs &amp; interface</a:t>
            </a:r>
          </a:p>
          <a:p>
            <a:r>
              <a:rPr lang="en-CA" baseline="0" dirty="0" smtClean="0"/>
              <a:t>How to install tools &amp; demo (new project)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Install toolbox &amp; tool dependencies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Error handling &amp; tool messages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D6C9E-65DF-412E-8F0B-CA9AD767500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65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CS-GR_PPT-slides_16to9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" y="0"/>
            <a:ext cx="1218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1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CS-GR_PPT-slides_16to9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" y="0"/>
            <a:ext cx="12185653" cy="685800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805640" y="3680750"/>
            <a:ext cx="5588264" cy="1408113"/>
          </a:xfrm>
        </p:spPr>
        <p:txBody>
          <a:bodyPr/>
          <a:lstStyle>
            <a:lvl1pPr>
              <a:buNone/>
              <a:defRPr>
                <a:latin typeface="Garamond"/>
                <a:cs typeface="Garamond"/>
              </a:defRPr>
            </a:lvl1pPr>
          </a:lstStyle>
          <a:p>
            <a:pPr lvl="0"/>
            <a:r>
              <a:rPr lang="en-US" dirty="0" smtClean="0"/>
              <a:t>Click to add Title Here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5805640" y="5725319"/>
            <a:ext cx="2844905" cy="455613"/>
          </a:xfrm>
        </p:spPr>
        <p:txBody>
          <a:bodyPr>
            <a:normAutofit/>
          </a:bodyPr>
          <a:lstStyle>
            <a:lvl1pPr>
              <a:buNone/>
              <a:defRPr sz="1799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r>
              <a:rPr lang="en-US" dirty="0" smtClean="0">
                <a:solidFill>
                  <a:srgbClr val="007D57"/>
                </a:solidFill>
              </a:rPr>
              <a:t>CLICK TO ADD DATE HERE</a:t>
            </a:r>
            <a:endParaRPr lang="en-US" dirty="0">
              <a:solidFill>
                <a:srgbClr val="007D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5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CS-GR_PPT-slides_16to9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" y="0"/>
            <a:ext cx="12185653" cy="6858000"/>
          </a:xfrm>
          <a:prstGeom prst="rect">
            <a:avLst/>
          </a:prstGeom>
        </p:spPr>
      </p:pic>
      <p:sp>
        <p:nvSpPr>
          <p:cNvPr id="3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04673" y="491933"/>
            <a:ext cx="8908342" cy="983867"/>
          </a:xfrm>
        </p:spPr>
        <p:txBody>
          <a:bodyPr/>
          <a:lstStyle>
            <a:lvl1pPr>
              <a:buNone/>
              <a:defRPr>
                <a:latin typeface="Garamond"/>
                <a:cs typeface="Garamond"/>
              </a:defRPr>
            </a:lvl1pPr>
          </a:lstStyle>
          <a:p>
            <a:pPr lvl="0"/>
            <a:r>
              <a:rPr lang="en-US" dirty="0" smtClean="0"/>
              <a:t>Click to Add Title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4562" y="1476376"/>
            <a:ext cx="11214609" cy="4659313"/>
          </a:xfrm>
        </p:spPr>
        <p:txBody>
          <a:bodyPr>
            <a:normAutofit/>
          </a:bodyPr>
          <a:lstStyle>
            <a:lvl1pPr>
              <a:buNone/>
              <a:defRPr sz="2399">
                <a:latin typeface="Garamond"/>
                <a:cs typeface="Garamond"/>
              </a:defRPr>
            </a:lvl1pPr>
            <a:lvl2pPr>
              <a:buNone/>
              <a:defRPr sz="1799">
                <a:latin typeface="Garamond"/>
                <a:cs typeface="Garamond"/>
              </a:defRPr>
            </a:lvl2pPr>
            <a:lvl3pPr>
              <a:buNone/>
              <a:defRPr sz="1799">
                <a:latin typeface="Garamond"/>
                <a:cs typeface="Garamond"/>
              </a:defRPr>
            </a:lvl3pPr>
            <a:lvl4pPr>
              <a:buNone/>
              <a:defRPr sz="1799">
                <a:latin typeface="Garamond"/>
                <a:cs typeface="Garamond"/>
              </a:defRPr>
            </a:lvl4pPr>
            <a:lvl5pPr>
              <a:buNone/>
              <a:defRPr sz="1799">
                <a:latin typeface="Garamond"/>
                <a:cs typeface="Garamond"/>
              </a:defRPr>
            </a:lvl5pPr>
          </a:lstStyle>
          <a:p>
            <a:pPr lvl="0"/>
            <a:r>
              <a:rPr lang="en-US" dirty="0" smtClean="0"/>
              <a:t>Click to add content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8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CS-GR_PPT-slides_16to9-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" y="0"/>
            <a:ext cx="12185653" cy="6858000"/>
          </a:xfrm>
          <a:prstGeom prst="rect">
            <a:avLst/>
          </a:prstGeom>
        </p:spPr>
      </p:pic>
      <p:sp>
        <p:nvSpPr>
          <p:cNvPr id="3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04673" y="491933"/>
            <a:ext cx="8908342" cy="983867"/>
          </a:xfrm>
        </p:spPr>
        <p:txBody>
          <a:bodyPr/>
          <a:lstStyle>
            <a:lvl1pPr>
              <a:buNone/>
              <a:defRPr>
                <a:latin typeface="Garamond"/>
                <a:cs typeface="Garamond"/>
              </a:defRPr>
            </a:lvl1pPr>
          </a:lstStyle>
          <a:p>
            <a:pPr lvl="0"/>
            <a:r>
              <a:rPr lang="en-US" dirty="0" smtClean="0"/>
              <a:t>Click to Add Title Here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4562" y="1476375"/>
            <a:ext cx="11214609" cy="4355273"/>
          </a:xfrm>
        </p:spPr>
        <p:txBody>
          <a:bodyPr>
            <a:normAutofit/>
          </a:bodyPr>
          <a:lstStyle>
            <a:lvl1pPr>
              <a:buNone/>
              <a:defRPr sz="2399">
                <a:latin typeface="Garamond"/>
                <a:cs typeface="Garamond"/>
              </a:defRPr>
            </a:lvl1pPr>
            <a:lvl2pPr>
              <a:buNone/>
              <a:defRPr sz="1799">
                <a:latin typeface="Garamond"/>
                <a:cs typeface="Garamond"/>
              </a:defRPr>
            </a:lvl2pPr>
            <a:lvl3pPr>
              <a:buNone/>
              <a:defRPr sz="1799">
                <a:latin typeface="Garamond"/>
                <a:cs typeface="Garamond"/>
              </a:defRPr>
            </a:lvl3pPr>
            <a:lvl4pPr>
              <a:buNone/>
              <a:defRPr sz="1799">
                <a:latin typeface="Garamond"/>
                <a:cs typeface="Garamond"/>
              </a:defRPr>
            </a:lvl4pPr>
            <a:lvl5pPr>
              <a:buNone/>
              <a:defRPr sz="1799">
                <a:latin typeface="Garamond"/>
                <a:cs typeface="Garamond"/>
              </a:defRPr>
            </a:lvl5pPr>
          </a:lstStyle>
          <a:p>
            <a:pPr lvl="0"/>
            <a:r>
              <a:rPr lang="en-US" dirty="0" smtClean="0"/>
              <a:t>Click to add content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CS-GR_PPT-slides_16to9-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" y="0"/>
            <a:ext cx="12185653" cy="6858000"/>
          </a:xfrm>
          <a:prstGeom prst="rect">
            <a:avLst/>
          </a:prstGeom>
        </p:spPr>
      </p:pic>
      <p:sp>
        <p:nvSpPr>
          <p:cNvPr id="3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04673" y="491933"/>
            <a:ext cx="8908342" cy="983867"/>
          </a:xfrm>
        </p:spPr>
        <p:txBody>
          <a:bodyPr/>
          <a:lstStyle>
            <a:lvl1pPr>
              <a:buNone/>
              <a:defRPr>
                <a:latin typeface="Garamond"/>
                <a:cs typeface="Garamond"/>
              </a:defRPr>
            </a:lvl1pPr>
          </a:lstStyle>
          <a:p>
            <a:pPr lvl="0"/>
            <a:r>
              <a:rPr lang="en-US" dirty="0" smtClean="0"/>
              <a:t>Click to Add Title Here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4562" y="1476376"/>
            <a:ext cx="11214609" cy="4659313"/>
          </a:xfrm>
        </p:spPr>
        <p:txBody>
          <a:bodyPr>
            <a:normAutofit/>
          </a:bodyPr>
          <a:lstStyle>
            <a:lvl1pPr>
              <a:buNone/>
              <a:defRPr sz="2399">
                <a:latin typeface="Garamond"/>
                <a:cs typeface="Garamond"/>
              </a:defRPr>
            </a:lvl1pPr>
            <a:lvl2pPr>
              <a:buNone/>
              <a:defRPr sz="1799">
                <a:latin typeface="Garamond"/>
                <a:cs typeface="Garamond"/>
              </a:defRPr>
            </a:lvl2pPr>
            <a:lvl3pPr>
              <a:buNone/>
              <a:defRPr sz="1799">
                <a:latin typeface="Garamond"/>
                <a:cs typeface="Garamond"/>
              </a:defRPr>
            </a:lvl3pPr>
            <a:lvl4pPr>
              <a:buNone/>
              <a:defRPr sz="1799">
                <a:latin typeface="Garamond"/>
                <a:cs typeface="Garamond"/>
              </a:defRPr>
            </a:lvl4pPr>
            <a:lvl5pPr>
              <a:buNone/>
              <a:defRPr sz="1799">
                <a:latin typeface="Garamond"/>
                <a:cs typeface="Garamond"/>
              </a:defRPr>
            </a:lvl5pPr>
          </a:lstStyle>
          <a:p>
            <a:pPr lvl="0"/>
            <a:r>
              <a:rPr lang="en-US" dirty="0" smtClean="0"/>
              <a:t>Click to add content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CS-GR_PPT-slides_16to9-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" y="0"/>
            <a:ext cx="12185653" cy="6858000"/>
          </a:xfrm>
          <a:prstGeom prst="rect">
            <a:avLst/>
          </a:prstGeom>
        </p:spPr>
      </p:pic>
      <p:sp>
        <p:nvSpPr>
          <p:cNvPr id="3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16950" y="1214246"/>
            <a:ext cx="8908342" cy="983867"/>
          </a:xfrm>
        </p:spPr>
        <p:txBody>
          <a:bodyPr/>
          <a:lstStyle>
            <a:lvl1pPr>
              <a:buNone/>
              <a:defRPr>
                <a:latin typeface="Garamond"/>
                <a:cs typeface="Garamond"/>
              </a:defRPr>
            </a:lvl1pPr>
          </a:lstStyle>
          <a:p>
            <a:pPr lvl="0"/>
            <a:r>
              <a:rPr lang="en-US" dirty="0" smtClean="0"/>
              <a:t>Click to Add Title Here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16839" y="2198688"/>
            <a:ext cx="11536587" cy="4205393"/>
          </a:xfrm>
        </p:spPr>
        <p:txBody>
          <a:bodyPr>
            <a:normAutofit/>
          </a:bodyPr>
          <a:lstStyle>
            <a:lvl1pPr>
              <a:buNone/>
              <a:defRPr sz="2399">
                <a:latin typeface="Garamond"/>
                <a:cs typeface="Garamond"/>
              </a:defRPr>
            </a:lvl1pPr>
            <a:lvl2pPr>
              <a:buNone/>
              <a:defRPr sz="1799">
                <a:latin typeface="Garamond"/>
                <a:cs typeface="Garamond"/>
              </a:defRPr>
            </a:lvl2pPr>
            <a:lvl3pPr>
              <a:buNone/>
              <a:defRPr sz="1799">
                <a:latin typeface="Garamond"/>
                <a:cs typeface="Garamond"/>
              </a:defRPr>
            </a:lvl3pPr>
            <a:lvl4pPr>
              <a:buNone/>
              <a:defRPr sz="1799">
                <a:latin typeface="Garamond"/>
                <a:cs typeface="Garamond"/>
              </a:defRPr>
            </a:lvl4pPr>
            <a:lvl5pPr>
              <a:buNone/>
              <a:defRPr sz="1799">
                <a:latin typeface="Garamond"/>
                <a:cs typeface="Garamond"/>
              </a:defRPr>
            </a:lvl5pPr>
          </a:lstStyle>
          <a:p>
            <a:pPr lvl="0"/>
            <a:r>
              <a:rPr lang="en-US" dirty="0" smtClean="0"/>
              <a:t>Click to add content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7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CS-GR_PPT-slides_16to9-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" y="0"/>
            <a:ext cx="1218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2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2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08886" tIns="54443" rIns="108886" bIns="544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108886" tIns="54443" rIns="108886" bIns="54443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8886" tIns="54443" rIns="108886" bIns="54443" rtlCol="0" anchor="ctr"/>
          <a:lstStyle>
            <a:lvl1pPr algn="l">
              <a:defRPr sz="1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54F38-5EB5-4B62-8823-FA6DD2CDD41B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08886" tIns="54443" rIns="108886" bIns="54443" rtlCol="0" anchor="ctr"/>
          <a:lstStyle>
            <a:lvl1pPr algn="ctr">
              <a:defRPr sz="1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8886" tIns="54443" rIns="108886" bIns="54443" rtlCol="0" anchor="ctr"/>
          <a:lstStyle>
            <a:lvl1pPr algn="r">
              <a:defRPr sz="1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3845-D671-4EE4-9CED-1997C015BF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04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xStyles>
    <p:titleStyle>
      <a:lvl1pPr algn="ctr" defTabSz="544160" rtl="0" eaLnBrk="1" latinLnBrk="0" hangingPunct="1">
        <a:spcBef>
          <a:spcPct val="0"/>
        </a:spcBef>
        <a:buNone/>
        <a:defRPr sz="52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21" indent="-408121" algn="l" defTabSz="544160" rtl="0" eaLnBrk="1" latinLnBrk="0" hangingPunct="1">
        <a:spcBef>
          <a:spcPct val="20000"/>
        </a:spcBef>
        <a:buFont typeface="Arial"/>
        <a:buChar char="•"/>
        <a:defRPr sz="3798" kern="1200">
          <a:solidFill>
            <a:schemeClr val="tx1"/>
          </a:solidFill>
          <a:latin typeface="+mn-lt"/>
          <a:ea typeface="+mn-ea"/>
          <a:cs typeface="+mn-cs"/>
        </a:defRPr>
      </a:lvl1pPr>
      <a:lvl2pPr marL="884261" indent="-340101" algn="l" defTabSz="544160" rtl="0" eaLnBrk="1" latinLnBrk="0" hangingPunct="1">
        <a:spcBef>
          <a:spcPct val="20000"/>
        </a:spcBef>
        <a:buFont typeface="Arial"/>
        <a:buChar char="–"/>
        <a:defRPr sz="3298" kern="1200">
          <a:solidFill>
            <a:schemeClr val="tx1"/>
          </a:solidFill>
          <a:latin typeface="+mn-lt"/>
          <a:ea typeface="+mn-ea"/>
          <a:cs typeface="+mn-cs"/>
        </a:defRPr>
      </a:lvl2pPr>
      <a:lvl3pPr marL="1360401" indent="-272080" algn="l" defTabSz="544160" rtl="0" eaLnBrk="1" latinLnBrk="0" hangingPunct="1">
        <a:spcBef>
          <a:spcPct val="20000"/>
        </a:spcBef>
        <a:buFont typeface="Arial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3pPr>
      <a:lvl4pPr marL="1904562" indent="-272080" algn="l" defTabSz="544160" rtl="0" eaLnBrk="1" latinLnBrk="0" hangingPunct="1">
        <a:spcBef>
          <a:spcPct val="20000"/>
        </a:spcBef>
        <a:buFont typeface="Arial"/>
        <a:buChar char="–"/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48722" indent="-272080" algn="l" defTabSz="544160" rtl="0" eaLnBrk="1" latinLnBrk="0" hangingPunct="1">
        <a:spcBef>
          <a:spcPct val="20000"/>
        </a:spcBef>
        <a:buFont typeface="Arial"/>
        <a:buChar char="»"/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2992883" indent="-272080" algn="l" defTabSz="544160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537043" indent="-272080" algn="l" defTabSz="544160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081203" indent="-272080" algn="l" defTabSz="544160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625364" indent="-272080" algn="l" defTabSz="544160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16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544160" algn="l" defTabSz="54416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321" algn="l" defTabSz="54416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481" algn="l" defTabSz="54416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642" algn="l" defTabSz="54416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5pPr>
      <a:lvl6pPr marL="2720802" algn="l" defTabSz="54416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64963" algn="l" defTabSz="54416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122" algn="l" defTabSz="54416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284" algn="l" defTabSz="54416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outhee/kba-tools-local/releases" TargetMode="External"/><Relationship Id="rId2" Type="http://schemas.openxmlformats.org/officeDocument/2006/relationships/hyperlink" Target="https://kbacanadawiki.org/index-of-all-materials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indent="0"/>
            <a:r>
              <a:rPr lang="en-CA" dirty="0" smtClean="0"/>
              <a:t>Presentation &amp; Demo of KBA Local Toolbox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292735" y="5725319"/>
            <a:ext cx="3449781" cy="933176"/>
          </a:xfrm>
        </p:spPr>
        <p:txBody>
          <a:bodyPr>
            <a:normAutofit/>
          </a:bodyPr>
          <a:lstStyle/>
          <a:p>
            <a:r>
              <a:rPr lang="en-CA" dirty="0" smtClean="0"/>
              <a:t>February 17, 2022</a:t>
            </a:r>
          </a:p>
          <a:p>
            <a:r>
              <a:rPr lang="en-CA" dirty="0" smtClean="0"/>
              <a:t>Meg Southee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73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04673" y="491933"/>
            <a:ext cx="10889542" cy="983867"/>
          </a:xfrm>
        </p:spPr>
        <p:txBody>
          <a:bodyPr>
            <a:normAutofit/>
          </a:bodyPr>
          <a:lstStyle/>
          <a:p>
            <a:r>
              <a:rPr lang="en-CA" dirty="0"/>
              <a:t>T</a:t>
            </a:r>
            <a:r>
              <a:rPr lang="en-CA" dirty="0" smtClean="0"/>
              <a:t>ool dependencies (required data layers &amp; tables)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04562" y="1476375"/>
            <a:ext cx="8514747" cy="4355273"/>
          </a:xfrm>
        </p:spPr>
        <p:txBody>
          <a:bodyPr>
            <a:normAutofit/>
          </a:bodyPr>
          <a:lstStyle/>
          <a:p>
            <a:pPr marL="0" indent="0"/>
            <a:r>
              <a:rPr lang="en-CA" b="1" dirty="0" smtClean="0"/>
              <a:t>Check that these data layers and tables are loaded in your map: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 smtClean="0"/>
              <a:t>The tools will fail if:</a:t>
            </a:r>
          </a:p>
          <a:p>
            <a:pPr marL="819040" lvl="1" indent="-342900">
              <a:buFont typeface="+mj-lt"/>
              <a:buAutoNum type="alphaLcParenR"/>
            </a:pPr>
            <a:r>
              <a:rPr lang="en-CA" sz="1800" dirty="0" smtClean="0"/>
              <a:t>If you have renamed any of them</a:t>
            </a:r>
          </a:p>
          <a:p>
            <a:pPr marL="819040" lvl="1" indent="-342900">
              <a:buFont typeface="+mj-lt"/>
              <a:buAutoNum type="alphaLcParenR"/>
            </a:pPr>
            <a:r>
              <a:rPr lang="en-CA" sz="1800" dirty="0" smtClean="0"/>
              <a:t>If you have modified the structure of the </a:t>
            </a:r>
            <a:r>
              <a:rPr lang="en-CA" sz="1800" dirty="0" err="1" smtClean="0"/>
              <a:t>SpeciesData</a:t>
            </a:r>
            <a:r>
              <a:rPr lang="en-CA" sz="1800" dirty="0" smtClean="0"/>
              <a:t> group layer</a:t>
            </a:r>
          </a:p>
          <a:p>
            <a:pPr marL="819040" lvl="1" indent="-342900">
              <a:buFont typeface="+mj-lt"/>
              <a:buAutoNum type="alphaLcParenR"/>
            </a:pPr>
            <a:r>
              <a:rPr lang="en-CA" sz="1800" dirty="0" smtClean="0"/>
              <a:t>If there are definition queries on any of these layers or tables</a:t>
            </a:r>
            <a:endParaRPr lang="en-CA" sz="1800" dirty="0"/>
          </a:p>
          <a:p>
            <a:pPr marL="0" indent="0"/>
            <a:endParaRPr lang="en-CA" dirty="0" smtClean="0"/>
          </a:p>
          <a:p>
            <a:pPr marL="0" indent="0"/>
            <a:r>
              <a:rPr lang="en-CA" b="1" dirty="0" smtClean="0"/>
              <a:t>Recommendation for successful tool execution</a:t>
            </a:r>
            <a:r>
              <a:rPr lang="en-CA" dirty="0" smtClean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Re-add </a:t>
            </a:r>
            <a:r>
              <a:rPr lang="en-CA" sz="2000" dirty="0"/>
              <a:t>the </a:t>
            </a:r>
            <a:r>
              <a:rPr lang="en-CA" sz="2000" b="1" dirty="0"/>
              <a:t>WCSC-KBA Map File</a:t>
            </a:r>
            <a:r>
              <a:rPr lang="en-CA" sz="2000" dirty="0"/>
              <a:t> </a:t>
            </a:r>
            <a:r>
              <a:rPr lang="en-CA" sz="2000" dirty="0" smtClean="0"/>
              <a:t>to your project from </a:t>
            </a:r>
            <a:r>
              <a:rPr lang="en-CA" sz="2000" dirty="0"/>
              <a:t>Portal </a:t>
            </a:r>
            <a:r>
              <a:rPr lang="en-CA" sz="2000" dirty="0" smtClean="0"/>
              <a:t>&amp; </a:t>
            </a:r>
            <a:r>
              <a:rPr lang="en-CA" sz="2000" dirty="0"/>
              <a:t>run the tools in </a:t>
            </a:r>
            <a:r>
              <a:rPr lang="en-CA" sz="2000" dirty="0" smtClean="0"/>
              <a:t>this map.</a:t>
            </a:r>
          </a:p>
          <a:p>
            <a:pPr marL="761890" lvl="1" indent="-285750">
              <a:buFont typeface="+mj-lt"/>
              <a:buAutoNum type="alphaLcParenR"/>
            </a:pPr>
            <a:r>
              <a:rPr lang="en-CA" sz="1800" dirty="0" smtClean="0"/>
              <a:t>You will have fewer errors when running the tools.</a:t>
            </a:r>
          </a:p>
          <a:p>
            <a:pPr marL="761890" lvl="1" indent="-285750">
              <a:buFont typeface="+mj-lt"/>
              <a:buAutoNum type="alphaLcParenR"/>
            </a:pPr>
            <a:r>
              <a:rPr lang="en-CA" sz="1800" dirty="0" smtClean="0"/>
              <a:t>You can copy &amp; paste the output results into other maps for KBA delineations and/or workshops.</a:t>
            </a:r>
          </a:p>
          <a:p>
            <a:pPr marL="476140" lvl="1" indent="0"/>
            <a:endParaRPr lang="en-CA" sz="1800" dirty="0" smtClean="0"/>
          </a:p>
          <a:p>
            <a:pPr marL="819040" lvl="1" indent="-34290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476140" lvl="1" indent="0"/>
            <a:endParaRPr lang="en-C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80" y="1617116"/>
            <a:ext cx="1981200" cy="33337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8778239" y="1617116"/>
            <a:ext cx="634775" cy="257695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8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641829" y="2709949"/>
            <a:ext cx="8908342" cy="1438102"/>
          </a:xfrm>
        </p:spPr>
        <p:txBody>
          <a:bodyPr/>
          <a:lstStyle/>
          <a:p>
            <a:pPr algn="ctr"/>
            <a:r>
              <a:rPr lang="en-CA" dirty="0" smtClean="0"/>
              <a:t>Demo 2 </a:t>
            </a:r>
            <a:r>
              <a:rPr lang="en-CA" dirty="0"/>
              <a:t>– Installing the tools, </a:t>
            </a:r>
          </a:p>
          <a:p>
            <a:pPr algn="ctr"/>
            <a:r>
              <a:rPr lang="en-CA" dirty="0"/>
              <a:t>tool dependencies &amp;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7671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 smtClean="0"/>
              <a:t>Species &amp; </a:t>
            </a:r>
            <a:r>
              <a:rPr lang="en-CA" dirty="0" err="1" smtClean="0"/>
              <a:t>Infraspecies</a:t>
            </a:r>
            <a:r>
              <a:rPr lang="en-CA" dirty="0" smtClean="0"/>
              <a:t> tools in the toolbox</a:t>
            </a:r>
            <a:endParaRPr lang="en-CA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379716" y="1475800"/>
            <a:ext cx="5015089" cy="1134684"/>
          </a:xfrm>
          <a:prstGeom prst="rect">
            <a:avLst/>
          </a:prstGeom>
          <a:ln w="25400" cap="flat" cmpd="sng" algn="ctr">
            <a:solidFill>
              <a:srgbClr val="008000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108886" tIns="54443" rIns="108886" bIns="54443" rtlCol="0">
            <a:normAutofit lnSpcReduction="10000"/>
          </a:bodyPr>
          <a:lstStyle>
            <a:lvl1pPr marL="408121" indent="-408121" algn="l" defTabSz="544160" rtl="0" eaLnBrk="1" latinLnBrk="0" hangingPunct="1">
              <a:spcBef>
                <a:spcPct val="20000"/>
              </a:spcBef>
              <a:buFont typeface="Arial"/>
              <a:buNone/>
              <a:defRPr sz="23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1pPr>
            <a:lvl2pPr marL="884261" indent="-340101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2pPr>
            <a:lvl3pPr marL="1360401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3pPr>
            <a:lvl4pPr marL="190456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4pPr>
            <a:lvl5pPr marL="244872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5pPr>
            <a:lvl6pPr marL="299288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53704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08120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625364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CA" b="1" u="sng" dirty="0" smtClean="0"/>
              <a:t>Species Scoping Tool</a:t>
            </a:r>
          </a:p>
          <a:p>
            <a:pPr marL="0" indent="0"/>
            <a:r>
              <a:rPr lang="en-CA" sz="2000" dirty="0" smtClean="0"/>
              <a:t>Creates separate group layers for full species and each </a:t>
            </a:r>
            <a:r>
              <a:rPr lang="en-CA" sz="2000" dirty="0" err="1" smtClean="0"/>
              <a:t>infraspecies</a:t>
            </a:r>
            <a:endParaRPr lang="en-CA" sz="200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379715" y="2899067"/>
            <a:ext cx="5015089" cy="113525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08886" tIns="54443" rIns="108886" bIns="54443" rtlCol="0">
            <a:normAutofit lnSpcReduction="10000"/>
          </a:bodyPr>
          <a:lstStyle>
            <a:lvl1pPr marL="408121" indent="-408121" algn="l" defTabSz="544160" rtl="0" eaLnBrk="1" latinLnBrk="0" hangingPunct="1">
              <a:spcBef>
                <a:spcPct val="20000"/>
              </a:spcBef>
              <a:buFont typeface="Arial"/>
              <a:buNone/>
              <a:defRPr sz="23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884261" indent="-340101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2pPr>
            <a:lvl3pPr marL="1360401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3pPr>
            <a:lvl4pPr marL="190456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4pPr>
            <a:lvl5pPr marL="244872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5pPr>
            <a:lvl6pPr marL="299288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04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20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364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CA" b="1" u="sng" dirty="0" smtClean="0"/>
              <a:t>Species Mapping Tool</a:t>
            </a:r>
          </a:p>
          <a:p>
            <a:pPr marL="0" indent="0"/>
            <a:r>
              <a:rPr lang="en-CA" sz="2000" dirty="0" smtClean="0"/>
              <a:t>Creates a single group layer for </a:t>
            </a:r>
            <a:r>
              <a:rPr lang="en-CA" sz="2000" dirty="0"/>
              <a:t>full species and </a:t>
            </a:r>
            <a:r>
              <a:rPr lang="en-CA" sz="2000" dirty="0" smtClean="0"/>
              <a:t>all its </a:t>
            </a:r>
            <a:r>
              <a:rPr lang="en-CA" sz="2000" dirty="0" err="1" smtClean="0"/>
              <a:t>infraspecies</a:t>
            </a:r>
            <a:endParaRPr lang="en-CA" sz="2000" dirty="0"/>
          </a:p>
          <a:p>
            <a:pPr marL="0" indent="0" algn="ctr"/>
            <a:endParaRPr lang="en-CA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379716" y="4312809"/>
            <a:ext cx="5015088" cy="1518839"/>
          </a:xfrm>
          <a:prstGeom prst="rect">
            <a:avLst/>
          </a:prstGeom>
          <a:ln w="25400" cap="flat" cmpd="sng" algn="ctr">
            <a:solidFill>
              <a:srgbClr val="7030A0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108886" tIns="54443" rIns="108886" bIns="54443" rtlCol="0">
            <a:normAutofit/>
          </a:bodyPr>
          <a:lstStyle>
            <a:lvl1pPr marL="408121" indent="-408121" algn="l" defTabSz="544160" rtl="0" eaLnBrk="1" latinLnBrk="0" hangingPunct="1">
              <a:spcBef>
                <a:spcPct val="20000"/>
              </a:spcBef>
              <a:buFont typeface="Arial"/>
              <a:buNone/>
              <a:defRPr sz="23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1pPr>
            <a:lvl2pPr marL="884261" indent="-340101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2pPr>
            <a:lvl3pPr marL="1360401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3pPr>
            <a:lvl4pPr marL="190456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4pPr>
            <a:lvl5pPr marL="244872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5pPr>
            <a:lvl6pPr marL="299288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53704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08120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625364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CA" b="1" u="sng" dirty="0" err="1" smtClean="0"/>
              <a:t>Infraspecies</a:t>
            </a:r>
            <a:r>
              <a:rPr lang="en-CA" b="1" u="sng" dirty="0" smtClean="0"/>
              <a:t> Tool</a:t>
            </a:r>
          </a:p>
          <a:p>
            <a:pPr marL="0" indent="0"/>
            <a:r>
              <a:rPr lang="en-CA" sz="2000" dirty="0" smtClean="0"/>
              <a:t>Creates a group layer for the </a:t>
            </a:r>
            <a:r>
              <a:rPr lang="en-CA" sz="2000" dirty="0" err="1" smtClean="0"/>
              <a:t>infraspecies</a:t>
            </a:r>
            <a:r>
              <a:rPr lang="en-CA" sz="2000" dirty="0" smtClean="0"/>
              <a:t> + separate group for parent species (optional output based on yes/no toggle)</a:t>
            </a:r>
            <a:endParaRPr lang="en-CA" sz="2000" dirty="0"/>
          </a:p>
        </p:txBody>
      </p:sp>
      <p:pic>
        <p:nvPicPr>
          <p:cNvPr id="14" name="Picture 13"/>
          <p:cNvPicPr/>
          <p:nvPr/>
        </p:nvPicPr>
        <p:blipFill rotWithShape="1">
          <a:blip r:embed="rId2"/>
          <a:srcRect b="50288"/>
          <a:stretch/>
        </p:blipFill>
        <p:spPr>
          <a:xfrm>
            <a:off x="504562" y="2209541"/>
            <a:ext cx="3600450" cy="25143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69507" y="1858476"/>
            <a:ext cx="204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SEPARATE OUTPUTS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9669507" y="3282030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MERGED OUTPUTS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14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 smtClean="0"/>
              <a:t>Species tool outputs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427320" y="1484978"/>
            <a:ext cx="4067175" cy="1135259"/>
          </a:xfrm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/>
            <a:r>
              <a:rPr lang="en-CA" b="1" u="sng" dirty="0" smtClean="0"/>
              <a:t>Species Scoping Tool</a:t>
            </a:r>
          </a:p>
          <a:p>
            <a:pPr marL="0" indent="0" algn="ctr"/>
            <a:r>
              <a:rPr lang="en-CA" sz="2000" dirty="0" smtClean="0"/>
              <a:t>Creates separate group layers for full species and each </a:t>
            </a:r>
            <a:r>
              <a:rPr lang="en-CA" sz="2000" dirty="0" err="1" smtClean="0"/>
              <a:t>infraspecies</a:t>
            </a:r>
            <a:endParaRPr lang="en-CA" sz="2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75051" y="1484978"/>
            <a:ext cx="4362451" cy="113525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08886" tIns="54443" rIns="108886" bIns="54443" rtlCol="0">
            <a:normAutofit lnSpcReduction="10000"/>
          </a:bodyPr>
          <a:lstStyle>
            <a:lvl1pPr marL="408121" indent="-408121" algn="l" defTabSz="544160" rtl="0" eaLnBrk="1" latinLnBrk="0" hangingPunct="1">
              <a:spcBef>
                <a:spcPct val="20000"/>
              </a:spcBef>
              <a:buFont typeface="Arial"/>
              <a:buNone/>
              <a:defRPr sz="23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884261" indent="-340101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2pPr>
            <a:lvl3pPr marL="1360401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3pPr>
            <a:lvl4pPr marL="190456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4pPr>
            <a:lvl5pPr marL="244872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5pPr>
            <a:lvl6pPr marL="299288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04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20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364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CA" b="1" u="sng" dirty="0" smtClean="0"/>
              <a:t>Species Mapping Tool</a:t>
            </a:r>
          </a:p>
          <a:p>
            <a:pPr marL="0" indent="0" algn="ctr"/>
            <a:r>
              <a:rPr lang="en-CA" sz="2000" dirty="0" smtClean="0"/>
              <a:t>Creates a single group layer containing </a:t>
            </a:r>
            <a:r>
              <a:rPr lang="en-CA" sz="2000" dirty="0"/>
              <a:t>full species and </a:t>
            </a:r>
            <a:r>
              <a:rPr lang="en-CA" sz="2000" dirty="0" smtClean="0"/>
              <a:t>all </a:t>
            </a:r>
            <a:r>
              <a:rPr lang="en-CA" sz="2000" dirty="0" err="1" smtClean="0"/>
              <a:t>infraspecies</a:t>
            </a:r>
            <a:endParaRPr lang="en-CA" sz="2000" dirty="0"/>
          </a:p>
          <a:p>
            <a:pPr marL="0" indent="0" algn="ctr"/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20" y="2711680"/>
            <a:ext cx="4067175" cy="3448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052" y="2711680"/>
            <a:ext cx="4362450" cy="2781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6075" y="6251173"/>
            <a:ext cx="204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SEPARATE OUTPUTS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631445" y="6251173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MERGED OUTPUTS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938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04672" y="491933"/>
            <a:ext cx="10866967" cy="983867"/>
          </a:xfrm>
        </p:spPr>
        <p:txBody>
          <a:bodyPr>
            <a:normAutofit/>
          </a:bodyPr>
          <a:lstStyle/>
          <a:p>
            <a:r>
              <a:rPr lang="en-CA" dirty="0" err="1" smtClean="0"/>
              <a:t>Infraspecies</a:t>
            </a:r>
            <a:r>
              <a:rPr lang="en-CA" dirty="0" smtClean="0"/>
              <a:t> tool outputs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20360" y="1476375"/>
            <a:ext cx="4865460" cy="1144209"/>
          </a:xfr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/>
            <a:r>
              <a:rPr lang="en-CA" b="1" u="sng" dirty="0" err="1" smtClean="0"/>
              <a:t>Infraspecies</a:t>
            </a:r>
            <a:r>
              <a:rPr lang="en-CA" b="1" u="sng" dirty="0" smtClean="0"/>
              <a:t> Tool (Toggle = No)</a:t>
            </a:r>
          </a:p>
          <a:p>
            <a:pPr marL="0" indent="0" algn="ctr"/>
            <a:r>
              <a:rPr lang="en-CA" sz="2000" dirty="0" smtClean="0"/>
              <a:t>Creates </a:t>
            </a:r>
            <a:r>
              <a:rPr lang="en-CA" sz="2000" dirty="0"/>
              <a:t>a group layer for </a:t>
            </a:r>
            <a:r>
              <a:rPr lang="en-CA" sz="2000" dirty="0" smtClean="0"/>
              <a:t>selected </a:t>
            </a:r>
            <a:r>
              <a:rPr lang="en-CA" sz="2000" dirty="0" err="1" smtClean="0"/>
              <a:t>infraspecies</a:t>
            </a:r>
            <a:endParaRPr lang="en-CA" sz="2000" dirty="0" smtClean="0"/>
          </a:p>
          <a:p>
            <a:pPr marL="0" indent="0" algn="ctr"/>
            <a:r>
              <a:rPr lang="en-CA" sz="2000" dirty="0" smtClean="0"/>
              <a:t>Does not process the parent species</a:t>
            </a:r>
            <a:endParaRPr lang="en-CA" sz="2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506180" y="1475801"/>
            <a:ext cx="4865460" cy="114478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08886" tIns="54443" rIns="108886" bIns="54443" rtlCol="0">
            <a:normAutofit lnSpcReduction="10000"/>
          </a:bodyPr>
          <a:lstStyle>
            <a:lvl1pPr marL="408121" indent="-408121" algn="l" defTabSz="544160" rtl="0" eaLnBrk="1" latinLnBrk="0" hangingPunct="1">
              <a:spcBef>
                <a:spcPct val="20000"/>
              </a:spcBef>
              <a:buFont typeface="Arial"/>
              <a:buNone/>
              <a:defRPr sz="23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884261" indent="-340101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2pPr>
            <a:lvl3pPr marL="1360401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3pPr>
            <a:lvl4pPr marL="190456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4pPr>
            <a:lvl5pPr marL="244872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5pPr>
            <a:lvl6pPr marL="299288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04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20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364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CA" b="1" u="sng" dirty="0" err="1" smtClean="0"/>
              <a:t>Infraspecies</a:t>
            </a:r>
            <a:r>
              <a:rPr lang="en-CA" b="1" u="sng" dirty="0" smtClean="0"/>
              <a:t> Tool (Toggle = Yes)</a:t>
            </a:r>
          </a:p>
          <a:p>
            <a:pPr marL="0" indent="0" algn="ctr"/>
            <a:r>
              <a:rPr lang="en-CA" sz="2000" dirty="0" smtClean="0"/>
              <a:t>Creates </a:t>
            </a:r>
            <a:r>
              <a:rPr lang="en-CA" sz="2000" dirty="0"/>
              <a:t>a group layer for </a:t>
            </a:r>
            <a:r>
              <a:rPr lang="en-CA" sz="2000" dirty="0" smtClean="0"/>
              <a:t>selected </a:t>
            </a:r>
            <a:r>
              <a:rPr lang="en-CA" sz="2000" dirty="0" err="1" smtClean="0"/>
              <a:t>infraspecies</a:t>
            </a:r>
            <a:endParaRPr lang="en-CA" sz="2000" dirty="0" smtClean="0"/>
          </a:p>
          <a:p>
            <a:pPr marL="0" indent="0" algn="ctr"/>
            <a:r>
              <a:rPr lang="en-CA" sz="2000" dirty="0" smtClean="0"/>
              <a:t>Creates a group layer for the parent species</a:t>
            </a:r>
            <a:endParaRPr lang="en-CA" sz="2000" dirty="0"/>
          </a:p>
          <a:p>
            <a:pPr marL="0" indent="0" algn="ctr"/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15" y="2728653"/>
            <a:ext cx="3105150" cy="1857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560" y="2728653"/>
            <a:ext cx="40767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 smtClean="0"/>
              <a:t>Tool execution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542" y="2190693"/>
            <a:ext cx="3637511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542" y="4302403"/>
            <a:ext cx="3637511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253" y="2165752"/>
            <a:ext cx="3705225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252" y="3969891"/>
            <a:ext cx="3705225" cy="156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62" y="2165754"/>
            <a:ext cx="3637627" cy="1581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562" y="3969305"/>
            <a:ext cx="3637625" cy="1781175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504562" y="1475800"/>
            <a:ext cx="3637625" cy="514809"/>
          </a:xfrm>
          <a:prstGeom prst="rect">
            <a:avLst/>
          </a:prstGeom>
          <a:ln w="25400" cap="flat" cmpd="sng" algn="ctr">
            <a:solidFill>
              <a:srgbClr val="008000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108886" tIns="54443" rIns="108886" bIns="54443" rtlCol="0">
            <a:normAutofit/>
          </a:bodyPr>
          <a:lstStyle>
            <a:lvl1pPr marL="408121" indent="-408121" algn="l" defTabSz="544160" rtl="0" eaLnBrk="1" latinLnBrk="0" hangingPunct="1">
              <a:spcBef>
                <a:spcPct val="20000"/>
              </a:spcBef>
              <a:buFont typeface="Arial"/>
              <a:buNone/>
              <a:defRPr sz="23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1pPr>
            <a:lvl2pPr marL="884261" indent="-340101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2pPr>
            <a:lvl3pPr marL="1360401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3pPr>
            <a:lvl4pPr marL="190456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4pPr>
            <a:lvl5pPr marL="244872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5pPr>
            <a:lvl6pPr marL="299288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53704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08120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625364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CA" b="1" u="sng" dirty="0" smtClean="0"/>
              <a:t>Species Scoping Tool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259251" y="1460966"/>
            <a:ext cx="3705226" cy="5296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08886" tIns="54443" rIns="108886" bIns="54443" rtlCol="0">
            <a:normAutofit/>
          </a:bodyPr>
          <a:lstStyle>
            <a:lvl1pPr marL="408121" indent="-408121" algn="l" defTabSz="544160" rtl="0" eaLnBrk="1" latinLnBrk="0" hangingPunct="1">
              <a:spcBef>
                <a:spcPct val="20000"/>
              </a:spcBef>
              <a:buFont typeface="Arial"/>
              <a:buNone/>
              <a:defRPr sz="23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884261" indent="-340101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2pPr>
            <a:lvl3pPr marL="1360401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3pPr>
            <a:lvl4pPr marL="190456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4pPr>
            <a:lvl5pPr marL="244872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5pPr>
            <a:lvl6pPr marL="299288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04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20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364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CA" b="1" u="sng" dirty="0" smtClean="0"/>
              <a:t>Species Mapping Tool</a:t>
            </a:r>
          </a:p>
          <a:p>
            <a:pPr marL="0" indent="0" algn="ctr"/>
            <a:endParaRPr lang="en-CA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081539" y="1439838"/>
            <a:ext cx="3637516" cy="550772"/>
          </a:xfrm>
          <a:prstGeom prst="rect">
            <a:avLst/>
          </a:prstGeom>
          <a:ln w="25400" cap="flat" cmpd="sng" algn="ctr">
            <a:solidFill>
              <a:srgbClr val="7030A0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108886" tIns="54443" rIns="108886" bIns="54443" rtlCol="0">
            <a:normAutofit/>
          </a:bodyPr>
          <a:lstStyle>
            <a:lvl1pPr marL="408121" indent="-408121" algn="l" defTabSz="544160" rtl="0" eaLnBrk="1" latinLnBrk="0" hangingPunct="1">
              <a:spcBef>
                <a:spcPct val="20000"/>
              </a:spcBef>
              <a:buFont typeface="Arial"/>
              <a:buNone/>
              <a:defRPr sz="23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1pPr>
            <a:lvl2pPr marL="884261" indent="-340101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2pPr>
            <a:lvl3pPr marL="1360401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3pPr>
            <a:lvl4pPr marL="190456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4pPr>
            <a:lvl5pPr marL="244872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5pPr>
            <a:lvl6pPr marL="299288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53704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08120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625364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CA" b="1" u="sng" dirty="0" err="1" smtClean="0"/>
              <a:t>Infraspecies</a:t>
            </a:r>
            <a:r>
              <a:rPr lang="en-CA" b="1" u="sng" dirty="0" smtClean="0"/>
              <a:t> Tool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0" y="6336083"/>
            <a:ext cx="12192000" cy="350339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108886" tIns="54443" rIns="108886" bIns="54443" rtlCol="0">
            <a:noAutofit/>
          </a:bodyPr>
          <a:lstStyle>
            <a:lvl1pPr marL="408121" indent="-408121" algn="l" defTabSz="544160" rtl="0" eaLnBrk="1" latinLnBrk="0" hangingPunct="1">
              <a:spcBef>
                <a:spcPct val="20000"/>
              </a:spcBef>
              <a:buFont typeface="Arial"/>
              <a:buNone/>
              <a:defRPr sz="23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1pPr>
            <a:lvl2pPr marL="884261" indent="-340101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2pPr>
            <a:lvl3pPr marL="1360401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3pPr>
            <a:lvl4pPr marL="190456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4pPr>
            <a:lvl5pPr marL="2448722" indent="-272080" algn="l" defTabSz="544160" rtl="0" eaLnBrk="1" latinLnBrk="0" hangingPunct="1">
              <a:spcBef>
                <a:spcPct val="20000"/>
              </a:spcBef>
              <a:buFont typeface="Arial"/>
              <a:buNone/>
              <a:defRPr sz="1799" kern="1200">
                <a:solidFill>
                  <a:schemeClr val="dk1"/>
                </a:solidFill>
                <a:latin typeface="Garamond"/>
                <a:ea typeface="+mn-ea"/>
                <a:cs typeface="Garamond"/>
              </a:defRPr>
            </a:lvl5pPr>
            <a:lvl6pPr marL="299288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53704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081203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625364" indent="-272080" algn="l" defTabSz="544160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CA" sz="1800" dirty="0" smtClean="0">
                <a:latin typeface="+mn-lt"/>
              </a:rPr>
              <a:t>The tools are ready to run after you pick a species/</a:t>
            </a:r>
            <a:r>
              <a:rPr lang="en-CA" sz="1800" dirty="0" err="1" smtClean="0">
                <a:latin typeface="+mn-lt"/>
              </a:rPr>
              <a:t>infraspecies</a:t>
            </a:r>
            <a:r>
              <a:rPr lang="en-CA" sz="1800" dirty="0" smtClean="0">
                <a:latin typeface="+mn-lt"/>
              </a:rPr>
              <a:t> from the dropdown menu</a:t>
            </a:r>
            <a:endParaRPr lang="en-CA" sz="1800" dirty="0">
              <a:latin typeface="+mn-lt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2144684" y="3599413"/>
            <a:ext cx="457200" cy="423949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Down Arrow 15"/>
          <p:cNvSpPr/>
          <p:nvPr/>
        </p:nvSpPr>
        <p:spPr>
          <a:xfrm>
            <a:off x="5883264" y="3599412"/>
            <a:ext cx="457200" cy="423949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Down Arrow 16"/>
          <p:cNvSpPr/>
          <p:nvPr/>
        </p:nvSpPr>
        <p:spPr>
          <a:xfrm>
            <a:off x="9671697" y="3951372"/>
            <a:ext cx="457200" cy="423949"/>
          </a:xfrm>
          <a:prstGeom prst="downArrow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1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641829" y="2709949"/>
            <a:ext cx="8908342" cy="1438102"/>
          </a:xfrm>
        </p:spPr>
        <p:txBody>
          <a:bodyPr/>
          <a:lstStyle/>
          <a:p>
            <a:pPr algn="ctr"/>
            <a:r>
              <a:rPr lang="en-CA" dirty="0" smtClean="0"/>
              <a:t>Demo 1 – Running the tools &amp; </a:t>
            </a:r>
          </a:p>
          <a:p>
            <a:pPr algn="ctr"/>
            <a:r>
              <a:rPr lang="en-CA" dirty="0" smtClean="0"/>
              <a:t>exploring tool messages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02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 smtClean="0"/>
              <a:t>Download the toolbox (one time action)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1. Go to the </a:t>
            </a:r>
            <a:r>
              <a:rPr lang="en-CA" dirty="0" smtClean="0">
                <a:hlinkClick r:id="rId2"/>
              </a:rPr>
              <a:t>KBA Wiki </a:t>
            </a:r>
            <a:r>
              <a:rPr lang="en-CA" dirty="0" smtClean="0"/>
              <a:t>&amp; click the link for the </a:t>
            </a:r>
            <a:r>
              <a:rPr lang="en-CA" b="1" dirty="0" smtClean="0"/>
              <a:t>KBA Local Toolbox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2. Download the </a:t>
            </a:r>
            <a:r>
              <a:rPr lang="en-CA" b="1" dirty="0" smtClean="0"/>
              <a:t>Source code (zip) </a:t>
            </a:r>
            <a:r>
              <a:rPr lang="en-CA" dirty="0" smtClean="0"/>
              <a:t>from </a:t>
            </a:r>
            <a:r>
              <a:rPr lang="en-CA" dirty="0" smtClean="0">
                <a:hlinkClick r:id="rId3"/>
              </a:rPr>
              <a:t>GitHub</a:t>
            </a:r>
            <a:r>
              <a:rPr lang="en-CA" dirty="0" smtClean="0"/>
              <a:t> &amp; unzip the file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466" y="2029999"/>
            <a:ext cx="8686800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416" y="4193348"/>
            <a:ext cx="8724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04672" y="491933"/>
            <a:ext cx="10815289" cy="983867"/>
          </a:xfrm>
        </p:spPr>
        <p:txBody>
          <a:bodyPr>
            <a:normAutofit/>
          </a:bodyPr>
          <a:lstStyle/>
          <a:p>
            <a:r>
              <a:rPr lang="en-CA" dirty="0" smtClean="0"/>
              <a:t>Add the toolbox in ArcGIS Pro (one time action)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 smtClean="0"/>
              <a:t>Right click on Toolboxes &gt; </a:t>
            </a:r>
            <a:r>
              <a:rPr lang="en-CA" b="1" dirty="0" smtClean="0"/>
              <a:t>Add Toolbox</a:t>
            </a:r>
          </a:p>
          <a:p>
            <a:pPr marL="457200" indent="-457200">
              <a:buAutoNum type="arabicPeriod"/>
            </a:pPr>
            <a:r>
              <a:rPr lang="en-CA" dirty="0" smtClean="0"/>
              <a:t>In the </a:t>
            </a:r>
            <a:r>
              <a:rPr lang="en-CA" b="1" dirty="0" smtClean="0"/>
              <a:t>Add Toolbox window</a:t>
            </a:r>
            <a:r>
              <a:rPr lang="en-CA" dirty="0" smtClean="0"/>
              <a:t>, browse to the location where you downloaded &amp; unzipped the toolbox. Locate the </a:t>
            </a:r>
            <a:r>
              <a:rPr lang="en-CA" b="1" dirty="0" err="1" smtClean="0"/>
              <a:t>KBAToolsLocal.pyt</a:t>
            </a:r>
            <a:r>
              <a:rPr lang="en-CA" dirty="0" smtClean="0"/>
              <a:t> &amp; click OK.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12" y="2955098"/>
            <a:ext cx="3676650" cy="3028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87" y="2802698"/>
            <a:ext cx="60579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 smtClean="0"/>
              <a:t>Add the custom </a:t>
            </a:r>
            <a:r>
              <a:rPr lang="en-CA" dirty="0" err="1" smtClean="0"/>
              <a:t>symbology</a:t>
            </a:r>
            <a:r>
              <a:rPr lang="en-CA" dirty="0" smtClean="0"/>
              <a:t> (one time action)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04563" y="1476375"/>
            <a:ext cx="11214608" cy="435527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/>
              <a:t>Browse in the </a:t>
            </a:r>
            <a:r>
              <a:rPr lang="en-CA" b="1" dirty="0" smtClean="0"/>
              <a:t>Portal</a:t>
            </a:r>
            <a:r>
              <a:rPr lang="en-CA" dirty="0" smtClean="0"/>
              <a:t> to the </a:t>
            </a:r>
            <a:r>
              <a:rPr lang="en-CA" b="1" dirty="0" smtClean="0"/>
              <a:t>WCSC-KBA Group</a:t>
            </a:r>
          </a:p>
          <a:p>
            <a:pPr marL="457200" indent="-457200">
              <a:buAutoNum type="arabicPeriod"/>
            </a:pPr>
            <a:r>
              <a:rPr lang="en-CA" dirty="0" smtClean="0"/>
              <a:t>Right click on </a:t>
            </a:r>
            <a:r>
              <a:rPr lang="en-CA" b="1" dirty="0" err="1" smtClean="0"/>
              <a:t>WCSC_KBA_Symbology</a:t>
            </a:r>
            <a:r>
              <a:rPr lang="en-CA" dirty="0" smtClean="0"/>
              <a:t>, then click </a:t>
            </a:r>
            <a:r>
              <a:rPr lang="en-CA" b="1" dirty="0" smtClean="0"/>
              <a:t>Add Style</a:t>
            </a:r>
            <a:r>
              <a:rPr lang="en-CA" dirty="0" smtClean="0"/>
              <a:t>.</a:t>
            </a:r>
            <a:endParaRPr lang="en-CA" b="1" dirty="0" smtClean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43342"/>
          <a:stretch/>
        </p:blipFill>
        <p:spPr>
          <a:xfrm>
            <a:off x="1550454" y="2885077"/>
            <a:ext cx="3609975" cy="2946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042" y="2885077"/>
            <a:ext cx="3552825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0453" y="2515170"/>
            <a:ext cx="390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Where to find the </a:t>
            </a:r>
            <a:r>
              <a:rPr lang="en-CA" i="1" dirty="0" smtClean="0"/>
              <a:t>custom Style </a:t>
            </a:r>
            <a:r>
              <a:rPr lang="en-CA" i="1" dirty="0" smtClean="0"/>
              <a:t>in Portal</a:t>
            </a:r>
            <a:endParaRPr lang="en-CA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601042" y="2515170"/>
            <a:ext cx="46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Style location after it is added to your project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68535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7F926459-1167-42DC-9BB5-11439479DB83}" vid="{4EAD3F84-490F-4179-AD29-F0E3F7AD41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471</Words>
  <Application>Microsoft Office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WCS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Southee, Meg</dc:creator>
  <cp:lastModifiedBy>Southee, Meg</cp:lastModifiedBy>
  <cp:revision>37</cp:revision>
  <dcterms:created xsi:type="dcterms:W3CDTF">2022-02-15T14:31:40Z</dcterms:created>
  <dcterms:modified xsi:type="dcterms:W3CDTF">2022-02-17T17:27:40Z</dcterms:modified>
</cp:coreProperties>
</file>