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sldIdLst>
    <p:sldId id="256" r:id="rId5"/>
    <p:sldId id="257" r:id="rId6"/>
    <p:sldId id="268" r:id="rId7"/>
    <p:sldId id="269" r:id="rId8"/>
    <p:sldId id="299" r:id="rId9"/>
    <p:sldId id="300" r:id="rId10"/>
    <p:sldId id="301" r:id="rId11"/>
    <p:sldId id="302" r:id="rId12"/>
    <p:sldId id="303" r:id="rId13"/>
    <p:sldId id="320" r:id="rId14"/>
    <p:sldId id="273" r:id="rId15"/>
    <p:sldId id="304" r:id="rId16"/>
    <p:sldId id="305" r:id="rId17"/>
    <p:sldId id="270" r:id="rId18"/>
    <p:sldId id="306" r:id="rId19"/>
    <p:sldId id="307" r:id="rId20"/>
    <p:sldId id="308" r:id="rId21"/>
    <p:sldId id="309" r:id="rId22"/>
    <p:sldId id="321" r:id="rId23"/>
    <p:sldId id="311" r:id="rId24"/>
    <p:sldId id="312" r:id="rId25"/>
    <p:sldId id="313" r:id="rId26"/>
    <p:sldId id="314" r:id="rId27"/>
    <p:sldId id="315" r:id="rId28"/>
    <p:sldId id="316" r:id="rId29"/>
    <p:sldId id="310" r:id="rId30"/>
    <p:sldId id="286" r:id="rId31"/>
    <p:sldId id="322" r:id="rId32"/>
    <p:sldId id="323" r:id="rId33"/>
    <p:sldId id="317" r:id="rId34"/>
    <p:sldId id="318" r:id="rId35"/>
    <p:sldId id="319" r:id="rId36"/>
    <p:sldId id="260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505050"/>
    <a:srgbClr val="00ABEC"/>
    <a:srgbClr val="A5CE00"/>
    <a:srgbClr val="0078D7"/>
    <a:srgbClr val="00BCF2"/>
    <a:srgbClr val="007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06" y="130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FD93-08D1-3D47-8B88-9F159745C9D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B5-1BB9-A14A-BFB4-1A837A3C00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5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D93-08D1-3D47-8B88-9F159745C9D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B5-1BB9-A14A-BFB4-1A837A3C00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8" r:id="rId3"/>
    <p:sldLayoutId id="214748368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rentissage_par_renforceme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%C3%A9gression_lin%C3%A9ai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%C3%A9gression_logistiqu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86" y="1119456"/>
            <a:ext cx="4341127" cy="2253233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Algebra </a:t>
            </a:r>
            <a:b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AI [P2]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30" y="4480547"/>
            <a:ext cx="4294319" cy="3914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Nathan Bangwa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First Category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Selon</a:t>
            </a:r>
            <a:r>
              <a:rPr lang="en-US" sz="2800" dirty="0" smtClean="0">
                <a:solidFill>
                  <a:schemeClr val="bg1"/>
                </a:solidFill>
              </a:rPr>
              <a:t> le mode </a:t>
            </a:r>
            <a:r>
              <a:rPr lang="en-US" sz="2800" dirty="0" err="1" smtClean="0">
                <a:solidFill>
                  <a:schemeClr val="bg1"/>
                </a:solidFill>
              </a:rPr>
              <a:t>d’apprentissage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les </a:t>
            </a:r>
            <a:r>
              <a:rPr lang="fr-FR" dirty="0" smtClean="0"/>
              <a:t>classes </a:t>
            </a:r>
            <a:r>
              <a:rPr lang="fr-FR" b="1" i="1" dirty="0" smtClean="0"/>
              <a:t>«labels»</a:t>
            </a:r>
            <a:r>
              <a:rPr lang="fr-FR" dirty="0" smtClean="0"/>
              <a:t> </a:t>
            </a:r>
            <a:r>
              <a:rPr lang="fr-FR" dirty="0"/>
              <a:t>sont prédéterminées et les exemples </a:t>
            </a:r>
            <a:r>
              <a:rPr lang="fr-FR" b="1" i="1" dirty="0" smtClean="0"/>
              <a:t>«datas» </a:t>
            </a:r>
            <a:r>
              <a:rPr lang="fr-FR" dirty="0" smtClean="0"/>
              <a:t>connus</a:t>
            </a:r>
            <a:r>
              <a:rPr lang="fr-FR" dirty="0"/>
              <a:t>, le système apprend </a:t>
            </a:r>
            <a:r>
              <a:rPr lang="fr-FR" dirty="0" smtClean="0"/>
              <a:t>à </a:t>
            </a:r>
            <a:r>
              <a:rPr lang="fr-FR" b="1" i="1" dirty="0" smtClean="0"/>
              <a:t>«prédire»</a:t>
            </a:r>
            <a:r>
              <a:rPr lang="fr-FR" dirty="0" smtClean="0"/>
              <a:t> </a:t>
            </a:r>
            <a:r>
              <a:rPr lang="fr-FR" dirty="0"/>
              <a:t>selon un modèle de </a:t>
            </a:r>
            <a:r>
              <a:rPr lang="fr-FR" dirty="0" err="1" smtClean="0"/>
              <a:t>pr</a:t>
            </a:r>
            <a:r>
              <a:rPr lang="en-US" dirty="0" smtClean="0"/>
              <a:t>é</a:t>
            </a:r>
            <a:r>
              <a:rPr lang="fr-FR" dirty="0" smtClean="0"/>
              <a:t>diction.</a:t>
            </a:r>
            <a:endParaRPr lang="fr-FR" dirty="0"/>
          </a:p>
          <a:p>
            <a:pPr lvl="0">
              <a:buSzPct val="45000"/>
              <a:buFont typeface="StarSymbol"/>
              <a:buChar char="●"/>
            </a:pPr>
            <a:r>
              <a:rPr lang="fr-FR" dirty="0"/>
              <a:t>Le processus se passe en deux phases :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fr-FR" b="1" dirty="0"/>
              <a:t>Learning</a:t>
            </a:r>
            <a:r>
              <a:rPr lang="fr-FR" dirty="0"/>
              <a:t> : il s'agit de déterminer un modèle des données étiquetées.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fr-FR" b="1" dirty="0"/>
              <a:t>Test</a:t>
            </a:r>
            <a:r>
              <a:rPr lang="fr-FR" dirty="0"/>
              <a:t> : consiste à prédire l'étiquette </a:t>
            </a:r>
            <a:r>
              <a:rPr lang="fr-FR" b="1" i="1" dirty="0" smtClean="0"/>
              <a:t>«label» </a:t>
            </a:r>
            <a:r>
              <a:rPr lang="fr-FR" dirty="0" smtClean="0"/>
              <a:t>d'une </a:t>
            </a:r>
            <a:r>
              <a:rPr lang="fr-FR" dirty="0"/>
              <a:t>nouvelle donnée, connaissant le modèle préalablement appris.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Quand le système ou l'opérateur ne disposent que </a:t>
            </a:r>
            <a:r>
              <a:rPr lang="fr-FR" dirty="0" smtClean="0"/>
              <a:t>d'exemples </a:t>
            </a:r>
            <a:r>
              <a:rPr lang="fr-FR" b="1" i="1" dirty="0"/>
              <a:t>«datas» </a:t>
            </a:r>
            <a:r>
              <a:rPr lang="fr-FR" dirty="0" smtClean="0"/>
              <a:t>, </a:t>
            </a:r>
            <a:r>
              <a:rPr lang="fr-FR" dirty="0"/>
              <a:t>mais non </a:t>
            </a:r>
            <a:r>
              <a:rPr lang="fr-FR" dirty="0" smtClean="0"/>
              <a:t>d'étiquettes </a:t>
            </a:r>
            <a:r>
              <a:rPr lang="fr-FR" b="1" i="1" dirty="0" smtClean="0"/>
              <a:t>« labels» </a:t>
            </a:r>
            <a:r>
              <a:rPr lang="fr-FR" dirty="0" smtClean="0"/>
              <a:t>, </a:t>
            </a:r>
            <a:r>
              <a:rPr lang="fr-FR" dirty="0"/>
              <a:t>et que le nombre de classes et leur nature n'ont pas été prédéterminés.</a:t>
            </a:r>
          </a:p>
          <a:p>
            <a:pPr lvl="0">
              <a:buSzPct val="45000"/>
              <a:buFont typeface="StarSymbol"/>
              <a:buChar char="●"/>
            </a:pPr>
            <a:endParaRPr lang="fr-FR" dirty="0"/>
          </a:p>
          <a:p>
            <a:pPr lvl="0">
              <a:buSzPct val="45000"/>
              <a:buFont typeface="StarSymbol"/>
              <a:buChar char="●"/>
            </a:pPr>
            <a:r>
              <a:rPr lang="fr-FR" dirty="0"/>
              <a:t>L'algorithme doit découvrir par lui-même la structure plus ou moins cachée des données. Le partitionnement de données, data </a:t>
            </a:r>
            <a:r>
              <a:rPr lang="fr-FR" dirty="0" err="1"/>
              <a:t>clustering</a:t>
            </a:r>
            <a:r>
              <a:rPr lang="fr-FR" dirty="0"/>
              <a:t> en anglais, est un algorithme d'apprentissage non supervisé.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En intelligence artificielle, plus précisément en apprentissage automatique, l'apprentissage par renforcement consiste, pour un agent autonome, à apprendre les actions à prendre, à partir d'expériences, de façon à optimiser une récompense quantitative au cours du </a:t>
            </a:r>
            <a:r>
              <a:rPr lang="fr-FR" dirty="0" err="1"/>
              <a:t>temps.</a:t>
            </a:r>
            <a:r>
              <a:rPr lang="fr-FR" dirty="0" err="1">
                <a:hlinkClick r:id="rId3"/>
              </a:rPr>
              <a:t>Wikipédia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Reinforcing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Model Learning???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Boite</a:t>
            </a:r>
            <a:r>
              <a:rPr lang="en-US" dirty="0" smtClean="0"/>
              <a:t> noire </a:t>
            </a:r>
            <a:r>
              <a:rPr lang="en-US" dirty="0" err="1" smtClean="0"/>
              <a:t>ayant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entrée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) et </a:t>
            </a:r>
            <a:r>
              <a:rPr lang="en-US" dirty="0" err="1" smtClean="0"/>
              <a:t>une</a:t>
            </a:r>
            <a:r>
              <a:rPr lang="en-US" dirty="0" smtClean="0"/>
              <a:t> sortie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What’s Model Learning???</a:t>
            </a:r>
            <a:endParaRPr lang="en-US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808534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s’est-il</a:t>
            </a:r>
            <a:r>
              <a:rPr lang="en-US" dirty="0" smtClean="0">
                <a:solidFill>
                  <a:schemeClr val="tx1"/>
                </a:solidFill>
              </a:rPr>
              <a:t> passé???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La sortie </a:t>
            </a:r>
            <a:r>
              <a:rPr lang="en-US" dirty="0" err="1" smtClean="0">
                <a:solidFill>
                  <a:schemeClr val="tx1"/>
                </a:solidFill>
              </a:rPr>
              <a:t>est</a:t>
            </a:r>
            <a:r>
              <a:rPr lang="en-US" dirty="0" smtClean="0">
                <a:solidFill>
                  <a:schemeClr val="tx1"/>
                </a:solidFill>
              </a:rPr>
              <a:t> le double de </a:t>
            </a:r>
            <a:r>
              <a:rPr lang="en-US" dirty="0" err="1" smtClean="0">
                <a:solidFill>
                  <a:schemeClr val="tx1"/>
                </a:solidFill>
              </a:rPr>
              <a:t>l’entrée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data1 * 2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accent2"/>
                </a:solidFill>
              </a:rPr>
              <a:t>PRODUIT</a:t>
            </a:r>
            <a:r>
              <a:rPr lang="en-US" b="1" dirty="0" smtClean="0">
                <a:solidFill>
                  <a:schemeClr val="tx1"/>
                </a:solidFill>
              </a:rPr>
              <a:t>(data1,</a:t>
            </a:r>
            <a:r>
              <a:rPr lang="en-US" b="1" dirty="0" smtClean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1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Model Learning???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22741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s’est-il</a:t>
            </a:r>
            <a:r>
              <a:rPr lang="en-US" dirty="0">
                <a:solidFill>
                  <a:schemeClr val="tx1"/>
                </a:solidFill>
              </a:rPr>
              <a:t> passé???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 sortie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la </a:t>
            </a:r>
            <a:r>
              <a:rPr lang="en-US" dirty="0" err="1" smtClean="0">
                <a:solidFill>
                  <a:schemeClr val="tx1"/>
                </a:solidFill>
              </a:rPr>
              <a:t>somme</a:t>
            </a:r>
            <a:r>
              <a:rPr lang="en-US" dirty="0" smtClean="0">
                <a:solidFill>
                  <a:schemeClr val="tx1"/>
                </a:solidFill>
              </a:rPr>
              <a:t> des entrees</a:t>
            </a: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abel</a:t>
            </a:r>
            <a:r>
              <a:rPr lang="en-US" b="1" dirty="0" smtClean="0">
                <a:solidFill>
                  <a:schemeClr val="tx1"/>
                </a:solidFill>
              </a:rPr>
              <a:t> = data1 + </a:t>
            </a:r>
            <a:r>
              <a:rPr lang="en-US" b="1" dirty="0" smtClean="0">
                <a:solidFill>
                  <a:srgbClr val="00B0F0"/>
                </a:solidFill>
              </a:rPr>
              <a:t>data2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accent2"/>
                </a:solidFill>
              </a:rPr>
              <a:t>SOMME</a:t>
            </a:r>
            <a:r>
              <a:rPr lang="en-US" b="1" dirty="0" smtClean="0">
                <a:solidFill>
                  <a:schemeClr val="tx1"/>
                </a:solidFill>
              </a:rPr>
              <a:t>(data1,</a:t>
            </a:r>
            <a:r>
              <a:rPr lang="en-US" b="1" dirty="0" smtClean="0">
                <a:solidFill>
                  <a:srgbClr val="00B0F0"/>
                </a:solidFill>
              </a:rPr>
              <a:t>data2)</a:t>
            </a: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Arbre</a:t>
            </a:r>
            <a:r>
              <a:rPr lang="en-US" dirty="0" smtClean="0"/>
              <a:t> </a:t>
            </a:r>
            <a:r>
              <a:rPr lang="en-US" dirty="0" err="1" smtClean="0"/>
              <a:t>decisionnel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chemin</a:t>
            </a:r>
            <a:r>
              <a:rPr lang="en-US" dirty="0" smtClean="0"/>
              <a:t> le plus </a:t>
            </a:r>
            <a:r>
              <a:rPr lang="en-US" dirty="0" err="1" smtClean="0"/>
              <a:t>rapide</a:t>
            </a:r>
            <a:r>
              <a:rPr lang="en-US" dirty="0" smtClean="0"/>
              <a:t> qui </a:t>
            </a:r>
            <a:r>
              <a:rPr lang="en-US" dirty="0" err="1" smtClean="0"/>
              <a:t>mène</a:t>
            </a:r>
            <a:r>
              <a:rPr lang="en-US" dirty="0" smtClean="0"/>
              <a:t> de A </a:t>
            </a:r>
            <a:r>
              <a:rPr lang="en-US" dirty="0" err="1" smtClean="0"/>
              <a:t>vers</a:t>
            </a:r>
            <a:r>
              <a:rPr lang="en-US" dirty="0" smtClean="0"/>
              <a:t> 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A – B – 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Temps = 10S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Model Learning???</a:t>
            </a:r>
          </a:p>
        </p:txBody>
      </p:sp>
    </p:spTree>
    <p:extLst>
      <p:ext uri="{BB962C8B-B14F-4D97-AF65-F5344CB8AC3E}">
        <p14:creationId xmlns:p14="http://schemas.microsoft.com/office/powerpoint/2010/main" val="26056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mathématique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logique</a:t>
            </a:r>
            <a:r>
              <a:rPr lang="en-US" dirty="0" smtClean="0"/>
              <a:t> simple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composée</a:t>
            </a:r>
            <a:endParaRPr lang="en-US" dirty="0" smtClean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PRODUIT</a:t>
            </a:r>
            <a:r>
              <a:rPr lang="en-US" b="1" dirty="0"/>
              <a:t>(data1,</a:t>
            </a:r>
            <a:r>
              <a:rPr lang="en-US" b="1" dirty="0">
                <a:solidFill>
                  <a:srgbClr val="00B0F0"/>
                </a:solidFill>
              </a:rPr>
              <a:t>2)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SOMME</a:t>
            </a:r>
            <a:r>
              <a:rPr lang="en-US" b="1" dirty="0" smtClean="0"/>
              <a:t>(data1,</a:t>
            </a:r>
            <a:r>
              <a:rPr lang="en-US" b="1" dirty="0" smtClean="0">
                <a:solidFill>
                  <a:srgbClr val="00B0F0"/>
                </a:solidFill>
              </a:rPr>
              <a:t>data2)</a:t>
            </a:r>
          </a:p>
          <a:p>
            <a:pPr lvl="1"/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logique</a:t>
            </a:r>
            <a:r>
              <a:rPr lang="en-US" dirty="0" smtClean="0"/>
              <a:t> à </a:t>
            </a:r>
            <a:r>
              <a:rPr lang="en-US" dirty="0" err="1" smtClean="0"/>
              <a:t>suivre</a:t>
            </a:r>
            <a:endParaRPr lang="en-US" dirty="0" smtClean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 – B – 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Model Learning???</a:t>
            </a:r>
          </a:p>
        </p:txBody>
      </p:sp>
    </p:spTree>
    <p:extLst>
      <p:ext uri="{BB962C8B-B14F-4D97-AF65-F5344CB8AC3E}">
        <p14:creationId xmlns:p14="http://schemas.microsoft.com/office/powerpoint/2010/main" val="820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Second Category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Selon</a:t>
            </a:r>
            <a:r>
              <a:rPr lang="en-US" sz="2800" dirty="0" smtClean="0">
                <a:solidFill>
                  <a:schemeClr val="bg1"/>
                </a:solidFill>
              </a:rPr>
              <a:t> le type de la variable en sortie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457200"/>
            <a:r>
              <a:rPr lang="en-US" dirty="0" err="1" smtClean="0"/>
              <a:t>C’est</a:t>
            </a:r>
            <a:r>
              <a:rPr lang="en-US" dirty="0" smtClean="0"/>
              <a:t> quoi le machine learning.</a:t>
            </a:r>
          </a:p>
          <a:p>
            <a:pPr marL="857250" lvl="1" indent="-457200"/>
            <a:r>
              <a:rPr lang="en-US" dirty="0" smtClean="0"/>
              <a:t>Rules of Machine Learning</a:t>
            </a:r>
          </a:p>
          <a:p>
            <a:pPr marL="514350" indent="-457200"/>
            <a:r>
              <a:rPr lang="en-US" dirty="0" err="1" smtClean="0"/>
              <a:t>Catégories</a:t>
            </a:r>
            <a:r>
              <a:rPr lang="en-US" dirty="0" smtClean="0"/>
              <a:t> (types) </a:t>
            </a:r>
            <a:r>
              <a:rPr lang="en-US" dirty="0" err="1" smtClean="0"/>
              <a:t>d’apprentissages</a:t>
            </a:r>
            <a:endParaRPr lang="en-US" dirty="0" smtClean="0"/>
          </a:p>
          <a:p>
            <a:pPr marL="514350" indent="-457200"/>
            <a:r>
              <a:rPr lang="en-US" dirty="0" smtClean="0"/>
              <a:t>Schema </a:t>
            </a:r>
            <a:r>
              <a:rPr lang="en-US" dirty="0" err="1" smtClean="0"/>
              <a:t>d’apprentissage</a:t>
            </a:r>
            <a:endParaRPr lang="en-US" dirty="0" smtClean="0"/>
          </a:p>
          <a:p>
            <a:pPr marL="857250" lvl="1" indent="-457200"/>
            <a:r>
              <a:rPr lang="en-US" dirty="0" smtClean="0"/>
              <a:t>Learning Model</a:t>
            </a:r>
          </a:p>
          <a:p>
            <a:pPr marL="857250" lvl="1" indent="-457200"/>
            <a:r>
              <a:rPr lang="en-US" dirty="0" smtClean="0"/>
              <a:t>Cost and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pPr marL="514350" indent="-457200"/>
            <a:r>
              <a:rPr lang="en-US" dirty="0" smtClean="0"/>
              <a:t>Applications</a:t>
            </a:r>
          </a:p>
          <a:p>
            <a:pPr marL="857250" lvl="1" indent="-457200"/>
            <a:r>
              <a:rPr lang="en-US" dirty="0" smtClean="0"/>
              <a:t>Price prediction (Linear Regression)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fr-FR" dirty="0"/>
              <a:t>la variable de sortie est continue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dirty="0"/>
              <a:t> la variable de sortie </a:t>
            </a:r>
            <a:r>
              <a:rPr lang="en-US" dirty="0" err="1"/>
              <a:t>est</a:t>
            </a:r>
            <a:r>
              <a:rPr lang="en-US" dirty="0"/>
              <a:t> discrete. C-à-d </a:t>
            </a:r>
            <a:r>
              <a:rPr lang="fr-FR" dirty="0"/>
              <a:t>la variable de sortie prend ses valeurs dans des classes.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Schema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757825"/>
            <a:ext cx="8805798" cy="3722100"/>
          </a:xfrm>
        </p:spPr>
      </p:pic>
    </p:spTree>
    <p:extLst>
      <p:ext uri="{BB962C8B-B14F-4D97-AF65-F5344CB8AC3E}">
        <p14:creationId xmlns:p14="http://schemas.microsoft.com/office/powerpoint/2010/main" val="28196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and Optimization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err="1"/>
              <a:t>C’est</a:t>
            </a:r>
            <a:r>
              <a:rPr lang="en-US" dirty="0"/>
              <a:t> la difference entre la sortie </a:t>
            </a:r>
            <a:r>
              <a:rPr lang="fr-FR" b="1" i="1" dirty="0"/>
              <a:t>«</a:t>
            </a:r>
            <a:r>
              <a:rPr lang="fr-FR" b="1" i="1" dirty="0" err="1"/>
              <a:t>prediction</a:t>
            </a:r>
            <a:r>
              <a:rPr lang="fr-FR" b="1" i="1" dirty="0"/>
              <a:t>»</a:t>
            </a:r>
            <a:r>
              <a:rPr lang="en-US" dirty="0"/>
              <a:t> </a:t>
            </a:r>
            <a:r>
              <a:rPr lang="en-US" dirty="0" err="1"/>
              <a:t>donnée</a:t>
            </a:r>
            <a:r>
              <a:rPr lang="en-US" dirty="0"/>
              <a:t> par le model </a:t>
            </a:r>
            <a:r>
              <a:rPr lang="en-US" dirty="0" err="1"/>
              <a:t>d’apprentissage</a:t>
            </a:r>
            <a:r>
              <a:rPr lang="en-US" dirty="0"/>
              <a:t> et la sortie </a:t>
            </a:r>
            <a:r>
              <a:rPr lang="en-US" dirty="0" err="1"/>
              <a:t>correcte</a:t>
            </a:r>
            <a:r>
              <a:rPr lang="en-US" dirty="0"/>
              <a:t> (</a:t>
            </a:r>
            <a:r>
              <a:rPr lang="en-US" dirty="0" err="1"/>
              <a:t>voulue</a:t>
            </a:r>
            <a:r>
              <a:rPr lang="en-US" dirty="0"/>
              <a:t>) </a:t>
            </a:r>
            <a:r>
              <a:rPr lang="fr-FR" b="1" i="1" dirty="0"/>
              <a:t>«</a:t>
            </a:r>
            <a:r>
              <a:rPr lang="fr-FR" b="1" i="1" dirty="0" err="1"/>
              <a:t>target</a:t>
            </a:r>
            <a:r>
              <a:rPr lang="fr-FR" b="1" i="1" dirty="0"/>
              <a:t>».</a:t>
            </a:r>
          </a:p>
          <a:p>
            <a:pPr lvl="1"/>
            <a:r>
              <a:rPr lang="fr-FR" b="1" i="1" dirty="0" err="1"/>
              <a:t>Cost</a:t>
            </a:r>
            <a:r>
              <a:rPr lang="fr-FR" b="1" i="1" dirty="0"/>
              <a:t> = </a:t>
            </a:r>
            <a:r>
              <a:rPr lang="fr-FR" b="1" i="1" dirty="0" err="1"/>
              <a:t>target</a:t>
            </a:r>
            <a:r>
              <a:rPr lang="fr-FR" b="1" i="1" dirty="0"/>
              <a:t> – </a:t>
            </a:r>
            <a:r>
              <a:rPr lang="fr-FR" b="1" i="1" dirty="0" err="1"/>
              <a:t>prediction</a:t>
            </a:r>
            <a:endParaRPr lang="en-US" dirty="0" smtClean="0"/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phase qui </a:t>
            </a:r>
            <a:r>
              <a:rPr lang="en-US" dirty="0" err="1"/>
              <a:t>c</a:t>
            </a:r>
            <a:r>
              <a:rPr lang="en-US" dirty="0" err="1" smtClean="0"/>
              <a:t>onsiste</a:t>
            </a:r>
            <a:r>
              <a:rPr lang="en-US" dirty="0" smtClean="0"/>
              <a:t> à </a:t>
            </a:r>
            <a:r>
              <a:rPr lang="en-US" dirty="0" err="1" smtClean="0"/>
              <a:t>minimiser</a:t>
            </a:r>
            <a:r>
              <a:rPr lang="en-US" dirty="0" smtClean="0"/>
              <a:t> le Cost</a:t>
            </a:r>
          </a:p>
          <a:p>
            <a:pPr lvl="1"/>
            <a:endParaRPr lang="fr-F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951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05210"/>
              </p:ext>
            </p:extLst>
          </p:nvPr>
        </p:nvGraphicFramePr>
        <p:xfrm>
          <a:off x="233363" y="925513"/>
          <a:ext cx="86836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Target(label)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ABS</a:t>
                      </a:r>
                    </a:p>
                    <a:p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SOMME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SOMME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SOMME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SOMME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33168" y="3211513"/>
            <a:ext cx="582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Total Cost : 0 + 1 + 2 + 1 = 4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Performance : 1 / 4 = 25%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336564"/>
              </p:ext>
            </p:extLst>
          </p:nvPr>
        </p:nvGraphicFramePr>
        <p:xfrm>
          <a:off x="233363" y="925513"/>
          <a:ext cx="8683624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</a:p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ABS(cost)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3151" y="3219189"/>
            <a:ext cx="582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Total Cost : 0 + </a:t>
            </a:r>
            <a:r>
              <a:rPr lang="en-US" sz="4000" dirty="0" smtClean="0">
                <a:solidFill>
                  <a:srgbClr val="FF0000"/>
                </a:solidFill>
              </a:rPr>
              <a:t>0 </a:t>
            </a:r>
            <a:r>
              <a:rPr lang="en-US" sz="4000" dirty="0">
                <a:solidFill>
                  <a:srgbClr val="FF0000"/>
                </a:solidFill>
              </a:rPr>
              <a:t>+ </a:t>
            </a:r>
            <a:r>
              <a:rPr lang="en-US" sz="4000" dirty="0" smtClean="0">
                <a:solidFill>
                  <a:srgbClr val="FF0000"/>
                </a:solidFill>
              </a:rPr>
              <a:t>0 </a:t>
            </a:r>
            <a:r>
              <a:rPr lang="en-US" sz="4000" dirty="0">
                <a:solidFill>
                  <a:srgbClr val="FF0000"/>
                </a:solidFill>
              </a:rPr>
              <a:t>+ 1 = </a:t>
            </a:r>
            <a:r>
              <a:rPr lang="en-US" sz="4000" dirty="0" smtClean="0">
                <a:solidFill>
                  <a:srgbClr val="FF0000"/>
                </a:solidFill>
              </a:rPr>
              <a:t>1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chemeClr val="accent2"/>
                </a:solidFill>
              </a:rPr>
              <a:t>Performance : </a:t>
            </a:r>
            <a:r>
              <a:rPr lang="en-US" sz="4000" dirty="0" smtClean="0">
                <a:solidFill>
                  <a:schemeClr val="accent2"/>
                </a:solidFill>
              </a:rPr>
              <a:t>3 </a:t>
            </a:r>
            <a:r>
              <a:rPr lang="en-US" sz="4000" dirty="0">
                <a:solidFill>
                  <a:schemeClr val="accent2"/>
                </a:solidFill>
              </a:rPr>
              <a:t>/ 4 = </a:t>
            </a:r>
            <a:r>
              <a:rPr lang="en-US" sz="4000" dirty="0" smtClean="0">
                <a:solidFill>
                  <a:schemeClr val="accent2"/>
                </a:solidFill>
              </a:rPr>
              <a:t>75</a:t>
            </a:r>
            <a:r>
              <a:rPr lang="en-US" sz="4000" dirty="0">
                <a:solidFill>
                  <a:schemeClr val="accent2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462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 smtClean="0"/>
              <a:t>C’est</a:t>
            </a:r>
            <a:r>
              <a:rPr lang="en-US" dirty="0"/>
              <a:t> </a:t>
            </a:r>
            <a:r>
              <a:rPr lang="en-US" dirty="0" smtClean="0"/>
              <a:t>quoi </a:t>
            </a:r>
            <a:r>
              <a:rPr lang="en-US" dirty="0" err="1" smtClean="0"/>
              <a:t>l’IA</a:t>
            </a:r>
            <a:r>
              <a:rPr lang="en-US" dirty="0" smtClean="0"/>
              <a:t>???</a:t>
            </a:r>
            <a:endParaRPr lang="en-US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972913"/>
            <a:ext cx="8683625" cy="3459611"/>
          </a:xfrm>
        </p:spPr>
      </p:pic>
    </p:spTree>
    <p:extLst>
      <p:ext uri="{BB962C8B-B14F-4D97-AF65-F5344CB8AC3E}">
        <p14:creationId xmlns:p14="http://schemas.microsoft.com/office/powerpoint/2010/main" val="22728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Application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Price prediction </a:t>
            </a:r>
            <a:r>
              <a:rPr lang="en-US" sz="2800" dirty="0" smtClean="0">
                <a:solidFill>
                  <a:schemeClr val="bg1"/>
                </a:solidFill>
              </a:rPr>
              <a:t>with Linear Regression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En statistiques, en économétrie et en apprentissage automatique, un modèle de régression linéaire est un modèle de régression qui cherche à établir une relation linéaire entre une variable, dite expliquée, et une ou plusieurs variables, dites explicatives. </a:t>
            </a:r>
            <a:r>
              <a:rPr lang="fr-FR" dirty="0">
                <a:hlinkClick r:id="rId3"/>
              </a:rPr>
              <a:t>Wikipédia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Selon</a:t>
            </a:r>
            <a:r>
              <a:rPr lang="en-US" dirty="0" smtClean="0">
                <a:solidFill>
                  <a:schemeClr val="tx1"/>
                </a:solidFill>
              </a:rPr>
              <a:t> le type de la variable en sortie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Regression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Classification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Logistical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La régression logistique ou modèle </a:t>
            </a:r>
            <a:r>
              <a:rPr lang="fr-FR" dirty="0" err="1"/>
              <a:t>logit</a:t>
            </a:r>
            <a:r>
              <a:rPr lang="fr-FR" dirty="0"/>
              <a:t> est un modèle de régression binomiale. Comme pour tous les modèles de régression binomiale, il s'agit de modéliser au mieux un modèle mathématique simple à des observations réelles nombreuses. </a:t>
            </a:r>
            <a:r>
              <a:rPr lang="fr-FR" dirty="0">
                <a:hlinkClick r:id="rId3"/>
              </a:rPr>
              <a:t>Wikipédia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Selon</a:t>
            </a:r>
            <a:r>
              <a:rPr lang="en-US" dirty="0" smtClean="0">
                <a:solidFill>
                  <a:schemeClr val="tx1"/>
                </a:solidFill>
              </a:rPr>
              <a:t> le type de la variable en sortie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Regression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Classification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L'apprentissage automatique (en anglais Machine Learning) est un type d'intelligence artificielle qui confère aux ordinateurs la </a:t>
            </a:r>
            <a:r>
              <a:rPr lang="fr-F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« capacité </a:t>
            </a:r>
            <a:r>
              <a:rPr lang="fr-FR" b="1" i="1" dirty="0">
                <a:latin typeface="Segoe UI" panose="020B0502040204020203" pitchFamily="34" charset="0"/>
                <a:cs typeface="Segoe UI" panose="020B0502040204020203" pitchFamily="34" charset="0"/>
              </a:rPr>
              <a:t>d’apprendre sans être explicitement </a:t>
            </a:r>
            <a:r>
              <a:rPr lang="fr-F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programmés »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Il consiste en la mise en place d’algorithmes ayant pour objectif 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fr-F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« obtenir </a:t>
            </a:r>
            <a:r>
              <a:rPr lang="fr-FR" b="1" i="1" dirty="0">
                <a:latin typeface="Segoe UI" panose="020B0502040204020203" pitchFamily="34" charset="0"/>
                <a:cs typeface="Segoe UI" panose="020B0502040204020203" pitchFamily="34" charset="0"/>
              </a:rPr>
              <a:t>une analyse prédictive à partir de données, dans un but </a:t>
            </a:r>
            <a:r>
              <a:rPr lang="fr-F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précis »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What’s Machine Learning???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: variable </a:t>
            </a:r>
            <a:r>
              <a:rPr lang="en-US" dirty="0" err="1" smtClean="0"/>
              <a:t>indépendante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Surface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Le temps</a:t>
            </a:r>
          </a:p>
          <a:p>
            <a:r>
              <a:rPr lang="en-US" dirty="0" smtClean="0"/>
              <a:t>Y : variable </a:t>
            </a:r>
            <a:r>
              <a:rPr lang="en-US" dirty="0" err="1" smtClean="0"/>
              <a:t>dépendante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Prix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prix</a:t>
            </a:r>
            <a:endParaRPr lang="en-US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07025554"/>
              </p:ext>
            </p:extLst>
          </p:nvPr>
        </p:nvGraphicFramePr>
        <p:xfrm>
          <a:off x="4576763" y="925513"/>
          <a:ext cx="434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: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: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010412" y="2571750"/>
            <a:ext cx="406893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Label  = 2*data + 1</a:t>
            </a:r>
            <a:endParaRPr lang="en-US" sz="4000" dirty="0"/>
          </a:p>
          <a:p>
            <a:r>
              <a:rPr lang="en-US" sz="4800" dirty="0"/>
              <a:t>y</a:t>
            </a:r>
            <a:r>
              <a:rPr lang="en-US" sz="4800" dirty="0" smtClean="0"/>
              <a:t> = ax + b</a:t>
            </a:r>
          </a:p>
          <a:p>
            <a:r>
              <a:rPr lang="en-US" sz="4800" dirty="0" smtClean="0"/>
              <a:t>Y = f(x)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04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14328442"/>
              </p:ext>
            </p:extLst>
          </p:nvPr>
        </p:nvGraphicFramePr>
        <p:xfrm>
          <a:off x="4576763" y="925513"/>
          <a:ext cx="434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: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: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572000" y="2484067"/>
            <a:ext cx="406893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Label  = 2*data + 1</a:t>
            </a:r>
            <a:endParaRPr lang="en-US" sz="4000" dirty="0"/>
          </a:p>
          <a:p>
            <a:r>
              <a:rPr lang="en-US" sz="4800" dirty="0"/>
              <a:t>y</a:t>
            </a:r>
            <a:r>
              <a:rPr lang="en-US" sz="4800" dirty="0" smtClean="0"/>
              <a:t> = ax + b</a:t>
            </a:r>
          </a:p>
          <a:p>
            <a:r>
              <a:rPr lang="en-US" sz="4800" dirty="0" smtClean="0"/>
              <a:t>Y = f(x)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463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14328442"/>
              </p:ext>
            </p:extLst>
          </p:nvPr>
        </p:nvGraphicFramePr>
        <p:xfrm>
          <a:off x="4576763" y="925513"/>
          <a:ext cx="434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: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: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010412" y="2571750"/>
            <a:ext cx="406893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Label  = 2*data + 1</a:t>
            </a:r>
            <a:endParaRPr lang="en-US" sz="4000" dirty="0"/>
          </a:p>
          <a:p>
            <a:r>
              <a:rPr lang="en-US" sz="4800" dirty="0"/>
              <a:t>y</a:t>
            </a:r>
            <a:r>
              <a:rPr lang="en-US" sz="4800" dirty="0" smtClean="0"/>
              <a:t> = ax + b</a:t>
            </a:r>
          </a:p>
          <a:p>
            <a:r>
              <a:rPr lang="en-US" sz="4800" dirty="0" smtClean="0"/>
              <a:t>Y = f(x)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57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Image dan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</p:spTree>
    <p:extLst>
      <p:ext uri="{BB962C8B-B14F-4D97-AF65-F5344CB8AC3E}">
        <p14:creationId xmlns:p14="http://schemas.microsoft.com/office/powerpoint/2010/main" val="4525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RULES {ML 7 : 7}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dirty="0"/>
              <a:t>Étant donnée une tâche T à effectuer par un programme informatique donné et une mesure de performance par rapport à cette tâche P, on dit que ce programme apprend à partir d’une expérience E si la valeur de la mesure P augmente avec l’expérience.</a:t>
            </a:r>
          </a:p>
          <a:p>
            <a:pPr lvl="0">
              <a:buSzPct val="45000"/>
              <a:buFont typeface="StarSymbol"/>
              <a:buChar char="●"/>
            </a:pPr>
            <a:endParaRPr lang="fr-FR" dirty="0"/>
          </a:p>
          <a:p>
            <a:pPr marL="0" lvl="8" indent="0" algn="ctr" hangingPunct="0">
              <a:spcBef>
                <a:spcPts val="0"/>
              </a:spcBef>
              <a:spcAft>
                <a:spcPts val="1046"/>
              </a:spcAft>
              <a:buNone/>
            </a:pPr>
            <a:r>
              <a:rPr lang="fr-FR" sz="2400" b="1" dirty="0">
                <a:latin typeface="FreeMono" pitchFamily="49"/>
              </a:rPr>
              <a:t>Tom Mitchell, 1997</a:t>
            </a: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38654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{ML 7 : 7}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sz="2400" b="1" dirty="0" smtClean="0">
                <a:latin typeface="FreeMono" pitchFamily="49"/>
              </a:rPr>
              <a:t>TASK</a:t>
            </a:r>
          </a:p>
          <a:p>
            <a:pPr lvl="2">
              <a:buSzPct val="45000"/>
              <a:buFont typeface="StarSymbol"/>
              <a:buChar char="●"/>
            </a:pPr>
            <a:r>
              <a:rPr lang="fr-FR" sz="2000" b="1" dirty="0" smtClean="0">
                <a:latin typeface="FreeMono" pitchFamily="49"/>
              </a:rPr>
              <a:t>Objectif </a:t>
            </a:r>
            <a:r>
              <a:rPr lang="en-US" sz="2000" b="1" dirty="0" smtClean="0">
                <a:latin typeface="FreeMono" pitchFamily="49"/>
              </a:rPr>
              <a:t>à </a:t>
            </a:r>
            <a:r>
              <a:rPr lang="en-US" sz="2000" b="1" dirty="0" err="1" smtClean="0">
                <a:latin typeface="FreeMono" pitchFamily="49"/>
              </a:rPr>
              <a:t>atteindre</a:t>
            </a:r>
            <a:endParaRPr lang="en-US" sz="2000" b="1" dirty="0" smtClean="0">
              <a:latin typeface="FreeMono" pitchFamily="49"/>
            </a:endParaRPr>
          </a:p>
          <a:p>
            <a:pPr lvl="3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Face </a:t>
            </a:r>
            <a:r>
              <a:rPr lang="en-US" sz="1600" b="1" dirty="0" err="1" smtClean="0">
                <a:latin typeface="FreeMono" pitchFamily="49"/>
              </a:rPr>
              <a:t>recogniton</a:t>
            </a:r>
            <a:endParaRPr lang="en-US" sz="1600" b="1" dirty="0" smtClean="0">
              <a:latin typeface="FreeMono" pitchFamily="49"/>
            </a:endParaRPr>
          </a:p>
          <a:p>
            <a:pPr lvl="3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Speech recognition</a:t>
            </a:r>
          </a:p>
          <a:p>
            <a:pPr lvl="3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Price prediction</a:t>
            </a:r>
          </a:p>
          <a:p>
            <a:pPr lvl="3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Self-driving</a:t>
            </a:r>
          </a:p>
          <a:p>
            <a:pPr lvl="3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And much more</a:t>
            </a:r>
            <a:endParaRPr lang="fr-FR" sz="1600" b="1" dirty="0">
              <a:latin typeface="FreeMono" pitchFamily="49"/>
            </a:endParaRP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7755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{ML 7 : 7}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sz="2400" b="1" dirty="0" smtClean="0">
                <a:latin typeface="FreeMono" pitchFamily="49"/>
              </a:rPr>
              <a:t>EXPERIENCE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FreeMono" pitchFamily="49"/>
              </a:rPr>
              <a:t>Training </a:t>
            </a:r>
            <a:r>
              <a:rPr lang="en-US" sz="2000" b="1" dirty="0" err="1" smtClean="0">
                <a:latin typeface="FreeMono" pitchFamily="49"/>
              </a:rPr>
              <a:t>Datas</a:t>
            </a:r>
            <a:endParaRPr lang="en-US" sz="1600" b="1" dirty="0" smtClean="0">
              <a:latin typeface="FreeMono" pitchFamily="49"/>
            </a:endParaRPr>
          </a:p>
          <a:p>
            <a:pPr lvl="3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Images, Sons</a:t>
            </a:r>
          </a:p>
          <a:p>
            <a:pPr lvl="3">
              <a:buSzPct val="45000"/>
              <a:buFont typeface="StarSymbol"/>
              <a:buChar char="●"/>
            </a:pPr>
            <a:r>
              <a:rPr lang="en-US" sz="1600" b="1" dirty="0" err="1" smtClean="0">
                <a:latin typeface="FreeMono" pitchFamily="49"/>
              </a:rPr>
              <a:t>Données</a:t>
            </a:r>
            <a:r>
              <a:rPr lang="en-US" sz="1600" b="1" dirty="0" smtClean="0">
                <a:latin typeface="FreeMono" pitchFamily="49"/>
              </a:rPr>
              <a:t> </a:t>
            </a:r>
            <a:r>
              <a:rPr lang="en-US" sz="1600" b="1" dirty="0" err="1" smtClean="0">
                <a:latin typeface="FreeMono" pitchFamily="49"/>
              </a:rPr>
              <a:t>financière</a:t>
            </a:r>
            <a:endParaRPr lang="en-US" sz="1600" b="1" dirty="0" smtClean="0">
              <a:latin typeface="FreeMono" pitchFamily="49"/>
            </a:endParaRPr>
          </a:p>
          <a:p>
            <a:pPr lvl="3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Obstacles natures</a:t>
            </a:r>
          </a:p>
          <a:p>
            <a:pPr lvl="3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And much more</a:t>
            </a:r>
            <a:endParaRPr lang="fr-FR" sz="1600" b="1" dirty="0">
              <a:latin typeface="FreeMono" pitchFamily="49"/>
            </a:endParaRP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3171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{ML 7 : 7}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sz="2400" b="1" dirty="0" smtClean="0">
                <a:latin typeface="FreeMono" pitchFamily="49"/>
              </a:rPr>
              <a:t>PERFORMANCE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FreeMono" pitchFamily="49"/>
              </a:rPr>
              <a:t>Success percent</a:t>
            </a:r>
            <a:endParaRPr lang="en-US" sz="1600" b="1" dirty="0">
              <a:latin typeface="FreeMono" pitchFamily="49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Performance = F(</a:t>
            </a:r>
            <a:r>
              <a:rPr lang="en-US" sz="1600" b="1" dirty="0" err="1" smtClean="0">
                <a:latin typeface="FreeMono" pitchFamily="49"/>
              </a:rPr>
              <a:t>Experence</a:t>
            </a:r>
            <a:r>
              <a:rPr lang="en-US" sz="1600" b="1" dirty="0" smtClean="0">
                <a:latin typeface="FreeMono" pitchFamily="49"/>
              </a:rPr>
              <a:t>)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600" b="1" dirty="0" smtClean="0">
                <a:latin typeface="FreeMono" pitchFamily="49"/>
              </a:rPr>
              <a:t>P1 &lt; P2 &lt; … &lt; PN</a:t>
            </a:r>
            <a:endParaRPr lang="fr-FR" sz="1600" b="1" dirty="0">
              <a:latin typeface="FreeMono" pitchFamily="49"/>
            </a:endParaRP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35892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 Category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Selon</a:t>
            </a:r>
            <a:r>
              <a:rPr lang="en-US" dirty="0" smtClean="0"/>
              <a:t> le mode </a:t>
            </a:r>
            <a:r>
              <a:rPr lang="en-US" dirty="0" err="1" smtClean="0"/>
              <a:t>d’apprentissage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/>
              <a:t>Supervised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/>
              <a:t>Unsupervised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/>
              <a:t>Reinforcing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Selon</a:t>
            </a:r>
            <a:r>
              <a:rPr lang="en-US" dirty="0" smtClean="0">
                <a:solidFill>
                  <a:schemeClr val="tx1"/>
                </a:solidFill>
              </a:rPr>
              <a:t> le type de la variable en sortie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Regression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Classification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p">
  <a:themeElements>
    <a:clrScheme name="MSP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A2CC38"/>
      </a:hlink>
      <a:folHlink>
        <a:srgbClr val="5050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FBEE654E-AA81-1B40-B4BC-D546265E03CC}" vid="{672938A6-3772-494B-98F7-38D50B36B5F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fd76e83-4173-4a26-b431-618a788339a8">
      <UserInfo>
        <DisplayName>Sid Ali</DisplayName>
        <AccountId>345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428768CC27849B56631B68EECD342" ma:contentTypeVersion="6" ma:contentTypeDescription="Create a new document." ma:contentTypeScope="" ma:versionID="ea1f7eb6f6b50634036ebb87f908af7a">
  <xsd:schema xmlns:xsd="http://www.w3.org/2001/XMLSchema" xmlns:xs="http://www.w3.org/2001/XMLSchema" xmlns:p="http://schemas.microsoft.com/office/2006/metadata/properties" xmlns:ns2="6dfb84fc-c783-47c9-928a-3d458849d261" xmlns:ns3="efd76e83-4173-4a26-b431-618a788339a8" targetNamespace="http://schemas.microsoft.com/office/2006/metadata/properties" ma:root="true" ma:fieldsID="14929ce0d51949c6c45446b8f212c29d" ns2:_="" ns3:_="">
    <xsd:import namespace="6dfb84fc-c783-47c9-928a-3d458849d261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84fc-c783-47c9-928a-3d458849d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52303-DD41-4871-8221-5749C8E3EEE6}">
  <ds:schemaRefs>
    <ds:schemaRef ds:uri="http://schemas.microsoft.com/office/2006/metadata/properties"/>
    <ds:schemaRef ds:uri="http://schemas.microsoft.com/office/infopath/2007/PartnerControls"/>
    <ds:schemaRef ds:uri="3fce3ed0-24d1-45d0-8014-96f22eb6b0fb"/>
    <ds:schemaRef ds:uri="efd76e83-4173-4a26-b431-618a788339a8"/>
  </ds:schemaRefs>
</ds:datastoreItem>
</file>

<file path=customXml/itemProps2.xml><?xml version="1.0" encoding="utf-8"?>
<ds:datastoreItem xmlns:ds="http://schemas.openxmlformats.org/officeDocument/2006/customXml" ds:itemID="{CBD71BA1-088C-45B7-BAF1-BEC28F176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fb84fc-c783-47c9-928a-3d458849d261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0419_MSP_ppt template</Template>
  <TotalTime>817</TotalTime>
  <Words>926</Words>
  <Application>Microsoft Office PowerPoint</Application>
  <PresentationFormat>Affichage à l'écran (16:9)</PresentationFormat>
  <Paragraphs>273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FreeMono</vt:lpstr>
      <vt:lpstr>Segoe UI</vt:lpstr>
      <vt:lpstr>Segoe UI Light</vt:lpstr>
      <vt:lpstr>StarSymbol</vt:lpstr>
      <vt:lpstr>Wingdings</vt:lpstr>
      <vt:lpstr>MSp</vt:lpstr>
      <vt:lpstr>Linear Algebra  For AI [P2]</vt:lpstr>
      <vt:lpstr>Sommaire</vt:lpstr>
      <vt:lpstr>What’s Machine Learning???</vt:lpstr>
      <vt:lpstr>What’s Machine Learning???</vt:lpstr>
      <vt:lpstr>What’s Machine Learning???</vt:lpstr>
      <vt:lpstr>What’s Machine Learning???</vt:lpstr>
      <vt:lpstr>What’s Machine Learning???</vt:lpstr>
      <vt:lpstr>What’s Machine Learning???</vt:lpstr>
      <vt:lpstr>Machine Learning Category</vt:lpstr>
      <vt:lpstr>First Category</vt:lpstr>
      <vt:lpstr>Supervised</vt:lpstr>
      <vt:lpstr>Unsupervised</vt:lpstr>
      <vt:lpstr>Reinforcing</vt:lpstr>
      <vt:lpstr>What’s Model Learning???</vt:lpstr>
      <vt:lpstr>What’s Model Learning???</vt:lpstr>
      <vt:lpstr>What’s Model Learning???</vt:lpstr>
      <vt:lpstr>What’s Model Learning???</vt:lpstr>
      <vt:lpstr>What’s Model Learning???</vt:lpstr>
      <vt:lpstr>Second Category</vt:lpstr>
      <vt:lpstr>Regression</vt:lpstr>
      <vt:lpstr>Classification</vt:lpstr>
      <vt:lpstr>Learning Schema</vt:lpstr>
      <vt:lpstr>Cost and Optimization</vt:lpstr>
      <vt:lpstr>Cost</vt:lpstr>
      <vt:lpstr>Optimization</vt:lpstr>
      <vt:lpstr>C’est quoi l’IA???</vt:lpstr>
      <vt:lpstr>Application</vt:lpstr>
      <vt:lpstr>Linear Regression</vt:lpstr>
      <vt:lpstr>Logistical Regression</vt:lpstr>
      <vt:lpstr>Linear Regression</vt:lpstr>
      <vt:lpstr>Linear Regression</vt:lpstr>
      <vt:lpstr>Linear Regression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For AI</dc:title>
  <dc:creator>Nathan Bangwa</dc:creator>
  <cp:lastModifiedBy>Nathan Bangwa</cp:lastModifiedBy>
  <cp:revision>112</cp:revision>
  <dcterms:created xsi:type="dcterms:W3CDTF">2019-03-10T15:45:25Z</dcterms:created>
  <dcterms:modified xsi:type="dcterms:W3CDTF">2019-03-13T22:08:46Z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0x010100743428768CC27849B56631B68EECD342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