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4"/>
  </p:sldMasterIdLst>
  <p:sldIdLst>
    <p:sldId id="256" r:id="rId5"/>
    <p:sldId id="257" r:id="rId6"/>
    <p:sldId id="268" r:id="rId7"/>
    <p:sldId id="269" r:id="rId8"/>
    <p:sldId id="273" r:id="rId9"/>
    <p:sldId id="270" r:id="rId10"/>
    <p:sldId id="272" r:id="rId11"/>
    <p:sldId id="258" r:id="rId12"/>
    <p:sldId id="267" r:id="rId13"/>
    <p:sldId id="271" r:id="rId14"/>
    <p:sldId id="274" r:id="rId15"/>
    <p:sldId id="275" r:id="rId16"/>
    <p:sldId id="276" r:id="rId17"/>
    <p:sldId id="281" r:id="rId18"/>
    <p:sldId id="277" r:id="rId19"/>
    <p:sldId id="279" r:id="rId20"/>
    <p:sldId id="278" r:id="rId21"/>
    <p:sldId id="282" r:id="rId22"/>
    <p:sldId id="283" r:id="rId23"/>
    <p:sldId id="285" r:id="rId24"/>
    <p:sldId id="286" r:id="rId25"/>
    <p:sldId id="287" r:id="rId26"/>
    <p:sldId id="288" r:id="rId27"/>
    <p:sldId id="289" r:id="rId28"/>
    <p:sldId id="290" r:id="rId29"/>
    <p:sldId id="260"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2">
          <p15:clr>
            <a:srgbClr val="A4A3A4"/>
          </p15:clr>
        </p15:guide>
        <p15:guide id="2" orient="horz" pos="583">
          <p15:clr>
            <a:srgbClr val="A4A3A4"/>
          </p15:clr>
        </p15:guide>
        <p15:guide id="3" pos="5617">
          <p15:clr>
            <a:srgbClr val="A4A3A4"/>
          </p15:clr>
        </p15:guide>
        <p15:guide id="4" pos="2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5050"/>
    <a:srgbClr val="00ABEC"/>
    <a:srgbClr val="A5CE00"/>
    <a:srgbClr val="0078D7"/>
    <a:srgbClr val="00BCF2"/>
    <a:srgbClr val="007FBA"/>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43"/>
  </p:normalViewPr>
  <p:slideViewPr>
    <p:cSldViewPr snapToGrid="0" snapToObjects="1">
      <p:cViewPr varScale="1">
        <p:scale>
          <a:sx n="122" d="100"/>
          <a:sy n="122" d="100"/>
        </p:scale>
        <p:origin x="106" y="130"/>
      </p:cViewPr>
      <p:guideLst>
        <p:guide orient="horz" pos="3092"/>
        <p:guide orient="horz" pos="583"/>
        <p:guide pos="5617"/>
        <p:guide pos="237"/>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Feuille_de_calcul_Microsoft_Excel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bar"/>
        <c:grouping val="clustered"/>
        <c:varyColors val="0"/>
        <c:dLbls>
          <c:showLegendKey val="0"/>
          <c:showVal val="0"/>
          <c:showCatName val="0"/>
          <c:showSerName val="0"/>
          <c:showPercent val="0"/>
          <c:showBubbleSize val="0"/>
        </c:dLbls>
        <c:gapWidth val="100"/>
        <c:axId val="290335736"/>
        <c:axId val="290327504"/>
      </c:barChart>
      <c:valAx>
        <c:axId val="290327504"/>
        <c:scaling>
          <c:orientation val="minMax"/>
        </c:scaling>
        <c:delete val="0"/>
        <c:axPos val="b"/>
        <c:majorGridlines/>
        <c:numFmt formatCode="General" sourceLinked="1"/>
        <c:majorTickMark val="out"/>
        <c:minorTickMark val="none"/>
        <c:tickLblPos val="nextTo"/>
        <c:txPr>
          <a:bodyPr/>
          <a:lstStyle/>
          <a:p>
            <a:pPr>
              <a:defRPr>
                <a:solidFill>
                  <a:srgbClr val="FFFFFF"/>
                </a:solidFill>
              </a:defRPr>
            </a:pPr>
            <a:endParaRPr lang="en-US"/>
          </a:p>
        </c:txPr>
        <c:crossAx val="290335736"/>
        <c:crosses val="autoZero"/>
        <c:crossBetween val="between"/>
      </c:valAx>
      <c:catAx>
        <c:axId val="290335736"/>
        <c:scaling>
          <c:orientation val="minMax"/>
        </c:scaling>
        <c:delete val="0"/>
        <c:axPos val="l"/>
        <c:numFmt formatCode="General" sourceLinked="0"/>
        <c:majorTickMark val="out"/>
        <c:minorTickMark val="none"/>
        <c:tickLblPos val="nextTo"/>
        <c:txPr>
          <a:bodyPr/>
          <a:lstStyle/>
          <a:p>
            <a:pPr>
              <a:defRPr>
                <a:solidFill>
                  <a:srgbClr val="000000"/>
                </a:solidFill>
              </a:defRPr>
            </a:pPr>
            <a:endParaRPr lang="en-US"/>
          </a:p>
        </c:txPr>
        <c:crossAx val="290327504"/>
        <c:crosses val="autoZero"/>
        <c:auto val="1"/>
        <c:lblAlgn val="ctr"/>
        <c:lblOffset val="100"/>
        <c:noMultiLvlLbl val="0"/>
      </c:catAx>
    </c:plotArea>
    <c:plotVisOnly val="1"/>
    <c:dispBlanksAs val="gap"/>
    <c:showDLblsOverMax val="0"/>
  </c:chart>
  <c:txPr>
    <a:bodyPr/>
    <a:lstStyle/>
    <a:p>
      <a:pPr>
        <a:defRPr sz="1800"/>
      </a:pPr>
      <a:endParaRPr lang="en-US"/>
    </a:p>
  </c:txPr>
  <c:externalData r:id="rId2">
    <c:autoUpdate val="0"/>
  </c:externalData>
  <c:userShapes r:id="rId3"/>
</c:chartSpace>
</file>

<file path=ppt/drawings/_rels/drawing1.xml.rels><?xml version="1.0" encoding="UTF-8" standalone="yes"?>
<Relationships xmlns="http://schemas.openxmlformats.org/package/2006/relationships"><Relationship Id="rId1" Type="http://schemas.openxmlformats.org/officeDocument/2006/relationships/image" Target="../media/image24.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Image 1"/>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9381033" cy="5212532"/>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fr-FR" smtClean="0"/>
              <a:t>Modifiez le style du titre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079FD93-08D1-3D47-8B88-9F159745C9D8}" type="datetimeFigureOut">
              <a:rPr lang="en-US" smtClean="0"/>
              <a:t>10-Mar-19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‹N°›</a:t>
            </a:fld>
            <a:endParaRPr lang="en-US"/>
          </a:p>
        </p:txBody>
      </p:sp>
    </p:spTree>
    <p:extLst>
      <p:ext uri="{BB962C8B-B14F-4D97-AF65-F5344CB8AC3E}">
        <p14:creationId xmlns:p14="http://schemas.microsoft.com/office/powerpoint/2010/main" val="3869323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One Column Content Slide">
    <p:spTree>
      <p:nvGrpSpPr>
        <p:cNvPr id="1" name=""/>
        <p:cNvGrpSpPr/>
        <p:nvPr/>
      </p:nvGrpSpPr>
      <p:grpSpPr>
        <a:xfrm>
          <a:off x="0" y="0"/>
          <a:ext cx="0" cy="0"/>
          <a:chOff x="0" y="0"/>
          <a:chExt cx="0" cy="0"/>
        </a:xfrm>
      </p:grpSpPr>
      <p:sp>
        <p:nvSpPr>
          <p:cNvPr id="8" name="Content Placeholder 2"/>
          <p:cNvSpPr>
            <a:spLocks noGrp="1"/>
          </p:cNvSpPr>
          <p:nvPr>
            <p:ph idx="1"/>
          </p:nvPr>
        </p:nvSpPr>
        <p:spPr>
          <a:xfrm>
            <a:off x="233167" y="925513"/>
            <a:ext cx="8683819" cy="3554416"/>
          </a:xfrm>
          <a:prstGeom prst="rect">
            <a:avLst/>
          </a:prstGeom>
        </p:spPr>
        <p:txBody>
          <a:bodyPr lIns="0" tIns="0" rIns="0" bIns="0"/>
          <a:lstStyle>
            <a:lvl1pPr>
              <a:spcBef>
                <a:spcPts val="1000"/>
              </a:spcBef>
              <a:defRPr sz="2800">
                <a:solidFill>
                  <a:schemeClr val="tx1"/>
                </a:solidFill>
              </a:defRPr>
            </a:lvl1pPr>
            <a:lvl2pPr>
              <a:spcBef>
                <a:spcPts val="1000"/>
              </a:spcBef>
              <a:defRPr sz="2600">
                <a:solidFill>
                  <a:schemeClr val="tx1"/>
                </a:solidFill>
              </a:defRPr>
            </a:lvl2pPr>
            <a:lvl3pPr>
              <a:spcBef>
                <a:spcPts val="1000"/>
              </a:spcBef>
              <a:defRPr sz="2200">
                <a:solidFill>
                  <a:schemeClr val="tx1"/>
                </a:solidFill>
              </a:defRPr>
            </a:lvl3pPr>
            <a:lvl4pPr>
              <a:spcBef>
                <a:spcPts val="1000"/>
              </a:spcBef>
              <a:defRPr sz="1800">
                <a:solidFill>
                  <a:schemeClr val="tx1"/>
                </a:solidFill>
              </a:defRPr>
            </a:lvl4pPr>
            <a:lvl5pPr>
              <a:spcBef>
                <a:spcPts val="1000"/>
              </a:spcBef>
              <a:defRPr sz="1400">
                <a:solidFill>
                  <a:schemeClr val="tx1"/>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itle 1"/>
          <p:cNvSpPr>
            <a:spLocks noGrp="1"/>
          </p:cNvSpPr>
          <p:nvPr>
            <p:ph type="title"/>
          </p:nvPr>
        </p:nvSpPr>
        <p:spPr>
          <a:xfrm>
            <a:off x="233168" y="141555"/>
            <a:ext cx="7594879" cy="406715"/>
          </a:xfrm>
          <a:prstGeom prst="rect">
            <a:avLst/>
          </a:prstGeom>
        </p:spPr>
        <p:txBody>
          <a:bodyPr wrap="square" lIns="0" tIns="0" rIns="0" bIns="0" anchor="ctr" anchorCtr="0"/>
          <a:lstStyle>
            <a:lvl1pPr algn="l">
              <a:defRPr sz="3500">
                <a:solidFill>
                  <a:srgbClr val="F2F2F2"/>
                </a:solidFill>
              </a:defRPr>
            </a:lvl1pPr>
          </a:lstStyle>
          <a:p>
            <a:r>
              <a:rPr lang="fr-FR" smtClean="0"/>
              <a:t>Modifiez le style du titre</a:t>
            </a:r>
            <a:endParaRPr lang="en-US" dirty="0"/>
          </a:p>
        </p:txBody>
      </p:sp>
    </p:spTree>
    <p:extLst>
      <p:ext uri="{BB962C8B-B14F-4D97-AF65-F5344CB8AC3E}">
        <p14:creationId xmlns:p14="http://schemas.microsoft.com/office/powerpoint/2010/main" val="331630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wo Column Content Slide">
    <p:spTree>
      <p:nvGrpSpPr>
        <p:cNvPr id="1" name=""/>
        <p:cNvGrpSpPr/>
        <p:nvPr/>
      </p:nvGrpSpPr>
      <p:grpSpPr>
        <a:xfrm>
          <a:off x="0" y="0"/>
          <a:ext cx="0" cy="0"/>
          <a:chOff x="0" y="0"/>
          <a:chExt cx="0" cy="0"/>
        </a:xfrm>
      </p:grpSpPr>
      <p:sp>
        <p:nvSpPr>
          <p:cNvPr id="9" name="Content Placeholder 2"/>
          <p:cNvSpPr>
            <a:spLocks noGrp="1"/>
          </p:cNvSpPr>
          <p:nvPr>
            <p:ph idx="1"/>
          </p:nvPr>
        </p:nvSpPr>
        <p:spPr>
          <a:xfrm>
            <a:off x="233168" y="925513"/>
            <a:ext cx="4343400" cy="3554416"/>
          </a:xfrm>
          <a:prstGeom prst="rect">
            <a:avLst/>
          </a:prstGeom>
        </p:spPr>
        <p:txBody>
          <a:bodyPr lIns="0" tIns="0" rIns="0" bIns="0"/>
          <a:lstStyle>
            <a:lvl1pPr>
              <a:spcBef>
                <a:spcPts val="1000"/>
              </a:spcBef>
              <a:defRPr sz="2800">
                <a:solidFill>
                  <a:schemeClr val="tx1"/>
                </a:solidFill>
              </a:defRPr>
            </a:lvl1pPr>
            <a:lvl2pPr>
              <a:spcBef>
                <a:spcPts val="1000"/>
              </a:spcBef>
              <a:defRPr sz="2600">
                <a:solidFill>
                  <a:schemeClr val="tx1"/>
                </a:solidFill>
              </a:defRPr>
            </a:lvl2pPr>
            <a:lvl3pPr>
              <a:spcBef>
                <a:spcPts val="1000"/>
              </a:spcBef>
              <a:defRPr sz="2200">
                <a:solidFill>
                  <a:schemeClr val="tx1"/>
                </a:solidFill>
              </a:defRPr>
            </a:lvl3pPr>
            <a:lvl4pPr>
              <a:spcBef>
                <a:spcPts val="1000"/>
              </a:spcBef>
              <a:defRPr sz="1800">
                <a:solidFill>
                  <a:schemeClr val="tx1"/>
                </a:solidFill>
              </a:defRPr>
            </a:lvl4pPr>
            <a:lvl5pPr>
              <a:spcBef>
                <a:spcPts val="1000"/>
              </a:spcBef>
              <a:defRPr sz="1400">
                <a:solidFill>
                  <a:schemeClr val="tx1"/>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Content Placeholder 2"/>
          <p:cNvSpPr>
            <a:spLocks noGrp="1"/>
          </p:cNvSpPr>
          <p:nvPr>
            <p:ph idx="10"/>
          </p:nvPr>
        </p:nvSpPr>
        <p:spPr>
          <a:xfrm>
            <a:off x="4576568" y="925513"/>
            <a:ext cx="4343400" cy="3554416"/>
          </a:xfrm>
          <a:prstGeom prst="rect">
            <a:avLst/>
          </a:prstGeom>
        </p:spPr>
        <p:txBody>
          <a:bodyPr lIns="0" tIns="0" rIns="0" bIns="0"/>
          <a:lstStyle>
            <a:lvl1pPr>
              <a:spcBef>
                <a:spcPts val="1000"/>
              </a:spcBef>
              <a:defRPr sz="2800">
                <a:solidFill>
                  <a:srgbClr val="000000"/>
                </a:solidFill>
              </a:defRPr>
            </a:lvl1pPr>
            <a:lvl2pPr>
              <a:spcBef>
                <a:spcPts val="1000"/>
              </a:spcBef>
              <a:defRPr sz="2600">
                <a:solidFill>
                  <a:srgbClr val="000000"/>
                </a:solidFill>
              </a:defRPr>
            </a:lvl2pPr>
            <a:lvl3pPr>
              <a:spcBef>
                <a:spcPts val="1000"/>
              </a:spcBef>
              <a:defRPr sz="2200">
                <a:solidFill>
                  <a:srgbClr val="000000"/>
                </a:solidFill>
              </a:defRPr>
            </a:lvl3pPr>
            <a:lvl4pPr>
              <a:spcBef>
                <a:spcPts val="1000"/>
              </a:spcBef>
              <a:defRPr sz="1800">
                <a:solidFill>
                  <a:srgbClr val="000000"/>
                </a:solidFill>
              </a:defRPr>
            </a:lvl4pPr>
            <a:lvl5pPr>
              <a:spcBef>
                <a:spcPts val="1000"/>
              </a:spcBef>
              <a:defRPr sz="1400">
                <a:solidFill>
                  <a:srgbClr val="000000"/>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itle 1"/>
          <p:cNvSpPr>
            <a:spLocks noGrp="1"/>
          </p:cNvSpPr>
          <p:nvPr>
            <p:ph type="title"/>
          </p:nvPr>
        </p:nvSpPr>
        <p:spPr>
          <a:xfrm>
            <a:off x="233168" y="141555"/>
            <a:ext cx="7594879" cy="406715"/>
          </a:xfrm>
          <a:prstGeom prst="rect">
            <a:avLst/>
          </a:prstGeom>
        </p:spPr>
        <p:txBody>
          <a:bodyPr wrap="square" lIns="0" tIns="0" rIns="0" bIns="0" anchor="ctr" anchorCtr="0"/>
          <a:lstStyle>
            <a:lvl1pPr algn="l">
              <a:defRPr sz="3500">
                <a:solidFill>
                  <a:srgbClr val="F2F2F2"/>
                </a:solidFill>
              </a:defRPr>
            </a:lvl1pPr>
          </a:lstStyle>
          <a:p>
            <a:r>
              <a:rPr lang="fr-FR" smtClean="0"/>
              <a:t>Modifiez le style du titre</a:t>
            </a:r>
            <a:endParaRPr lang="en-US" dirty="0"/>
          </a:p>
        </p:txBody>
      </p:sp>
    </p:spTree>
    <p:extLst>
      <p:ext uri="{BB962C8B-B14F-4D97-AF65-F5344CB8AC3E}">
        <p14:creationId xmlns:p14="http://schemas.microsoft.com/office/powerpoint/2010/main" val="958155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1594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079FD93-08D1-3D47-8B88-9F159745C9D8}" type="datetimeFigureOut">
              <a:rPr lang="en-US" smtClean="0"/>
              <a:t>10-Mar-19</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6CD23B5-1BB9-A14A-BFB4-1A837A3C004E}" type="slidenum">
              <a:rPr lang="en-US" smtClean="0"/>
              <a:t>‹N°›</a:t>
            </a:fld>
            <a:endParaRPr lang="en-US"/>
          </a:p>
        </p:txBody>
      </p:sp>
    </p:spTree>
    <p:extLst>
      <p:ext uri="{BB962C8B-B14F-4D97-AF65-F5344CB8AC3E}">
        <p14:creationId xmlns:p14="http://schemas.microsoft.com/office/powerpoint/2010/main" val="252485014"/>
      </p:ext>
    </p:extLst>
  </p:cSld>
  <p:clrMap bg1="lt1" tx1="dk1" bg2="lt2" tx2="dk2" accent1="accent1" accent2="accent2" accent3="accent3" accent4="accent4" accent5="accent5" accent6="accent6" hlink="hlink" folHlink="folHlink"/>
  <p:sldLayoutIdLst>
    <p:sldLayoutId id="2147483676" r:id="rId1"/>
    <p:sldLayoutId id="2147483687" r:id="rId2"/>
    <p:sldLayoutId id="2147483688" r:id="rId3"/>
    <p:sldLayoutId id="2147483689"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r.wikipedia.org/wiki/Scalaire_(math%C3%A9matiques)"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hyperlink" Target="https://fr.wikipedia.org/wiki/Vecteur"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hyperlink" Target="https://fr.wikipedia.org/wiki/Matrice_(math%C3%A9matiques)"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s://fr.wikipedia.org/wiki/Tenseur"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fr.wikipedia.org/wiki/Matrice_(math%C3%A9matiques)"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fr.wikipedia.org/wiki/Matrice_(math%C3%A9matiques)"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3.jp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jp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fr.wikipedia.org/wiki/Addition_matricielle" TargetMode="External"/><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31.gif"/><Relationship Id="rId4" Type="http://schemas.openxmlformats.org/officeDocument/2006/relationships/image" Target="../media/image30.gif"/></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34.gif"/><Relationship Id="rId4" Type="http://schemas.openxmlformats.org/officeDocument/2006/relationships/image" Target="../media/image33.gif"/></Relationships>
</file>

<file path=ppt/slides/_rels/slide25.xml.rels><?xml version="1.0" encoding="UTF-8" standalone="yes"?>
<Relationships xmlns="http://schemas.openxmlformats.org/package/2006/relationships"><Relationship Id="rId3" Type="http://schemas.openxmlformats.org/officeDocument/2006/relationships/hyperlink" Target="https://fr.wikipedia.org/wiki/Produit_matriciel" TargetMode="External"/><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hyperlink" Target="https://fr.wikipedia.org/wiki/Intelligence_artificiell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hyperlink" Target="https://fr.wikipedia.org/wiki/Alg%C3%A8bre_lin%C3%A9air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4586" y="1119456"/>
            <a:ext cx="4341127" cy="2253233"/>
          </a:xfrm>
        </p:spPr>
        <p:txBody>
          <a:bodyPr>
            <a:noAutofit/>
          </a:bodyPr>
          <a:lstStyle/>
          <a:p>
            <a:pPr algn="l"/>
            <a:r>
              <a:rPr lang="en-US" sz="4800" dirty="0" smtClean="0">
                <a:solidFill>
                  <a:schemeClr val="bg1"/>
                </a:solidFill>
                <a:latin typeface="Segoe UI Light" panose="020B0502040204020203" pitchFamily="34" charset="0"/>
                <a:cs typeface="Segoe UI Light" panose="020B0502040204020203" pitchFamily="34" charset="0"/>
              </a:rPr>
              <a:t>Linear Algebra </a:t>
            </a:r>
            <a:br>
              <a:rPr lang="en-US" sz="4800" dirty="0" smtClean="0">
                <a:solidFill>
                  <a:schemeClr val="bg1"/>
                </a:solidFill>
                <a:latin typeface="Segoe UI Light" panose="020B0502040204020203" pitchFamily="34" charset="0"/>
                <a:cs typeface="Segoe UI Light" panose="020B0502040204020203" pitchFamily="34" charset="0"/>
              </a:rPr>
            </a:br>
            <a:r>
              <a:rPr lang="en-US" sz="4800" dirty="0" smtClean="0">
                <a:solidFill>
                  <a:schemeClr val="bg1"/>
                </a:solidFill>
                <a:latin typeface="Segoe UI Light" panose="020B0502040204020203" pitchFamily="34" charset="0"/>
                <a:cs typeface="Segoe UI Light" panose="020B0502040204020203" pitchFamily="34" charset="0"/>
              </a:rPr>
              <a:t>For AI</a:t>
            </a:r>
            <a:endParaRPr lang="en-US" sz="4800" dirty="0">
              <a:solidFill>
                <a:schemeClr val="bg1"/>
              </a:solidFill>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1"/>
          </p:nvPr>
        </p:nvSpPr>
        <p:spPr>
          <a:xfrm>
            <a:off x="329430" y="4480547"/>
            <a:ext cx="4294319" cy="391493"/>
          </a:xfrm>
        </p:spPr>
        <p:txBody>
          <a:bodyPr>
            <a:normAutofit/>
          </a:bodyPr>
          <a:lstStyle/>
          <a:p>
            <a:pPr algn="l"/>
            <a:r>
              <a:rPr lang="en-US" sz="2000" dirty="0" smtClean="0">
                <a:solidFill>
                  <a:schemeClr val="bg1"/>
                </a:solidFill>
                <a:latin typeface="Segoe UI" panose="020B0502040204020203" pitchFamily="34" charset="0"/>
                <a:cs typeface="Segoe UI" panose="020B0502040204020203" pitchFamily="34" charset="0"/>
              </a:rPr>
              <a:t>Nathan Bangwa</a:t>
            </a:r>
            <a:endParaRPr lang="en-US" sz="20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355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E4ED65F-B8F7-C24A-8BF3-835815BCD9A2}"/>
              </a:ext>
            </a:extLst>
          </p:cNvPr>
          <p:cNvPicPr>
            <a:picLocks noChangeAspect="1"/>
          </p:cNvPicPr>
          <p:nvPr/>
        </p:nvPicPr>
        <p:blipFill>
          <a:blip r:embed="rId2"/>
          <a:stretch>
            <a:fillRect/>
          </a:stretch>
        </p:blipFill>
        <p:spPr>
          <a:xfrm>
            <a:off x="0" y="0"/>
            <a:ext cx="9144000" cy="5143500"/>
          </a:xfrm>
          <a:prstGeom prst="rect">
            <a:avLst/>
          </a:prstGeom>
        </p:spPr>
      </p:pic>
      <p:sp>
        <p:nvSpPr>
          <p:cNvPr id="5" name="Content Placeholder 4"/>
          <p:cNvSpPr>
            <a:spLocks noGrp="1"/>
          </p:cNvSpPr>
          <p:nvPr>
            <p:ph idx="1"/>
          </p:nvPr>
        </p:nvSpPr>
        <p:spPr/>
        <p:txBody>
          <a:bodyPr>
            <a:normAutofit/>
          </a:bodyPr>
          <a:lstStyle/>
          <a:p>
            <a:pPr marL="514350" indent="-457200"/>
            <a:r>
              <a:rPr lang="en-US" dirty="0" smtClean="0"/>
              <a:t>SCALAR</a:t>
            </a:r>
            <a:endParaRPr lang="en-US" dirty="0"/>
          </a:p>
          <a:p>
            <a:pPr marL="914400" lvl="1" indent="-457200"/>
            <a:r>
              <a:rPr lang="fr-FR" dirty="0"/>
              <a:t>En algèbre linéaire, les nombres réels qui multiplient les vecteurs dans un espace vectoriel, sont appelés des scalaires</a:t>
            </a:r>
            <a:r>
              <a:rPr lang="fr-FR" dirty="0" smtClean="0"/>
              <a:t>.</a:t>
            </a:r>
            <a:r>
              <a:rPr lang="fr-FR" dirty="0"/>
              <a:t> </a:t>
            </a:r>
            <a:r>
              <a:rPr lang="fr-FR" dirty="0">
                <a:hlinkClick r:id="rId3"/>
              </a:rPr>
              <a:t>Wikipédia</a:t>
            </a:r>
            <a:endParaRPr lang="en-US" dirty="0"/>
          </a:p>
        </p:txBody>
      </p:sp>
      <p:pic>
        <p:nvPicPr>
          <p:cNvPr id="2" name="Espace réservé du contenu 1"/>
          <p:cNvPicPr>
            <a:picLocks noGrp="1" noChangeAspect="1"/>
          </p:cNvPicPr>
          <p:nvPr>
            <p:ph idx="10"/>
          </p:nvPr>
        </p:nvPicPr>
        <p:blipFill>
          <a:blip r:embed="rId4">
            <a:extLst>
              <a:ext uri="{28A0092B-C50C-407E-A947-70E740481C1C}">
                <a14:useLocalDpi xmlns:a14="http://schemas.microsoft.com/office/drawing/2010/main" val="0"/>
              </a:ext>
            </a:extLst>
          </a:blip>
          <a:stretch>
            <a:fillRect/>
          </a:stretch>
        </p:blipFill>
        <p:spPr>
          <a:xfrm>
            <a:off x="4576568" y="925513"/>
            <a:ext cx="4385805" cy="3554415"/>
          </a:xfrm>
          <a:prstGeom prst="rect">
            <a:avLst/>
          </a:prstGeom>
        </p:spPr>
      </p:pic>
      <p:sp>
        <p:nvSpPr>
          <p:cNvPr id="4" name="Title 3"/>
          <p:cNvSpPr>
            <a:spLocks noGrp="1"/>
          </p:cNvSpPr>
          <p:nvPr>
            <p:ph type="title"/>
          </p:nvPr>
        </p:nvSpPr>
        <p:spPr>
          <a:prstGeom prst="rect">
            <a:avLst/>
          </a:prstGeom>
        </p:spPr>
        <p:txBody>
          <a:bodyPr>
            <a:normAutofit fontScale="90000"/>
          </a:bodyPr>
          <a:lstStyle/>
          <a:p>
            <a:r>
              <a:rPr lang="en-US" dirty="0"/>
              <a:t>Linear </a:t>
            </a:r>
            <a:r>
              <a:rPr lang="en-US" dirty="0" smtClean="0"/>
              <a:t>Algebra : Bases</a:t>
            </a:r>
            <a:endParaRPr lang="en-US" dirty="0"/>
          </a:p>
        </p:txBody>
      </p:sp>
    </p:spTree>
    <p:extLst>
      <p:ext uri="{BB962C8B-B14F-4D97-AF65-F5344CB8AC3E}">
        <p14:creationId xmlns:p14="http://schemas.microsoft.com/office/powerpoint/2010/main" val="1053186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E4ED65F-B8F7-C24A-8BF3-835815BCD9A2}"/>
              </a:ext>
            </a:extLst>
          </p:cNvPr>
          <p:cNvPicPr>
            <a:picLocks noChangeAspect="1"/>
          </p:cNvPicPr>
          <p:nvPr/>
        </p:nvPicPr>
        <p:blipFill>
          <a:blip r:embed="rId2"/>
          <a:stretch>
            <a:fillRect/>
          </a:stretch>
        </p:blipFill>
        <p:spPr>
          <a:xfrm>
            <a:off x="0" y="0"/>
            <a:ext cx="9144000" cy="5143500"/>
          </a:xfrm>
          <a:prstGeom prst="rect">
            <a:avLst/>
          </a:prstGeom>
        </p:spPr>
      </p:pic>
      <p:sp>
        <p:nvSpPr>
          <p:cNvPr id="5" name="Content Placeholder 4"/>
          <p:cNvSpPr>
            <a:spLocks noGrp="1"/>
          </p:cNvSpPr>
          <p:nvPr>
            <p:ph idx="1"/>
          </p:nvPr>
        </p:nvSpPr>
        <p:spPr/>
        <p:txBody>
          <a:bodyPr>
            <a:normAutofit fontScale="92500" lnSpcReduction="20000"/>
          </a:bodyPr>
          <a:lstStyle/>
          <a:p>
            <a:pPr marL="514350" indent="-457200"/>
            <a:r>
              <a:rPr lang="en-US" dirty="0" smtClean="0"/>
              <a:t>VECTOR</a:t>
            </a:r>
            <a:endParaRPr lang="en-US" dirty="0"/>
          </a:p>
          <a:p>
            <a:pPr marL="914400" lvl="1" indent="-457200"/>
            <a:r>
              <a:rPr lang="fr-FR" dirty="0"/>
              <a:t>En mathématiques, un vecteur est un objet généralisant plusieurs notions provenant de la géométrie, de l'algèbre, ou de la physique. Rigoureusement axiomatisée, la notion de vecteur est le fondement de la branche des mathématiques appelée algèbre linéaire. </a:t>
            </a:r>
            <a:r>
              <a:rPr lang="fr-FR" dirty="0">
                <a:hlinkClick r:id="rId3"/>
              </a:rPr>
              <a:t>Wikipédia</a:t>
            </a:r>
            <a:endParaRPr lang="en-US" dirty="0"/>
          </a:p>
        </p:txBody>
      </p:sp>
      <p:sp>
        <p:nvSpPr>
          <p:cNvPr id="4" name="Title 3"/>
          <p:cNvSpPr>
            <a:spLocks noGrp="1"/>
          </p:cNvSpPr>
          <p:nvPr>
            <p:ph type="title"/>
          </p:nvPr>
        </p:nvSpPr>
        <p:spPr>
          <a:prstGeom prst="rect">
            <a:avLst/>
          </a:prstGeom>
        </p:spPr>
        <p:txBody>
          <a:bodyPr>
            <a:normAutofit fontScale="90000"/>
          </a:bodyPr>
          <a:lstStyle/>
          <a:p>
            <a:r>
              <a:rPr lang="en-US" dirty="0"/>
              <a:t>Linear </a:t>
            </a:r>
            <a:r>
              <a:rPr lang="en-US" dirty="0" smtClean="0"/>
              <a:t>Algebra : Bases</a:t>
            </a:r>
            <a:endParaRPr lang="en-US" dirty="0"/>
          </a:p>
        </p:txBody>
      </p:sp>
      <p:sp>
        <p:nvSpPr>
          <p:cNvPr id="8" name="Espace réservé du contenu 7"/>
          <p:cNvSpPr>
            <a:spLocks noGrp="1"/>
          </p:cNvSpPr>
          <p:nvPr>
            <p:ph idx="10"/>
          </p:nvPr>
        </p:nvSpPr>
        <p:spPr/>
        <p:txBody>
          <a:bodyPr/>
          <a:lstStyle/>
          <a:p>
            <a:r>
              <a:rPr lang="en-US" dirty="0" smtClean="0"/>
              <a:t>Ensemble de SCALARS</a:t>
            </a:r>
          </a:p>
          <a:p>
            <a:pPr marL="0" indent="0">
              <a:buNone/>
            </a:pPr>
            <a:endParaRPr lang="en-US" dirty="0"/>
          </a:p>
        </p:txBody>
      </p: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6596" y="1682142"/>
            <a:ext cx="3963372" cy="2457710"/>
          </a:xfrm>
          <a:prstGeom prst="rect">
            <a:avLst/>
          </a:prstGeom>
        </p:spPr>
      </p:pic>
    </p:spTree>
    <p:extLst>
      <p:ext uri="{BB962C8B-B14F-4D97-AF65-F5344CB8AC3E}">
        <p14:creationId xmlns:p14="http://schemas.microsoft.com/office/powerpoint/2010/main" val="2946199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E4ED65F-B8F7-C24A-8BF3-835815BCD9A2}"/>
              </a:ext>
            </a:extLst>
          </p:cNvPr>
          <p:cNvPicPr>
            <a:picLocks noChangeAspect="1"/>
          </p:cNvPicPr>
          <p:nvPr/>
        </p:nvPicPr>
        <p:blipFill>
          <a:blip r:embed="rId2"/>
          <a:stretch>
            <a:fillRect/>
          </a:stretch>
        </p:blipFill>
        <p:spPr>
          <a:xfrm>
            <a:off x="0" y="0"/>
            <a:ext cx="9144000" cy="5143500"/>
          </a:xfrm>
          <a:prstGeom prst="rect">
            <a:avLst/>
          </a:prstGeom>
        </p:spPr>
      </p:pic>
      <p:sp>
        <p:nvSpPr>
          <p:cNvPr id="5" name="Content Placeholder 4"/>
          <p:cNvSpPr>
            <a:spLocks noGrp="1"/>
          </p:cNvSpPr>
          <p:nvPr>
            <p:ph idx="1"/>
          </p:nvPr>
        </p:nvSpPr>
        <p:spPr/>
        <p:txBody>
          <a:bodyPr>
            <a:normAutofit fontScale="85000" lnSpcReduction="20000"/>
          </a:bodyPr>
          <a:lstStyle/>
          <a:p>
            <a:pPr marL="514350" indent="-457200"/>
            <a:r>
              <a:rPr lang="en-US" dirty="0" smtClean="0"/>
              <a:t>MATRIX</a:t>
            </a:r>
            <a:endParaRPr lang="en-US" dirty="0"/>
          </a:p>
          <a:p>
            <a:pPr marL="914400" lvl="1" indent="-457200"/>
            <a:r>
              <a:rPr lang="fr-FR" dirty="0"/>
              <a:t>En mathématiques, les matrices sont des tableaux de nombres qui servent à interpréter en termes calculatoires et donc opérationnels les résultats théoriques de l'algèbre linéaire et même de l'algèbre bilinéaire. Toutes les disciplines étudiant des phénomènes linéaires utilisent les matrices. </a:t>
            </a:r>
            <a:r>
              <a:rPr lang="fr-FR" dirty="0">
                <a:hlinkClick r:id="rId3"/>
              </a:rPr>
              <a:t>Wikipédia</a:t>
            </a:r>
            <a:endParaRPr lang="en-US" dirty="0"/>
          </a:p>
        </p:txBody>
      </p:sp>
      <p:sp>
        <p:nvSpPr>
          <p:cNvPr id="4" name="Title 3"/>
          <p:cNvSpPr>
            <a:spLocks noGrp="1"/>
          </p:cNvSpPr>
          <p:nvPr>
            <p:ph type="title"/>
          </p:nvPr>
        </p:nvSpPr>
        <p:spPr>
          <a:prstGeom prst="rect">
            <a:avLst/>
          </a:prstGeom>
        </p:spPr>
        <p:txBody>
          <a:bodyPr>
            <a:normAutofit fontScale="90000"/>
          </a:bodyPr>
          <a:lstStyle/>
          <a:p>
            <a:r>
              <a:rPr lang="en-US" dirty="0"/>
              <a:t>Linear </a:t>
            </a:r>
            <a:r>
              <a:rPr lang="en-US" dirty="0" smtClean="0"/>
              <a:t>Algebra : Bases</a:t>
            </a:r>
            <a:endParaRPr lang="en-US" dirty="0"/>
          </a:p>
        </p:txBody>
      </p:sp>
      <p:sp>
        <p:nvSpPr>
          <p:cNvPr id="8" name="Espace réservé du contenu 7"/>
          <p:cNvSpPr>
            <a:spLocks noGrp="1"/>
          </p:cNvSpPr>
          <p:nvPr>
            <p:ph idx="10"/>
          </p:nvPr>
        </p:nvSpPr>
        <p:spPr/>
        <p:txBody>
          <a:bodyPr/>
          <a:lstStyle/>
          <a:p>
            <a:r>
              <a:rPr lang="en-US" dirty="0" smtClean="0"/>
              <a:t>Ensemble de VECTORS</a:t>
            </a:r>
          </a:p>
          <a:p>
            <a:pPr marL="0" indent="0">
              <a:buNone/>
            </a:pPr>
            <a:endParaRPr lang="en-US" dirty="0"/>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736" y="1258800"/>
            <a:ext cx="3689174" cy="3281885"/>
          </a:xfrm>
          <a:prstGeom prst="rect">
            <a:avLst/>
          </a:prstGeom>
        </p:spPr>
      </p:pic>
    </p:spTree>
    <p:extLst>
      <p:ext uri="{BB962C8B-B14F-4D97-AF65-F5344CB8AC3E}">
        <p14:creationId xmlns:p14="http://schemas.microsoft.com/office/powerpoint/2010/main" val="3252081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E4ED65F-B8F7-C24A-8BF3-835815BCD9A2}"/>
              </a:ext>
            </a:extLst>
          </p:cNvPr>
          <p:cNvPicPr>
            <a:picLocks noChangeAspect="1"/>
          </p:cNvPicPr>
          <p:nvPr/>
        </p:nvPicPr>
        <p:blipFill>
          <a:blip r:embed="rId2"/>
          <a:stretch>
            <a:fillRect/>
          </a:stretch>
        </p:blipFill>
        <p:spPr>
          <a:xfrm>
            <a:off x="0" y="0"/>
            <a:ext cx="9144000" cy="5143500"/>
          </a:xfrm>
          <a:prstGeom prst="rect">
            <a:avLst/>
          </a:prstGeom>
        </p:spPr>
      </p:pic>
      <p:sp>
        <p:nvSpPr>
          <p:cNvPr id="5" name="Content Placeholder 4"/>
          <p:cNvSpPr>
            <a:spLocks noGrp="1"/>
          </p:cNvSpPr>
          <p:nvPr>
            <p:ph idx="1"/>
          </p:nvPr>
        </p:nvSpPr>
        <p:spPr/>
        <p:txBody>
          <a:bodyPr>
            <a:normAutofit fontScale="85000" lnSpcReduction="10000"/>
          </a:bodyPr>
          <a:lstStyle/>
          <a:p>
            <a:pPr marL="514350" indent="-457200"/>
            <a:r>
              <a:rPr lang="en-US" dirty="0" smtClean="0"/>
              <a:t>TENSOR</a:t>
            </a:r>
            <a:endParaRPr lang="en-US" dirty="0"/>
          </a:p>
          <a:p>
            <a:pPr marL="914400" lvl="1" indent="-457200"/>
            <a:r>
              <a:rPr lang="fr-FR" dirty="0"/>
              <a:t>En mathématiques, plus précisément en algèbre multilinéaire et en géométrie différentielle, un tenseur désigne un objet très général, dont la valeur s'exprime dans un espace vectoriel. On peut l'utiliser entre autres pour représenter des applications multilinéaires ou des </a:t>
            </a:r>
            <a:r>
              <a:rPr lang="fr-FR" dirty="0" err="1"/>
              <a:t>multivecteurs.</a:t>
            </a:r>
            <a:r>
              <a:rPr lang="fr-FR" dirty="0" err="1">
                <a:hlinkClick r:id="rId3"/>
              </a:rPr>
              <a:t>Wikipédia</a:t>
            </a:r>
            <a:endParaRPr lang="en-US" dirty="0"/>
          </a:p>
        </p:txBody>
      </p:sp>
      <p:sp>
        <p:nvSpPr>
          <p:cNvPr id="4" name="Title 3"/>
          <p:cNvSpPr>
            <a:spLocks noGrp="1"/>
          </p:cNvSpPr>
          <p:nvPr>
            <p:ph type="title"/>
          </p:nvPr>
        </p:nvSpPr>
        <p:spPr>
          <a:prstGeom prst="rect">
            <a:avLst/>
          </a:prstGeom>
        </p:spPr>
        <p:txBody>
          <a:bodyPr>
            <a:normAutofit fontScale="90000"/>
          </a:bodyPr>
          <a:lstStyle/>
          <a:p>
            <a:r>
              <a:rPr lang="en-US" dirty="0"/>
              <a:t>Linear </a:t>
            </a:r>
            <a:r>
              <a:rPr lang="en-US" dirty="0" smtClean="0"/>
              <a:t>Algebra : Bases</a:t>
            </a:r>
            <a:endParaRPr lang="en-US" dirty="0"/>
          </a:p>
        </p:txBody>
      </p:sp>
      <p:sp>
        <p:nvSpPr>
          <p:cNvPr id="8" name="Espace réservé du contenu 7"/>
          <p:cNvSpPr>
            <a:spLocks noGrp="1"/>
          </p:cNvSpPr>
          <p:nvPr>
            <p:ph idx="10"/>
          </p:nvPr>
        </p:nvSpPr>
        <p:spPr/>
        <p:txBody>
          <a:bodyPr/>
          <a:lstStyle/>
          <a:p>
            <a:pPr marL="0" indent="0">
              <a:buNone/>
            </a:pPr>
            <a:endParaRPr lang="en-US" dirty="0" smtClean="0"/>
          </a:p>
          <a:p>
            <a:pPr marL="0" indent="0">
              <a:buNone/>
            </a:pPr>
            <a:endParaRPr lang="en-US" dirty="0"/>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8518" y="1020871"/>
            <a:ext cx="3911450" cy="3300608"/>
          </a:xfrm>
          <a:prstGeom prst="rect">
            <a:avLst/>
          </a:prstGeom>
        </p:spPr>
      </p:pic>
    </p:spTree>
    <p:extLst>
      <p:ext uri="{BB962C8B-B14F-4D97-AF65-F5344CB8AC3E}">
        <p14:creationId xmlns:p14="http://schemas.microsoft.com/office/powerpoint/2010/main" val="2178385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E4ED65F-B8F7-C24A-8BF3-835815BCD9A2}"/>
              </a:ext>
            </a:extLst>
          </p:cNvPr>
          <p:cNvPicPr>
            <a:picLocks noChangeAspect="1"/>
          </p:cNvPicPr>
          <p:nvPr/>
        </p:nvPicPr>
        <p:blipFill>
          <a:blip r:embed="rId2"/>
          <a:stretch>
            <a:fillRect/>
          </a:stretch>
        </p:blipFill>
        <p:spPr>
          <a:xfrm>
            <a:off x="0" y="0"/>
            <a:ext cx="9144000" cy="5143500"/>
          </a:xfrm>
          <a:prstGeom prst="rect">
            <a:avLst/>
          </a:prstGeom>
        </p:spPr>
      </p:pic>
      <p:sp>
        <p:nvSpPr>
          <p:cNvPr id="5" name="Content Placeholder 4"/>
          <p:cNvSpPr>
            <a:spLocks noGrp="1"/>
          </p:cNvSpPr>
          <p:nvPr>
            <p:ph idx="1"/>
          </p:nvPr>
        </p:nvSpPr>
        <p:spPr/>
        <p:txBody>
          <a:bodyPr>
            <a:normAutofit/>
          </a:bodyPr>
          <a:lstStyle/>
          <a:p>
            <a:pPr marL="514350" indent="-457200"/>
            <a:r>
              <a:rPr lang="en-US" dirty="0" smtClean="0"/>
              <a:t>TENSOR</a:t>
            </a:r>
            <a:endParaRPr lang="en-US" dirty="0"/>
          </a:p>
        </p:txBody>
      </p:sp>
      <p:sp>
        <p:nvSpPr>
          <p:cNvPr id="4" name="Title 3"/>
          <p:cNvSpPr>
            <a:spLocks noGrp="1"/>
          </p:cNvSpPr>
          <p:nvPr>
            <p:ph type="title"/>
          </p:nvPr>
        </p:nvSpPr>
        <p:spPr>
          <a:prstGeom prst="rect">
            <a:avLst/>
          </a:prstGeom>
        </p:spPr>
        <p:txBody>
          <a:bodyPr>
            <a:normAutofit fontScale="90000"/>
          </a:bodyPr>
          <a:lstStyle/>
          <a:p>
            <a:r>
              <a:rPr lang="en-US" dirty="0"/>
              <a:t>Linear </a:t>
            </a:r>
            <a:r>
              <a:rPr lang="en-US" dirty="0" smtClean="0"/>
              <a:t>Algebra : Bases</a:t>
            </a:r>
            <a:endParaRPr lang="en-US" dirty="0"/>
          </a:p>
        </p:txBody>
      </p:sp>
      <p:sp>
        <p:nvSpPr>
          <p:cNvPr id="8" name="Espace réservé du contenu 7"/>
          <p:cNvSpPr>
            <a:spLocks noGrp="1"/>
          </p:cNvSpPr>
          <p:nvPr>
            <p:ph idx="10"/>
          </p:nvPr>
        </p:nvSpPr>
        <p:spPr/>
        <p:txBody>
          <a:bodyPr/>
          <a:lstStyle/>
          <a:p>
            <a:pPr marL="0" indent="0">
              <a:buNone/>
            </a:pPr>
            <a:endParaRPr lang="en-US" dirty="0" smtClean="0"/>
          </a:p>
          <a:p>
            <a:pPr marL="0" indent="0">
              <a:buNone/>
            </a:pPr>
            <a:endParaRPr lang="en-US"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411" y="1296443"/>
            <a:ext cx="8367385" cy="3244421"/>
          </a:xfrm>
          <a:prstGeom prst="rect">
            <a:avLst/>
          </a:prstGeom>
        </p:spPr>
      </p:pic>
    </p:spTree>
    <p:extLst>
      <p:ext uri="{BB962C8B-B14F-4D97-AF65-F5344CB8AC3E}">
        <p14:creationId xmlns:p14="http://schemas.microsoft.com/office/powerpoint/2010/main" val="3386606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E4ED65F-B8F7-C24A-8BF3-835815BCD9A2}"/>
              </a:ext>
            </a:extLst>
          </p:cNvPr>
          <p:cNvPicPr>
            <a:picLocks noChangeAspect="1"/>
          </p:cNvPicPr>
          <p:nvPr/>
        </p:nvPicPr>
        <p:blipFill>
          <a:blip r:embed="rId2"/>
          <a:stretch>
            <a:fillRect/>
          </a:stretch>
        </p:blipFill>
        <p:spPr>
          <a:xfrm>
            <a:off x="0" y="0"/>
            <a:ext cx="9144000" cy="5143500"/>
          </a:xfrm>
          <a:prstGeom prst="rect">
            <a:avLst/>
          </a:prstGeom>
        </p:spPr>
      </p:pic>
      <p:sp>
        <p:nvSpPr>
          <p:cNvPr id="5" name="Content Placeholder 4"/>
          <p:cNvSpPr>
            <a:spLocks noGrp="1"/>
          </p:cNvSpPr>
          <p:nvPr>
            <p:ph idx="1"/>
          </p:nvPr>
        </p:nvSpPr>
        <p:spPr/>
        <p:txBody>
          <a:bodyPr>
            <a:normAutofit/>
          </a:bodyPr>
          <a:lstStyle/>
          <a:p>
            <a:pPr marL="514350" indent="-457200"/>
            <a:r>
              <a:rPr lang="en-US" dirty="0" smtClean="0"/>
              <a:t>IMAGES</a:t>
            </a:r>
            <a:endParaRPr lang="en-US" dirty="0"/>
          </a:p>
          <a:p>
            <a:pPr lvl="1"/>
            <a:r>
              <a:rPr lang="fr-FR" dirty="0"/>
              <a:t>Une </a:t>
            </a:r>
            <a:r>
              <a:rPr lang="fr-FR" b="1" dirty="0"/>
              <a:t>image</a:t>
            </a:r>
            <a:r>
              <a:rPr lang="fr-FR" dirty="0"/>
              <a:t> est une représentation visuelle, voire mentale, de quelque chose (objet, être vivant et/ou concept</a:t>
            </a:r>
            <a:r>
              <a:rPr lang="fr-FR" dirty="0" smtClean="0"/>
              <a:t>).</a:t>
            </a:r>
            <a:r>
              <a:rPr lang="fr-FR" dirty="0">
                <a:hlinkClick r:id="rId3"/>
              </a:rPr>
              <a:t> </a:t>
            </a:r>
            <a:endParaRPr lang="fr-FR" dirty="0" smtClean="0"/>
          </a:p>
        </p:txBody>
      </p:sp>
      <p:sp>
        <p:nvSpPr>
          <p:cNvPr id="4" name="Title 3"/>
          <p:cNvSpPr>
            <a:spLocks noGrp="1"/>
          </p:cNvSpPr>
          <p:nvPr>
            <p:ph type="title"/>
          </p:nvPr>
        </p:nvSpPr>
        <p:spPr>
          <a:prstGeom prst="rect">
            <a:avLst/>
          </a:prstGeom>
        </p:spPr>
        <p:txBody>
          <a:bodyPr>
            <a:normAutofit fontScale="90000"/>
          </a:bodyPr>
          <a:lstStyle/>
          <a:p>
            <a:r>
              <a:rPr lang="en-US" dirty="0"/>
              <a:t>Linear </a:t>
            </a:r>
            <a:r>
              <a:rPr lang="en-US" dirty="0" smtClean="0"/>
              <a:t>Algebra : Applications</a:t>
            </a:r>
            <a:endParaRPr lang="en-US" dirty="0"/>
          </a:p>
        </p:txBody>
      </p:sp>
      <p:sp>
        <p:nvSpPr>
          <p:cNvPr id="8" name="Espace réservé du contenu 7"/>
          <p:cNvSpPr>
            <a:spLocks noGrp="1"/>
          </p:cNvSpPr>
          <p:nvPr>
            <p:ph idx="10"/>
          </p:nvPr>
        </p:nvSpPr>
        <p:spPr/>
        <p:txBody>
          <a:bodyPr/>
          <a:lstStyle/>
          <a:p>
            <a:pPr marL="0" indent="0">
              <a:buNone/>
            </a:pPr>
            <a:endParaRPr lang="en-US" dirty="0" smtClean="0"/>
          </a:p>
          <a:p>
            <a:pPr marL="0" indent="0">
              <a:buNone/>
            </a:pPr>
            <a:endParaRPr lang="en-US" dirty="0"/>
          </a:p>
        </p:txBody>
      </p: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070" y="925513"/>
            <a:ext cx="4303670" cy="3621435"/>
          </a:xfrm>
          <a:prstGeom prst="rect">
            <a:avLst/>
          </a:prstGeom>
        </p:spPr>
      </p:pic>
    </p:spTree>
    <p:extLst>
      <p:ext uri="{BB962C8B-B14F-4D97-AF65-F5344CB8AC3E}">
        <p14:creationId xmlns:p14="http://schemas.microsoft.com/office/powerpoint/2010/main" val="1718755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E4ED65F-B8F7-C24A-8BF3-835815BCD9A2}"/>
              </a:ext>
            </a:extLst>
          </p:cNvPr>
          <p:cNvPicPr>
            <a:picLocks noChangeAspect="1"/>
          </p:cNvPicPr>
          <p:nvPr/>
        </p:nvPicPr>
        <p:blipFill>
          <a:blip r:embed="rId2"/>
          <a:stretch>
            <a:fillRect/>
          </a:stretch>
        </p:blipFill>
        <p:spPr>
          <a:xfrm>
            <a:off x="0" y="0"/>
            <a:ext cx="9144000" cy="5143500"/>
          </a:xfrm>
          <a:prstGeom prst="rect">
            <a:avLst/>
          </a:prstGeom>
        </p:spPr>
      </p:pic>
      <p:sp>
        <p:nvSpPr>
          <p:cNvPr id="5" name="Content Placeholder 4"/>
          <p:cNvSpPr>
            <a:spLocks noGrp="1"/>
          </p:cNvSpPr>
          <p:nvPr>
            <p:ph idx="1"/>
          </p:nvPr>
        </p:nvSpPr>
        <p:spPr/>
        <p:txBody>
          <a:bodyPr>
            <a:normAutofit/>
          </a:bodyPr>
          <a:lstStyle/>
          <a:p>
            <a:pPr marL="514350" indent="-457200"/>
            <a:r>
              <a:rPr lang="en-US" dirty="0" smtClean="0"/>
              <a:t>IMAGES</a:t>
            </a:r>
            <a:endParaRPr lang="en-US" dirty="0"/>
          </a:p>
          <a:p>
            <a:pPr marL="914400" lvl="1" indent="-457200"/>
            <a:r>
              <a:rPr lang="fr-FR" b="1" dirty="0" smtClean="0"/>
              <a:t>« définition »</a:t>
            </a:r>
            <a:r>
              <a:rPr lang="fr-FR" dirty="0"/>
              <a:t> </a:t>
            </a:r>
            <a:r>
              <a:rPr lang="fr-FR" dirty="0" smtClean="0"/>
              <a:t>: </a:t>
            </a:r>
          </a:p>
          <a:p>
            <a:pPr marL="800100" lvl="2" indent="0">
              <a:buNone/>
            </a:pPr>
            <a:r>
              <a:rPr lang="fr-FR" dirty="0" smtClean="0"/>
              <a:t>le </a:t>
            </a:r>
            <a:r>
              <a:rPr lang="fr-FR" dirty="0"/>
              <a:t>nombre de pixels constituant l'</a:t>
            </a:r>
            <a:r>
              <a:rPr lang="fr-FR" b="1" dirty="0"/>
              <a:t>image</a:t>
            </a:r>
            <a:r>
              <a:rPr lang="fr-FR" dirty="0"/>
              <a:t>, </a:t>
            </a:r>
            <a:r>
              <a:rPr lang="fr-FR" b="1" dirty="0"/>
              <a:t>c'est</a:t>
            </a:r>
            <a:r>
              <a:rPr lang="fr-FR" dirty="0"/>
              <a:t>-à-dire sa «dimension informatique» (le nombre de colonnes de l'</a:t>
            </a:r>
            <a:r>
              <a:rPr lang="fr-FR" b="1" dirty="0"/>
              <a:t>image que</a:t>
            </a:r>
            <a:r>
              <a:rPr lang="fr-FR" dirty="0"/>
              <a:t> multiplie son nombre de lignes).</a:t>
            </a:r>
            <a:endParaRPr lang="en-US" dirty="0"/>
          </a:p>
        </p:txBody>
      </p:sp>
      <p:sp>
        <p:nvSpPr>
          <p:cNvPr id="4" name="Title 3"/>
          <p:cNvSpPr>
            <a:spLocks noGrp="1"/>
          </p:cNvSpPr>
          <p:nvPr>
            <p:ph type="title"/>
          </p:nvPr>
        </p:nvSpPr>
        <p:spPr>
          <a:prstGeom prst="rect">
            <a:avLst/>
          </a:prstGeom>
        </p:spPr>
        <p:txBody>
          <a:bodyPr>
            <a:normAutofit fontScale="90000"/>
          </a:bodyPr>
          <a:lstStyle/>
          <a:p>
            <a:r>
              <a:rPr lang="en-US" dirty="0" err="1"/>
              <a:t>Encodage</a:t>
            </a:r>
            <a:endParaRPr lang="en-US" dirty="0"/>
          </a:p>
        </p:txBody>
      </p:sp>
      <p:sp>
        <p:nvSpPr>
          <p:cNvPr id="8" name="Espace réservé du contenu 7"/>
          <p:cNvSpPr>
            <a:spLocks noGrp="1"/>
          </p:cNvSpPr>
          <p:nvPr>
            <p:ph idx="10"/>
          </p:nvPr>
        </p:nvSpPr>
        <p:spPr/>
        <p:txBody>
          <a:bodyPr/>
          <a:lstStyle/>
          <a:p>
            <a:pPr marL="0" indent="0">
              <a:buNone/>
            </a:pPr>
            <a:endParaRPr lang="en-US" dirty="0" smtClean="0"/>
          </a:p>
          <a:p>
            <a:pPr marL="0" indent="0">
              <a:buNone/>
            </a:pPr>
            <a:endParaRPr lang="en-US"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2937" y="925513"/>
            <a:ext cx="3789123" cy="3771747"/>
          </a:xfrm>
          <a:prstGeom prst="rect">
            <a:avLst/>
          </a:prstGeom>
        </p:spPr>
      </p:pic>
    </p:spTree>
    <p:extLst>
      <p:ext uri="{BB962C8B-B14F-4D97-AF65-F5344CB8AC3E}">
        <p14:creationId xmlns:p14="http://schemas.microsoft.com/office/powerpoint/2010/main" val="3200309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E4ED65F-B8F7-C24A-8BF3-835815BCD9A2}"/>
              </a:ext>
            </a:extLst>
          </p:cNvPr>
          <p:cNvPicPr>
            <a:picLocks noChangeAspect="1"/>
          </p:cNvPicPr>
          <p:nvPr/>
        </p:nvPicPr>
        <p:blipFill>
          <a:blip r:embed="rId2"/>
          <a:stretch>
            <a:fillRect/>
          </a:stretch>
        </p:blipFill>
        <p:spPr>
          <a:xfrm>
            <a:off x="0" y="0"/>
            <a:ext cx="9144000" cy="5143500"/>
          </a:xfrm>
          <a:prstGeom prst="rect">
            <a:avLst/>
          </a:prstGeom>
        </p:spPr>
      </p:pic>
      <p:sp>
        <p:nvSpPr>
          <p:cNvPr id="5" name="Content Placeholder 4"/>
          <p:cNvSpPr>
            <a:spLocks noGrp="1"/>
          </p:cNvSpPr>
          <p:nvPr>
            <p:ph idx="1"/>
          </p:nvPr>
        </p:nvSpPr>
        <p:spPr/>
        <p:txBody>
          <a:bodyPr>
            <a:normAutofit lnSpcReduction="10000"/>
          </a:bodyPr>
          <a:lstStyle/>
          <a:p>
            <a:pPr marL="514350" indent="-457200"/>
            <a:r>
              <a:rPr lang="en-US" dirty="0" smtClean="0"/>
              <a:t>IMAGES</a:t>
            </a:r>
            <a:endParaRPr lang="en-US" dirty="0"/>
          </a:p>
          <a:p>
            <a:pPr marL="914400" lvl="1" indent="-457200"/>
            <a:r>
              <a:rPr lang="fr-FR" b="1" dirty="0" smtClean="0"/>
              <a:t>« </a:t>
            </a:r>
            <a:r>
              <a:rPr lang="fr-FR" b="1" dirty="0"/>
              <a:t> résolution </a:t>
            </a:r>
            <a:r>
              <a:rPr lang="fr-FR" b="1" dirty="0" smtClean="0"/>
              <a:t> »</a:t>
            </a:r>
            <a:r>
              <a:rPr lang="fr-FR" dirty="0"/>
              <a:t> </a:t>
            </a:r>
            <a:r>
              <a:rPr lang="fr-FR" dirty="0" smtClean="0"/>
              <a:t>: </a:t>
            </a:r>
          </a:p>
          <a:p>
            <a:pPr marL="800100" lvl="2" indent="0">
              <a:buNone/>
            </a:pPr>
            <a:r>
              <a:rPr lang="fr-FR" dirty="0" smtClean="0"/>
              <a:t>terme </a:t>
            </a:r>
            <a:r>
              <a:rPr lang="fr-FR" dirty="0"/>
              <a:t>souvent confondu avec la "définition", détermine par contre le nombre de points ou pixels par unité de surface, exprimé en </a:t>
            </a:r>
            <a:r>
              <a:rPr lang="fr-FR" i="1" dirty="0"/>
              <a:t>points par pouce</a:t>
            </a:r>
            <a:r>
              <a:rPr lang="fr-FR" dirty="0"/>
              <a:t> (</a:t>
            </a:r>
            <a:r>
              <a:rPr lang="fr-FR" b="1" dirty="0"/>
              <a:t>PPP</a:t>
            </a:r>
            <a:r>
              <a:rPr lang="fr-FR" dirty="0"/>
              <a:t>, en anglais </a:t>
            </a:r>
            <a:r>
              <a:rPr lang="fr-FR" b="1" dirty="0"/>
              <a:t>DPI</a:t>
            </a:r>
            <a:r>
              <a:rPr lang="fr-FR" dirty="0"/>
              <a:t> pour </a:t>
            </a:r>
            <a:r>
              <a:rPr lang="fr-FR" i="1" dirty="0"/>
              <a:t>Dots Per </a:t>
            </a:r>
            <a:r>
              <a:rPr lang="fr-FR" i="1" dirty="0" err="1"/>
              <a:t>Inch</a:t>
            </a:r>
            <a:r>
              <a:rPr lang="fr-FR" dirty="0"/>
              <a:t>); un pouce représentant 2.54 cm</a:t>
            </a:r>
            <a:r>
              <a:rPr lang="fr-FR" dirty="0" smtClean="0"/>
              <a:t>.</a:t>
            </a:r>
            <a:endParaRPr lang="en-US" dirty="0"/>
          </a:p>
        </p:txBody>
      </p:sp>
      <p:sp>
        <p:nvSpPr>
          <p:cNvPr id="4" name="Title 3"/>
          <p:cNvSpPr>
            <a:spLocks noGrp="1"/>
          </p:cNvSpPr>
          <p:nvPr>
            <p:ph type="title"/>
          </p:nvPr>
        </p:nvSpPr>
        <p:spPr>
          <a:prstGeom prst="rect">
            <a:avLst/>
          </a:prstGeom>
        </p:spPr>
        <p:txBody>
          <a:bodyPr>
            <a:normAutofit fontScale="90000"/>
          </a:bodyPr>
          <a:lstStyle/>
          <a:p>
            <a:r>
              <a:rPr lang="en-US" dirty="0" err="1"/>
              <a:t>Encodage</a:t>
            </a:r>
            <a:endParaRPr lang="en-US" dirty="0"/>
          </a:p>
        </p:txBody>
      </p:sp>
      <p:sp>
        <p:nvSpPr>
          <p:cNvPr id="8" name="Espace réservé du contenu 7"/>
          <p:cNvSpPr>
            <a:spLocks noGrp="1"/>
          </p:cNvSpPr>
          <p:nvPr>
            <p:ph idx="10"/>
          </p:nvPr>
        </p:nvSpPr>
        <p:spPr/>
        <p:txBody>
          <a:bodyPr/>
          <a:lstStyle/>
          <a:p>
            <a:pPr marL="0" indent="0">
              <a:buNone/>
            </a:pPr>
            <a:endParaRPr lang="en-US" dirty="0" smtClean="0"/>
          </a:p>
          <a:p>
            <a:pPr marL="0" indent="0">
              <a:buNone/>
            </a:pPr>
            <a:endParaRPr lang="en-US"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9786" y="952500"/>
            <a:ext cx="4277638" cy="3238500"/>
          </a:xfrm>
          <a:prstGeom prst="rect">
            <a:avLst/>
          </a:prstGeom>
        </p:spPr>
      </p:pic>
    </p:spTree>
    <p:extLst>
      <p:ext uri="{BB962C8B-B14F-4D97-AF65-F5344CB8AC3E}">
        <p14:creationId xmlns:p14="http://schemas.microsoft.com/office/powerpoint/2010/main" val="3260011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E4ED65F-B8F7-C24A-8BF3-835815BCD9A2}"/>
              </a:ext>
            </a:extLst>
          </p:cNvPr>
          <p:cNvPicPr>
            <a:picLocks noChangeAspect="1"/>
          </p:cNvPicPr>
          <p:nvPr/>
        </p:nvPicPr>
        <p:blipFill>
          <a:blip r:embed="rId2"/>
          <a:stretch>
            <a:fillRect/>
          </a:stretch>
        </p:blipFill>
        <p:spPr>
          <a:xfrm>
            <a:off x="0" y="0"/>
            <a:ext cx="9144000" cy="5143500"/>
          </a:xfrm>
          <a:prstGeom prst="rect">
            <a:avLst/>
          </a:prstGeom>
        </p:spPr>
      </p:pic>
      <p:sp>
        <p:nvSpPr>
          <p:cNvPr id="5" name="Content Placeholder 4"/>
          <p:cNvSpPr>
            <a:spLocks noGrp="1"/>
          </p:cNvSpPr>
          <p:nvPr>
            <p:ph idx="1"/>
          </p:nvPr>
        </p:nvSpPr>
        <p:spPr/>
        <p:txBody>
          <a:bodyPr>
            <a:normAutofit/>
          </a:bodyPr>
          <a:lstStyle/>
          <a:p>
            <a:pPr marL="514350" indent="-457200"/>
            <a:r>
              <a:rPr lang="en-US" dirty="0" smtClean="0"/>
              <a:t>IMAGES</a:t>
            </a:r>
            <a:endParaRPr lang="en-US" dirty="0"/>
          </a:p>
          <a:p>
            <a:pPr lvl="1"/>
            <a:r>
              <a:rPr lang="fr-FR" dirty="0"/>
              <a:t>Une </a:t>
            </a:r>
            <a:r>
              <a:rPr lang="fr-FR" b="1" dirty="0"/>
              <a:t>image</a:t>
            </a:r>
            <a:r>
              <a:rPr lang="fr-FR" dirty="0"/>
              <a:t> </a:t>
            </a:r>
            <a:r>
              <a:rPr lang="fr-FR" dirty="0" smtClean="0"/>
              <a:t>peut </a:t>
            </a:r>
            <a:r>
              <a:rPr lang="fr-FR" dirty="0" err="1" smtClean="0"/>
              <a:t>etre</a:t>
            </a:r>
            <a:r>
              <a:rPr lang="fr-FR" dirty="0" smtClean="0"/>
              <a:t> </a:t>
            </a:r>
            <a:r>
              <a:rPr lang="fr-FR" dirty="0" err="1" smtClean="0"/>
              <a:t>represent</a:t>
            </a:r>
            <a:r>
              <a:rPr lang="en-US" dirty="0" err="1" smtClean="0"/>
              <a:t>ée</a:t>
            </a:r>
            <a:r>
              <a:rPr lang="en-US" dirty="0" smtClean="0"/>
              <a:t> </a:t>
            </a:r>
            <a:r>
              <a:rPr lang="en-US" dirty="0" err="1" smtClean="0"/>
              <a:t>comme</a:t>
            </a:r>
            <a:r>
              <a:rPr lang="en-US" dirty="0" smtClean="0"/>
              <a:t> un </a:t>
            </a:r>
            <a:r>
              <a:rPr lang="en-US" dirty="0" err="1" smtClean="0"/>
              <a:t>Tenseur</a:t>
            </a:r>
            <a:r>
              <a:rPr lang="en-US" dirty="0" smtClean="0"/>
              <a:t> à 3D</a:t>
            </a:r>
            <a:r>
              <a:rPr lang="fr-FR" dirty="0" smtClean="0"/>
              <a:t>. Et chaque dimension est un tenseur </a:t>
            </a:r>
            <a:r>
              <a:rPr lang="en-US" dirty="0" smtClean="0"/>
              <a:t>à 2D (</a:t>
            </a:r>
            <a:r>
              <a:rPr lang="en-US" dirty="0" err="1" smtClean="0"/>
              <a:t>matrice</a:t>
            </a:r>
            <a:r>
              <a:rPr lang="en-US" dirty="0" smtClean="0"/>
              <a:t>) </a:t>
            </a:r>
            <a:r>
              <a:rPr lang="en-US" dirty="0" err="1" smtClean="0"/>
              <a:t>representant</a:t>
            </a:r>
            <a:r>
              <a:rPr lang="en-US" dirty="0" smtClean="0"/>
              <a:t> </a:t>
            </a:r>
            <a:r>
              <a:rPr lang="en-US" dirty="0" err="1" smtClean="0"/>
              <a:t>une</a:t>
            </a:r>
            <a:r>
              <a:rPr lang="en-US" dirty="0" smtClean="0"/>
              <a:t> </a:t>
            </a:r>
            <a:r>
              <a:rPr lang="en-US" dirty="0" err="1" smtClean="0"/>
              <a:t>couleur</a:t>
            </a:r>
            <a:r>
              <a:rPr lang="en-US" dirty="0" smtClean="0"/>
              <a:t> </a:t>
            </a:r>
            <a:r>
              <a:rPr lang="en-US" dirty="0" err="1" smtClean="0"/>
              <a:t>primaire</a:t>
            </a:r>
            <a:r>
              <a:rPr lang="en-US" dirty="0" smtClean="0"/>
              <a:t>.</a:t>
            </a:r>
          </a:p>
          <a:p>
            <a:pPr lvl="1"/>
            <a:r>
              <a:rPr lang="en-US" dirty="0" smtClean="0"/>
              <a:t> </a:t>
            </a:r>
            <a:r>
              <a:rPr lang="en-US" dirty="0" err="1" smtClean="0"/>
              <a:t>Chaque</a:t>
            </a:r>
            <a:r>
              <a:rPr lang="en-US" dirty="0" smtClean="0"/>
              <a:t> pixel </a:t>
            </a:r>
            <a:r>
              <a:rPr lang="en-US" dirty="0" err="1" smtClean="0"/>
              <a:t>est</a:t>
            </a:r>
            <a:r>
              <a:rPr lang="en-US" dirty="0"/>
              <a:t> </a:t>
            </a:r>
            <a:r>
              <a:rPr lang="en-US" dirty="0" smtClean="0"/>
              <a:t>un </a:t>
            </a:r>
            <a:r>
              <a:rPr lang="en-US" dirty="0" err="1" smtClean="0"/>
              <a:t>scalaire</a:t>
            </a:r>
            <a:r>
              <a:rPr lang="en-US" dirty="0" smtClean="0"/>
              <a:t> variant entre 0 et 255</a:t>
            </a:r>
            <a:r>
              <a:rPr lang="fr-FR" dirty="0" smtClean="0">
                <a:hlinkClick r:id="rId3"/>
              </a:rPr>
              <a:t> </a:t>
            </a:r>
            <a:endParaRPr lang="fr-FR" dirty="0" smtClean="0"/>
          </a:p>
        </p:txBody>
      </p:sp>
      <p:sp>
        <p:nvSpPr>
          <p:cNvPr id="4" name="Title 3"/>
          <p:cNvSpPr>
            <a:spLocks noGrp="1"/>
          </p:cNvSpPr>
          <p:nvPr>
            <p:ph type="title"/>
          </p:nvPr>
        </p:nvSpPr>
        <p:spPr>
          <a:prstGeom prst="rect">
            <a:avLst/>
          </a:prstGeom>
        </p:spPr>
        <p:txBody>
          <a:bodyPr>
            <a:normAutofit fontScale="90000"/>
          </a:bodyPr>
          <a:lstStyle/>
          <a:p>
            <a:r>
              <a:rPr lang="en-US" dirty="0" err="1" smtClean="0"/>
              <a:t>Encodage</a:t>
            </a:r>
            <a:endParaRPr lang="en-US" dirty="0"/>
          </a:p>
        </p:txBody>
      </p:sp>
      <p:sp>
        <p:nvSpPr>
          <p:cNvPr id="8" name="Espace réservé du contenu 7"/>
          <p:cNvSpPr>
            <a:spLocks noGrp="1"/>
          </p:cNvSpPr>
          <p:nvPr>
            <p:ph idx="10"/>
          </p:nvPr>
        </p:nvSpPr>
        <p:spPr/>
        <p:txBody>
          <a:bodyPr/>
          <a:lstStyle/>
          <a:p>
            <a:pPr marL="0" indent="0">
              <a:buNone/>
            </a:pPr>
            <a:endParaRPr lang="en-US" dirty="0" smtClean="0"/>
          </a:p>
          <a:p>
            <a:pPr marL="0" indent="0">
              <a:buNone/>
            </a:pPr>
            <a:endParaRPr lang="en-US" dirty="0"/>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422" y="925513"/>
            <a:ext cx="4030578" cy="3884482"/>
          </a:xfrm>
          <a:prstGeom prst="rect">
            <a:avLst/>
          </a:prstGeom>
        </p:spPr>
      </p:pic>
    </p:spTree>
    <p:extLst>
      <p:ext uri="{BB962C8B-B14F-4D97-AF65-F5344CB8AC3E}">
        <p14:creationId xmlns:p14="http://schemas.microsoft.com/office/powerpoint/2010/main" val="372954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6FDD04E-1057-414C-AF85-90449138BC33}"/>
              </a:ext>
            </a:extLst>
          </p:cNvPr>
          <p:cNvPicPr>
            <a:picLocks noChangeAspect="1"/>
          </p:cNvPicPr>
          <p:nvPr/>
        </p:nvPicPr>
        <p:blipFill>
          <a:blip r:embed="rId2"/>
          <a:stretch>
            <a:fillRect/>
          </a:stretch>
        </p:blipFill>
        <p:spPr>
          <a:xfrm>
            <a:off x="0" y="0"/>
            <a:ext cx="9144000" cy="5143500"/>
          </a:xfrm>
          <a:prstGeom prst="rect">
            <a:avLst/>
          </a:prstGeom>
        </p:spPr>
      </p:pic>
      <p:graphicFrame>
        <p:nvGraphicFramePr>
          <p:cNvPr id="3" name="Content Placeholder 2"/>
          <p:cNvGraphicFramePr>
            <a:graphicFrameLocks noGrp="1"/>
          </p:cNvGraphicFramePr>
          <p:nvPr>
            <p:ph idx="1"/>
            <p:extLst>
              <p:ext uri="{D42A27DB-BD31-4B8C-83A1-F6EECF244321}">
                <p14:modId xmlns:p14="http://schemas.microsoft.com/office/powerpoint/2010/main" val="2708050227"/>
              </p:ext>
            </p:extLst>
          </p:nvPr>
        </p:nvGraphicFramePr>
        <p:xfrm>
          <a:off x="233363" y="925513"/>
          <a:ext cx="8683625" cy="3765484"/>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3"/>
          <p:cNvSpPr>
            <a:spLocks noGrp="1"/>
          </p:cNvSpPr>
          <p:nvPr>
            <p:ph type="title"/>
          </p:nvPr>
        </p:nvSpPr>
        <p:spPr>
          <a:prstGeom prst="rect">
            <a:avLst/>
          </a:prstGeom>
        </p:spPr>
        <p:txBody>
          <a:bodyPr>
            <a:normAutofit fontScale="90000"/>
          </a:bodyPr>
          <a:lstStyle/>
          <a:p>
            <a:r>
              <a:rPr lang="en-US" dirty="0" err="1"/>
              <a:t>Encodage</a:t>
            </a:r>
            <a:endParaRPr lang="en-US" dirty="0"/>
          </a:p>
        </p:txBody>
      </p:sp>
    </p:spTree>
    <p:extLst>
      <p:ext uri="{BB962C8B-B14F-4D97-AF65-F5344CB8AC3E}">
        <p14:creationId xmlns:p14="http://schemas.microsoft.com/office/powerpoint/2010/main" val="1775261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A456100-564B-3744-BE2D-55C75AE036BE}"/>
              </a:ext>
            </a:extLst>
          </p:cNvPr>
          <p:cNvPicPr>
            <a:picLocks noChangeAspect="1"/>
          </p:cNvPicPr>
          <p:nvPr/>
        </p:nvPicPr>
        <p:blipFill>
          <a:blip r:embed="rId2"/>
          <a:stretch>
            <a:fillRect/>
          </a:stretch>
        </p:blipFill>
        <p:spPr>
          <a:xfrm>
            <a:off x="0" y="0"/>
            <a:ext cx="9144000" cy="5143500"/>
          </a:xfrm>
          <a:prstGeom prst="rect">
            <a:avLst/>
          </a:prstGeom>
        </p:spPr>
      </p:pic>
      <p:sp>
        <p:nvSpPr>
          <p:cNvPr id="5" name="Content Placeholder 4"/>
          <p:cNvSpPr>
            <a:spLocks noGrp="1"/>
          </p:cNvSpPr>
          <p:nvPr>
            <p:ph idx="1"/>
          </p:nvPr>
        </p:nvSpPr>
        <p:spPr/>
        <p:txBody>
          <a:bodyPr>
            <a:normAutofit lnSpcReduction="10000"/>
          </a:bodyPr>
          <a:lstStyle/>
          <a:p>
            <a:pPr marL="0" indent="0">
              <a:buNone/>
            </a:pPr>
            <a:r>
              <a:rPr lang="en-US" dirty="0" err="1" smtClean="0"/>
              <a:t>Dans</a:t>
            </a:r>
            <a:r>
              <a:rPr lang="en-US" dirty="0" smtClean="0"/>
              <a:t> </a:t>
            </a:r>
            <a:r>
              <a:rPr lang="en-US" dirty="0" err="1" smtClean="0"/>
              <a:t>cette</a:t>
            </a:r>
            <a:r>
              <a:rPr lang="en-US" dirty="0" smtClean="0"/>
              <a:t> premiere </a:t>
            </a:r>
            <a:r>
              <a:rPr lang="en-US" dirty="0" err="1" smtClean="0"/>
              <a:t>partie</a:t>
            </a:r>
            <a:r>
              <a:rPr lang="en-US" dirty="0" smtClean="0"/>
              <a:t> nous </a:t>
            </a:r>
            <a:r>
              <a:rPr lang="en-US" dirty="0" err="1" smtClean="0"/>
              <a:t>verrons</a:t>
            </a:r>
            <a:r>
              <a:rPr lang="en-US" dirty="0" smtClean="0"/>
              <a:t>:</a:t>
            </a:r>
            <a:endParaRPr lang="en-US" dirty="0"/>
          </a:p>
          <a:p>
            <a:pPr marL="514350" indent="-457200"/>
            <a:r>
              <a:rPr lang="en-US" dirty="0" err="1" smtClean="0"/>
              <a:t>C’est</a:t>
            </a:r>
            <a:r>
              <a:rPr lang="en-US" dirty="0" smtClean="0"/>
              <a:t> quoi </a:t>
            </a:r>
            <a:r>
              <a:rPr lang="en-US" dirty="0" err="1" smtClean="0"/>
              <a:t>l’intélligence</a:t>
            </a:r>
            <a:r>
              <a:rPr lang="en-US" dirty="0" smtClean="0"/>
              <a:t> </a:t>
            </a:r>
            <a:r>
              <a:rPr lang="en-US" dirty="0" err="1" smtClean="0"/>
              <a:t>artificielle</a:t>
            </a:r>
            <a:r>
              <a:rPr lang="en-US" dirty="0" smtClean="0"/>
              <a:t>.</a:t>
            </a:r>
            <a:endParaRPr lang="en-US" dirty="0" smtClean="0"/>
          </a:p>
          <a:p>
            <a:pPr marL="514350" indent="-457200"/>
            <a:r>
              <a:rPr lang="en-US" dirty="0"/>
              <a:t>Les bases de </a:t>
            </a:r>
            <a:r>
              <a:rPr lang="en-US" dirty="0" err="1"/>
              <a:t>l’algèbre</a:t>
            </a:r>
            <a:r>
              <a:rPr lang="en-US" dirty="0"/>
              <a:t> </a:t>
            </a:r>
            <a:r>
              <a:rPr lang="en-US" dirty="0" err="1" smtClean="0"/>
              <a:t>linéaire</a:t>
            </a:r>
            <a:r>
              <a:rPr lang="en-US" dirty="0" smtClean="0"/>
              <a:t> &amp; Applications</a:t>
            </a:r>
            <a:endParaRPr lang="en-US" dirty="0"/>
          </a:p>
          <a:p>
            <a:pPr marL="914400" lvl="1" indent="-457200"/>
            <a:r>
              <a:rPr lang="en-US" dirty="0" err="1" smtClean="0"/>
              <a:t>Scalaire</a:t>
            </a:r>
            <a:r>
              <a:rPr lang="en-US" dirty="0"/>
              <a:t> </a:t>
            </a:r>
            <a:r>
              <a:rPr lang="en-US" dirty="0" smtClean="0"/>
              <a:t>(Scalar)</a:t>
            </a:r>
          </a:p>
          <a:p>
            <a:pPr marL="914400" lvl="1" indent="-457200"/>
            <a:r>
              <a:rPr lang="en-US" dirty="0" err="1" smtClean="0"/>
              <a:t>Vecteur</a:t>
            </a:r>
            <a:r>
              <a:rPr lang="en-US" dirty="0" smtClean="0"/>
              <a:t> (Vector)</a:t>
            </a:r>
          </a:p>
          <a:p>
            <a:pPr marL="914400" lvl="1" indent="-457200"/>
            <a:r>
              <a:rPr lang="en-US" dirty="0" err="1" smtClean="0"/>
              <a:t>Matrice</a:t>
            </a:r>
            <a:r>
              <a:rPr lang="en-US" dirty="0" smtClean="0"/>
              <a:t> (Matrix)</a:t>
            </a:r>
          </a:p>
          <a:p>
            <a:pPr marL="914400" lvl="1" indent="-457200"/>
            <a:r>
              <a:rPr lang="en-US" dirty="0" err="1" smtClean="0"/>
              <a:t>Tenseur</a:t>
            </a:r>
            <a:r>
              <a:rPr lang="en-US" dirty="0" smtClean="0"/>
              <a:t> (</a:t>
            </a:r>
            <a:r>
              <a:rPr lang="en-US" dirty="0" smtClean="0"/>
              <a:t>Tensor)</a:t>
            </a:r>
          </a:p>
          <a:p>
            <a:pPr marL="914400" lvl="1" indent="-457200"/>
            <a:r>
              <a:rPr lang="en-US" dirty="0" err="1" smtClean="0"/>
              <a:t>Encodage</a:t>
            </a:r>
            <a:endParaRPr lang="en-US" dirty="0" smtClean="0"/>
          </a:p>
          <a:p>
            <a:pPr marL="457200" lvl="1" indent="0">
              <a:buNone/>
            </a:pPr>
            <a:endParaRPr lang="en-US" dirty="0" smtClean="0"/>
          </a:p>
        </p:txBody>
      </p:sp>
      <p:sp>
        <p:nvSpPr>
          <p:cNvPr id="4" name="Title 3"/>
          <p:cNvSpPr>
            <a:spLocks noGrp="1"/>
          </p:cNvSpPr>
          <p:nvPr>
            <p:ph type="title"/>
          </p:nvPr>
        </p:nvSpPr>
        <p:spPr>
          <a:xfrm>
            <a:off x="233169" y="141555"/>
            <a:ext cx="6362158" cy="406715"/>
          </a:xfrm>
          <a:prstGeom prst="rect">
            <a:avLst/>
          </a:prstGeom>
        </p:spPr>
        <p:txBody>
          <a:bodyPr>
            <a:normAutofit fontScale="90000"/>
          </a:bodyPr>
          <a:lstStyle/>
          <a:p>
            <a:r>
              <a:rPr lang="en-US" dirty="0" err="1" smtClean="0"/>
              <a:t>Sommaire</a:t>
            </a:r>
            <a:endParaRPr lang="en-US" dirty="0"/>
          </a:p>
        </p:txBody>
      </p:sp>
    </p:spTree>
    <p:extLst>
      <p:ext uri="{BB962C8B-B14F-4D97-AF65-F5344CB8AC3E}">
        <p14:creationId xmlns:p14="http://schemas.microsoft.com/office/powerpoint/2010/main" val="1610122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E4ED65F-B8F7-C24A-8BF3-835815BCD9A2}"/>
              </a:ext>
            </a:extLst>
          </p:cNvPr>
          <p:cNvPicPr>
            <a:picLocks noChangeAspect="1"/>
          </p:cNvPicPr>
          <p:nvPr/>
        </p:nvPicPr>
        <p:blipFill>
          <a:blip r:embed="rId2"/>
          <a:stretch>
            <a:fillRect/>
          </a:stretch>
        </p:blipFill>
        <p:spPr>
          <a:xfrm>
            <a:off x="0" y="0"/>
            <a:ext cx="9144000" cy="5143500"/>
          </a:xfrm>
          <a:prstGeom prst="rect">
            <a:avLst/>
          </a:prstGeom>
        </p:spPr>
      </p:pic>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689825"/>
            <a:ext cx="4271375" cy="2192991"/>
          </a:xfrm>
        </p:spPr>
      </p:pic>
      <p:sp>
        <p:nvSpPr>
          <p:cNvPr id="4" name="Title 3"/>
          <p:cNvSpPr>
            <a:spLocks noGrp="1"/>
          </p:cNvSpPr>
          <p:nvPr>
            <p:ph type="title"/>
          </p:nvPr>
        </p:nvSpPr>
        <p:spPr>
          <a:prstGeom prst="rect">
            <a:avLst/>
          </a:prstGeom>
        </p:spPr>
        <p:txBody>
          <a:bodyPr>
            <a:normAutofit fontScale="90000"/>
          </a:bodyPr>
          <a:lstStyle/>
          <a:p>
            <a:r>
              <a:rPr lang="en-US" dirty="0" smtClean="0"/>
              <a:t>OUTILS</a:t>
            </a:r>
            <a:endParaRPr lang="en-US" dirty="0"/>
          </a:p>
        </p:txBody>
      </p:sp>
      <p:sp>
        <p:nvSpPr>
          <p:cNvPr id="8" name="Espace réservé du contenu 7"/>
          <p:cNvSpPr>
            <a:spLocks noGrp="1"/>
          </p:cNvSpPr>
          <p:nvPr>
            <p:ph idx="10"/>
          </p:nvPr>
        </p:nvSpPr>
        <p:spPr/>
        <p:txBody>
          <a:bodyPr/>
          <a:lstStyle/>
          <a:p>
            <a:pPr marL="0" indent="0">
              <a:buNone/>
            </a:pPr>
            <a:endParaRPr lang="en-US" dirty="0" smtClean="0"/>
          </a:p>
          <a:p>
            <a:pPr marL="0" indent="0">
              <a:buNone/>
            </a:pPr>
            <a:endParaRPr lang="en-US" dirty="0"/>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32920"/>
            <a:ext cx="3211295" cy="1630619"/>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818370"/>
            <a:ext cx="3874391" cy="2114550"/>
          </a:xfrm>
          <a:prstGeom prst="rect">
            <a:avLst/>
          </a:prstGeom>
        </p:spPr>
      </p:pic>
      <p:pic>
        <p:nvPicPr>
          <p:cNvPr id="10" name="Imag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3032" y="3039202"/>
            <a:ext cx="4696936" cy="1817970"/>
          </a:xfrm>
          <a:prstGeom prst="rect">
            <a:avLst/>
          </a:prstGeom>
        </p:spPr>
      </p:pic>
    </p:spTree>
    <p:extLst>
      <p:ext uri="{BB962C8B-B14F-4D97-AF65-F5344CB8AC3E}">
        <p14:creationId xmlns:p14="http://schemas.microsoft.com/office/powerpoint/2010/main" val="31243965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en-US" dirty="0" smtClean="0"/>
              <a:t>Application</a:t>
            </a:r>
            <a:endParaRPr lang="en-US" dirty="0"/>
          </a:p>
        </p:txBody>
      </p:sp>
      <p:sp>
        <p:nvSpPr>
          <p:cNvPr id="5" name="Sous-titr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30413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E4ED65F-B8F7-C24A-8BF3-835815BCD9A2}"/>
              </a:ext>
            </a:extLst>
          </p:cNvPr>
          <p:cNvPicPr>
            <a:picLocks noChangeAspect="1"/>
          </p:cNvPicPr>
          <p:nvPr/>
        </p:nvPicPr>
        <p:blipFill>
          <a:blip r:embed="rId2"/>
          <a:stretch>
            <a:fillRect/>
          </a:stretch>
        </p:blipFill>
        <p:spPr>
          <a:xfrm>
            <a:off x="0" y="0"/>
            <a:ext cx="9144000" cy="5143500"/>
          </a:xfrm>
          <a:prstGeom prst="rect">
            <a:avLst/>
          </a:prstGeom>
        </p:spPr>
      </p:pic>
      <p:sp>
        <p:nvSpPr>
          <p:cNvPr id="5" name="Content Placeholder 4"/>
          <p:cNvSpPr>
            <a:spLocks noGrp="1"/>
          </p:cNvSpPr>
          <p:nvPr>
            <p:ph idx="1"/>
          </p:nvPr>
        </p:nvSpPr>
        <p:spPr/>
        <p:txBody>
          <a:bodyPr>
            <a:normAutofit/>
          </a:bodyPr>
          <a:lstStyle/>
          <a:p>
            <a:pPr marL="514350" indent="-457200"/>
            <a:r>
              <a:rPr lang="en-US" dirty="0" smtClean="0"/>
              <a:t>MATRIX</a:t>
            </a:r>
          </a:p>
          <a:p>
            <a:pPr marL="857250" lvl="1" indent="-457200"/>
            <a:r>
              <a:rPr lang="en-US" dirty="0" err="1" smtClean="0"/>
              <a:t>Fondamentalement</a:t>
            </a:r>
            <a:r>
              <a:rPr lang="en-US" dirty="0" smtClean="0"/>
              <a:t>, </a:t>
            </a:r>
            <a:r>
              <a:rPr lang="en-US" dirty="0" err="1" smtClean="0"/>
              <a:t>transposé</a:t>
            </a:r>
            <a:r>
              <a:rPr lang="en-US" dirty="0" smtClean="0"/>
              <a:t> </a:t>
            </a:r>
            <a:r>
              <a:rPr lang="en-US" dirty="0" err="1" smtClean="0"/>
              <a:t>une</a:t>
            </a:r>
            <a:r>
              <a:rPr lang="en-US" dirty="0" smtClean="0"/>
              <a:t> </a:t>
            </a:r>
            <a:r>
              <a:rPr lang="en-US" dirty="0" err="1" smtClean="0"/>
              <a:t>matrice</a:t>
            </a:r>
            <a:r>
              <a:rPr lang="en-US" dirty="0" smtClean="0"/>
              <a:t> </a:t>
            </a:r>
            <a:r>
              <a:rPr lang="en-US" dirty="0" err="1" smtClean="0"/>
              <a:t>revient</a:t>
            </a:r>
            <a:r>
              <a:rPr lang="en-US" dirty="0" smtClean="0"/>
              <a:t> à </a:t>
            </a:r>
            <a:r>
              <a:rPr lang="en-US" dirty="0" err="1" smtClean="0"/>
              <a:t>echanger</a:t>
            </a:r>
            <a:r>
              <a:rPr lang="en-US" dirty="0" smtClean="0"/>
              <a:t> </a:t>
            </a:r>
            <a:r>
              <a:rPr lang="en-US" dirty="0" err="1" smtClean="0"/>
              <a:t>ses</a:t>
            </a:r>
            <a:r>
              <a:rPr lang="en-US" dirty="0" smtClean="0"/>
              <a:t> </a:t>
            </a:r>
            <a:r>
              <a:rPr lang="en-US" dirty="0" err="1" smtClean="0"/>
              <a:t>lignes</a:t>
            </a:r>
            <a:r>
              <a:rPr lang="en-US" dirty="0" smtClean="0"/>
              <a:t> et </a:t>
            </a:r>
            <a:r>
              <a:rPr lang="en-US" dirty="0" err="1" smtClean="0"/>
              <a:t>ses</a:t>
            </a:r>
            <a:r>
              <a:rPr lang="en-US" dirty="0" smtClean="0"/>
              <a:t> </a:t>
            </a:r>
            <a:r>
              <a:rPr lang="en-US" dirty="0" err="1" smtClean="0"/>
              <a:t>colonnes</a:t>
            </a:r>
            <a:r>
              <a:rPr lang="en-US" dirty="0" smtClean="0"/>
              <a:t>.</a:t>
            </a:r>
          </a:p>
          <a:p>
            <a:pPr marL="857250" lvl="1" indent="-457200"/>
            <a:r>
              <a:rPr lang="en-US" dirty="0" smtClean="0"/>
              <a:t>En </a:t>
            </a:r>
            <a:r>
              <a:rPr lang="en-US" dirty="0" err="1" smtClean="0"/>
              <a:t>d’autres</a:t>
            </a:r>
            <a:r>
              <a:rPr lang="en-US" dirty="0" smtClean="0"/>
              <a:t> </a:t>
            </a:r>
            <a:r>
              <a:rPr lang="en-US" dirty="0" err="1" smtClean="0"/>
              <a:t>termes</a:t>
            </a:r>
            <a:r>
              <a:rPr lang="en-US" dirty="0" smtClean="0"/>
              <a:t>, faire </a:t>
            </a:r>
            <a:r>
              <a:rPr lang="en-US" dirty="0" err="1" smtClean="0"/>
              <a:t>pivoter</a:t>
            </a:r>
            <a:r>
              <a:rPr lang="en-US" dirty="0" smtClean="0"/>
              <a:t> la </a:t>
            </a:r>
            <a:r>
              <a:rPr lang="en-US" dirty="0" err="1" smtClean="0"/>
              <a:t>matrice</a:t>
            </a:r>
            <a:r>
              <a:rPr lang="en-US" dirty="0" smtClean="0"/>
              <a:t> </a:t>
            </a:r>
            <a:r>
              <a:rPr lang="en-US" dirty="0" err="1" smtClean="0"/>
              <a:t>autour</a:t>
            </a:r>
            <a:r>
              <a:rPr lang="en-US" dirty="0" smtClean="0"/>
              <a:t> de </a:t>
            </a:r>
            <a:r>
              <a:rPr lang="en-US" dirty="0" err="1" smtClean="0"/>
              <a:t>sa</a:t>
            </a:r>
            <a:r>
              <a:rPr lang="en-US" dirty="0" smtClean="0"/>
              <a:t> </a:t>
            </a:r>
            <a:r>
              <a:rPr lang="en-US" dirty="0" err="1" smtClean="0"/>
              <a:t>diagonale</a:t>
            </a:r>
            <a:r>
              <a:rPr lang="en-US" dirty="0"/>
              <a:t> </a:t>
            </a:r>
            <a:r>
              <a:rPr lang="en-US" dirty="0" err="1" smtClean="0"/>
              <a:t>principale</a:t>
            </a:r>
            <a:r>
              <a:rPr lang="en-US" dirty="0" smtClean="0"/>
              <a:t>.</a:t>
            </a:r>
            <a:endParaRPr lang="en-US" dirty="0"/>
          </a:p>
        </p:txBody>
      </p:sp>
      <p:sp>
        <p:nvSpPr>
          <p:cNvPr id="4" name="Title 3"/>
          <p:cNvSpPr>
            <a:spLocks noGrp="1"/>
          </p:cNvSpPr>
          <p:nvPr>
            <p:ph type="title"/>
          </p:nvPr>
        </p:nvSpPr>
        <p:spPr>
          <a:prstGeom prst="rect">
            <a:avLst/>
          </a:prstGeom>
        </p:spPr>
        <p:txBody>
          <a:bodyPr>
            <a:normAutofit fontScale="90000"/>
          </a:bodyPr>
          <a:lstStyle/>
          <a:p>
            <a:r>
              <a:rPr lang="en-US" dirty="0" smtClean="0"/>
              <a:t>Transpose</a:t>
            </a:r>
            <a:endParaRPr lang="en-US" dirty="0"/>
          </a:p>
        </p:txBody>
      </p:sp>
      <p:pic>
        <p:nvPicPr>
          <p:cNvPr id="22" name="Espace réservé du contenu 21"/>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117428" y="1096028"/>
            <a:ext cx="3594424" cy="3540776"/>
          </a:xfrm>
        </p:spPr>
      </p:pic>
    </p:spTree>
    <p:extLst>
      <p:ext uri="{BB962C8B-B14F-4D97-AF65-F5344CB8AC3E}">
        <p14:creationId xmlns:p14="http://schemas.microsoft.com/office/powerpoint/2010/main" val="1498955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E4ED65F-B8F7-C24A-8BF3-835815BCD9A2}"/>
              </a:ext>
            </a:extLst>
          </p:cNvPr>
          <p:cNvPicPr>
            <a:picLocks noChangeAspect="1"/>
          </p:cNvPicPr>
          <p:nvPr/>
        </p:nvPicPr>
        <p:blipFill>
          <a:blip r:embed="rId2"/>
          <a:stretch>
            <a:fillRect/>
          </a:stretch>
        </p:blipFill>
        <p:spPr>
          <a:xfrm>
            <a:off x="0" y="-56367"/>
            <a:ext cx="9144000" cy="5143500"/>
          </a:xfrm>
          <a:prstGeom prst="rect">
            <a:avLst/>
          </a:prstGeom>
        </p:spPr>
      </p:pic>
      <p:sp>
        <p:nvSpPr>
          <p:cNvPr id="5" name="Content Placeholder 4"/>
          <p:cNvSpPr>
            <a:spLocks noGrp="1"/>
          </p:cNvSpPr>
          <p:nvPr>
            <p:ph idx="1"/>
          </p:nvPr>
        </p:nvSpPr>
        <p:spPr/>
        <p:txBody>
          <a:bodyPr>
            <a:normAutofit/>
          </a:bodyPr>
          <a:lstStyle/>
          <a:p>
            <a:pPr marL="57150" indent="0">
              <a:buNone/>
            </a:pPr>
            <a:endParaRPr lang="en-US" dirty="0" smtClean="0"/>
          </a:p>
          <a:p>
            <a:pPr marL="400050" lvl="1" indent="0">
              <a:buNone/>
            </a:pPr>
            <a:r>
              <a:rPr lang="fr-FR" dirty="0" smtClean="0"/>
              <a:t>L'addition (Soustraction) </a:t>
            </a:r>
            <a:r>
              <a:rPr lang="fr-FR" dirty="0"/>
              <a:t>matricielle est une opération mathématique qui consiste à produire une matrice qui est le résultat de l'addition de deux matrices de même type. </a:t>
            </a:r>
            <a:r>
              <a:rPr lang="fr-FR" dirty="0">
                <a:hlinkClick r:id="rId3"/>
              </a:rPr>
              <a:t>Wikipédia</a:t>
            </a:r>
            <a:endParaRPr lang="en-US" dirty="0" smtClean="0"/>
          </a:p>
        </p:txBody>
      </p:sp>
      <p:sp>
        <p:nvSpPr>
          <p:cNvPr id="4" name="Title 3"/>
          <p:cNvSpPr>
            <a:spLocks noGrp="1"/>
          </p:cNvSpPr>
          <p:nvPr>
            <p:ph type="title"/>
          </p:nvPr>
        </p:nvSpPr>
        <p:spPr>
          <a:prstGeom prst="rect">
            <a:avLst/>
          </a:prstGeom>
        </p:spPr>
        <p:txBody>
          <a:bodyPr>
            <a:normAutofit fontScale="90000"/>
          </a:bodyPr>
          <a:lstStyle/>
          <a:p>
            <a:r>
              <a:rPr lang="en-US" dirty="0" smtClean="0"/>
              <a:t>SUM and SUB</a:t>
            </a:r>
            <a:endParaRPr lang="en-US" dirty="0"/>
          </a:p>
        </p:txBody>
      </p:sp>
      <p:pic>
        <p:nvPicPr>
          <p:cNvPr id="6" name="Espace réservé du contenu 5"/>
          <p:cNvPicPr>
            <a:picLocks noGrp="1" noChangeAspect="1"/>
          </p:cNvPicPr>
          <p:nvPr>
            <p:ph idx="10"/>
          </p:nvPr>
        </p:nvPicPr>
        <p:blipFill>
          <a:blip r:embed="rId4">
            <a:extLst>
              <a:ext uri="{28A0092B-C50C-407E-A947-70E740481C1C}">
                <a14:useLocalDpi xmlns:a14="http://schemas.microsoft.com/office/drawing/2010/main" val="0"/>
              </a:ext>
            </a:extLst>
          </a:blip>
          <a:stretch>
            <a:fillRect/>
          </a:stretch>
        </p:blipFill>
        <p:spPr>
          <a:xfrm>
            <a:off x="4975118" y="2738812"/>
            <a:ext cx="3790624" cy="1741117"/>
          </a:xfr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5117" y="845507"/>
            <a:ext cx="3657600" cy="1736731"/>
          </a:xfrm>
          <a:prstGeom prst="rect">
            <a:avLst/>
          </a:prstGeom>
        </p:spPr>
      </p:pic>
    </p:spTree>
    <p:extLst>
      <p:ext uri="{BB962C8B-B14F-4D97-AF65-F5344CB8AC3E}">
        <p14:creationId xmlns:p14="http://schemas.microsoft.com/office/powerpoint/2010/main" val="16506133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E4ED65F-B8F7-C24A-8BF3-835815BCD9A2}"/>
              </a:ext>
            </a:extLst>
          </p:cNvPr>
          <p:cNvPicPr>
            <a:picLocks noChangeAspect="1"/>
          </p:cNvPicPr>
          <p:nvPr/>
        </p:nvPicPr>
        <p:blipFill>
          <a:blip r:embed="rId2"/>
          <a:stretch>
            <a:fillRect/>
          </a:stretch>
        </p:blipFill>
        <p:spPr>
          <a:xfrm>
            <a:off x="0" y="-56367"/>
            <a:ext cx="9144000" cy="5143500"/>
          </a:xfrm>
          <a:prstGeom prst="rect">
            <a:avLst/>
          </a:prstGeom>
        </p:spPr>
      </p:pic>
      <p:pic>
        <p:nvPicPr>
          <p:cNvPr id="10" name="Espace réservé du contenu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938" y="925513"/>
            <a:ext cx="4286250" cy="3627698"/>
          </a:xfrm>
        </p:spPr>
      </p:pic>
      <p:sp>
        <p:nvSpPr>
          <p:cNvPr id="4" name="Title 3"/>
          <p:cNvSpPr>
            <a:spLocks noGrp="1"/>
          </p:cNvSpPr>
          <p:nvPr>
            <p:ph type="title"/>
          </p:nvPr>
        </p:nvSpPr>
        <p:spPr>
          <a:prstGeom prst="rect">
            <a:avLst/>
          </a:prstGeom>
        </p:spPr>
        <p:txBody>
          <a:bodyPr>
            <a:normAutofit fontScale="90000"/>
          </a:bodyPr>
          <a:lstStyle/>
          <a:p>
            <a:r>
              <a:rPr lang="en-US" dirty="0" err="1" smtClean="0"/>
              <a:t>Produit</a:t>
            </a:r>
            <a:r>
              <a:rPr lang="en-US" dirty="0" smtClean="0"/>
              <a:t> </a:t>
            </a:r>
            <a:r>
              <a:rPr lang="en-US" dirty="0" err="1" smtClean="0"/>
              <a:t>Matricielle</a:t>
            </a:r>
            <a:endParaRPr lang="en-US" dirty="0"/>
          </a:p>
        </p:txBody>
      </p:sp>
      <p:pic>
        <p:nvPicPr>
          <p:cNvPr id="11" name="Espace réservé du contenu 10"/>
          <p:cNvPicPr>
            <a:picLocks noGrp="1" noChangeAspect="1"/>
          </p:cNvPicPr>
          <p:nvPr>
            <p:ph idx="10"/>
          </p:nvPr>
        </p:nvPicPr>
        <p:blipFill>
          <a:blip r:embed="rId4">
            <a:extLst>
              <a:ext uri="{28A0092B-C50C-407E-A947-70E740481C1C}">
                <a14:useLocalDpi xmlns:a14="http://schemas.microsoft.com/office/drawing/2010/main" val="0"/>
              </a:ext>
            </a:extLst>
          </a:blip>
          <a:stretch>
            <a:fillRect/>
          </a:stretch>
        </p:blipFill>
        <p:spPr>
          <a:xfrm>
            <a:off x="4829175" y="925513"/>
            <a:ext cx="4158250" cy="1880317"/>
          </a:xfrm>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2044" y="2805831"/>
            <a:ext cx="3848100" cy="1810010"/>
          </a:xfrm>
          <a:prstGeom prst="rect">
            <a:avLst/>
          </a:prstGeom>
        </p:spPr>
      </p:pic>
    </p:spTree>
    <p:extLst>
      <p:ext uri="{BB962C8B-B14F-4D97-AF65-F5344CB8AC3E}">
        <p14:creationId xmlns:p14="http://schemas.microsoft.com/office/powerpoint/2010/main" val="13122430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E4ED65F-B8F7-C24A-8BF3-835815BCD9A2}"/>
              </a:ext>
            </a:extLst>
          </p:cNvPr>
          <p:cNvPicPr>
            <a:picLocks noChangeAspect="1"/>
          </p:cNvPicPr>
          <p:nvPr/>
        </p:nvPicPr>
        <p:blipFill>
          <a:blip r:embed="rId2"/>
          <a:stretch>
            <a:fillRect/>
          </a:stretch>
        </p:blipFill>
        <p:spPr>
          <a:xfrm>
            <a:off x="0" y="-56367"/>
            <a:ext cx="9144000" cy="5143500"/>
          </a:xfrm>
          <a:prstGeom prst="rect">
            <a:avLst/>
          </a:prstGeom>
        </p:spPr>
      </p:pic>
      <p:sp>
        <p:nvSpPr>
          <p:cNvPr id="5" name="Content Placeholder 4"/>
          <p:cNvSpPr>
            <a:spLocks noGrp="1"/>
          </p:cNvSpPr>
          <p:nvPr>
            <p:ph idx="1"/>
          </p:nvPr>
        </p:nvSpPr>
        <p:spPr/>
        <p:txBody>
          <a:bodyPr>
            <a:normAutofit fontScale="85000" lnSpcReduction="20000"/>
          </a:bodyPr>
          <a:lstStyle/>
          <a:p>
            <a:pPr marL="857250" lvl="1" indent="-457200"/>
            <a:r>
              <a:rPr lang="fr-FR" dirty="0"/>
              <a:t>Le produit matriciel désigne la multiplication de matrices, initialement appelé la « composition des tableaux ». </a:t>
            </a:r>
            <a:r>
              <a:rPr lang="fr-FR" dirty="0" smtClean="0">
                <a:hlinkClick r:id="rId3"/>
              </a:rPr>
              <a:t>Wikipédia</a:t>
            </a:r>
            <a:endParaRPr lang="fr-FR" dirty="0" smtClean="0"/>
          </a:p>
          <a:p>
            <a:pPr marL="857250" lvl="1" indent="-457200"/>
            <a:r>
              <a:rPr lang="fr-FR" dirty="0"/>
              <a:t>Le produit de deux matrices ne peut se définir que si le nombre de colonnes de la première matrice est le même que le nombre de lignes de la deuxième matrice, c'est-à-dire lorsqu'elles sont de type compatible.</a:t>
            </a:r>
            <a:endParaRPr lang="en-US" dirty="0" smtClean="0"/>
          </a:p>
        </p:txBody>
      </p:sp>
      <p:sp>
        <p:nvSpPr>
          <p:cNvPr id="4" name="Title 3"/>
          <p:cNvSpPr>
            <a:spLocks noGrp="1"/>
          </p:cNvSpPr>
          <p:nvPr>
            <p:ph type="title"/>
          </p:nvPr>
        </p:nvSpPr>
        <p:spPr>
          <a:prstGeom prst="rect">
            <a:avLst/>
          </a:prstGeom>
        </p:spPr>
        <p:txBody>
          <a:bodyPr>
            <a:normAutofit fontScale="90000"/>
          </a:bodyPr>
          <a:lstStyle/>
          <a:p>
            <a:r>
              <a:rPr lang="en-US" dirty="0" err="1" smtClean="0"/>
              <a:t>Produit</a:t>
            </a:r>
            <a:r>
              <a:rPr lang="en-US" dirty="0" smtClean="0"/>
              <a:t> </a:t>
            </a:r>
            <a:r>
              <a:rPr lang="en-US" dirty="0" err="1" smtClean="0"/>
              <a:t>Matricielle</a:t>
            </a:r>
            <a:endParaRPr lang="en-US" dirty="0"/>
          </a:p>
        </p:txBody>
      </p:sp>
      <p:pic>
        <p:nvPicPr>
          <p:cNvPr id="8" name="Espace réservé du contenu 7"/>
          <p:cNvPicPr>
            <a:picLocks noGrp="1" noChangeAspect="1"/>
          </p:cNvPicPr>
          <p:nvPr>
            <p:ph idx="10"/>
          </p:nvPr>
        </p:nvPicPr>
        <p:blipFill>
          <a:blip r:embed="rId4">
            <a:extLst>
              <a:ext uri="{28A0092B-C50C-407E-A947-70E740481C1C}">
                <a14:useLocalDpi xmlns:a14="http://schemas.microsoft.com/office/drawing/2010/main" val="0"/>
              </a:ext>
            </a:extLst>
          </a:blip>
          <a:stretch>
            <a:fillRect/>
          </a:stretch>
        </p:blipFill>
        <p:spPr>
          <a:xfrm>
            <a:off x="4700588" y="2686833"/>
            <a:ext cx="4095750" cy="1793096"/>
          </a:xfrm>
        </p:spPr>
      </p:pic>
      <p:pic>
        <p:nvPicPr>
          <p:cNvPr id="2" name="Imag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0100" y="676405"/>
            <a:ext cx="4060258" cy="2026316"/>
          </a:xfrm>
          <a:prstGeom prst="rect">
            <a:avLst/>
          </a:prstGeom>
        </p:spPr>
      </p:pic>
    </p:spTree>
    <p:extLst>
      <p:ext uri="{BB962C8B-B14F-4D97-AF65-F5344CB8AC3E}">
        <p14:creationId xmlns:p14="http://schemas.microsoft.com/office/powerpoint/2010/main" val="29361435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8466BC0-9AF1-2343-8F52-B12E408710FE}"/>
              </a:ext>
            </a:extLst>
          </p:cNvPr>
          <p:cNvPicPr>
            <a:picLocks noChangeAspect="1"/>
          </p:cNvPicPr>
          <p:nvPr/>
        </p:nvPicPr>
        <p:blipFill>
          <a:blip r:embed="rId2"/>
          <a:stretch>
            <a:fillRect/>
          </a:stretch>
        </p:blipFill>
        <p:spPr>
          <a:xfrm>
            <a:off x="11261" y="0"/>
            <a:ext cx="9121478" cy="5143500"/>
          </a:xfrm>
          <a:prstGeom prst="rect">
            <a:avLst/>
          </a:prstGeom>
        </p:spPr>
      </p:pic>
    </p:spTree>
    <p:extLst>
      <p:ext uri="{BB962C8B-B14F-4D97-AF65-F5344CB8AC3E}">
        <p14:creationId xmlns:p14="http://schemas.microsoft.com/office/powerpoint/2010/main" val="1999024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A456100-564B-3744-BE2D-55C75AE036BE}"/>
              </a:ext>
            </a:extLst>
          </p:cNvPr>
          <p:cNvPicPr>
            <a:picLocks noChangeAspect="1"/>
          </p:cNvPicPr>
          <p:nvPr/>
        </p:nvPicPr>
        <p:blipFill>
          <a:blip r:embed="rId2"/>
          <a:stretch>
            <a:fillRect/>
          </a:stretch>
        </p:blipFill>
        <p:spPr>
          <a:xfrm>
            <a:off x="0" y="0"/>
            <a:ext cx="9144000" cy="5143500"/>
          </a:xfrm>
          <a:prstGeom prst="rect">
            <a:avLst/>
          </a:prstGeom>
        </p:spPr>
      </p:pic>
      <p:sp>
        <p:nvSpPr>
          <p:cNvPr id="5" name="Content Placeholder 4"/>
          <p:cNvSpPr>
            <a:spLocks noGrp="1"/>
          </p:cNvSpPr>
          <p:nvPr>
            <p:ph idx="1"/>
          </p:nvPr>
        </p:nvSpPr>
        <p:spPr/>
        <p:txBody>
          <a:bodyPr>
            <a:normAutofit/>
          </a:bodyPr>
          <a:lstStyle/>
          <a:p>
            <a:pPr marL="0" indent="0">
              <a:buNone/>
            </a:pPr>
            <a:r>
              <a:rPr lang="fr-FR" dirty="0" smtClean="0"/>
              <a:t>Ce </a:t>
            </a:r>
            <a:r>
              <a:rPr lang="en-US" dirty="0" smtClean="0"/>
              <a:t>à quoi les gens </a:t>
            </a:r>
            <a:r>
              <a:rPr lang="en-US" dirty="0" err="1" smtClean="0"/>
              <a:t>pensent</a:t>
            </a:r>
            <a:endParaRPr lang="fr-FR" dirty="0" smtClean="0"/>
          </a:p>
        </p:txBody>
      </p:sp>
      <p:sp>
        <p:nvSpPr>
          <p:cNvPr id="4" name="Title 3"/>
          <p:cNvSpPr>
            <a:spLocks noGrp="1"/>
          </p:cNvSpPr>
          <p:nvPr>
            <p:ph type="title"/>
          </p:nvPr>
        </p:nvSpPr>
        <p:spPr>
          <a:xfrm>
            <a:off x="233169" y="141555"/>
            <a:ext cx="6362158" cy="406715"/>
          </a:xfrm>
          <a:prstGeom prst="rect">
            <a:avLst/>
          </a:prstGeom>
        </p:spPr>
        <p:txBody>
          <a:bodyPr>
            <a:normAutofit fontScale="90000"/>
          </a:bodyPr>
          <a:lstStyle/>
          <a:p>
            <a:r>
              <a:rPr lang="en-US" dirty="0" err="1" smtClean="0"/>
              <a:t>C’est</a:t>
            </a:r>
            <a:r>
              <a:rPr lang="en-US" dirty="0"/>
              <a:t> </a:t>
            </a:r>
            <a:r>
              <a:rPr lang="en-US" dirty="0" smtClean="0"/>
              <a:t>quoi </a:t>
            </a:r>
            <a:r>
              <a:rPr lang="en-US" dirty="0" err="1" smtClean="0"/>
              <a:t>l’IA</a:t>
            </a:r>
            <a:r>
              <a:rPr lang="en-US" dirty="0" smtClean="0"/>
              <a:t>???</a:t>
            </a:r>
            <a:endParaRPr lang="en-US"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061" y="2774948"/>
            <a:ext cx="2543175" cy="1800225"/>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673" y="1289048"/>
            <a:ext cx="3076575" cy="1485900"/>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1809" y="1473783"/>
            <a:ext cx="2466975" cy="3149015"/>
          </a:xfrm>
          <a:prstGeom prst="rect">
            <a:avLst/>
          </a:prstGeom>
        </p:spPr>
      </p:pic>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13284" y="2031998"/>
            <a:ext cx="2581275" cy="1771650"/>
          </a:xfrm>
          <a:prstGeom prst="rect">
            <a:avLst/>
          </a:prstGeom>
        </p:spPr>
      </p:pic>
    </p:spTree>
    <p:extLst>
      <p:ext uri="{BB962C8B-B14F-4D97-AF65-F5344CB8AC3E}">
        <p14:creationId xmlns:p14="http://schemas.microsoft.com/office/powerpoint/2010/main" val="3488808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A456100-564B-3744-BE2D-55C75AE036BE}"/>
              </a:ext>
            </a:extLst>
          </p:cNvPr>
          <p:cNvPicPr>
            <a:picLocks noChangeAspect="1"/>
          </p:cNvPicPr>
          <p:nvPr/>
        </p:nvPicPr>
        <p:blipFill>
          <a:blip r:embed="rId2"/>
          <a:stretch>
            <a:fillRect/>
          </a:stretch>
        </p:blipFill>
        <p:spPr>
          <a:xfrm>
            <a:off x="0" y="0"/>
            <a:ext cx="9144000" cy="5143500"/>
          </a:xfrm>
          <a:prstGeom prst="rect">
            <a:avLst/>
          </a:prstGeom>
        </p:spPr>
      </p:pic>
      <p:sp>
        <p:nvSpPr>
          <p:cNvPr id="5" name="Content Placeholder 4"/>
          <p:cNvSpPr>
            <a:spLocks noGrp="1"/>
          </p:cNvSpPr>
          <p:nvPr>
            <p:ph idx="1"/>
          </p:nvPr>
        </p:nvSpPr>
        <p:spPr/>
        <p:txBody>
          <a:bodyPr>
            <a:normAutofit/>
          </a:bodyPr>
          <a:lstStyle/>
          <a:p>
            <a:pPr marL="0" indent="0">
              <a:buNone/>
            </a:pPr>
            <a:r>
              <a:rPr lang="fr-FR" dirty="0" smtClean="0"/>
              <a:t>Ce que les gens oublient</a:t>
            </a:r>
          </a:p>
          <a:p>
            <a:pPr marL="0" indent="0">
              <a:buNone/>
            </a:pPr>
            <a:endParaRPr lang="fr-FR" dirty="0" smtClean="0"/>
          </a:p>
        </p:txBody>
      </p:sp>
      <p:sp>
        <p:nvSpPr>
          <p:cNvPr id="4" name="Title 3"/>
          <p:cNvSpPr>
            <a:spLocks noGrp="1"/>
          </p:cNvSpPr>
          <p:nvPr>
            <p:ph type="title"/>
          </p:nvPr>
        </p:nvSpPr>
        <p:spPr>
          <a:xfrm>
            <a:off x="233169" y="141555"/>
            <a:ext cx="6362158" cy="406715"/>
          </a:xfrm>
          <a:prstGeom prst="rect">
            <a:avLst/>
          </a:prstGeom>
        </p:spPr>
        <p:txBody>
          <a:bodyPr>
            <a:normAutofit fontScale="90000"/>
          </a:bodyPr>
          <a:lstStyle/>
          <a:p>
            <a:r>
              <a:rPr lang="en-US" dirty="0" err="1" smtClean="0"/>
              <a:t>C’est</a:t>
            </a:r>
            <a:r>
              <a:rPr lang="en-US" dirty="0"/>
              <a:t> </a:t>
            </a:r>
            <a:r>
              <a:rPr lang="en-US" dirty="0" smtClean="0"/>
              <a:t>quoi </a:t>
            </a:r>
            <a:r>
              <a:rPr lang="en-US" dirty="0" err="1" smtClean="0"/>
              <a:t>l’IA</a:t>
            </a:r>
            <a:r>
              <a:rPr lang="en-US" dirty="0" smtClean="0"/>
              <a:t>???</a:t>
            </a:r>
            <a:endParaRPr lang="en-US"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486" y="1369185"/>
            <a:ext cx="3325772" cy="311074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5825" y="2924557"/>
            <a:ext cx="2971800" cy="1543050"/>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3425" y="1473783"/>
            <a:ext cx="3124200" cy="1466850"/>
          </a:xfrm>
          <a:prstGeom prst="rect">
            <a:avLst/>
          </a:prstGeom>
        </p:spPr>
      </p:pic>
    </p:spTree>
    <p:extLst>
      <p:ext uri="{BB962C8B-B14F-4D97-AF65-F5344CB8AC3E}">
        <p14:creationId xmlns:p14="http://schemas.microsoft.com/office/powerpoint/2010/main" val="452527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A456100-564B-3744-BE2D-55C75AE036BE}"/>
              </a:ext>
            </a:extLst>
          </p:cNvPr>
          <p:cNvPicPr>
            <a:picLocks noChangeAspect="1"/>
          </p:cNvPicPr>
          <p:nvPr/>
        </p:nvPicPr>
        <p:blipFill>
          <a:blip r:embed="rId2"/>
          <a:stretch>
            <a:fillRect/>
          </a:stretch>
        </p:blipFill>
        <p:spPr>
          <a:xfrm>
            <a:off x="0" y="0"/>
            <a:ext cx="9144000" cy="5143500"/>
          </a:xfrm>
          <a:prstGeom prst="rect">
            <a:avLst/>
          </a:prstGeom>
        </p:spPr>
      </p:pic>
      <p:sp>
        <p:nvSpPr>
          <p:cNvPr id="5" name="Content Placeholder 4"/>
          <p:cNvSpPr>
            <a:spLocks noGrp="1"/>
          </p:cNvSpPr>
          <p:nvPr>
            <p:ph idx="1"/>
          </p:nvPr>
        </p:nvSpPr>
        <p:spPr/>
        <p:txBody>
          <a:bodyPr>
            <a:normAutofit/>
          </a:bodyPr>
          <a:lstStyle/>
          <a:p>
            <a:pPr marL="0" indent="0">
              <a:buNone/>
            </a:pPr>
            <a:r>
              <a:rPr lang="fr-FR" dirty="0"/>
              <a:t>L'intelligence artificielle est « l'ensemble des théories et des techniques mises en œuvre en vue de réaliser des machines capables de simuler l'intelligence ». Elle correspond donc à un ensemble de concepts et de technologies plus qu'à une discipline autonome constituée. </a:t>
            </a:r>
            <a:r>
              <a:rPr lang="fr-FR" dirty="0">
                <a:hlinkClick r:id="rId3"/>
              </a:rPr>
              <a:t>Wikipédia</a:t>
            </a:r>
            <a:endParaRPr lang="en-US" dirty="0" smtClean="0"/>
          </a:p>
        </p:txBody>
      </p:sp>
      <p:sp>
        <p:nvSpPr>
          <p:cNvPr id="4" name="Title 3"/>
          <p:cNvSpPr>
            <a:spLocks noGrp="1"/>
          </p:cNvSpPr>
          <p:nvPr>
            <p:ph type="title"/>
          </p:nvPr>
        </p:nvSpPr>
        <p:spPr>
          <a:xfrm>
            <a:off x="233169" y="141555"/>
            <a:ext cx="6362158" cy="406715"/>
          </a:xfrm>
          <a:prstGeom prst="rect">
            <a:avLst/>
          </a:prstGeom>
        </p:spPr>
        <p:txBody>
          <a:bodyPr>
            <a:normAutofit fontScale="90000"/>
          </a:bodyPr>
          <a:lstStyle/>
          <a:p>
            <a:r>
              <a:rPr lang="en-US" dirty="0" err="1"/>
              <a:t>C’est</a:t>
            </a:r>
            <a:r>
              <a:rPr lang="en-US" dirty="0"/>
              <a:t> quoi </a:t>
            </a:r>
            <a:r>
              <a:rPr lang="en-US" dirty="0" err="1"/>
              <a:t>l’IA</a:t>
            </a:r>
            <a:r>
              <a:rPr lang="en-US" dirty="0"/>
              <a:t>???</a:t>
            </a:r>
          </a:p>
        </p:txBody>
      </p:sp>
    </p:spTree>
    <p:extLst>
      <p:ext uri="{BB962C8B-B14F-4D97-AF65-F5344CB8AC3E}">
        <p14:creationId xmlns:p14="http://schemas.microsoft.com/office/powerpoint/2010/main" val="1284374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A456100-564B-3744-BE2D-55C75AE036BE}"/>
              </a:ext>
            </a:extLst>
          </p:cNvPr>
          <p:cNvPicPr>
            <a:picLocks noChangeAspect="1"/>
          </p:cNvPicPr>
          <p:nvPr/>
        </p:nvPicPr>
        <p:blipFill>
          <a:blip r:embed="rId2"/>
          <a:stretch>
            <a:fillRect/>
          </a:stretch>
        </p:blipFill>
        <p:spPr>
          <a:xfrm>
            <a:off x="0" y="0"/>
            <a:ext cx="9144000" cy="5143500"/>
          </a:xfrm>
          <a:prstGeom prst="rect">
            <a:avLst/>
          </a:prstGeom>
        </p:spPr>
      </p:pic>
      <p:sp>
        <p:nvSpPr>
          <p:cNvPr id="4" name="Title 3"/>
          <p:cNvSpPr>
            <a:spLocks noGrp="1"/>
          </p:cNvSpPr>
          <p:nvPr>
            <p:ph type="title"/>
          </p:nvPr>
        </p:nvSpPr>
        <p:spPr>
          <a:xfrm>
            <a:off x="233169" y="141555"/>
            <a:ext cx="6362158" cy="406715"/>
          </a:xfrm>
          <a:prstGeom prst="rect">
            <a:avLst/>
          </a:prstGeom>
        </p:spPr>
        <p:txBody>
          <a:bodyPr>
            <a:normAutofit fontScale="90000"/>
          </a:bodyPr>
          <a:lstStyle/>
          <a:p>
            <a:r>
              <a:rPr lang="en-US" dirty="0" err="1" smtClean="0"/>
              <a:t>C’est</a:t>
            </a:r>
            <a:r>
              <a:rPr lang="en-US" dirty="0"/>
              <a:t> </a:t>
            </a:r>
            <a:r>
              <a:rPr lang="en-US" dirty="0" smtClean="0"/>
              <a:t>quoi </a:t>
            </a:r>
            <a:r>
              <a:rPr lang="en-US" dirty="0" err="1" smtClean="0"/>
              <a:t>l’IA</a:t>
            </a:r>
            <a:r>
              <a:rPr lang="en-US" dirty="0" smtClean="0"/>
              <a:t>???</a:t>
            </a:r>
            <a:endParaRPr lang="en-US" dirty="0"/>
          </a:p>
        </p:txBody>
      </p:sp>
      <p:pic>
        <p:nvPicPr>
          <p:cNvPr id="10" name="Espace réservé du contenu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3363" y="972913"/>
            <a:ext cx="8683625" cy="3459611"/>
          </a:xfrm>
        </p:spPr>
      </p:pic>
    </p:spTree>
    <p:extLst>
      <p:ext uri="{BB962C8B-B14F-4D97-AF65-F5344CB8AC3E}">
        <p14:creationId xmlns:p14="http://schemas.microsoft.com/office/powerpoint/2010/main" val="3738235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A456100-564B-3744-BE2D-55C75AE036BE}"/>
              </a:ext>
            </a:extLst>
          </p:cNvPr>
          <p:cNvPicPr>
            <a:picLocks noChangeAspect="1"/>
          </p:cNvPicPr>
          <p:nvPr/>
        </p:nvPicPr>
        <p:blipFill>
          <a:blip r:embed="rId2"/>
          <a:stretch>
            <a:fillRect/>
          </a:stretch>
        </p:blipFill>
        <p:spPr>
          <a:xfrm>
            <a:off x="0" y="0"/>
            <a:ext cx="9144000" cy="5143500"/>
          </a:xfrm>
          <a:prstGeom prst="rect">
            <a:avLst/>
          </a:prstGeom>
        </p:spPr>
      </p:pic>
      <p:sp>
        <p:nvSpPr>
          <p:cNvPr id="5" name="Content Placeholder 4"/>
          <p:cNvSpPr>
            <a:spLocks noGrp="1"/>
          </p:cNvSpPr>
          <p:nvPr>
            <p:ph idx="1"/>
          </p:nvPr>
        </p:nvSpPr>
        <p:spPr/>
        <p:txBody>
          <a:bodyPr>
            <a:normAutofit/>
          </a:bodyPr>
          <a:lstStyle/>
          <a:p>
            <a:pPr marL="0" indent="0">
              <a:buNone/>
            </a:pPr>
            <a:r>
              <a:rPr lang="en-US" dirty="0"/>
              <a:t>Comment </a:t>
            </a:r>
            <a:r>
              <a:rPr lang="en-US" dirty="0" err="1" smtClean="0"/>
              <a:t>est-ce</a:t>
            </a:r>
            <a:r>
              <a:rPr lang="en-US" dirty="0" smtClean="0"/>
              <a:t> possible??</a:t>
            </a:r>
          </a:p>
          <a:p>
            <a:pPr marL="0" indent="0">
              <a:buNone/>
            </a:pPr>
            <a:endParaRPr lang="fr-FR" dirty="0" smtClean="0"/>
          </a:p>
        </p:txBody>
      </p:sp>
      <p:sp>
        <p:nvSpPr>
          <p:cNvPr id="4" name="Title 3"/>
          <p:cNvSpPr>
            <a:spLocks noGrp="1"/>
          </p:cNvSpPr>
          <p:nvPr>
            <p:ph type="title"/>
          </p:nvPr>
        </p:nvSpPr>
        <p:spPr>
          <a:xfrm>
            <a:off x="233169" y="141555"/>
            <a:ext cx="6362158" cy="406715"/>
          </a:xfrm>
          <a:prstGeom prst="rect">
            <a:avLst/>
          </a:prstGeom>
        </p:spPr>
        <p:txBody>
          <a:bodyPr>
            <a:normAutofit fontScale="90000"/>
          </a:bodyPr>
          <a:lstStyle/>
          <a:p>
            <a:r>
              <a:rPr lang="en-US" dirty="0" err="1" smtClean="0"/>
              <a:t>C’est</a:t>
            </a:r>
            <a:r>
              <a:rPr lang="en-US" dirty="0"/>
              <a:t> </a:t>
            </a:r>
            <a:r>
              <a:rPr lang="en-US" dirty="0" smtClean="0"/>
              <a:t>quoi </a:t>
            </a:r>
            <a:r>
              <a:rPr lang="en-US" dirty="0" err="1" smtClean="0"/>
              <a:t>l’IA</a:t>
            </a:r>
            <a:r>
              <a:rPr lang="en-US" dirty="0" smtClean="0"/>
              <a:t>???</a:t>
            </a:r>
            <a:endParaRPr lang="en-US"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71" y="1396653"/>
            <a:ext cx="8586591" cy="3194136"/>
          </a:xfrm>
          <a:prstGeom prst="rect">
            <a:avLst/>
          </a:prstGeom>
        </p:spPr>
      </p:pic>
    </p:spTree>
    <p:extLst>
      <p:ext uri="{BB962C8B-B14F-4D97-AF65-F5344CB8AC3E}">
        <p14:creationId xmlns:p14="http://schemas.microsoft.com/office/powerpoint/2010/main" val="328408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E4ED65F-B8F7-C24A-8BF3-835815BCD9A2}"/>
              </a:ext>
            </a:extLst>
          </p:cNvPr>
          <p:cNvPicPr>
            <a:picLocks noChangeAspect="1"/>
          </p:cNvPicPr>
          <p:nvPr/>
        </p:nvPicPr>
        <p:blipFill>
          <a:blip r:embed="rId2"/>
          <a:stretch>
            <a:fillRect/>
          </a:stretch>
        </p:blipFill>
        <p:spPr>
          <a:xfrm>
            <a:off x="0" y="0"/>
            <a:ext cx="9144000" cy="5143500"/>
          </a:xfrm>
          <a:prstGeom prst="rect">
            <a:avLst/>
          </a:prstGeom>
        </p:spPr>
      </p:pic>
      <p:pic>
        <p:nvPicPr>
          <p:cNvPr id="2" name="Espace réservé du contenu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3168" y="925513"/>
            <a:ext cx="4343400" cy="3554416"/>
          </a:xfrm>
        </p:spPr>
      </p:pic>
      <p:pic>
        <p:nvPicPr>
          <p:cNvPr id="7" name="Espace réservé du contenu 6"/>
          <p:cNvPicPr>
            <a:picLocks noGrp="1" noChangeAspect="1"/>
          </p:cNvPicPr>
          <p:nvPr>
            <p:ph idx="10"/>
          </p:nvPr>
        </p:nvPicPr>
        <p:blipFill>
          <a:blip r:embed="rId4">
            <a:extLst>
              <a:ext uri="{28A0092B-C50C-407E-A947-70E740481C1C}">
                <a14:useLocalDpi xmlns:a14="http://schemas.microsoft.com/office/drawing/2010/main" val="0"/>
              </a:ext>
            </a:extLst>
          </a:blip>
          <a:stretch>
            <a:fillRect/>
          </a:stretch>
        </p:blipFill>
        <p:spPr>
          <a:xfrm>
            <a:off x="4595084" y="925513"/>
            <a:ext cx="4548915" cy="3554416"/>
          </a:xfrm>
          <a:prstGeom prst="rect">
            <a:avLst/>
          </a:prstGeom>
        </p:spPr>
      </p:pic>
      <p:sp>
        <p:nvSpPr>
          <p:cNvPr id="4" name="Title 3"/>
          <p:cNvSpPr>
            <a:spLocks noGrp="1"/>
          </p:cNvSpPr>
          <p:nvPr>
            <p:ph type="title"/>
          </p:nvPr>
        </p:nvSpPr>
        <p:spPr>
          <a:prstGeom prst="rect">
            <a:avLst/>
          </a:prstGeom>
        </p:spPr>
        <p:txBody>
          <a:bodyPr>
            <a:normAutofit fontScale="90000"/>
          </a:bodyPr>
          <a:lstStyle/>
          <a:p>
            <a:r>
              <a:rPr lang="en-US" dirty="0" err="1"/>
              <a:t>C’est</a:t>
            </a:r>
            <a:r>
              <a:rPr lang="en-US" dirty="0"/>
              <a:t> quoi </a:t>
            </a:r>
            <a:r>
              <a:rPr lang="en-US" dirty="0" err="1"/>
              <a:t>l’IA</a:t>
            </a:r>
            <a:r>
              <a:rPr lang="en-US" dirty="0"/>
              <a:t>???</a:t>
            </a:r>
          </a:p>
        </p:txBody>
      </p:sp>
    </p:spTree>
    <p:extLst>
      <p:ext uri="{BB962C8B-B14F-4D97-AF65-F5344CB8AC3E}">
        <p14:creationId xmlns:p14="http://schemas.microsoft.com/office/powerpoint/2010/main" val="2345983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A456100-564B-3744-BE2D-55C75AE036BE}"/>
              </a:ext>
            </a:extLst>
          </p:cNvPr>
          <p:cNvPicPr>
            <a:picLocks noChangeAspect="1"/>
          </p:cNvPicPr>
          <p:nvPr/>
        </p:nvPicPr>
        <p:blipFill>
          <a:blip r:embed="rId2"/>
          <a:stretch>
            <a:fillRect/>
          </a:stretch>
        </p:blipFill>
        <p:spPr>
          <a:xfrm>
            <a:off x="0" y="0"/>
            <a:ext cx="9144000" cy="5143500"/>
          </a:xfrm>
          <a:prstGeom prst="rect">
            <a:avLst/>
          </a:prstGeom>
        </p:spPr>
      </p:pic>
      <p:sp>
        <p:nvSpPr>
          <p:cNvPr id="5" name="Content Placeholder 4"/>
          <p:cNvSpPr>
            <a:spLocks noGrp="1"/>
          </p:cNvSpPr>
          <p:nvPr>
            <p:ph idx="1"/>
          </p:nvPr>
        </p:nvSpPr>
        <p:spPr/>
        <p:txBody>
          <a:bodyPr>
            <a:normAutofit/>
          </a:bodyPr>
          <a:lstStyle/>
          <a:p>
            <a:pPr marL="0" indent="0">
              <a:buNone/>
            </a:pPr>
            <a:r>
              <a:rPr lang="fr-FR" dirty="0"/>
              <a:t>L’algèbre linéaire est la branche des mathématiques qui s'intéresse aux espaces vectoriels et aux transformations linéaires, formalisation générale des théories des systèmes d'équations linéaires. </a:t>
            </a:r>
            <a:endParaRPr lang="fr-FR" dirty="0" smtClean="0"/>
          </a:p>
          <a:p>
            <a:pPr marL="0" indent="0" algn="ctr">
              <a:buNone/>
            </a:pPr>
            <a:r>
              <a:rPr lang="fr-FR" dirty="0" smtClean="0">
                <a:hlinkClick r:id="rId3"/>
              </a:rPr>
              <a:t>Wikipédia</a:t>
            </a:r>
            <a:endParaRPr lang="fr-FR" dirty="0" smtClean="0"/>
          </a:p>
        </p:txBody>
      </p:sp>
      <p:sp>
        <p:nvSpPr>
          <p:cNvPr id="4" name="Title 3"/>
          <p:cNvSpPr>
            <a:spLocks noGrp="1"/>
          </p:cNvSpPr>
          <p:nvPr>
            <p:ph type="title"/>
          </p:nvPr>
        </p:nvSpPr>
        <p:spPr>
          <a:xfrm>
            <a:off x="233169" y="141555"/>
            <a:ext cx="6362158" cy="406715"/>
          </a:xfrm>
          <a:prstGeom prst="rect">
            <a:avLst/>
          </a:prstGeom>
        </p:spPr>
        <p:txBody>
          <a:bodyPr>
            <a:normAutofit fontScale="90000"/>
          </a:bodyPr>
          <a:lstStyle/>
          <a:p>
            <a:r>
              <a:rPr lang="en-US" dirty="0" smtClean="0"/>
              <a:t>Linear Algebra</a:t>
            </a:r>
            <a:endParaRPr lang="en-US" dirty="0"/>
          </a:p>
        </p:txBody>
      </p:sp>
    </p:spTree>
    <p:extLst>
      <p:ext uri="{BB962C8B-B14F-4D97-AF65-F5344CB8AC3E}">
        <p14:creationId xmlns:p14="http://schemas.microsoft.com/office/powerpoint/2010/main" val="935511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MSp">
  <a:themeElements>
    <a:clrScheme name="MSP">
      <a:dk1>
        <a:srgbClr val="0078D7"/>
      </a:dk1>
      <a:lt1>
        <a:srgbClr val="FFFFFF"/>
      </a:lt1>
      <a:dk2>
        <a:srgbClr val="0078D7"/>
      </a:dk2>
      <a:lt2>
        <a:srgbClr val="FFFFFF"/>
      </a:lt2>
      <a:accent1>
        <a:srgbClr val="00BCF2"/>
      </a:accent1>
      <a:accent2>
        <a:srgbClr val="A2CC38"/>
      </a:accent2>
      <a:accent3>
        <a:srgbClr val="505050"/>
      </a:accent3>
      <a:accent4>
        <a:srgbClr val="E6E6E6"/>
      </a:accent4>
      <a:accent5>
        <a:srgbClr val="000000"/>
      </a:accent5>
      <a:accent6>
        <a:srgbClr val="00BCF2"/>
      </a:accent6>
      <a:hlink>
        <a:srgbClr val="A2CC38"/>
      </a:hlink>
      <a:folHlink>
        <a:srgbClr val="50505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1" id="{FBEE654E-AA81-1B40-B4BC-D546265E03CC}" vid="{672938A6-3772-494B-98F7-38D50B36B5FF}"/>
    </a:ext>
  </a:extLst>
</a:theme>
</file>

<file path=ppt/theme/themeOverride1.xml><?xml version="1.0" encoding="utf-8"?>
<a:themeOverride xmlns:a="http://schemas.openxmlformats.org/drawingml/2006/main">
  <a:clrScheme name="MSP16 Colors">
    <a:dk1>
      <a:sysClr val="windowText" lastClr="000000"/>
    </a:dk1>
    <a:lt1>
      <a:sysClr val="window" lastClr="FFFFFF"/>
    </a:lt1>
    <a:dk2>
      <a:srgbClr val="000000"/>
    </a:dk2>
    <a:lt2>
      <a:srgbClr val="FFFFFF"/>
    </a:lt2>
    <a:accent1>
      <a:srgbClr val="FF9600"/>
    </a:accent1>
    <a:accent2>
      <a:srgbClr val="505050"/>
    </a:accent2>
    <a:accent3>
      <a:srgbClr val="737373"/>
    </a:accent3>
    <a:accent4>
      <a:srgbClr val="D2D2D2"/>
    </a:accent4>
    <a:accent5>
      <a:srgbClr val="D83B01"/>
    </a:accent5>
    <a:accent6>
      <a:srgbClr val="FFFFFF"/>
    </a:accent6>
    <a:hlink>
      <a:srgbClr val="FFFFFF"/>
    </a:hlink>
    <a:folHlink>
      <a:srgbClr val="FFFFFF"/>
    </a:folHlink>
  </a:clrScheme>
  <a:fontScheme name="Segoe UI">
    <a:majorFont>
      <a:latin typeface="Segoe UI Light"/>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Segoe UI"/>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3428768CC27849B56631B68EECD342" ma:contentTypeVersion="6" ma:contentTypeDescription="Create a new document." ma:contentTypeScope="" ma:versionID="ea1f7eb6f6b50634036ebb87f908af7a">
  <xsd:schema xmlns:xsd="http://www.w3.org/2001/XMLSchema" xmlns:xs="http://www.w3.org/2001/XMLSchema" xmlns:p="http://schemas.microsoft.com/office/2006/metadata/properties" xmlns:ns2="6dfb84fc-c783-47c9-928a-3d458849d261" xmlns:ns3="efd76e83-4173-4a26-b431-618a788339a8" targetNamespace="http://schemas.microsoft.com/office/2006/metadata/properties" ma:root="true" ma:fieldsID="14929ce0d51949c6c45446b8f212c29d" ns2:_="" ns3:_="">
    <xsd:import namespace="6dfb84fc-c783-47c9-928a-3d458849d261"/>
    <xsd:import namespace="efd76e83-4173-4a26-b431-618a788339a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fb84fc-c783-47c9-928a-3d458849d2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d76e83-4173-4a26-b431-618a788339a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efd76e83-4173-4a26-b431-618a788339a8">
      <UserInfo>
        <DisplayName>Sid Ali</DisplayName>
        <AccountId>345</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D71BA1-088C-45B7-BAF1-BEC28F176E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fb84fc-c783-47c9-928a-3d458849d261"/>
    <ds:schemaRef ds:uri="efd76e83-4173-4a26-b431-618a788339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52303-DD41-4871-8221-5749C8E3EEE6}">
  <ds:schemaRefs>
    <ds:schemaRef ds:uri="http://schemas.microsoft.com/office/2006/metadata/properties"/>
    <ds:schemaRef ds:uri="http://schemas.microsoft.com/office/infopath/2007/PartnerControls"/>
    <ds:schemaRef ds:uri="3fce3ed0-24d1-45d0-8014-96f22eb6b0fb"/>
    <ds:schemaRef ds:uri="efd76e83-4173-4a26-b431-618a788339a8"/>
  </ds:schemaRefs>
</ds:datastoreItem>
</file>

<file path=customXml/itemProps3.xml><?xml version="1.0" encoding="utf-8"?>
<ds:datastoreItem xmlns:ds="http://schemas.openxmlformats.org/officeDocument/2006/customXml" ds:itemID="{A681D2DF-F93E-4CC1-8A50-704C6CA0430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0419_MSP_ppt template</Template>
  <TotalTime>315</TotalTime>
  <Words>431</Words>
  <Application>Microsoft Office PowerPoint</Application>
  <PresentationFormat>Affichage à l'écran (16:9)</PresentationFormat>
  <Paragraphs>69</Paragraphs>
  <Slides>26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26</vt:i4>
      </vt:variant>
    </vt:vector>
  </HeadingPairs>
  <TitlesOfParts>
    <vt:vector size="32" baseType="lpstr">
      <vt:lpstr>Arial</vt:lpstr>
      <vt:lpstr>Calibri</vt:lpstr>
      <vt:lpstr>Calibri Light</vt:lpstr>
      <vt:lpstr>Segoe UI</vt:lpstr>
      <vt:lpstr>Segoe UI Light</vt:lpstr>
      <vt:lpstr>MSp</vt:lpstr>
      <vt:lpstr>Linear Algebra  For AI</vt:lpstr>
      <vt:lpstr>Sommaire</vt:lpstr>
      <vt:lpstr>C’est quoi l’IA???</vt:lpstr>
      <vt:lpstr>C’est quoi l’IA???</vt:lpstr>
      <vt:lpstr>C’est quoi l’IA???</vt:lpstr>
      <vt:lpstr>C’est quoi l’IA???</vt:lpstr>
      <vt:lpstr>C’est quoi l’IA???</vt:lpstr>
      <vt:lpstr>C’est quoi l’IA???</vt:lpstr>
      <vt:lpstr>Linear Algebra</vt:lpstr>
      <vt:lpstr>Linear Algebra : Bases</vt:lpstr>
      <vt:lpstr>Linear Algebra : Bases</vt:lpstr>
      <vt:lpstr>Linear Algebra : Bases</vt:lpstr>
      <vt:lpstr>Linear Algebra : Bases</vt:lpstr>
      <vt:lpstr>Linear Algebra : Bases</vt:lpstr>
      <vt:lpstr>Linear Algebra : Applications</vt:lpstr>
      <vt:lpstr>Encodage</vt:lpstr>
      <vt:lpstr>Encodage</vt:lpstr>
      <vt:lpstr>Encodage</vt:lpstr>
      <vt:lpstr>Encodage</vt:lpstr>
      <vt:lpstr>OUTILS</vt:lpstr>
      <vt:lpstr>Application</vt:lpstr>
      <vt:lpstr>Transpose</vt:lpstr>
      <vt:lpstr>SUM and SUB</vt:lpstr>
      <vt:lpstr>Produit Matricielle</vt:lpstr>
      <vt:lpstr>Produit Matricielle</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Algebra  For AI</dc:title>
  <dc:creator>Nathan Bangwa</dc:creator>
  <cp:lastModifiedBy>Nathan Bangwa</cp:lastModifiedBy>
  <cp:revision>39</cp:revision>
  <dcterms:created xsi:type="dcterms:W3CDTF">2019-03-10T15:45:25Z</dcterms:created>
  <dcterms:modified xsi:type="dcterms:W3CDTF">2019-03-10T22:52:08Z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0x010100743428768CC27849B56631B68EECD342</vt:lpwstr>
  </property>
  <property fmtid="{D5CDD505-2E9C-101B-9397-08002B2CF9AE}" pid="3" name="Order">
    <vt:r8>1200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