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2.jpeg" ContentType="image/jpeg"/>
  <Override PartName="/ppt/media/image20.jpeg" ContentType="image/jpe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9.png" ContentType="image/png"/>
  <Override PartName="/ppt/media/image8.png" ContentType="image/png"/>
  <Override PartName="/ppt/media/image11.jpeg" ContentType="image/jpeg"/>
  <Override PartName="/ppt/media/image24.png" ContentType="image/png"/>
  <Override PartName="/ppt/media/image23.png" ContentType="image/png"/>
  <Override PartName="/ppt/media/image21.png" ContentType="image/png"/>
  <Override PartName="/ppt/media/image19.png" ContentType="image/png"/>
  <Override PartName="/ppt/media/image18.png" ContentType="image/png"/>
  <Override PartName="/ppt/media/image17.png" ContentType="image/png"/>
  <Override PartName="/ppt/media/image15.png" ContentType="image/png"/>
  <Override PartName="/ppt/media/image6.jpeg" ContentType="image/jpeg"/>
  <Override PartName="/ppt/media/image16.png" ContentType="image/png"/>
  <Override PartName="/ppt/media/image7.jpeg" ContentType="image/jpeg"/>
  <Override PartName="/ppt/media/image10.png" ContentType="image/png"/>
  <Override PartName="/ppt/media/image12.png" ContentType="image/png"/>
  <Override PartName="/ppt/media/image13.png" ContentType="image/png"/>
  <Override PartName="/ppt/media/image14.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3200" spc="-1" strike="noStrike">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3200" spc="-1" strike="noStrike">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3200" spc="-1" strike="noStrike">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3200" spc="-1" strike="noStrike">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3200" spc="-1" strike="noStrike">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3200" spc="-1" strike="noStrike">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3200" spc="-1" strike="noStrike">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3200" spc="-1" strike="noStrike">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3200" spc="-1" strike="noStrike">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3200" spc="-1" strike="noStrike">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3200" spc="-1" strike="noStrike">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3200" spc="-1" strike="noStrike">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8880" cy="858240"/>
          </a:xfrm>
          <a:prstGeom prst="rect">
            <a:avLst/>
          </a:prstGeom>
        </p:spPr>
        <p:txBody>
          <a:bodyPr lIns="0" rIns="0" tIns="0" bIns="0" anchor="ctr"/>
          <a:p>
            <a:r>
              <a:rPr b="0" lang="fr-FR" sz="1800" spc="-1" strike="noStrike">
                <a:latin typeface="Arial"/>
              </a:rPr>
              <a:t>Cliquez pour éditer le format du texte-titre</a:t>
            </a:r>
            <a:endParaRPr b="0" lang="fr-FR" sz="1800" spc="-1" strike="noStrike">
              <a:latin typeface="Arial"/>
            </a:endParaRPr>
          </a:p>
        </p:txBody>
      </p:sp>
      <p:sp>
        <p:nvSpPr>
          <p:cNvPr id="1" name="PlaceHolder 2"/>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800" spc="-1" strike="noStrike">
                <a:latin typeface="Arial"/>
              </a:rPr>
              <a:t>Cliquez pour éditer le format du plan de texte</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niveau de plan</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Troisième niveau de plan</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Quatrième niveau de plan</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Cinquième niveau de plan</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Sixième niveau de plan</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Septième niveau de plan</a:t>
            </a:r>
            <a:endParaRPr b="0" lang="fr-F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p>
            <a:pPr algn="ctr"/>
            <a:r>
              <a:rPr b="0" lang="fr-FR" sz="4400" spc="-1" strike="noStrike">
                <a:latin typeface="Arial"/>
              </a:rPr>
              <a:t>Cliquez pour éditer le format du texte-titre</a:t>
            </a:r>
            <a:endParaRPr b="0" lang="fr-FR"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p>
            <a:pPr algn="ctr"/>
            <a:r>
              <a:rPr b="0" lang="fr-FR" sz="4400" spc="-1" strike="noStrike">
                <a:latin typeface="Arial"/>
              </a:rPr>
              <a:t>Cliquez pour éditer le format du texte-titre</a:t>
            </a:r>
            <a:endParaRPr b="0" lang="fr-FR" sz="4400" spc="-1" strike="noStrike">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p>
            <a:pPr algn="ctr"/>
            <a:r>
              <a:rPr b="0" lang="fr-FR" sz="4400" spc="-1" strike="noStrike">
                <a:latin typeface="Arial"/>
              </a:rPr>
              <a:t>Cliquez pour éditer le format du texte-titre</a:t>
            </a:r>
            <a:endParaRPr b="0" lang="fr-FR" sz="4400" spc="-1" strike="noStrike">
              <a:latin typeface="Arial"/>
            </a:endParaRPr>
          </a:p>
        </p:txBody>
      </p:sp>
      <p:sp>
        <p:nvSpPr>
          <p:cNvPr id="11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hyperlink" Target="https://fr.wikipedia.org/wiki/Extrapolation_(math&#233;matiques)" TargetMode="External"/><Relationship Id="rId3" Type="http://schemas.openxmlformats.org/officeDocument/2006/relationships/image" Target="../media/image17.png"/><Relationship Id="rId4"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jpe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fr.wikipedia.org/wiki/R&#233;gression_lin&#233;aire" TargetMode="External"/><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52" name="CustomShape 1"/>
          <p:cNvSpPr/>
          <p:nvPr/>
        </p:nvSpPr>
        <p:spPr>
          <a:xfrm>
            <a:off x="404640" y="1119600"/>
            <a:ext cx="4340160" cy="2252160"/>
          </a:xfrm>
          <a:prstGeom prst="rect">
            <a:avLst/>
          </a:prstGeom>
          <a:noFill/>
          <a:ln>
            <a:noFill/>
          </a:ln>
        </p:spPr>
        <p:style>
          <a:lnRef idx="0"/>
          <a:fillRef idx="0"/>
          <a:effectRef idx="0"/>
          <a:fontRef idx="minor"/>
        </p:style>
        <p:txBody>
          <a:bodyPr lIns="90000" rIns="90000" tIns="45000" bIns="45000" anchor="b"/>
          <a:p>
            <a:pPr>
              <a:lnSpc>
                <a:spcPct val="90000"/>
              </a:lnSpc>
            </a:pPr>
            <a:r>
              <a:rPr b="0" lang="fr-FR" sz="4800" spc="-1" strike="noStrike">
                <a:solidFill>
                  <a:srgbClr val="ffffff"/>
                </a:solidFill>
                <a:latin typeface="Segoe UI Light"/>
                <a:ea typeface="Noto Sans CJK SC Regular"/>
              </a:rPr>
              <a:t>Pre-trained learning model </a:t>
            </a:r>
            <a:endParaRPr b="0" lang="fr-FR" sz="4800" spc="-1" strike="noStrike">
              <a:latin typeface="Arial"/>
            </a:endParaRPr>
          </a:p>
        </p:txBody>
      </p:sp>
      <p:sp>
        <p:nvSpPr>
          <p:cNvPr id="153" name="CustomShape 2"/>
          <p:cNvSpPr/>
          <p:nvPr/>
        </p:nvSpPr>
        <p:spPr>
          <a:xfrm>
            <a:off x="329400" y="4480560"/>
            <a:ext cx="4293360" cy="390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751"/>
              </a:spcBef>
            </a:pPr>
            <a:r>
              <a:rPr b="0" lang="fr-FR" sz="2000" spc="-1" strike="noStrike">
                <a:solidFill>
                  <a:srgbClr val="ffffff"/>
                </a:solidFill>
                <a:latin typeface="Segoe UI"/>
                <a:ea typeface="DejaVu Sans"/>
              </a:rPr>
              <a:t>Jésus N. Kazembe</a:t>
            </a:r>
            <a:endParaRPr b="0" lang="fr-FR"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233280" y="141480"/>
            <a:ext cx="7593840" cy="405720"/>
          </a:xfrm>
          <a:prstGeom prst="rect">
            <a:avLst/>
          </a:prstGeom>
          <a:noFill/>
          <a:ln>
            <a:noFill/>
          </a:ln>
        </p:spPr>
        <p:style>
          <a:lnRef idx="0"/>
          <a:fillRef idx="0"/>
          <a:effectRef idx="0"/>
          <a:fontRef idx="minor"/>
        </p:style>
        <p:txBody>
          <a:bodyPr lIns="0" rIns="0" tIns="0" bIns="0" anchor="ctr">
            <a:normAutofit/>
          </a:bodyPr>
          <a:p>
            <a:pPr>
              <a:lnSpc>
                <a:spcPct val="90000"/>
              </a:lnSpc>
            </a:pPr>
            <a:r>
              <a:rPr b="0" lang="fr-FR" sz="3500" spc="-1" strike="noStrike">
                <a:solidFill>
                  <a:srgbClr val="f2f2f2"/>
                </a:solidFill>
                <a:latin typeface="Calibri Light"/>
                <a:ea typeface="DejaVu Sans"/>
              </a:rPr>
              <a:t>Avantage</a:t>
            </a:r>
            <a:endParaRPr b="0" lang="fr-FR" sz="3500" spc="-1" strike="noStrike">
              <a:latin typeface="Arial"/>
            </a:endParaRPr>
          </a:p>
        </p:txBody>
      </p:sp>
      <p:sp>
        <p:nvSpPr>
          <p:cNvPr id="183" name="CustomShape 2"/>
          <p:cNvSpPr/>
          <p:nvPr/>
        </p:nvSpPr>
        <p:spPr>
          <a:xfrm>
            <a:off x="1296000" y="1224000"/>
            <a:ext cx="5250960" cy="2161440"/>
          </a:xfrm>
          <a:prstGeom prst="rect">
            <a:avLst/>
          </a:prstGeom>
          <a:noFill/>
          <a:ln>
            <a:noFill/>
          </a:ln>
        </p:spPr>
        <p:style>
          <a:lnRef idx="0"/>
          <a:fillRef idx="0"/>
          <a:effectRef idx="0"/>
          <a:fontRef idx="minor"/>
        </p:style>
        <p:txBody>
          <a:bodyPr wrap="none" lIns="90000" rIns="90000" tIns="45000" bIns="45000"/>
          <a:p>
            <a:pPr marL="36000" indent="36000" algn="just">
              <a:lnSpc>
                <a:spcPct val="100000"/>
              </a:lnSpc>
            </a:pPr>
            <a:r>
              <a:rPr b="0" lang="fr-FR" sz="4000" spc="-1" strike="noStrike">
                <a:solidFill>
                  <a:srgbClr val="0078d7"/>
                </a:solidFill>
                <a:latin typeface="Calibri"/>
                <a:ea typeface="DejaVu Sans"/>
              </a:rPr>
              <a:t>L’avantage d’un modèl</a:t>
            </a:r>
            <a:endParaRPr b="0" lang="fr-FR" sz="4000" spc="-1" strike="noStrike">
              <a:latin typeface="Arial"/>
            </a:endParaRPr>
          </a:p>
          <a:p>
            <a:pPr marL="36000" indent="36000" algn="just">
              <a:lnSpc>
                <a:spcPct val="100000"/>
              </a:lnSpc>
            </a:pPr>
            <a:r>
              <a:rPr b="0" lang="fr-FR" sz="4000" spc="-1" strike="noStrike">
                <a:solidFill>
                  <a:srgbClr val="0078d7"/>
                </a:solidFill>
                <a:latin typeface="Calibri"/>
                <a:ea typeface="DejaVu Sans"/>
              </a:rPr>
              <a:t>d’apprentissage pre entrainé se resume </a:t>
            </a:r>
            <a:endParaRPr b="0" lang="fr-FR" sz="4000" spc="-1" strike="noStrike">
              <a:latin typeface="Arial"/>
            </a:endParaRPr>
          </a:p>
          <a:p>
            <a:pPr marL="36000" indent="36000" algn="just">
              <a:lnSpc>
                <a:spcPct val="100000"/>
              </a:lnSpc>
            </a:pPr>
            <a:r>
              <a:rPr b="0" lang="fr-FR" sz="4000" spc="-1" strike="noStrike">
                <a:solidFill>
                  <a:srgbClr val="0078d7"/>
                </a:solidFill>
                <a:latin typeface="Calibri"/>
                <a:ea typeface="DejaVu Sans"/>
              </a:rPr>
              <a:t>Dans le sens ou c’est modèle</a:t>
            </a:r>
            <a:endParaRPr b="0" lang="fr-FR" sz="4000" spc="-1" strike="noStrike">
              <a:latin typeface="Arial"/>
            </a:endParaRPr>
          </a:p>
          <a:p>
            <a:pPr marL="36000" indent="36000" algn="just">
              <a:lnSpc>
                <a:spcPct val="100000"/>
              </a:lnSpc>
            </a:pPr>
            <a:r>
              <a:rPr b="0" lang="fr-FR" sz="4000" spc="-1" strike="noStrike">
                <a:solidFill>
                  <a:srgbClr val="0078d7"/>
                </a:solidFill>
                <a:latin typeface="Calibri"/>
                <a:ea typeface="DejaVu Sans"/>
              </a:rPr>
              <a:t>Déjà travail et </a:t>
            </a:r>
            <a:endParaRPr b="0" lang="fr-FR" sz="40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78d7"/>
        </a:solidFill>
      </p:bgPr>
    </p:bg>
    <p:spTree>
      <p:nvGrpSpPr>
        <p:cNvPr id="1" name=""/>
        <p:cNvGrpSpPr/>
        <p:nvPr/>
      </p:nvGrpSpPr>
      <p:grpSpPr>
        <a:xfrm>
          <a:off x="0" y="0"/>
          <a:ext cx="0" cy="0"/>
          <a:chOff x="0" y="0"/>
          <a:chExt cx="0" cy="0"/>
        </a:xfrm>
      </p:grpSpPr>
      <p:sp>
        <p:nvSpPr>
          <p:cNvPr id="184" name="CustomShape 1"/>
          <p:cNvSpPr/>
          <p:nvPr/>
        </p:nvSpPr>
        <p:spPr>
          <a:xfrm>
            <a:off x="1055160" y="2025360"/>
            <a:ext cx="6856920" cy="178956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fr-FR" sz="6000" spc="-1" strike="noStrike">
                <a:solidFill>
                  <a:srgbClr val="ffffff"/>
                </a:solidFill>
                <a:latin typeface="Calibri Light"/>
                <a:ea typeface="DejaVu Sans"/>
              </a:rPr>
              <a:t>DEMO</a:t>
            </a:r>
            <a:endParaRPr b="0" lang="fr-FR" sz="6000" spc="-1" strike="noStrike">
              <a:latin typeface="Arial"/>
            </a:endParaRPr>
          </a:p>
        </p:txBody>
      </p:sp>
      <p:sp>
        <p:nvSpPr>
          <p:cNvPr id="185" name="CustomShape 2"/>
          <p:cNvSpPr/>
          <p:nvPr/>
        </p:nvSpPr>
        <p:spPr>
          <a:xfrm>
            <a:off x="1143000" y="2701440"/>
            <a:ext cx="6856920" cy="1240920"/>
          </a:xfrm>
          <a:prstGeom prst="rect">
            <a:avLst/>
          </a:prstGeom>
          <a:noFill/>
          <a:ln>
            <a:noFill/>
          </a:ln>
        </p:spPr>
        <p:style>
          <a:lnRef idx="0"/>
          <a:fillRef idx="0"/>
          <a:effectRef idx="0"/>
          <a:fontRef idx="minor"/>
        </p:style>
      </p:sp>
    </p:spTree>
  </p:cSld>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ntr" presetID="6" presetSubtype="16">
                                  <p:stCondLst>
                                    <p:cond delay="0"/>
                                  </p:stCondLst>
                                  <p:endCondLst>
                                    <p:cond delay="5000"/>
                                  </p:endCondLst>
                                  <p:childTnLst>
                                    <p:set>
                                      <p:cBhvr>
                                        <p:cTn id="26" dur="1" fill="hold">
                                          <p:stCondLst>
                                            <p:cond delay="0"/>
                                          </p:stCondLst>
                                        </p:cTn>
                                        <p:attrNameLst>
                                          <p:attrName>style.visibility</p:attrName>
                                        </p:attrNameLst>
                                      </p:cBhvr>
                                      <p:to>
                                        <p:strVal val="visible"/>
                                      </p:to>
                                    </p:set>
                                    <p:animEffect filter="circle(in)" transition="in">
                                      <p:cBhvr additive="repl">
                                        <p:cTn id="27" dur="20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6" name="Picture 2" descr=""/>
          <p:cNvPicPr/>
          <p:nvPr/>
        </p:nvPicPr>
        <p:blipFill>
          <a:blip r:embed="rId1"/>
          <a:stretch/>
        </p:blipFill>
        <p:spPr>
          <a:xfrm>
            <a:off x="0" y="0"/>
            <a:ext cx="9142920" cy="5142600"/>
          </a:xfrm>
          <a:prstGeom prst="rect">
            <a:avLst/>
          </a:prstGeom>
          <a:ln>
            <a:noFill/>
          </a:ln>
        </p:spPr>
      </p:pic>
      <p:sp>
        <p:nvSpPr>
          <p:cNvPr id="187" name="CustomShape 1"/>
          <p:cNvSpPr/>
          <p:nvPr/>
        </p:nvSpPr>
        <p:spPr>
          <a:xfrm>
            <a:off x="233280" y="141480"/>
            <a:ext cx="6361200" cy="405720"/>
          </a:xfrm>
          <a:prstGeom prst="rect">
            <a:avLst/>
          </a:prstGeom>
          <a:noFill/>
          <a:ln>
            <a:noFill/>
          </a:ln>
        </p:spPr>
        <p:style>
          <a:lnRef idx="0"/>
          <a:fillRef idx="0"/>
          <a:effectRef idx="0"/>
          <a:fontRef idx="minor"/>
        </p:style>
        <p:txBody>
          <a:bodyPr lIns="0" rIns="0" tIns="0" bIns="0" anchor="ctr">
            <a:normAutofit/>
          </a:bodyPr>
          <a:p>
            <a:pPr>
              <a:lnSpc>
                <a:spcPct val="90000"/>
              </a:lnSpc>
            </a:pPr>
            <a:r>
              <a:rPr b="0" lang="fr-FR" sz="3500" spc="-1" strike="noStrike">
                <a:solidFill>
                  <a:srgbClr val="f2f2f2"/>
                </a:solidFill>
                <a:latin typeface="Calibri Light"/>
                <a:ea typeface="DejaVu Sans"/>
              </a:rPr>
              <a:t>Type of model</a:t>
            </a:r>
            <a:endParaRPr b="0" lang="fr-FR" sz="3500" spc="-1" strike="noStrike">
              <a:latin typeface="Arial"/>
            </a:endParaRPr>
          </a:p>
        </p:txBody>
      </p:sp>
      <p:pic>
        <p:nvPicPr>
          <p:cNvPr id="188" name="Espace réservé du contenu 4" descr=""/>
          <p:cNvPicPr/>
          <p:nvPr/>
        </p:nvPicPr>
        <p:blipFill>
          <a:blip r:embed="rId2"/>
          <a:stretch/>
        </p:blipFill>
        <p:spPr>
          <a:xfrm>
            <a:off x="93960" y="925560"/>
            <a:ext cx="8792280" cy="3553200"/>
          </a:xfrm>
          <a:prstGeom prst="rect">
            <a:avLst/>
          </a:prstGeom>
          <a:ln>
            <a:noFill/>
          </a:ln>
        </p:spPr>
      </p:pic>
      <p:sp>
        <p:nvSpPr>
          <p:cNvPr id="189" name="CustomShape 2"/>
          <p:cNvSpPr/>
          <p:nvPr/>
        </p:nvSpPr>
        <p:spPr>
          <a:xfrm flipH="1" flipV="1">
            <a:off x="3161520" y="2720520"/>
            <a:ext cx="913320" cy="600120"/>
          </a:xfrm>
          <a:custGeom>
            <a:avLst/>
            <a:gdLst/>
            <a:ahLst/>
            <a:rect l="l" t="t" r="r" b="b"/>
            <a:pathLst>
              <a:path w="21600" h="21600">
                <a:moveTo>
                  <a:pt x="0" y="0"/>
                </a:moveTo>
                <a:lnTo>
                  <a:pt x="21600" y="21600"/>
                </a:lnTo>
              </a:path>
            </a:pathLst>
          </a:custGeom>
          <a:noFill/>
          <a:ln w="19080">
            <a:solidFill>
              <a:srgbClr val="000000"/>
            </a:solidFill>
            <a:miter/>
            <a:tailEnd len="med" type="triangle" w="med"/>
          </a:ln>
        </p:spPr>
        <p:style>
          <a:lnRef idx="0"/>
          <a:fillRef idx="0"/>
          <a:effectRef idx="0"/>
          <a:fontRef idx="minor"/>
        </p:style>
      </p:sp>
    </p:spTree>
  </p:cSld>
  <p:timing>
    <p:tnLst>
      <p:par>
        <p:cTn id="28" dur="indefinite" restart="never" nodeType="tmRoot">
          <p:childTnLst>
            <p:seq>
              <p:cTn id="29"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0" name="Picture 2" descr=""/>
          <p:cNvPicPr/>
          <p:nvPr/>
        </p:nvPicPr>
        <p:blipFill>
          <a:blip r:embed="rId1"/>
          <a:stretch/>
        </p:blipFill>
        <p:spPr>
          <a:xfrm>
            <a:off x="0" y="0"/>
            <a:ext cx="9142920" cy="5142600"/>
          </a:xfrm>
          <a:prstGeom prst="rect">
            <a:avLst/>
          </a:prstGeom>
          <a:ln>
            <a:noFill/>
          </a:ln>
        </p:spPr>
      </p:pic>
      <p:sp>
        <p:nvSpPr>
          <p:cNvPr id="191" name="CustomShape 1"/>
          <p:cNvSpPr/>
          <p:nvPr/>
        </p:nvSpPr>
        <p:spPr>
          <a:xfrm>
            <a:off x="233280" y="141480"/>
            <a:ext cx="7593840" cy="405720"/>
          </a:xfrm>
          <a:prstGeom prst="rect">
            <a:avLst/>
          </a:prstGeom>
          <a:noFill/>
          <a:ln>
            <a:noFill/>
          </a:ln>
        </p:spPr>
        <p:style>
          <a:lnRef idx="0"/>
          <a:fillRef idx="0"/>
          <a:effectRef idx="0"/>
          <a:fontRef idx="minor"/>
        </p:style>
        <p:txBody>
          <a:bodyPr lIns="0" rIns="0" tIns="0" bIns="0" anchor="ctr">
            <a:normAutofit/>
          </a:bodyPr>
          <a:p>
            <a:pPr>
              <a:lnSpc>
                <a:spcPct val="90000"/>
              </a:lnSpc>
            </a:pPr>
            <a:r>
              <a:rPr b="0" lang="fr-FR" sz="3500" spc="-1" strike="noStrike">
                <a:solidFill>
                  <a:srgbClr val="f2f2f2"/>
                </a:solidFill>
                <a:latin typeface="Calibri Light"/>
                <a:ea typeface="DejaVu Sans"/>
              </a:rPr>
              <a:t>Simple Linear Regression</a:t>
            </a:r>
            <a:endParaRPr b="0" lang="fr-FR" sz="3500" spc="-1" strike="noStrike">
              <a:latin typeface="Arial"/>
            </a:endParaRPr>
          </a:p>
        </p:txBody>
      </p:sp>
      <p:sp>
        <p:nvSpPr>
          <p:cNvPr id="192" name="CustomShape 2"/>
          <p:cNvSpPr/>
          <p:nvPr/>
        </p:nvSpPr>
        <p:spPr>
          <a:xfrm>
            <a:off x="233280" y="925560"/>
            <a:ext cx="4342320" cy="3553200"/>
          </a:xfrm>
          <a:prstGeom prst="rect">
            <a:avLst/>
          </a:prstGeom>
          <a:noFill/>
          <a:ln>
            <a:noFill/>
          </a:ln>
        </p:spPr>
        <p:style>
          <a:lnRef idx="0"/>
          <a:fillRef idx="0"/>
          <a:effectRef idx="0"/>
          <a:fontRef idx="minor"/>
        </p:style>
        <p:txBody>
          <a:bodyPr lIns="0" rIns="0" tIns="0" bIns="0">
            <a:normAutofit/>
          </a:bodyPr>
          <a:p>
            <a:pPr marL="171360" indent="-170280">
              <a:lnSpc>
                <a:spcPct val="90000"/>
              </a:lnSpc>
              <a:spcBef>
                <a:spcPts val="1001"/>
              </a:spcBef>
              <a:buClr>
                <a:srgbClr val="0078d7"/>
              </a:buClr>
              <a:buFont typeface="Arial"/>
              <a:buChar char="•"/>
            </a:pPr>
            <a:r>
              <a:rPr b="0" lang="fr-FR" sz="2800" spc="-1" strike="noStrike">
                <a:solidFill>
                  <a:srgbClr val="0078d7"/>
                </a:solidFill>
                <a:latin typeface="Calibri"/>
                <a:ea typeface="DejaVu Sans"/>
              </a:rPr>
              <a:t>En mathématiques, </a:t>
            </a:r>
            <a:r>
              <a:rPr b="0" lang="fr-FR" sz="2800" spc="-1" strike="noStrike">
                <a:solidFill>
                  <a:srgbClr val="ff8c00"/>
                </a:solidFill>
                <a:latin typeface="Calibri"/>
                <a:ea typeface="DejaVu Sans"/>
              </a:rPr>
              <a:t>l'extrapolation </a:t>
            </a:r>
            <a:r>
              <a:rPr b="0" lang="fr-FR" sz="2800" spc="-1" strike="noStrike">
                <a:solidFill>
                  <a:srgbClr val="0078d7"/>
                </a:solidFill>
                <a:latin typeface="Calibri"/>
                <a:ea typeface="DejaVu Sans"/>
              </a:rPr>
              <a:t>est le calcul d'un point d'une courbe dont on ne dispose pas d'équation, à partir d'autres points, lorsque l'abscisse du point à calculer est au-dessus du maximum ou en dessous du minimum des points connus. </a:t>
            </a:r>
            <a:r>
              <a:rPr b="0" lang="fr-FR" sz="2800" spc="-1" strike="noStrike" u="sng">
                <a:solidFill>
                  <a:srgbClr val="0000ff"/>
                </a:solidFill>
                <a:uFillTx/>
                <a:latin typeface="Calibri"/>
                <a:ea typeface="DejaVu Sans"/>
                <a:hlinkClick r:id="rId2"/>
              </a:rPr>
              <a:t>Wikipédia</a:t>
            </a:r>
            <a:endParaRPr b="0" lang="fr-FR" sz="2800" spc="-1" strike="noStrike">
              <a:latin typeface="Arial"/>
            </a:endParaRPr>
          </a:p>
        </p:txBody>
      </p:sp>
      <p:pic>
        <p:nvPicPr>
          <p:cNvPr id="193" name="Espace réservé du contenu 6" descr=""/>
          <p:cNvPicPr/>
          <p:nvPr/>
        </p:nvPicPr>
        <p:blipFill>
          <a:blip r:embed="rId3"/>
          <a:stretch/>
        </p:blipFill>
        <p:spPr>
          <a:xfrm>
            <a:off x="5295960" y="870480"/>
            <a:ext cx="3502440" cy="3268080"/>
          </a:xfrm>
          <a:prstGeom prst="rect">
            <a:avLst/>
          </a:prstGeom>
          <a:ln>
            <a:noFill/>
          </a:ln>
        </p:spPr>
      </p:pic>
      <p:sp>
        <p:nvSpPr>
          <p:cNvPr id="194" name="CustomShape 3"/>
          <p:cNvSpPr/>
          <p:nvPr/>
        </p:nvSpPr>
        <p:spPr>
          <a:xfrm>
            <a:off x="5911920" y="1234080"/>
            <a:ext cx="23673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800" spc="-1" strike="noStrike">
                <a:solidFill>
                  <a:srgbClr val="7030a0"/>
                </a:solidFill>
                <a:latin typeface="Calibri"/>
                <a:ea typeface="DejaVu Sans"/>
              </a:rPr>
              <a:t>Extrapolation Zone</a:t>
            </a:r>
            <a:endParaRPr b="0" lang="fr-FR" sz="1800" spc="-1" strike="noStrike">
              <a:latin typeface="Arial"/>
            </a:endParaRPr>
          </a:p>
        </p:txBody>
      </p:sp>
      <p:sp>
        <p:nvSpPr>
          <p:cNvPr id="195" name="CustomShape 4"/>
          <p:cNvSpPr/>
          <p:nvPr/>
        </p:nvSpPr>
        <p:spPr>
          <a:xfrm>
            <a:off x="5881320" y="3047040"/>
            <a:ext cx="866160" cy="63828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800" spc="-1" strike="noStrike">
                <a:solidFill>
                  <a:srgbClr val="7030a0"/>
                </a:solidFill>
                <a:latin typeface="Calibri"/>
                <a:ea typeface="DejaVu Sans"/>
              </a:rPr>
              <a:t>Extra-</a:t>
            </a:r>
            <a:endParaRPr b="0" lang="fr-FR" sz="1800" spc="-1" strike="noStrike">
              <a:latin typeface="Arial"/>
            </a:endParaRPr>
          </a:p>
          <a:p>
            <a:pPr>
              <a:lnSpc>
                <a:spcPct val="100000"/>
              </a:lnSpc>
            </a:pPr>
            <a:r>
              <a:rPr b="0" lang="fr-FR" sz="1800" spc="-1" strike="noStrike">
                <a:solidFill>
                  <a:srgbClr val="7030a0"/>
                </a:solidFill>
                <a:latin typeface="Calibri"/>
                <a:ea typeface="DejaVu Sans"/>
              </a:rPr>
              <a:t>Zone</a:t>
            </a:r>
            <a:endParaRPr b="0" lang="fr-FR" sz="1800" spc="-1" strike="noStrike">
              <a:latin typeface="Arial"/>
            </a:endParaRPr>
          </a:p>
        </p:txBody>
      </p:sp>
    </p:spTree>
  </p:cSld>
  <p:timing>
    <p:tnLst>
      <p:par>
        <p:cTn id="30" dur="indefinite" restart="never" nodeType="tmRoot">
          <p:childTnLst>
            <p:seq>
              <p:cTn id="31"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6" name="Picture 2" descr=""/>
          <p:cNvPicPr/>
          <p:nvPr/>
        </p:nvPicPr>
        <p:blipFill>
          <a:blip r:embed="rId1"/>
          <a:stretch/>
        </p:blipFill>
        <p:spPr>
          <a:xfrm>
            <a:off x="0" y="0"/>
            <a:ext cx="9142920" cy="5142600"/>
          </a:xfrm>
          <a:prstGeom prst="rect">
            <a:avLst/>
          </a:prstGeom>
          <a:ln>
            <a:noFill/>
          </a:ln>
        </p:spPr>
      </p:pic>
      <p:sp>
        <p:nvSpPr>
          <p:cNvPr id="197" name="CustomShape 1"/>
          <p:cNvSpPr/>
          <p:nvPr/>
        </p:nvSpPr>
        <p:spPr>
          <a:xfrm>
            <a:off x="233280" y="141480"/>
            <a:ext cx="7593840" cy="405720"/>
          </a:xfrm>
          <a:prstGeom prst="rect">
            <a:avLst/>
          </a:prstGeom>
          <a:noFill/>
          <a:ln>
            <a:noFill/>
          </a:ln>
        </p:spPr>
        <p:style>
          <a:lnRef idx="0"/>
          <a:fillRef idx="0"/>
          <a:effectRef idx="0"/>
          <a:fontRef idx="minor"/>
        </p:style>
        <p:txBody>
          <a:bodyPr lIns="0" rIns="0" tIns="0" bIns="0" anchor="ctr">
            <a:normAutofit/>
          </a:bodyPr>
          <a:p>
            <a:pPr>
              <a:lnSpc>
                <a:spcPct val="90000"/>
              </a:lnSpc>
            </a:pPr>
            <a:r>
              <a:rPr b="0" lang="fr-FR" sz="3500" spc="-1" strike="noStrike">
                <a:solidFill>
                  <a:srgbClr val="f2f2f2"/>
                </a:solidFill>
                <a:latin typeface="Calibri Light"/>
                <a:ea typeface="DejaVu Sans"/>
              </a:rPr>
              <a:t>Simple Linear Regression</a:t>
            </a:r>
            <a:endParaRPr b="0" lang="fr-FR" sz="3500" spc="-1" strike="noStrike">
              <a:latin typeface="Arial"/>
            </a:endParaRPr>
          </a:p>
        </p:txBody>
      </p:sp>
      <p:sp>
        <p:nvSpPr>
          <p:cNvPr id="198" name="CustomShape 2"/>
          <p:cNvSpPr/>
          <p:nvPr/>
        </p:nvSpPr>
        <p:spPr>
          <a:xfrm>
            <a:off x="233280" y="925560"/>
            <a:ext cx="4342320" cy="3553200"/>
          </a:xfrm>
          <a:prstGeom prst="rect">
            <a:avLst/>
          </a:prstGeom>
          <a:noFill/>
          <a:ln>
            <a:noFill/>
          </a:ln>
        </p:spPr>
        <p:style>
          <a:lnRef idx="0"/>
          <a:fillRef idx="0"/>
          <a:effectRef idx="0"/>
          <a:fontRef idx="minor"/>
        </p:style>
        <p:txBody>
          <a:bodyPr lIns="0" rIns="0" tIns="0" bIns="0">
            <a:normAutofit/>
          </a:bodyPr>
          <a:p>
            <a:pPr marL="171360" indent="-170280">
              <a:lnSpc>
                <a:spcPct val="90000"/>
              </a:lnSpc>
              <a:spcBef>
                <a:spcPts val="1001"/>
              </a:spcBef>
              <a:buClr>
                <a:srgbClr val="ff8c00"/>
              </a:buClr>
              <a:buFont typeface="Arial"/>
              <a:buChar char="•"/>
            </a:pPr>
            <a:r>
              <a:rPr b="0" lang="fr-FR" sz="2800" spc="-1" strike="noStrike">
                <a:solidFill>
                  <a:srgbClr val="ff8c00"/>
                </a:solidFill>
                <a:latin typeface="Calibri Light"/>
                <a:ea typeface="DejaVu Sans"/>
              </a:rPr>
              <a:t>Interpolation: </a:t>
            </a:r>
            <a:r>
              <a:rPr b="0" lang="fr-FR" sz="2800" spc="-1" strike="noStrike">
                <a:solidFill>
                  <a:srgbClr val="0078d7"/>
                </a:solidFill>
                <a:latin typeface="Calibri Light"/>
                <a:ea typeface="DejaVu Sans"/>
              </a:rPr>
              <a:t>faire une prediction dans la zone des valeurs connues.</a:t>
            </a:r>
            <a:endParaRPr b="0" lang="fr-FR" sz="2800" spc="-1" strike="noStrike">
              <a:latin typeface="Arial"/>
            </a:endParaRPr>
          </a:p>
          <a:p>
            <a:pPr marL="171360" indent="-170280">
              <a:lnSpc>
                <a:spcPct val="90000"/>
              </a:lnSpc>
              <a:spcBef>
                <a:spcPts val="1001"/>
              </a:spcBef>
              <a:buClr>
                <a:srgbClr val="ff8c00"/>
              </a:buClr>
              <a:buFont typeface="Arial"/>
              <a:buChar char="•"/>
            </a:pPr>
            <a:r>
              <a:rPr b="0" lang="fr-FR" sz="2800" spc="-1" strike="noStrike">
                <a:solidFill>
                  <a:srgbClr val="ff8c00"/>
                </a:solidFill>
                <a:latin typeface="Calibri Light"/>
                <a:ea typeface="DejaVu Sans"/>
              </a:rPr>
              <a:t>Extrapolation: </a:t>
            </a:r>
            <a:r>
              <a:rPr b="0" lang="fr-FR" sz="2800" spc="-1" strike="noStrike">
                <a:solidFill>
                  <a:srgbClr val="0078d7"/>
                </a:solidFill>
                <a:latin typeface="Calibri Light"/>
                <a:ea typeface="DejaVu Sans"/>
              </a:rPr>
              <a:t>faire une prediction en déhors de la zone de données connues.</a:t>
            </a:r>
            <a:endParaRPr b="0" lang="fr-FR" sz="2800" spc="-1" strike="noStrike">
              <a:latin typeface="Arial"/>
            </a:endParaRPr>
          </a:p>
        </p:txBody>
      </p:sp>
      <p:pic>
        <p:nvPicPr>
          <p:cNvPr id="199" name="Espace réservé du contenu 6" descr=""/>
          <p:cNvPicPr/>
          <p:nvPr/>
        </p:nvPicPr>
        <p:blipFill>
          <a:blip r:embed="rId2"/>
          <a:stretch/>
        </p:blipFill>
        <p:spPr>
          <a:xfrm>
            <a:off x="5295960" y="870480"/>
            <a:ext cx="3502440" cy="3268080"/>
          </a:xfrm>
          <a:prstGeom prst="rect">
            <a:avLst/>
          </a:prstGeom>
          <a:ln>
            <a:noFill/>
          </a:ln>
        </p:spPr>
      </p:pic>
      <p:sp>
        <p:nvSpPr>
          <p:cNvPr id="200" name="CustomShape 3"/>
          <p:cNvSpPr/>
          <p:nvPr/>
        </p:nvSpPr>
        <p:spPr>
          <a:xfrm>
            <a:off x="5911920" y="1234080"/>
            <a:ext cx="23673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800" spc="-1" strike="noStrike">
                <a:solidFill>
                  <a:srgbClr val="7030a0"/>
                </a:solidFill>
                <a:latin typeface="Calibri"/>
                <a:ea typeface="DejaVu Sans"/>
              </a:rPr>
              <a:t>Extrapolation Zone</a:t>
            </a:r>
            <a:endParaRPr b="0" lang="fr-FR" sz="1800" spc="-1" strike="noStrike">
              <a:latin typeface="Arial"/>
            </a:endParaRPr>
          </a:p>
        </p:txBody>
      </p:sp>
      <p:sp>
        <p:nvSpPr>
          <p:cNvPr id="201" name="CustomShape 4"/>
          <p:cNvSpPr/>
          <p:nvPr/>
        </p:nvSpPr>
        <p:spPr>
          <a:xfrm>
            <a:off x="5881320" y="3047040"/>
            <a:ext cx="866160" cy="63828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800" spc="-1" strike="noStrike">
                <a:solidFill>
                  <a:srgbClr val="7030a0"/>
                </a:solidFill>
                <a:latin typeface="Calibri"/>
                <a:ea typeface="DejaVu Sans"/>
              </a:rPr>
              <a:t>Extra-</a:t>
            </a:r>
            <a:endParaRPr b="0" lang="fr-FR" sz="1800" spc="-1" strike="noStrike">
              <a:latin typeface="Arial"/>
            </a:endParaRPr>
          </a:p>
          <a:p>
            <a:pPr>
              <a:lnSpc>
                <a:spcPct val="100000"/>
              </a:lnSpc>
            </a:pPr>
            <a:r>
              <a:rPr b="0" lang="fr-FR" sz="1800" spc="-1" strike="noStrike">
                <a:solidFill>
                  <a:srgbClr val="7030a0"/>
                </a:solidFill>
                <a:latin typeface="Calibri"/>
                <a:ea typeface="DejaVu Sans"/>
              </a:rPr>
              <a:t>Zone</a:t>
            </a:r>
            <a:endParaRPr b="0" lang="fr-FR" sz="1800" spc="-1" strike="noStrike">
              <a:latin typeface="Arial"/>
            </a:endParaRPr>
          </a:p>
        </p:txBody>
      </p:sp>
      <p:sp>
        <p:nvSpPr>
          <p:cNvPr id="202" name="CustomShape 5"/>
          <p:cNvSpPr/>
          <p:nvPr/>
        </p:nvSpPr>
        <p:spPr>
          <a:xfrm>
            <a:off x="5930280" y="2043360"/>
            <a:ext cx="1498680" cy="63828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800" spc="-1" strike="noStrike">
                <a:solidFill>
                  <a:srgbClr val="7030a0"/>
                </a:solidFill>
                <a:latin typeface="Calibri"/>
                <a:ea typeface="DejaVu Sans"/>
              </a:rPr>
              <a:t>Iterpolation</a:t>
            </a:r>
            <a:endParaRPr b="0" lang="fr-FR" sz="1800" spc="-1" strike="noStrike">
              <a:latin typeface="Arial"/>
            </a:endParaRPr>
          </a:p>
          <a:p>
            <a:pPr>
              <a:lnSpc>
                <a:spcPct val="100000"/>
              </a:lnSpc>
            </a:pPr>
            <a:r>
              <a:rPr b="0" lang="fr-FR" sz="1800" spc="-1" strike="noStrike">
                <a:solidFill>
                  <a:srgbClr val="7030a0"/>
                </a:solidFill>
                <a:latin typeface="Calibri"/>
                <a:ea typeface="DejaVu Sans"/>
              </a:rPr>
              <a:t> </a:t>
            </a:r>
            <a:r>
              <a:rPr b="0" lang="fr-FR" sz="1800" spc="-1" strike="noStrike">
                <a:solidFill>
                  <a:srgbClr val="7030a0"/>
                </a:solidFill>
                <a:latin typeface="Calibri"/>
                <a:ea typeface="DejaVu Sans"/>
              </a:rPr>
              <a:t>Zone</a:t>
            </a:r>
            <a:endParaRPr b="0" lang="fr-FR" sz="1800" spc="-1" strike="noStrike">
              <a:latin typeface="Arial"/>
            </a:endParaRPr>
          </a:p>
        </p:txBody>
      </p:sp>
    </p:spTree>
  </p:cSld>
  <p:timing>
    <p:tnLst>
      <p:par>
        <p:cTn id="32" dur="indefinite" restart="never" nodeType="tmRoot">
          <p:childTnLst>
            <p:seq>
              <p:cTn id="33"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78d7"/>
        </a:solidFill>
      </p:bgPr>
    </p:bg>
    <p:spTree>
      <p:nvGrpSpPr>
        <p:cNvPr id="1" name=""/>
        <p:cNvGrpSpPr/>
        <p:nvPr/>
      </p:nvGrpSpPr>
      <p:grpSpPr>
        <a:xfrm>
          <a:off x="0" y="0"/>
          <a:ext cx="0" cy="0"/>
          <a:chOff x="0" y="0"/>
          <a:chExt cx="0" cy="0"/>
        </a:xfrm>
      </p:grpSpPr>
      <p:sp>
        <p:nvSpPr>
          <p:cNvPr id="203" name="CustomShape 1"/>
          <p:cNvSpPr/>
          <p:nvPr/>
        </p:nvSpPr>
        <p:spPr>
          <a:xfrm>
            <a:off x="1143000" y="860400"/>
            <a:ext cx="6856920" cy="178956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fr-FR" sz="6000" spc="-1" strike="noStrike">
                <a:solidFill>
                  <a:srgbClr val="ffffff"/>
                </a:solidFill>
                <a:latin typeface="Calibri Light"/>
                <a:ea typeface="DejaVu Sans"/>
              </a:rPr>
              <a:t>Cost &amp; Optimization</a:t>
            </a:r>
            <a:endParaRPr b="0" lang="fr-FR" sz="6000" spc="-1" strike="noStrike">
              <a:latin typeface="Arial"/>
            </a:endParaRPr>
          </a:p>
        </p:txBody>
      </p:sp>
      <p:sp>
        <p:nvSpPr>
          <p:cNvPr id="204" name="CustomShape 2"/>
          <p:cNvSpPr/>
          <p:nvPr/>
        </p:nvSpPr>
        <p:spPr>
          <a:xfrm>
            <a:off x="1143000" y="2701440"/>
            <a:ext cx="6856920" cy="1240920"/>
          </a:xfrm>
          <a:prstGeom prst="rect">
            <a:avLst/>
          </a:prstGeom>
          <a:noFill/>
          <a:ln>
            <a:noFill/>
          </a:ln>
        </p:spPr>
        <p:style>
          <a:lnRef idx="0"/>
          <a:fillRef idx="0"/>
          <a:effectRef idx="0"/>
          <a:fontRef idx="minor"/>
        </p:style>
      </p:sp>
    </p:spTree>
  </p:cSld>
  <p:timing>
    <p:tnLst>
      <p:par>
        <p:cTn id="34" dur="indefinite" restart="never" nodeType="tmRoot">
          <p:childTnLst>
            <p:seq>
              <p:cTn id="35" dur="indefinite" nodeType="mainSeq">
                <p:childTnLst>
                  <p:par>
                    <p:cTn id="36" fill="hold">
                      <p:stCondLst>
                        <p:cond delay="indefinite"/>
                      </p:stCondLst>
                      <p:childTnLst>
                        <p:par>
                          <p:cTn id="37" fill="hold">
                            <p:stCondLst>
                              <p:cond delay="0"/>
                            </p:stCondLst>
                            <p:childTnLst>
                              <p:par>
                                <p:cTn id="38" nodeType="clickEffect" fill="hold" presetClass="entr" presetID="6" presetSubtype="16">
                                  <p:stCondLst>
                                    <p:cond delay="0"/>
                                  </p:stCondLst>
                                  <p:endCondLst>
                                    <p:cond delay="5000"/>
                                  </p:endCondLst>
                                  <p:childTnLst>
                                    <p:set>
                                      <p:cBhvr>
                                        <p:cTn id="39" dur="1" fill="hold">
                                          <p:stCondLst>
                                            <p:cond delay="0"/>
                                          </p:stCondLst>
                                        </p:cTn>
                                        <p:attrNameLst>
                                          <p:attrName>style.visibility</p:attrName>
                                        </p:attrNameLst>
                                      </p:cBhvr>
                                      <p:to>
                                        <p:strVal val="visible"/>
                                      </p:to>
                                    </p:set>
                                    <p:animEffect filter="circle(in)" transition="in">
                                      <p:cBhvr additive="repl">
                                        <p:cTn id="40" dur="20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233280" y="141480"/>
            <a:ext cx="7593840" cy="405720"/>
          </a:xfrm>
          <a:prstGeom prst="rect">
            <a:avLst/>
          </a:prstGeom>
          <a:noFill/>
          <a:ln>
            <a:noFill/>
          </a:ln>
        </p:spPr>
        <p:style>
          <a:lnRef idx="0"/>
          <a:fillRef idx="0"/>
          <a:effectRef idx="0"/>
          <a:fontRef idx="minor"/>
        </p:style>
        <p:txBody>
          <a:bodyPr lIns="0" rIns="0" tIns="0" bIns="0" anchor="ctr">
            <a:normAutofit/>
          </a:bodyPr>
          <a:p>
            <a:pPr>
              <a:lnSpc>
                <a:spcPct val="90000"/>
              </a:lnSpc>
            </a:pPr>
            <a:r>
              <a:rPr b="0" lang="fr-FR" sz="3500" spc="-1" strike="noStrike">
                <a:solidFill>
                  <a:srgbClr val="f2f2f2"/>
                </a:solidFill>
                <a:latin typeface="Calibri Light"/>
                <a:ea typeface="DejaVu Sans"/>
              </a:rPr>
              <a:t>Cost</a:t>
            </a:r>
            <a:endParaRPr b="0" lang="fr-FR" sz="3500" spc="-1" strike="noStrike">
              <a:latin typeface="Arial"/>
            </a:endParaRPr>
          </a:p>
        </p:txBody>
      </p:sp>
      <p:sp>
        <p:nvSpPr>
          <p:cNvPr id="206" name="CustomShape 2"/>
          <p:cNvSpPr/>
          <p:nvPr/>
        </p:nvSpPr>
        <p:spPr>
          <a:xfrm>
            <a:off x="233280" y="925560"/>
            <a:ext cx="4342320" cy="3553200"/>
          </a:xfrm>
          <a:prstGeom prst="rect">
            <a:avLst/>
          </a:prstGeom>
          <a:noFill/>
          <a:ln>
            <a:noFill/>
          </a:ln>
        </p:spPr>
        <p:style>
          <a:lnRef idx="0"/>
          <a:fillRef idx="0"/>
          <a:effectRef idx="0"/>
          <a:fontRef idx="minor"/>
        </p:style>
        <p:txBody>
          <a:bodyPr lIns="0" rIns="0" tIns="0" bIns="0"/>
          <a:p>
            <a:pPr marL="171360" indent="-170280">
              <a:lnSpc>
                <a:spcPct val="90000"/>
              </a:lnSpc>
              <a:spcBef>
                <a:spcPts val="1001"/>
              </a:spcBef>
              <a:buClr>
                <a:srgbClr val="ff8c00"/>
              </a:buClr>
              <a:buFont typeface="Arial"/>
              <a:buChar char="•"/>
            </a:pPr>
            <a:r>
              <a:rPr b="0" lang="fr-FR" sz="2800" spc="-1" strike="noStrike">
                <a:solidFill>
                  <a:srgbClr val="ff8c00"/>
                </a:solidFill>
                <a:latin typeface="Calibri"/>
                <a:ea typeface="DejaVu Sans"/>
              </a:rPr>
              <a:t>Erreur</a:t>
            </a:r>
            <a:r>
              <a:rPr b="0" lang="fr-FR" sz="2800" spc="-1" strike="noStrike">
                <a:solidFill>
                  <a:srgbClr val="0078d7"/>
                </a:solidFill>
                <a:latin typeface="Calibri"/>
                <a:ea typeface="DejaVu Sans"/>
              </a:rPr>
              <a:t>: la différence entre un point (donnée connue) est sa projection sur la droite.</a:t>
            </a:r>
            <a:endParaRPr b="0" lang="fr-FR" sz="2800" spc="-1" strike="noStrike">
              <a:latin typeface="Arial"/>
            </a:endParaRPr>
          </a:p>
          <a:p>
            <a:pPr marL="171360" indent="-170280">
              <a:lnSpc>
                <a:spcPct val="90000"/>
              </a:lnSpc>
              <a:spcBef>
                <a:spcPts val="1001"/>
              </a:spcBef>
              <a:buClr>
                <a:srgbClr val="0078d7"/>
              </a:buClr>
              <a:buFont typeface="Arial"/>
              <a:buChar char="•"/>
            </a:pPr>
            <a:r>
              <a:rPr b="0" lang="fr-FR" sz="2800" spc="-1" strike="noStrike">
                <a:solidFill>
                  <a:srgbClr val="0078d7"/>
                </a:solidFill>
                <a:latin typeface="Calibri"/>
                <a:ea typeface="DejaVu Sans"/>
              </a:rPr>
              <a:t>Quand on considére le carré de cette de l’erreur, on parle de </a:t>
            </a:r>
            <a:r>
              <a:rPr b="0" lang="fr-FR" sz="2800" spc="-1" strike="noStrike">
                <a:solidFill>
                  <a:srgbClr val="ff8c00"/>
                </a:solidFill>
                <a:latin typeface="Calibri"/>
                <a:ea typeface="DejaVu Sans"/>
              </a:rPr>
              <a:t>Erreur quadratique</a:t>
            </a:r>
            <a:r>
              <a:rPr b="0" lang="fr-FR" sz="2800" spc="-1" strike="noStrike">
                <a:solidFill>
                  <a:srgbClr val="0078d7"/>
                </a:solidFill>
                <a:latin typeface="Calibri"/>
                <a:ea typeface="DejaVu Sans"/>
              </a:rPr>
              <a:t>.</a:t>
            </a:r>
            <a:endParaRPr b="0" lang="fr-FR" sz="2800" spc="-1" strike="noStrike">
              <a:latin typeface="Arial"/>
            </a:endParaRPr>
          </a:p>
        </p:txBody>
      </p:sp>
      <p:pic>
        <p:nvPicPr>
          <p:cNvPr id="207" name="Espace réservé du contenu 11" descr=""/>
          <p:cNvPicPr/>
          <p:nvPr/>
        </p:nvPicPr>
        <p:blipFill>
          <a:blip r:embed="rId1"/>
          <a:stretch/>
        </p:blipFill>
        <p:spPr>
          <a:xfrm>
            <a:off x="4576680" y="925560"/>
            <a:ext cx="4342320" cy="355320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233280" y="141480"/>
            <a:ext cx="7593840" cy="405720"/>
          </a:xfrm>
          <a:prstGeom prst="rect">
            <a:avLst/>
          </a:prstGeom>
          <a:noFill/>
          <a:ln>
            <a:noFill/>
          </a:ln>
        </p:spPr>
        <p:style>
          <a:lnRef idx="0"/>
          <a:fillRef idx="0"/>
          <a:effectRef idx="0"/>
          <a:fontRef idx="minor"/>
        </p:style>
        <p:txBody>
          <a:bodyPr lIns="0" rIns="0" tIns="0" bIns="0" anchor="ctr">
            <a:normAutofit/>
          </a:bodyPr>
          <a:p>
            <a:pPr>
              <a:lnSpc>
                <a:spcPct val="90000"/>
              </a:lnSpc>
            </a:pPr>
            <a:r>
              <a:rPr b="0" lang="fr-FR" sz="3500" spc="-1" strike="noStrike">
                <a:solidFill>
                  <a:srgbClr val="f2f2f2"/>
                </a:solidFill>
                <a:latin typeface="Calibri Light"/>
                <a:ea typeface="DejaVu Sans"/>
              </a:rPr>
              <a:t>Optimization</a:t>
            </a:r>
            <a:endParaRPr b="0" lang="fr-FR" sz="3500" spc="-1" strike="noStrike">
              <a:latin typeface="Arial"/>
            </a:endParaRPr>
          </a:p>
        </p:txBody>
      </p:sp>
      <p:sp>
        <p:nvSpPr>
          <p:cNvPr id="209" name="CustomShape 2"/>
          <p:cNvSpPr/>
          <p:nvPr/>
        </p:nvSpPr>
        <p:spPr>
          <a:xfrm>
            <a:off x="233280" y="925560"/>
            <a:ext cx="4342320" cy="3553200"/>
          </a:xfrm>
          <a:prstGeom prst="rect">
            <a:avLst/>
          </a:prstGeom>
          <a:noFill/>
          <a:ln>
            <a:noFill/>
          </a:ln>
        </p:spPr>
        <p:style>
          <a:lnRef idx="0"/>
          <a:fillRef idx="0"/>
          <a:effectRef idx="0"/>
          <a:fontRef idx="minor"/>
        </p:style>
        <p:txBody>
          <a:bodyPr lIns="0" rIns="0" tIns="0" bIns="0">
            <a:normAutofit/>
          </a:bodyPr>
          <a:p>
            <a:pPr marL="171360" indent="-170280">
              <a:lnSpc>
                <a:spcPct val="90000"/>
              </a:lnSpc>
              <a:spcBef>
                <a:spcPts val="1001"/>
              </a:spcBef>
              <a:buClr>
                <a:srgbClr val="0078d7"/>
              </a:buClr>
              <a:buFont typeface="Arial"/>
              <a:buChar char="•"/>
            </a:pPr>
            <a:r>
              <a:rPr b="0" lang="fr-FR" sz="2800" spc="-1" strike="noStrike">
                <a:solidFill>
                  <a:srgbClr val="0078d7"/>
                </a:solidFill>
                <a:latin typeface="Calibri"/>
                <a:ea typeface="DejaVu Sans"/>
              </a:rPr>
              <a:t>L’optimisation consiste à trouver une fonction qui puisse minimizer le cost moyen.[</a:t>
            </a:r>
            <a:r>
              <a:rPr b="0" lang="fr-FR" sz="2800" spc="-1" strike="noStrike">
                <a:solidFill>
                  <a:srgbClr val="ff8c00"/>
                </a:solidFill>
                <a:latin typeface="Calibri"/>
                <a:ea typeface="DejaVu Sans"/>
              </a:rPr>
              <a:t>l’agorithme de moindres carrés est beaucoup plus utilisé</a:t>
            </a:r>
            <a:r>
              <a:rPr b="0" lang="fr-FR" sz="2800" spc="-1" strike="noStrike">
                <a:solidFill>
                  <a:srgbClr val="0078d7"/>
                </a:solidFill>
                <a:latin typeface="Calibri"/>
                <a:ea typeface="DejaVu Sans"/>
              </a:rPr>
              <a:t>]</a:t>
            </a:r>
            <a:endParaRPr b="0" lang="fr-FR" sz="2800" spc="-1" strike="noStrike">
              <a:latin typeface="Arial"/>
            </a:endParaRPr>
          </a:p>
          <a:p>
            <a:pPr marL="171360" indent="-170280">
              <a:lnSpc>
                <a:spcPct val="90000"/>
              </a:lnSpc>
              <a:spcBef>
                <a:spcPts val="1001"/>
              </a:spcBef>
              <a:buClr>
                <a:srgbClr val="ff8c00"/>
              </a:buClr>
              <a:buFont typeface="Arial"/>
              <a:buChar char="•"/>
            </a:pPr>
            <a:r>
              <a:rPr b="0" lang="fr-FR" sz="2800" spc="-1" strike="noStrike">
                <a:solidFill>
                  <a:srgbClr val="ff8c00"/>
                </a:solidFill>
                <a:latin typeface="Calibri"/>
                <a:ea typeface="DejaVu Sans"/>
              </a:rPr>
              <a:t>Cost</a:t>
            </a:r>
            <a:r>
              <a:rPr b="0" lang="fr-FR" sz="2800" spc="-1" strike="noStrike">
                <a:solidFill>
                  <a:srgbClr val="0078d7"/>
                </a:solidFill>
                <a:latin typeface="Calibri"/>
                <a:ea typeface="DejaVu Sans"/>
              </a:rPr>
              <a:t> </a:t>
            </a:r>
            <a:endParaRPr b="0" lang="fr-FR" sz="2800" spc="-1" strike="noStrike">
              <a:latin typeface="Arial"/>
            </a:endParaRPr>
          </a:p>
          <a:p>
            <a:pPr lvl="1" marL="514440" indent="-170280">
              <a:lnSpc>
                <a:spcPct val="90000"/>
              </a:lnSpc>
              <a:spcBef>
                <a:spcPts val="1001"/>
              </a:spcBef>
              <a:buClr>
                <a:srgbClr val="0078d7"/>
              </a:buClr>
              <a:buFont typeface="Arial"/>
              <a:buChar char="•"/>
            </a:pPr>
            <a:r>
              <a:rPr b="0" lang="fr-FR" sz="2600" spc="-1" strike="noStrike">
                <a:solidFill>
                  <a:srgbClr val="0078d7"/>
                </a:solidFill>
                <a:latin typeface="Calibri"/>
                <a:ea typeface="DejaVu Sans"/>
              </a:rPr>
              <a:t>Cost = r1 + r2 + … + rn</a:t>
            </a:r>
            <a:endParaRPr b="0" lang="fr-FR" sz="2600" spc="-1" strike="noStrike">
              <a:latin typeface="Arial"/>
            </a:endParaRPr>
          </a:p>
          <a:p>
            <a:pPr marL="171360" indent="-170280">
              <a:lnSpc>
                <a:spcPct val="90000"/>
              </a:lnSpc>
              <a:spcBef>
                <a:spcPts val="1001"/>
              </a:spcBef>
              <a:buClr>
                <a:srgbClr val="ff8c00"/>
              </a:buClr>
              <a:buFont typeface="Arial"/>
              <a:buChar char="•"/>
            </a:pPr>
            <a:r>
              <a:rPr b="0" lang="fr-FR" sz="2800" spc="-1" strike="noStrike">
                <a:solidFill>
                  <a:srgbClr val="ff8c00"/>
                </a:solidFill>
                <a:latin typeface="Calibri"/>
                <a:ea typeface="DejaVu Sans"/>
              </a:rPr>
              <a:t>CostMoyen </a:t>
            </a:r>
            <a:r>
              <a:rPr b="0" lang="fr-FR" sz="2800" spc="-1" strike="noStrike">
                <a:solidFill>
                  <a:srgbClr val="0078d7"/>
                </a:solidFill>
                <a:latin typeface="Calibri"/>
                <a:ea typeface="DejaVu Sans"/>
              </a:rPr>
              <a:t>= cost / n</a:t>
            </a:r>
            <a:endParaRPr b="0" lang="fr-FR" sz="2800" spc="-1" strike="noStrike">
              <a:latin typeface="Arial"/>
            </a:endParaRPr>
          </a:p>
        </p:txBody>
      </p:sp>
      <p:sp>
        <p:nvSpPr>
          <p:cNvPr id="210" name="CustomShape 3"/>
          <p:cNvSpPr/>
          <p:nvPr/>
        </p:nvSpPr>
        <p:spPr>
          <a:xfrm>
            <a:off x="233280" y="925560"/>
            <a:ext cx="4342320" cy="3553200"/>
          </a:xfrm>
          <a:prstGeom prst="rect">
            <a:avLst/>
          </a:prstGeom>
          <a:blipFill rotWithShape="0">
            <a:blip r:embed="rId1"/>
            <a:stretch>
              <a:fillRect/>
            </a:stretch>
          </a:blipFill>
          <a:ln>
            <a:noFill/>
          </a:ln>
        </p:spPr>
        <p:style>
          <a:lnRef idx="0"/>
          <a:fillRef idx="0"/>
          <a:effectRef idx="0"/>
          <a:fontRef idx="minor"/>
        </p:style>
        <p:txBody>
          <a:bodyPr lIns="0" rIns="0" tIns="0" bIns="0"/>
          <a:p>
            <a:pPr marL="171360" indent="-170280">
              <a:lnSpc>
                <a:spcPct val="90000"/>
              </a:lnSpc>
              <a:spcBef>
                <a:spcPts val="1001"/>
              </a:spcBef>
              <a:buClr>
                <a:srgbClr val="000000"/>
              </a:buClr>
              <a:buFont typeface="Arial"/>
              <a:buChar char="•"/>
            </a:pPr>
            <a:r>
              <a:rPr b="0" lang="fr-FR" sz="2800" spc="-1" strike="noStrike">
                <a:solidFill>
                  <a:srgbClr val="000000"/>
                </a:solidFill>
                <a:latin typeface="Calibri"/>
                <a:ea typeface="DejaVu Sans"/>
              </a:rPr>
              <a:t> </a:t>
            </a:r>
            <a:endParaRPr b="0" lang="fr-FR" sz="2800" spc="-1" strike="noStrike">
              <a:latin typeface="Arial"/>
            </a:endParaRPr>
          </a:p>
        </p:txBody>
      </p:sp>
      <p:pic>
        <p:nvPicPr>
          <p:cNvPr id="211" name="Espace réservé du contenu 11" descr=""/>
          <p:cNvPicPr/>
          <p:nvPr/>
        </p:nvPicPr>
        <p:blipFill>
          <a:blip r:embed="rId2"/>
          <a:stretch/>
        </p:blipFill>
        <p:spPr>
          <a:xfrm>
            <a:off x="4576680" y="925560"/>
            <a:ext cx="4342320" cy="355320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78d7"/>
        </a:solidFill>
      </p:bgPr>
    </p:bg>
    <p:spTree>
      <p:nvGrpSpPr>
        <p:cNvPr id="1" name=""/>
        <p:cNvGrpSpPr/>
        <p:nvPr/>
      </p:nvGrpSpPr>
      <p:grpSpPr>
        <a:xfrm>
          <a:off x="0" y="0"/>
          <a:ext cx="0" cy="0"/>
          <a:chOff x="0" y="0"/>
          <a:chExt cx="0" cy="0"/>
        </a:xfrm>
      </p:grpSpPr>
      <p:sp>
        <p:nvSpPr>
          <p:cNvPr id="212" name="CustomShape 1"/>
          <p:cNvSpPr/>
          <p:nvPr/>
        </p:nvSpPr>
        <p:spPr>
          <a:xfrm>
            <a:off x="1143000" y="841680"/>
            <a:ext cx="6856920" cy="178956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fr-FR" sz="6000" spc="-1" strike="noStrike">
                <a:solidFill>
                  <a:srgbClr val="ffffff"/>
                </a:solidFill>
                <a:latin typeface="Calibri Light"/>
                <a:ea typeface="DejaVu Sans"/>
              </a:rPr>
              <a:t>Application</a:t>
            </a:r>
            <a:endParaRPr b="0" lang="fr-FR" sz="6000" spc="-1" strike="noStrike">
              <a:latin typeface="Arial"/>
            </a:endParaRPr>
          </a:p>
        </p:txBody>
      </p:sp>
      <p:sp>
        <p:nvSpPr>
          <p:cNvPr id="213" name="CustomShape 2"/>
          <p:cNvSpPr/>
          <p:nvPr/>
        </p:nvSpPr>
        <p:spPr>
          <a:xfrm>
            <a:off x="1143000" y="2701440"/>
            <a:ext cx="6856920" cy="124092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751"/>
              </a:spcBef>
            </a:pPr>
            <a:r>
              <a:rPr b="0" lang="fr-FR" sz="2800" spc="-1" strike="noStrike">
                <a:solidFill>
                  <a:srgbClr val="ffffff"/>
                </a:solidFill>
                <a:latin typeface="Calibri"/>
                <a:ea typeface="DejaVu Sans"/>
              </a:rPr>
              <a:t>Salary prediction with Linear Regression</a:t>
            </a:r>
            <a:endParaRPr b="0" lang="fr-FR" sz="2800" spc="-1" strike="noStrike">
              <a:latin typeface="Arial"/>
            </a:endParaRPr>
          </a:p>
        </p:txBody>
      </p:sp>
    </p:spTree>
  </p:cSld>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6" presetSubtype="16">
                                  <p:stCondLst>
                                    <p:cond delay="0"/>
                                  </p:stCondLst>
                                  <p:childTnLst>
                                    <p:set>
                                      <p:cBhvr>
                                        <p:cTn id="50" dur="1" fill="hold">
                                          <p:stCondLst>
                                            <p:cond delay="0"/>
                                          </p:stCondLst>
                                        </p:cTn>
                                        <p:tgtEl>
                                          <p:spTgt spid="213">
                                            <p:txEl>
                                              <p:pRg st="0" end="0"/>
                                            </p:txEl>
                                          </p:spTgt>
                                        </p:tgtEl>
                                        <p:attrNameLst>
                                          <p:attrName>style.visibility</p:attrName>
                                        </p:attrNameLst>
                                      </p:cBhvr>
                                      <p:to>
                                        <p:strVal val="visible"/>
                                      </p:to>
                                    </p:set>
                                    <p:animEffect filter="circle(in)" transition="in">
                                      <p:cBhvr additive="repl">
                                        <p:cTn id="51" dur="2000"/>
                                        <p:tgtEl>
                                          <p:spTgt spid="213">
                                            <p:txEl>
                                              <p:pRg st="0" end="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4" name="Picture 2" descr=""/>
          <p:cNvPicPr/>
          <p:nvPr/>
        </p:nvPicPr>
        <p:blipFill>
          <a:blip r:embed="rId1"/>
          <a:stretch/>
        </p:blipFill>
        <p:spPr>
          <a:xfrm>
            <a:off x="0" y="0"/>
            <a:ext cx="9142920" cy="5142600"/>
          </a:xfrm>
          <a:prstGeom prst="rect">
            <a:avLst/>
          </a:prstGeom>
          <a:ln>
            <a:noFill/>
          </a:ln>
        </p:spPr>
      </p:pic>
      <p:sp>
        <p:nvSpPr>
          <p:cNvPr id="215" name="CustomShape 1"/>
          <p:cNvSpPr/>
          <p:nvPr/>
        </p:nvSpPr>
        <p:spPr>
          <a:xfrm>
            <a:off x="233280" y="141480"/>
            <a:ext cx="6361200" cy="405720"/>
          </a:xfrm>
          <a:prstGeom prst="rect">
            <a:avLst/>
          </a:prstGeom>
          <a:noFill/>
          <a:ln>
            <a:noFill/>
          </a:ln>
        </p:spPr>
        <p:style>
          <a:lnRef idx="0"/>
          <a:fillRef idx="0"/>
          <a:effectRef idx="0"/>
          <a:fontRef idx="minor"/>
        </p:style>
        <p:txBody>
          <a:bodyPr lIns="0" rIns="0" tIns="0" bIns="0" anchor="ctr">
            <a:normAutofit/>
          </a:bodyPr>
          <a:p>
            <a:pPr>
              <a:lnSpc>
                <a:spcPct val="90000"/>
              </a:lnSpc>
            </a:pPr>
            <a:r>
              <a:rPr b="0" lang="fr-FR" sz="3500" spc="-1" strike="noStrike">
                <a:solidFill>
                  <a:srgbClr val="f2f2f2"/>
                </a:solidFill>
                <a:latin typeface="Calibri Light"/>
                <a:ea typeface="DejaVu Sans"/>
              </a:rPr>
              <a:t>Applications</a:t>
            </a:r>
            <a:endParaRPr b="0" lang="fr-FR" sz="3500" spc="-1" strike="noStrike">
              <a:latin typeface="Arial"/>
            </a:endParaRPr>
          </a:p>
        </p:txBody>
      </p:sp>
      <p:sp>
        <p:nvSpPr>
          <p:cNvPr id="216" name="CustomShape 2"/>
          <p:cNvSpPr/>
          <p:nvPr/>
        </p:nvSpPr>
        <p:spPr>
          <a:xfrm>
            <a:off x="233280" y="925560"/>
            <a:ext cx="8682840" cy="3553200"/>
          </a:xfrm>
          <a:prstGeom prst="rect">
            <a:avLst/>
          </a:prstGeom>
          <a:noFill/>
          <a:ln>
            <a:noFill/>
          </a:ln>
        </p:spPr>
        <p:style>
          <a:lnRef idx="0"/>
          <a:fillRef idx="0"/>
          <a:effectRef idx="0"/>
          <a:fontRef idx="minor"/>
        </p:style>
        <p:txBody>
          <a:bodyPr lIns="0" rIns="0" tIns="0" bIns="0"/>
          <a:p>
            <a:pPr marL="171360" indent="-170280">
              <a:lnSpc>
                <a:spcPct val="90000"/>
              </a:lnSpc>
              <a:spcBef>
                <a:spcPts val="1001"/>
              </a:spcBef>
              <a:buClr>
                <a:srgbClr val="0078d7"/>
              </a:buClr>
              <a:buFont typeface="Arial"/>
              <a:buChar char="•"/>
            </a:pPr>
            <a:r>
              <a:rPr b="0" lang="fr-FR" sz="2800" spc="-1" strike="noStrike">
                <a:solidFill>
                  <a:srgbClr val="0078d7"/>
                </a:solidFill>
                <a:latin typeface="Calibri"/>
                <a:ea typeface="DejaVu Sans"/>
              </a:rPr>
              <a:t>Les demos se trouvent dans le fichier jupyter notebook</a:t>
            </a:r>
            <a:endParaRPr b="0" lang="fr-FR" sz="2800" spc="-1" strike="noStrike">
              <a:latin typeface="Arial"/>
            </a:endParaRPr>
          </a:p>
        </p:txBody>
      </p:sp>
    </p:spTree>
  </p:cSld>
  <p:timing>
    <p:tnLst>
      <p:par>
        <p:cTn id="52" dur="indefinite" restart="never" nodeType="tmRoot">
          <p:childTnLst>
            <p:seq>
              <p:cTn id="53" dur="indefinite" nodeType="mainSeq">
                <p:childTnLst>
                  <p:par>
                    <p:cTn id="54" fill="hold">
                      <p:stCondLst>
                        <p:cond delay="indefinite"/>
                      </p:stCondLst>
                      <p:childTnLst>
                        <p:par>
                          <p:cTn id="55" fill="hold">
                            <p:stCondLst>
                              <p:cond delay="0"/>
                            </p:stCondLst>
                            <p:childTnLst>
                              <p:par>
                                <p:cTn id="56" nodeType="clickEffect" fill="hold" presetClass="entr" presetID="42">
                                  <p:stCondLst>
                                    <p:cond delay="0"/>
                                  </p:stCondLst>
                                  <p:childTnLst>
                                    <p:set>
                                      <p:cBhvr>
                                        <p:cTn id="57" dur="1" fill="hold">
                                          <p:stCondLst>
                                            <p:cond delay="0"/>
                                          </p:stCondLst>
                                        </p:cTn>
                                        <p:tgtEl>
                                          <p:spTgt spid="216">
                                            <p:txEl>
                                              <p:pRg st="0" end="0"/>
                                            </p:txEl>
                                          </p:spTgt>
                                        </p:tgtEl>
                                        <p:attrNameLst>
                                          <p:attrName>style.visibility</p:attrName>
                                        </p:attrNameLst>
                                      </p:cBhvr>
                                      <p:to>
                                        <p:strVal val="visible"/>
                                      </p:to>
                                    </p:set>
                                    <p:animEffect filter="fade" transition="in">
                                      <p:cBhvr additive="repl">
                                        <p:cTn id="58" dur="1000"/>
                                        <p:tgtEl>
                                          <p:spTgt spid="216">
                                            <p:txEl>
                                              <p:pRg st="0" end="0"/>
                                            </p:txEl>
                                          </p:spTgt>
                                        </p:tgtEl>
                                      </p:cBhvr>
                                    </p:animEffect>
                                    <p:anim calcmode="lin" valueType="num">
                                      <p:cBhvr additive="repl">
                                        <p:cTn id="59" dur="1000" fill="hold"/>
                                        <p:tgtEl>
                                          <p:spTgt spid="216">
                                            <p:txEl>
                                              <p:pRg st="0" end="0"/>
                                            </p:txEl>
                                          </p:spTgt>
                                        </p:tgtEl>
                                        <p:attrNameLst>
                                          <p:attrName>ppt_x</p:attrName>
                                        </p:attrNameLst>
                                      </p:cBhvr>
                                      <p:tavLst>
                                        <p:tav tm="0">
                                          <p:val>
                                            <p:strVal val="#ppt_x"/>
                                          </p:val>
                                        </p:tav>
                                        <p:tav tm="100000">
                                          <p:val>
                                            <p:strVal val="#ppt_x"/>
                                          </p:val>
                                        </p:tav>
                                      </p:tavLst>
                                    </p:anim>
                                    <p:anim calcmode="lin" valueType="num">
                                      <p:cBhvr additive="repl">
                                        <p:cTn id="60" dur="1000" fill="hold"/>
                                        <p:tgtEl>
                                          <p:spTgt spid="21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233280" y="925560"/>
            <a:ext cx="7614000" cy="3553200"/>
          </a:xfrm>
          <a:prstGeom prst="rect">
            <a:avLst/>
          </a:prstGeom>
          <a:noFill/>
          <a:ln>
            <a:noFill/>
          </a:ln>
        </p:spPr>
        <p:style>
          <a:lnRef idx="0"/>
          <a:fillRef idx="0"/>
          <a:effectRef idx="0"/>
          <a:fontRef idx="minor"/>
        </p:style>
        <p:txBody>
          <a:bodyPr lIns="0" rIns="0" tIns="0" bIns="0">
            <a:normAutofit/>
          </a:bodyPr>
          <a:p>
            <a:pPr marL="514440" indent="-456120">
              <a:lnSpc>
                <a:spcPct val="90000"/>
              </a:lnSpc>
              <a:spcBef>
                <a:spcPts val="1001"/>
              </a:spcBef>
              <a:buClr>
                <a:srgbClr val="0078d7"/>
              </a:buClr>
              <a:buFont typeface="Arial"/>
              <a:buChar char="•"/>
            </a:pPr>
            <a:r>
              <a:rPr b="0" lang="fr-FR" sz="2800" spc="-1" strike="noStrike">
                <a:solidFill>
                  <a:srgbClr val="0078d7"/>
                </a:solidFill>
                <a:latin typeface="Calibri"/>
                <a:ea typeface="DejaVu Sans"/>
              </a:rPr>
              <a:t>Enigma</a:t>
            </a:r>
            <a:endParaRPr b="0" lang="fr-FR" sz="2800" spc="-1" strike="noStrike">
              <a:latin typeface="Arial"/>
            </a:endParaRPr>
          </a:p>
          <a:p>
            <a:pPr marL="514440" indent="-456120">
              <a:lnSpc>
                <a:spcPct val="90000"/>
              </a:lnSpc>
              <a:spcBef>
                <a:spcPts val="1001"/>
              </a:spcBef>
              <a:buClr>
                <a:srgbClr val="0078d7"/>
              </a:buClr>
              <a:buFont typeface="Arial"/>
              <a:buChar char="•"/>
            </a:pPr>
            <a:r>
              <a:rPr b="0" lang="fr-FR" sz="2800" spc="-1" strike="noStrike">
                <a:solidFill>
                  <a:srgbClr val="0078d7"/>
                </a:solidFill>
                <a:latin typeface="Calibri"/>
                <a:ea typeface="DejaVu Sans"/>
              </a:rPr>
              <a:t>Model</a:t>
            </a:r>
            <a:endParaRPr b="0" lang="fr-FR" sz="2800" spc="-1" strike="noStrike">
              <a:latin typeface="Arial"/>
            </a:endParaRPr>
          </a:p>
          <a:p>
            <a:pPr marL="514440" indent="-456120">
              <a:lnSpc>
                <a:spcPct val="90000"/>
              </a:lnSpc>
              <a:spcBef>
                <a:spcPts val="1001"/>
              </a:spcBef>
              <a:buClr>
                <a:srgbClr val="0078d7"/>
              </a:buClr>
              <a:buFont typeface="Arial"/>
              <a:buChar char="•"/>
            </a:pPr>
            <a:r>
              <a:rPr b="0" lang="fr-FR" sz="2800" spc="-1" strike="noStrike">
                <a:solidFill>
                  <a:srgbClr val="0078d7"/>
                </a:solidFill>
                <a:latin typeface="Calibri"/>
                <a:ea typeface="DejaVu Sans"/>
              </a:rPr>
              <a:t>Learning</a:t>
            </a:r>
            <a:endParaRPr b="0" lang="fr-FR" sz="2800" spc="-1" strike="noStrike">
              <a:latin typeface="Arial"/>
            </a:endParaRPr>
          </a:p>
          <a:p>
            <a:pPr marL="514440" indent="-456120">
              <a:lnSpc>
                <a:spcPct val="90000"/>
              </a:lnSpc>
              <a:spcBef>
                <a:spcPts val="1001"/>
              </a:spcBef>
              <a:buClr>
                <a:srgbClr val="0078d7"/>
              </a:buClr>
              <a:buFont typeface="Arial"/>
              <a:buChar char="•"/>
            </a:pPr>
            <a:r>
              <a:rPr b="0" lang="fr-FR" sz="2800" spc="-1" strike="noStrike">
                <a:solidFill>
                  <a:srgbClr val="0078d7"/>
                </a:solidFill>
                <a:latin typeface="Calibri"/>
                <a:ea typeface="DejaVu Sans"/>
              </a:rPr>
              <a:t>Pre-trained model </a:t>
            </a:r>
            <a:endParaRPr b="0" lang="fr-FR" sz="2800" spc="-1" strike="noStrike">
              <a:latin typeface="Arial"/>
            </a:endParaRPr>
          </a:p>
          <a:p>
            <a:pPr marL="514440" indent="-456120">
              <a:lnSpc>
                <a:spcPct val="90000"/>
              </a:lnSpc>
              <a:spcBef>
                <a:spcPts val="1001"/>
              </a:spcBef>
              <a:buClr>
                <a:srgbClr val="0078d7"/>
              </a:buClr>
              <a:buFont typeface="Arial"/>
              <a:buChar char="•"/>
            </a:pPr>
            <a:r>
              <a:rPr b="0" lang="fr-FR" sz="2800" spc="-1" strike="noStrike">
                <a:solidFill>
                  <a:srgbClr val="0078d7"/>
                </a:solidFill>
                <a:latin typeface="Calibri"/>
                <a:ea typeface="DejaVu Sans"/>
              </a:rPr>
              <a:t>Advantage</a:t>
            </a:r>
            <a:endParaRPr b="0" lang="fr-FR" sz="2800" spc="-1" strike="noStrike">
              <a:latin typeface="Arial"/>
            </a:endParaRPr>
          </a:p>
          <a:p>
            <a:pPr marL="514440" indent="-456120">
              <a:lnSpc>
                <a:spcPct val="90000"/>
              </a:lnSpc>
              <a:spcBef>
                <a:spcPts val="1001"/>
              </a:spcBef>
              <a:buClr>
                <a:srgbClr val="0078d7"/>
              </a:buClr>
              <a:buFont typeface="Arial"/>
              <a:buChar char="•"/>
            </a:pPr>
            <a:r>
              <a:rPr b="0" lang="fr-FR" sz="2800" spc="-1" strike="noStrike">
                <a:solidFill>
                  <a:srgbClr val="0078d7"/>
                </a:solidFill>
                <a:latin typeface="Calibri"/>
                <a:ea typeface="DejaVu Sans"/>
              </a:rPr>
              <a:t>Inconvenient</a:t>
            </a:r>
            <a:endParaRPr b="0" lang="fr-FR" sz="2800" spc="-1" strike="noStrike">
              <a:latin typeface="Arial"/>
            </a:endParaRPr>
          </a:p>
        </p:txBody>
      </p:sp>
      <p:sp>
        <p:nvSpPr>
          <p:cNvPr id="155" name="CustomShape 2"/>
          <p:cNvSpPr/>
          <p:nvPr/>
        </p:nvSpPr>
        <p:spPr>
          <a:xfrm>
            <a:off x="233280" y="141480"/>
            <a:ext cx="6361200" cy="405720"/>
          </a:xfrm>
          <a:prstGeom prst="rect">
            <a:avLst/>
          </a:prstGeom>
          <a:noFill/>
          <a:ln>
            <a:noFill/>
          </a:ln>
        </p:spPr>
        <p:style>
          <a:lnRef idx="0"/>
          <a:fillRef idx="0"/>
          <a:effectRef idx="0"/>
          <a:fontRef idx="minor"/>
        </p:style>
        <p:txBody>
          <a:bodyPr lIns="0" rIns="0" tIns="0" bIns="0" anchor="ctr">
            <a:normAutofit/>
          </a:bodyPr>
          <a:p>
            <a:pPr>
              <a:lnSpc>
                <a:spcPct val="90000"/>
              </a:lnSpc>
            </a:pPr>
            <a:r>
              <a:rPr b="0" lang="fr-FR" sz="3500" spc="-1" strike="noStrike">
                <a:solidFill>
                  <a:srgbClr val="f2f2f2"/>
                </a:solidFill>
                <a:latin typeface="Calibri Light"/>
                <a:ea typeface="DejaVu Sans"/>
              </a:rPr>
              <a:t>Summary</a:t>
            </a:r>
            <a:endParaRPr b="0" lang="fr-FR" sz="35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7" name="Picture 2" descr=""/>
          <p:cNvPicPr/>
          <p:nvPr/>
        </p:nvPicPr>
        <p:blipFill>
          <a:blip r:embed="rId1"/>
          <a:stretch/>
        </p:blipFill>
        <p:spPr>
          <a:xfrm>
            <a:off x="11160" y="0"/>
            <a:ext cx="9120240" cy="514260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233280" y="141480"/>
            <a:ext cx="6361200" cy="405720"/>
          </a:xfrm>
          <a:prstGeom prst="rect">
            <a:avLst/>
          </a:prstGeom>
          <a:noFill/>
          <a:ln>
            <a:noFill/>
          </a:ln>
        </p:spPr>
        <p:style>
          <a:lnRef idx="0"/>
          <a:fillRef idx="0"/>
          <a:effectRef idx="0"/>
          <a:fontRef idx="minor"/>
        </p:style>
        <p:txBody>
          <a:bodyPr lIns="0" rIns="0" tIns="0" bIns="0" anchor="ctr">
            <a:normAutofit/>
          </a:bodyPr>
          <a:p>
            <a:pPr>
              <a:lnSpc>
                <a:spcPct val="90000"/>
              </a:lnSpc>
            </a:pPr>
            <a:r>
              <a:rPr b="0" lang="fr-FR" sz="3500" spc="-1" strike="noStrike">
                <a:solidFill>
                  <a:srgbClr val="f2f2f2"/>
                </a:solidFill>
                <a:latin typeface="Calibri Light"/>
                <a:ea typeface="DejaVu Sans"/>
              </a:rPr>
              <a:t>Enigma</a:t>
            </a:r>
            <a:endParaRPr b="0" lang="fr-FR" sz="3500" spc="-1" strike="noStrike">
              <a:latin typeface="Arial"/>
            </a:endParaRPr>
          </a:p>
        </p:txBody>
      </p:sp>
      <p:sp>
        <p:nvSpPr>
          <p:cNvPr id="157" name="CustomShape 2"/>
          <p:cNvSpPr/>
          <p:nvPr/>
        </p:nvSpPr>
        <p:spPr>
          <a:xfrm>
            <a:off x="172800" y="864000"/>
            <a:ext cx="8682840" cy="19537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fr-FR" sz="1800" spc="-1" strike="noStrike">
              <a:latin typeface="Arial"/>
            </a:endParaRPr>
          </a:p>
          <a:p>
            <a:pPr marL="432000" indent="-323280">
              <a:lnSpc>
                <a:spcPct val="100000"/>
              </a:lnSpc>
              <a:spcBef>
                <a:spcPts val="1417"/>
              </a:spcBef>
              <a:buClr>
                <a:srgbClr val="000000"/>
              </a:buClr>
              <a:buSzPct val="45000"/>
              <a:buFont typeface="Wingdings" charset="2"/>
              <a:buChar char=""/>
            </a:pPr>
            <a:r>
              <a:rPr b="0" lang="fr-FR" sz="2100" spc="-1" strike="noStrike">
                <a:solidFill>
                  <a:srgbClr val="0078d7"/>
                </a:solidFill>
                <a:latin typeface="Calibri"/>
                <a:ea typeface="DejaVu Sans"/>
              </a:rPr>
              <a:t>“</a:t>
            </a:r>
            <a:r>
              <a:rPr b="0" lang="fr-FR" sz="2100" spc="-1" strike="noStrike">
                <a:solidFill>
                  <a:srgbClr val="0078d7"/>
                </a:solidFill>
                <a:latin typeface="Calibri"/>
                <a:ea typeface="DejaVu Sans"/>
              </a:rPr>
              <a:t>L'intelligence artificielle se définit comme le contraire de la bêtise naturelle”.</a:t>
            </a:r>
            <a:endParaRPr b="0" lang="fr-FR" sz="2100" spc="-1" strike="noStrike">
              <a:latin typeface="Arial"/>
            </a:endParaRPr>
          </a:p>
          <a:p>
            <a:pPr marL="432000" indent="-323280">
              <a:lnSpc>
                <a:spcPct val="100000"/>
              </a:lnSpc>
              <a:spcBef>
                <a:spcPts val="1417"/>
              </a:spcBef>
              <a:buClr>
                <a:srgbClr val="000000"/>
              </a:buClr>
              <a:buSzPct val="45000"/>
              <a:buFont typeface="Wingdings" charset="2"/>
              <a:buChar char=""/>
            </a:pPr>
            <a:r>
              <a:rPr b="0" lang="fr-FR" sz="2100" spc="-1" strike="noStrike">
                <a:solidFill>
                  <a:srgbClr val="0078d7"/>
                </a:solidFill>
                <a:latin typeface="Calibri"/>
                <a:ea typeface="DejaVu Sans"/>
              </a:rPr>
              <a:t>   </a:t>
            </a:r>
            <a:r>
              <a:rPr b="0" lang="fr-FR" sz="2100" spc="-1" strike="noStrike">
                <a:solidFill>
                  <a:srgbClr val="0078d7"/>
                </a:solidFill>
                <a:latin typeface="Calibri"/>
                <a:ea typeface="DejaVu Sans"/>
              </a:rPr>
              <a:t>	</a:t>
            </a:r>
            <a:r>
              <a:rPr b="0" lang="fr-FR" sz="2100" spc="-1" strike="noStrike">
                <a:solidFill>
                  <a:srgbClr val="0078d7"/>
                </a:solidFill>
                <a:latin typeface="Calibri"/>
                <a:ea typeface="DejaVu Sans"/>
              </a:rPr>
              <a:t>                            </a:t>
            </a:r>
            <a:r>
              <a:rPr b="0" lang="fr-FR" sz="2100" spc="-1" strike="noStrike">
                <a:solidFill>
                  <a:srgbClr val="0078d7"/>
                </a:solidFill>
                <a:latin typeface="Calibri"/>
                <a:ea typeface="DejaVu Sans"/>
              </a:rPr>
              <a:t>	</a:t>
            </a:r>
            <a:r>
              <a:rPr b="0" lang="fr-FR" sz="2100" spc="-1" strike="noStrike">
                <a:solidFill>
                  <a:srgbClr val="0078d7"/>
                </a:solidFill>
                <a:latin typeface="Calibri"/>
                <a:ea typeface="DejaVu Sans"/>
              </a:rPr>
              <a:t>  </a:t>
            </a:r>
            <a:endParaRPr b="0" lang="fr-FR" sz="2100" spc="-1" strike="noStrike">
              <a:latin typeface="Arial"/>
            </a:endParaRPr>
          </a:p>
          <a:p>
            <a:pPr>
              <a:lnSpc>
                <a:spcPct val="100000"/>
              </a:lnSpc>
              <a:spcBef>
                <a:spcPts val="1417"/>
              </a:spcBef>
            </a:pPr>
            <a:endParaRPr b="0" lang="fr-FR" sz="2100" spc="-1" strike="noStrike">
              <a:latin typeface="Arial"/>
            </a:endParaRPr>
          </a:p>
          <a:p>
            <a:pPr lvl="1" marL="432000" indent="-215640">
              <a:lnSpc>
                <a:spcPct val="100000"/>
              </a:lnSpc>
              <a:spcBef>
                <a:spcPts val="1417"/>
              </a:spcBef>
              <a:buClr>
                <a:srgbClr val="000000"/>
              </a:buClr>
              <a:buSzPct val="45000"/>
              <a:buFont typeface="Wingdings" charset="2"/>
              <a:buChar char=""/>
            </a:pPr>
            <a:r>
              <a:rPr b="0" lang="fr-FR" sz="2100" spc="-1" strike="noStrike">
                <a:solidFill>
                  <a:srgbClr val="0078d7"/>
                </a:solidFill>
                <a:latin typeface="Calibri"/>
                <a:ea typeface="DejaVu Sans"/>
              </a:rPr>
              <a:t>                                          </a:t>
            </a:r>
            <a:r>
              <a:rPr b="0" lang="fr-FR" sz="2100" spc="-1" strike="noStrike">
                <a:solidFill>
                  <a:srgbClr val="0078d7"/>
                </a:solidFill>
                <a:latin typeface="Calibri"/>
                <a:ea typeface="DejaVu Sans"/>
              </a:rPr>
              <a:t>	</a:t>
            </a:r>
            <a:r>
              <a:rPr b="0" lang="fr-FR" sz="2100" spc="-1" strike="noStrike">
                <a:solidFill>
                  <a:srgbClr val="0078d7"/>
                </a:solidFill>
                <a:latin typeface="Calibri"/>
                <a:ea typeface="DejaVu Sans"/>
              </a:rPr>
              <a:t>	</a:t>
            </a:r>
            <a:r>
              <a:rPr b="0" lang="fr-FR" sz="2100" spc="-1" strike="noStrike">
                <a:solidFill>
                  <a:srgbClr val="0078d7"/>
                </a:solidFill>
                <a:latin typeface="Calibri"/>
                <a:ea typeface="DejaVu Sans"/>
              </a:rPr>
              <a:t>	</a:t>
            </a:r>
            <a:r>
              <a:rPr b="0" lang="fr-FR" sz="2100" spc="-1" strike="noStrike">
                <a:solidFill>
                  <a:srgbClr val="0078d7"/>
                </a:solidFill>
                <a:latin typeface="Calibri"/>
                <a:ea typeface="DejaVu Sans"/>
              </a:rPr>
              <a:t>	</a:t>
            </a:r>
            <a:r>
              <a:rPr b="0" lang="fr-FR" sz="2100" spc="-1" strike="noStrike">
                <a:solidFill>
                  <a:srgbClr val="0078d7"/>
                </a:solidFill>
                <a:latin typeface="Calibri"/>
                <a:ea typeface="DejaVu Sans"/>
              </a:rPr>
              <a:t>	</a:t>
            </a:r>
            <a:r>
              <a:rPr b="0" lang="fr-FR" sz="2100" spc="-1" strike="noStrike">
                <a:solidFill>
                  <a:srgbClr val="0078d7"/>
                </a:solidFill>
                <a:latin typeface="Calibri"/>
                <a:ea typeface="DejaVu Sans"/>
              </a:rPr>
              <a:t>	</a:t>
            </a:r>
            <a:r>
              <a:rPr b="0" lang="fr-FR" sz="2100" spc="-1" strike="noStrike">
                <a:solidFill>
                  <a:srgbClr val="0078d7"/>
                </a:solidFill>
                <a:latin typeface="Calibri"/>
                <a:ea typeface="DejaVu Sans"/>
              </a:rPr>
              <a:t>	</a:t>
            </a:r>
            <a:r>
              <a:rPr b="0" lang="fr-FR" sz="2100" spc="-1" strike="noStrike">
                <a:solidFill>
                  <a:srgbClr val="0078d7"/>
                </a:solidFill>
                <a:latin typeface="Calibri"/>
                <a:ea typeface="DejaVu Sans"/>
              </a:rPr>
              <a:t>	</a:t>
            </a:r>
            <a:r>
              <a:rPr b="0" lang="fr-FR" sz="2100" spc="-1" strike="noStrike">
                <a:solidFill>
                  <a:srgbClr val="0078d7"/>
                </a:solidFill>
                <a:latin typeface="Calibri"/>
                <a:ea typeface="DejaVu Sans"/>
              </a:rPr>
              <a:t>	</a:t>
            </a:r>
            <a:r>
              <a:rPr b="0" lang="fr-FR" sz="2100" spc="-1" strike="noStrike">
                <a:solidFill>
                  <a:srgbClr val="0078d7"/>
                </a:solidFill>
                <a:latin typeface="Calibri"/>
                <a:ea typeface="DejaVu Sans"/>
              </a:rPr>
              <a:t>	</a:t>
            </a:r>
            <a:r>
              <a:rPr b="0" lang="fr-FR" sz="2100" spc="-1" strike="noStrike">
                <a:solidFill>
                  <a:srgbClr val="0078d7"/>
                </a:solidFill>
                <a:latin typeface="Calibri"/>
                <a:ea typeface="DejaVu Sans"/>
              </a:rPr>
              <a:t>Woody Allen </a:t>
            </a:r>
            <a:endParaRPr b="0" lang="fr-FR" sz="2100" spc="-1" strike="noStrike">
              <a:latin typeface="Arial"/>
            </a:endParaRPr>
          </a:p>
          <a:p>
            <a:pPr lvl="1" marL="864000" indent="-323280">
              <a:lnSpc>
                <a:spcPct val="100000"/>
              </a:lnSpc>
              <a:spcBef>
                <a:spcPts val="1134"/>
              </a:spcBef>
              <a:buClr>
                <a:srgbClr val="000000"/>
              </a:buClr>
              <a:buSzPct val="75000"/>
              <a:buFont typeface="Symbol"/>
              <a:buChar char=""/>
            </a:pPr>
            <a:r>
              <a:rPr b="0" lang="fr-FR" sz="1500" spc="-1" strike="noStrike">
                <a:solidFill>
                  <a:srgbClr val="0078d7"/>
                </a:solidFill>
                <a:latin typeface="Calibri"/>
                <a:ea typeface="DejaVu Sans"/>
              </a:rPr>
              <a:t> </a:t>
            </a:r>
            <a:endParaRPr b="0" lang="fr-FR" sz="1500" spc="-1" strike="noStrike">
              <a:latin typeface="Arial"/>
            </a:endParaRPr>
          </a:p>
        </p:txBody>
      </p:sp>
      <p:pic>
        <p:nvPicPr>
          <p:cNvPr id="158" name="" descr=""/>
          <p:cNvPicPr/>
          <p:nvPr/>
        </p:nvPicPr>
        <p:blipFill>
          <a:blip r:embed="rId1"/>
          <a:stretch/>
        </p:blipFill>
        <p:spPr>
          <a:xfrm>
            <a:off x="721440" y="2232000"/>
            <a:ext cx="2518200" cy="203076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233280" y="141480"/>
            <a:ext cx="7593840" cy="405720"/>
          </a:xfrm>
          <a:prstGeom prst="rect">
            <a:avLst/>
          </a:prstGeom>
          <a:noFill/>
          <a:ln>
            <a:noFill/>
          </a:ln>
        </p:spPr>
        <p:style>
          <a:lnRef idx="0"/>
          <a:fillRef idx="0"/>
          <a:effectRef idx="0"/>
          <a:fontRef idx="minor"/>
        </p:style>
        <p:txBody>
          <a:bodyPr lIns="0" rIns="0" tIns="0" bIns="0" anchor="ctr">
            <a:normAutofit/>
          </a:bodyPr>
          <a:p>
            <a:pPr>
              <a:lnSpc>
                <a:spcPct val="90000"/>
              </a:lnSpc>
            </a:pPr>
            <a:r>
              <a:rPr b="0" lang="fr-FR" sz="3500" spc="-1" strike="noStrike">
                <a:solidFill>
                  <a:srgbClr val="f2f2f2"/>
                </a:solidFill>
                <a:latin typeface="Calibri Light"/>
                <a:ea typeface="DejaVu Sans"/>
              </a:rPr>
              <a:t>Enigma (suite)</a:t>
            </a:r>
            <a:endParaRPr b="0" lang="fr-FR" sz="3500" spc="-1" strike="noStrike">
              <a:latin typeface="Arial"/>
            </a:endParaRPr>
          </a:p>
        </p:txBody>
      </p:sp>
      <p:sp>
        <p:nvSpPr>
          <p:cNvPr id="160" name="CustomShape 2"/>
          <p:cNvSpPr/>
          <p:nvPr/>
        </p:nvSpPr>
        <p:spPr>
          <a:xfrm>
            <a:off x="233280" y="925560"/>
            <a:ext cx="4342320" cy="3553200"/>
          </a:xfrm>
          <a:prstGeom prst="rect">
            <a:avLst/>
          </a:prstGeom>
          <a:noFill/>
          <a:ln>
            <a:noFill/>
          </a:ln>
        </p:spPr>
        <p:style>
          <a:lnRef idx="0"/>
          <a:fillRef idx="0"/>
          <a:effectRef idx="0"/>
          <a:fontRef idx="minor"/>
        </p:style>
      </p:sp>
      <p:sp>
        <p:nvSpPr>
          <p:cNvPr id="161" name="CustomShape 3"/>
          <p:cNvSpPr/>
          <p:nvPr/>
        </p:nvSpPr>
        <p:spPr>
          <a:xfrm>
            <a:off x="656280" y="1003680"/>
            <a:ext cx="23673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800" spc="-1" strike="noStrike">
                <a:solidFill>
                  <a:srgbClr val="7030a0"/>
                </a:solidFill>
                <a:latin typeface="Calibri"/>
                <a:ea typeface="DejaVu Sans"/>
              </a:rPr>
              <a:t>Intelligence artificielle une ménace ou un protecteur ?</a:t>
            </a:r>
            <a:endParaRPr b="0" lang="fr-FR" sz="1800" spc="-1" strike="noStrike">
              <a:latin typeface="Arial"/>
            </a:endParaRPr>
          </a:p>
        </p:txBody>
      </p:sp>
      <p:sp>
        <p:nvSpPr>
          <p:cNvPr id="162" name="CustomShape 4"/>
          <p:cNvSpPr/>
          <p:nvPr/>
        </p:nvSpPr>
        <p:spPr>
          <a:xfrm>
            <a:off x="5881320" y="3047040"/>
            <a:ext cx="866160" cy="638280"/>
          </a:xfrm>
          <a:prstGeom prst="rect">
            <a:avLst/>
          </a:prstGeom>
          <a:noFill/>
          <a:ln>
            <a:noFill/>
          </a:ln>
        </p:spPr>
        <p:style>
          <a:lnRef idx="0"/>
          <a:fillRef idx="0"/>
          <a:effectRef idx="0"/>
          <a:fontRef idx="minor"/>
        </p:style>
      </p:sp>
      <p:sp>
        <p:nvSpPr>
          <p:cNvPr id="163" name="CustomShape 5"/>
          <p:cNvSpPr/>
          <p:nvPr/>
        </p:nvSpPr>
        <p:spPr>
          <a:xfrm>
            <a:off x="6058440" y="2135520"/>
            <a:ext cx="1370520" cy="363960"/>
          </a:xfrm>
          <a:prstGeom prst="rect">
            <a:avLst/>
          </a:prstGeom>
          <a:noFill/>
          <a:ln>
            <a:noFill/>
          </a:ln>
        </p:spPr>
        <p:style>
          <a:lnRef idx="0"/>
          <a:fillRef idx="0"/>
          <a:effectRef idx="0"/>
          <a:fontRef idx="minor"/>
        </p:style>
      </p:sp>
      <p:pic>
        <p:nvPicPr>
          <p:cNvPr id="164" name="" descr=""/>
          <p:cNvPicPr/>
          <p:nvPr/>
        </p:nvPicPr>
        <p:blipFill>
          <a:blip r:embed="rId1"/>
          <a:stretch/>
        </p:blipFill>
        <p:spPr>
          <a:xfrm>
            <a:off x="228240" y="1800000"/>
            <a:ext cx="3947400" cy="2375640"/>
          </a:xfrm>
          <a:prstGeom prst="rect">
            <a:avLst/>
          </a:prstGeom>
          <a:ln>
            <a:noFill/>
          </a:ln>
        </p:spPr>
      </p:pic>
      <p:pic>
        <p:nvPicPr>
          <p:cNvPr id="165" name="" descr=""/>
          <p:cNvPicPr/>
          <p:nvPr/>
        </p:nvPicPr>
        <p:blipFill>
          <a:blip r:embed="rId2"/>
          <a:stretch/>
        </p:blipFill>
        <p:spPr>
          <a:xfrm>
            <a:off x="5542920" y="1944000"/>
            <a:ext cx="3168720" cy="18716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6" name="Picture 2" descr=""/>
          <p:cNvPicPr/>
          <p:nvPr/>
        </p:nvPicPr>
        <p:blipFill>
          <a:blip r:embed="rId1"/>
          <a:stretch/>
        </p:blipFill>
        <p:spPr>
          <a:xfrm>
            <a:off x="0" y="0"/>
            <a:ext cx="9142920" cy="5142600"/>
          </a:xfrm>
          <a:prstGeom prst="rect">
            <a:avLst/>
          </a:prstGeom>
          <a:ln>
            <a:noFill/>
          </a:ln>
        </p:spPr>
      </p:pic>
      <p:sp>
        <p:nvSpPr>
          <p:cNvPr id="167" name="CustomShape 1"/>
          <p:cNvSpPr/>
          <p:nvPr/>
        </p:nvSpPr>
        <p:spPr>
          <a:xfrm>
            <a:off x="233280" y="141480"/>
            <a:ext cx="7593840" cy="405720"/>
          </a:xfrm>
          <a:prstGeom prst="rect">
            <a:avLst/>
          </a:prstGeom>
          <a:noFill/>
          <a:ln>
            <a:noFill/>
          </a:ln>
        </p:spPr>
        <p:style>
          <a:lnRef idx="0"/>
          <a:fillRef idx="0"/>
          <a:effectRef idx="0"/>
          <a:fontRef idx="minor"/>
        </p:style>
        <p:txBody>
          <a:bodyPr lIns="0" rIns="0" tIns="0" bIns="0" anchor="ctr">
            <a:normAutofit/>
          </a:bodyPr>
          <a:p>
            <a:pPr>
              <a:lnSpc>
                <a:spcPct val="90000"/>
              </a:lnSpc>
            </a:pPr>
            <a:r>
              <a:rPr b="0" lang="fr-FR" sz="3500" spc="-1" strike="noStrike">
                <a:solidFill>
                  <a:srgbClr val="f2f2f2"/>
                </a:solidFill>
                <a:latin typeface="Calibri Light"/>
                <a:ea typeface="DejaVu Sans"/>
              </a:rPr>
              <a:t>What is the Model</a:t>
            </a:r>
            <a:endParaRPr b="0" lang="fr-FR" sz="3500" spc="-1" strike="noStrike">
              <a:latin typeface="Arial"/>
            </a:endParaRPr>
          </a:p>
        </p:txBody>
      </p:sp>
      <p:sp>
        <p:nvSpPr>
          <p:cNvPr id="168" name="CustomShape 2"/>
          <p:cNvSpPr/>
          <p:nvPr/>
        </p:nvSpPr>
        <p:spPr>
          <a:xfrm>
            <a:off x="233280" y="925560"/>
            <a:ext cx="8694000" cy="3553200"/>
          </a:xfrm>
          <a:prstGeom prst="rect">
            <a:avLst/>
          </a:prstGeom>
          <a:noFill/>
          <a:ln>
            <a:noFill/>
          </a:ln>
        </p:spPr>
        <p:style>
          <a:lnRef idx="0"/>
          <a:fillRef idx="0"/>
          <a:effectRef idx="0"/>
          <a:fontRef idx="minor"/>
        </p:style>
        <p:txBody>
          <a:bodyPr lIns="0" rIns="0" tIns="0" bIns="0">
            <a:normAutofit/>
          </a:bodyPr>
          <a:p>
            <a:pPr marL="171360" indent="-170280">
              <a:lnSpc>
                <a:spcPct val="90000"/>
              </a:lnSpc>
              <a:spcBef>
                <a:spcPts val="1001"/>
              </a:spcBef>
              <a:buClr>
                <a:srgbClr val="ff8c00"/>
              </a:buClr>
              <a:buFont typeface="Arial"/>
              <a:buChar char="•"/>
            </a:pPr>
            <a:r>
              <a:rPr b="0" lang="fr-FR" sz="2800" spc="-1" strike="noStrike">
                <a:solidFill>
                  <a:srgbClr val="0078d7"/>
                </a:solidFill>
                <a:latin typeface="Calibri"/>
                <a:ea typeface="DejaVu Sans"/>
              </a:rPr>
              <a:t>Le terme modèle synthétise les deux sens symétriques et opposés de la notion de ressemblance, d’imitation, de représentation. En effet, il est utilisé pour désigner:</a:t>
            </a:r>
            <a:endParaRPr b="0" lang="fr-FR" sz="2800" spc="-1" strike="noStrike">
              <a:latin typeface="Arial"/>
            </a:endParaRPr>
          </a:p>
          <a:p>
            <a:pPr marL="171360" indent="-170280">
              <a:lnSpc>
                <a:spcPct val="90000"/>
              </a:lnSpc>
              <a:spcBef>
                <a:spcPts val="1001"/>
              </a:spcBef>
              <a:buClr>
                <a:srgbClr val="ff8c00"/>
              </a:buClr>
              <a:buFont typeface="Arial"/>
              <a:buChar char="•"/>
            </a:pPr>
            <a:r>
              <a:rPr b="0" lang="fr-FR" sz="2800" spc="-1" strike="noStrike">
                <a:solidFill>
                  <a:srgbClr val="0078d7"/>
                </a:solidFill>
                <a:latin typeface="Calibri"/>
                <a:ea typeface="DejaVu Sans"/>
              </a:rPr>
              <a:t>soit un objet réel dont on va chercher à donner une représentation,que l’on va chercher à imiter (exemple:le “modèle” du cerveau humain,le “modèle ” que contistue le maitre pour le disciple);</a:t>
            </a:r>
            <a:endParaRPr b="0" lang="fr-FR" sz="2800" spc="-1" strike="noStrike">
              <a:latin typeface="Arial"/>
            </a:endParaRPr>
          </a:p>
          <a:p>
            <a:pPr marL="171360" indent="-170280">
              <a:lnSpc>
                <a:spcPct val="90000"/>
              </a:lnSpc>
              <a:spcBef>
                <a:spcPts val="1001"/>
              </a:spcBef>
              <a:buClr>
                <a:srgbClr val="ff8c00"/>
              </a:buClr>
              <a:buFont typeface="Arial"/>
              <a:buChar char="•"/>
            </a:pPr>
            <a:r>
              <a:rPr b="0" lang="fr-FR" sz="2800" spc="-1" strike="noStrike">
                <a:solidFill>
                  <a:srgbClr val="0078d7"/>
                </a:solidFill>
                <a:latin typeface="Calibri"/>
                <a:ea typeface="DejaVu Sans"/>
              </a:rPr>
              <a:t>soit un concept ou objet considéré comme représentatif d’un autre (exemple : le « modèle réduit » ou maquette, le « modèle » du scientifique), déjà existant ou que l'on va s'efforcer de construire ;</a:t>
            </a:r>
            <a:endParaRPr b="0" lang="fr-FR" sz="2800" spc="-1" strike="noStrike">
              <a:latin typeface="Arial"/>
            </a:endParaRPr>
          </a:p>
        </p:txBody>
      </p:sp>
      <p:sp>
        <p:nvSpPr>
          <p:cNvPr id="169" name="CustomShape 3"/>
          <p:cNvSpPr/>
          <p:nvPr/>
        </p:nvSpPr>
        <p:spPr>
          <a:xfrm>
            <a:off x="6703560" y="2076480"/>
            <a:ext cx="320400" cy="363960"/>
          </a:xfrm>
          <a:prstGeom prst="rect">
            <a:avLst/>
          </a:prstGeom>
          <a:noFill/>
          <a:ln>
            <a:noFill/>
          </a:ln>
        </p:spPr>
        <p:style>
          <a:lnRef idx="0"/>
          <a:fillRef idx="0"/>
          <a:effectRef idx="0"/>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0" y="-14760"/>
            <a:ext cx="9143280" cy="5126040"/>
          </a:xfrm>
          <a:prstGeom prst="rect">
            <a:avLst/>
          </a:prstGeom>
          <a:blipFill rotWithShape="0">
            <a:blip r:embed="rId1"/>
            <a:stretch>
              <a:fillRect/>
            </a:stretch>
          </a:blipFill>
          <a:ln>
            <a:noFill/>
          </a:ln>
        </p:spPr>
        <p:style>
          <a:lnRef idx="0"/>
          <a:fillRef idx="0"/>
          <a:effectRef idx="0"/>
          <a:fontRef idx="minor"/>
        </p:style>
        <p:txBody>
          <a:bodyPr lIns="90000" rIns="90000" tIns="45000" bIns="45000"/>
          <a:p>
            <a:pPr>
              <a:lnSpc>
                <a:spcPct val="100000"/>
              </a:lnSpc>
            </a:pPr>
            <a:r>
              <a:rPr b="0" lang="fr-FR" sz="1800" spc="-1" strike="noStrike">
                <a:solidFill>
                  <a:srgbClr val="000000"/>
                </a:solidFill>
                <a:latin typeface="Arial"/>
                <a:ea typeface="DejaVu Sans"/>
              </a:rPr>
              <a:t> </a:t>
            </a:r>
            <a:endParaRPr b="0" lang="fr-FR" sz="1800" spc="-1" strike="noStrike">
              <a:latin typeface="Arial"/>
            </a:endParaRPr>
          </a:p>
        </p:txBody>
      </p:sp>
      <p:sp>
        <p:nvSpPr>
          <p:cNvPr id="171" name="CustomShape 2"/>
          <p:cNvSpPr/>
          <p:nvPr/>
        </p:nvSpPr>
        <p:spPr>
          <a:xfrm>
            <a:off x="46080" y="-910440"/>
            <a:ext cx="6361200" cy="405720"/>
          </a:xfrm>
          <a:prstGeom prst="rect">
            <a:avLst/>
          </a:prstGeom>
          <a:noFill/>
          <a:ln>
            <a:noFill/>
          </a:ln>
        </p:spPr>
        <p:style>
          <a:lnRef idx="0"/>
          <a:fillRef idx="0"/>
          <a:effectRef idx="0"/>
          <a:fontRef idx="minor"/>
        </p:style>
        <p:txBody>
          <a:bodyPr lIns="0" rIns="0" tIns="0" bIns="0" anchor="ctr">
            <a:normAutofit/>
          </a:bodyPr>
          <a:p>
            <a:pPr>
              <a:lnSpc>
                <a:spcPct val="90000"/>
              </a:lnSpc>
            </a:pPr>
            <a:r>
              <a:rPr b="0" lang="fr-FR" sz="3500" spc="-1" strike="noStrike">
                <a:solidFill>
                  <a:srgbClr val="f2f2f2"/>
                </a:solidFill>
                <a:latin typeface="Calibri Light"/>
                <a:ea typeface="DejaVu Sans"/>
              </a:rPr>
              <a:t>What is learning</a:t>
            </a:r>
            <a:endParaRPr b="0" lang="fr-FR" sz="3500" spc="-1" strike="noStrike">
              <a:latin typeface="Arial"/>
            </a:endParaRPr>
          </a:p>
        </p:txBody>
      </p:sp>
      <p:sp>
        <p:nvSpPr>
          <p:cNvPr id="172" name="CustomShape 3"/>
          <p:cNvSpPr/>
          <p:nvPr/>
        </p:nvSpPr>
        <p:spPr>
          <a:xfrm>
            <a:off x="28440" y="1080000"/>
            <a:ext cx="8682840" cy="3553200"/>
          </a:xfrm>
          <a:prstGeom prst="rect">
            <a:avLst/>
          </a:prstGeom>
          <a:noFill/>
          <a:ln>
            <a:noFill/>
          </a:ln>
        </p:spPr>
        <p:style>
          <a:lnRef idx="0"/>
          <a:fillRef idx="0"/>
          <a:effectRef idx="0"/>
          <a:fontRef idx="minor"/>
        </p:style>
        <p:txBody>
          <a:bodyPr lIns="0" rIns="0" tIns="0" bIns="0" anchor="ctr"/>
          <a:p>
            <a:pPr algn="just">
              <a:lnSpc>
                <a:spcPct val="90000"/>
              </a:lnSpc>
              <a:spcBef>
                <a:spcPts val="1001"/>
              </a:spcBef>
            </a:pPr>
            <a:r>
              <a:rPr b="0" lang="fr-FR" sz="2800" spc="-1" strike="noStrike">
                <a:solidFill>
                  <a:srgbClr val="0078d7"/>
                </a:solidFill>
                <a:latin typeface="Calibri"/>
                <a:ea typeface="DejaVu Sans"/>
              </a:rPr>
              <a:t>L’apprentissage est un ensemble de mécanismes menant à l'acquisition de savoir-faire, de savoirs ou de connaissances. L'acteur de l'apprentissage est appelé apprenant. On peut opposer l'apprentissage à l'enseignement dont le but est de dispenser des connaissances et savoirs, l'acteur de l'enseignement étant l'enseignant.</a:t>
            </a:r>
            <a:r>
              <a:rPr b="0" lang="fr-FR" sz="2800" spc="-1" strike="noStrike" u="sng">
                <a:solidFill>
                  <a:srgbClr val="0000ff"/>
                </a:solidFill>
                <a:uFillTx/>
                <a:latin typeface="Calibri"/>
                <a:ea typeface="DejaVu Sans"/>
                <a:hlinkClick r:id="rId2"/>
              </a:rPr>
              <a:t>Wikipédia</a:t>
            </a:r>
            <a:endParaRPr b="0" lang="fr-FR" sz="2800" spc="-1" strike="noStrike">
              <a:latin typeface="Arial"/>
            </a:endParaRPr>
          </a:p>
          <a:p>
            <a:pPr algn="just">
              <a:lnSpc>
                <a:spcPct val="90000"/>
              </a:lnSpc>
              <a:spcBef>
                <a:spcPts val="1001"/>
              </a:spcBef>
            </a:pPr>
            <a:endParaRPr b="0" lang="fr-FR" sz="2800" spc="-1" strike="noStrike">
              <a:latin typeface="Arial"/>
            </a:endParaRPr>
          </a:p>
          <a:p>
            <a:pPr>
              <a:lnSpc>
                <a:spcPct val="90000"/>
              </a:lnSpc>
              <a:spcBef>
                <a:spcPts val="1001"/>
              </a:spcBef>
            </a:pPr>
            <a:endParaRPr b="0" lang="fr-FR" sz="2800" spc="-1" strike="noStrike">
              <a:latin typeface="Arial"/>
            </a:endParaRPr>
          </a:p>
        </p:txBody>
      </p:sp>
      <p:sp>
        <p:nvSpPr>
          <p:cNvPr id="173" name="CustomShape 4"/>
          <p:cNvSpPr/>
          <p:nvPr/>
        </p:nvSpPr>
        <p:spPr>
          <a:xfrm>
            <a:off x="72000" y="39240"/>
            <a:ext cx="4297680" cy="608040"/>
          </a:xfrm>
          <a:prstGeom prst="rect">
            <a:avLst/>
          </a:prstGeom>
          <a:noFill/>
          <a:ln>
            <a:noFill/>
          </a:ln>
        </p:spPr>
        <p:style>
          <a:lnRef idx="0"/>
          <a:fillRef idx="0"/>
          <a:effectRef idx="0"/>
          <a:fontRef idx="minor"/>
        </p:style>
        <p:txBody>
          <a:bodyPr lIns="90000" rIns="90000" tIns="45000" bIns="45000"/>
          <a:p>
            <a:pPr>
              <a:lnSpc>
                <a:spcPct val="100000"/>
              </a:lnSpc>
            </a:pPr>
            <a:r>
              <a:rPr b="0" lang="fr-FR" sz="3500" spc="-1" strike="noStrike">
                <a:solidFill>
                  <a:srgbClr val="f2f2f2"/>
                </a:solidFill>
                <a:latin typeface="Calibri Light"/>
                <a:ea typeface="DejaVu Sans"/>
              </a:rPr>
              <a:t>What is Learning</a:t>
            </a:r>
            <a:endParaRPr b="0" lang="fr-FR" sz="35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78d7"/>
        </a:solidFill>
      </p:bgPr>
    </p:bg>
    <p:spTree>
      <p:nvGrpSpPr>
        <p:cNvPr id="1" name=""/>
        <p:cNvGrpSpPr/>
        <p:nvPr/>
      </p:nvGrpSpPr>
      <p:grpSpPr>
        <a:xfrm>
          <a:off x="0" y="0"/>
          <a:ext cx="0" cy="0"/>
          <a:chOff x="0" y="0"/>
          <a:chExt cx="0" cy="0"/>
        </a:xfrm>
      </p:grpSpPr>
      <p:sp>
        <p:nvSpPr>
          <p:cNvPr id="174" name="CustomShape 1"/>
          <p:cNvSpPr/>
          <p:nvPr/>
        </p:nvSpPr>
        <p:spPr>
          <a:xfrm>
            <a:off x="1143000" y="829080"/>
            <a:ext cx="6856920" cy="17895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0" lang="fr-FR" sz="1800" spc="-1" strike="noStrike">
                <a:solidFill>
                  <a:srgbClr val="0078d7"/>
                </a:solidFill>
                <a:latin typeface="Calibri"/>
                <a:ea typeface="DejaVu Sans"/>
              </a:rPr>
              <a:t>/home/jesus/Vidéos/apr.jpeg</a:t>
            </a:r>
            <a:endParaRPr b="0" lang="fr-FR" sz="1800" spc="-1" strike="noStrike">
              <a:latin typeface="Arial"/>
            </a:endParaRPr>
          </a:p>
        </p:txBody>
      </p:sp>
      <p:pic>
        <p:nvPicPr>
          <p:cNvPr id="175" name="" descr=""/>
          <p:cNvPicPr/>
          <p:nvPr/>
        </p:nvPicPr>
        <p:blipFill>
          <a:blip r:embed="rId1"/>
          <a:stretch/>
        </p:blipFill>
        <p:spPr>
          <a:xfrm>
            <a:off x="288000" y="492120"/>
            <a:ext cx="7703280" cy="45604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6" name="Picture 2" descr=""/>
          <p:cNvPicPr/>
          <p:nvPr/>
        </p:nvPicPr>
        <p:blipFill>
          <a:blip r:embed="rId1"/>
          <a:stretch/>
        </p:blipFill>
        <p:spPr>
          <a:xfrm>
            <a:off x="360" y="-72000"/>
            <a:ext cx="9142920" cy="5142600"/>
          </a:xfrm>
          <a:prstGeom prst="rect">
            <a:avLst/>
          </a:prstGeom>
          <a:ln>
            <a:noFill/>
          </a:ln>
        </p:spPr>
      </p:pic>
      <p:sp>
        <p:nvSpPr>
          <p:cNvPr id="177" name="CustomShape 1"/>
          <p:cNvSpPr/>
          <p:nvPr/>
        </p:nvSpPr>
        <p:spPr>
          <a:xfrm>
            <a:off x="233280" y="141480"/>
            <a:ext cx="7593840" cy="405720"/>
          </a:xfrm>
          <a:prstGeom prst="rect">
            <a:avLst/>
          </a:prstGeom>
          <a:noFill/>
          <a:ln>
            <a:noFill/>
          </a:ln>
        </p:spPr>
        <p:style>
          <a:lnRef idx="0"/>
          <a:fillRef idx="0"/>
          <a:effectRef idx="0"/>
          <a:fontRef idx="minor"/>
        </p:style>
        <p:txBody>
          <a:bodyPr lIns="0" rIns="0" tIns="0" bIns="0" anchor="ctr">
            <a:normAutofit/>
          </a:bodyPr>
          <a:p>
            <a:pPr>
              <a:lnSpc>
                <a:spcPct val="90000"/>
              </a:lnSpc>
            </a:pPr>
            <a:r>
              <a:rPr b="0" lang="fr-FR" sz="3500" spc="-1" strike="noStrike">
                <a:solidFill>
                  <a:srgbClr val="f2f2f2"/>
                </a:solidFill>
                <a:latin typeface="Calibri Light"/>
                <a:ea typeface="DejaVu Sans"/>
              </a:rPr>
              <a:t>Pre-training model</a:t>
            </a:r>
            <a:endParaRPr b="0" lang="fr-FR" sz="3500" spc="-1" strike="noStrike">
              <a:latin typeface="Arial"/>
            </a:endParaRPr>
          </a:p>
        </p:txBody>
      </p:sp>
      <p:sp>
        <p:nvSpPr>
          <p:cNvPr id="178" name="CustomShape 2"/>
          <p:cNvSpPr/>
          <p:nvPr/>
        </p:nvSpPr>
        <p:spPr>
          <a:xfrm>
            <a:off x="264960" y="792000"/>
            <a:ext cx="8518320" cy="3553200"/>
          </a:xfrm>
          <a:prstGeom prst="rect">
            <a:avLst/>
          </a:prstGeom>
          <a:noFill/>
          <a:ln>
            <a:noFill/>
          </a:ln>
        </p:spPr>
        <p:style>
          <a:lnRef idx="0"/>
          <a:fillRef idx="0"/>
          <a:effectRef idx="0"/>
          <a:fontRef idx="minor"/>
        </p:style>
        <p:txBody>
          <a:bodyPr lIns="0" rIns="0" tIns="0" bIns="0">
            <a:normAutofit/>
          </a:bodyPr>
          <a:p>
            <a:pPr marL="171360" indent="-170280">
              <a:lnSpc>
                <a:spcPct val="90000"/>
              </a:lnSpc>
              <a:spcBef>
                <a:spcPts val="1001"/>
              </a:spcBef>
              <a:buClr>
                <a:srgbClr val="0078d7"/>
              </a:buClr>
              <a:buFont typeface="Arial"/>
              <a:buChar char="•"/>
            </a:pPr>
            <a:r>
              <a:rPr b="0" lang="fr-FR" sz="2800" spc="-1" strike="noStrike">
                <a:solidFill>
                  <a:srgbClr val="0078d7"/>
                </a:solidFill>
                <a:latin typeface="Calibri Light"/>
                <a:ea typeface="DejaVu Sans"/>
              </a:rPr>
              <a:t>Chaque modèle d’apprentissage en machine learning  a son domaine d’application par rapport aux flux de données  et à la prédiction(sortie) que l’on veut obtenir.Il est donc impossible d’appliquer le modèle de regression en lieu et place de la classification.</a:t>
            </a:r>
            <a:endParaRPr b="0" lang="fr-FR" sz="2800" spc="-1" strike="noStrike">
              <a:latin typeface="Arial"/>
            </a:endParaRPr>
          </a:p>
          <a:p>
            <a:pPr>
              <a:lnSpc>
                <a:spcPct val="90000"/>
              </a:lnSpc>
              <a:spcBef>
                <a:spcPts val="1001"/>
              </a:spcBef>
            </a:pPr>
            <a:endParaRPr b="0" lang="fr-FR" sz="2800" spc="-1" strike="noStrike">
              <a:latin typeface="Arial"/>
            </a:endParaRPr>
          </a:p>
          <a:p>
            <a:pPr marL="171360" indent="-170280">
              <a:lnSpc>
                <a:spcPct val="90000"/>
              </a:lnSpc>
              <a:spcBef>
                <a:spcPts val="1001"/>
              </a:spcBef>
              <a:buClr>
                <a:srgbClr val="0078d7"/>
              </a:buClr>
              <a:buFont typeface="Arial"/>
              <a:buChar char="•"/>
            </a:pPr>
            <a:r>
              <a:rPr b="0" lang="fr-FR" sz="2800" spc="-1" strike="noStrike">
                <a:solidFill>
                  <a:srgbClr val="0078d7"/>
                </a:solidFill>
                <a:latin typeface="Calibri Light"/>
                <a:ea typeface="DejaVu Sans"/>
              </a:rPr>
              <a:t>Le modèle d’apprentissage  est une architecture permettant de rassembler tous les calcules des hyperparametres,de fixer les fonctionnalites de caracteristique bien avant et est nourrit de différente catégorie de données.c’est donc un outil déjà travaillé et  près a l’emploi par rapport à ce dont on veut réaliser.</a:t>
            </a:r>
            <a:endParaRPr b="0" lang="fr-FR" sz="2800" spc="-1" strike="noStrike">
              <a:latin typeface="Arial"/>
            </a:endParaRPr>
          </a:p>
        </p:txBody>
      </p:sp>
      <p:sp>
        <p:nvSpPr>
          <p:cNvPr id="179" name="CustomShape 3"/>
          <p:cNvSpPr/>
          <p:nvPr/>
        </p:nvSpPr>
        <p:spPr>
          <a:xfrm>
            <a:off x="227520" y="141480"/>
            <a:ext cx="6107760" cy="405720"/>
          </a:xfrm>
          <a:prstGeom prst="rect">
            <a:avLst/>
          </a:prstGeom>
          <a:noFill/>
          <a:ln>
            <a:noFill/>
          </a:ln>
        </p:spPr>
        <p:style>
          <a:lnRef idx="0"/>
          <a:fillRef idx="0"/>
          <a:effectRef idx="0"/>
          <a:fontRef idx="minor"/>
        </p:style>
        <p:txBody>
          <a:bodyPr lIns="0" rIns="0" tIns="0" bIns="0" anchor="ctr">
            <a:normAutofit/>
          </a:bodyPr>
          <a:p>
            <a:pPr>
              <a:lnSpc>
                <a:spcPct val="90000"/>
              </a:lnSpc>
            </a:pPr>
            <a:r>
              <a:rPr b="0" lang="fr-FR" sz="3500" spc="-1" strike="noStrike">
                <a:solidFill>
                  <a:srgbClr val="f2f2f2"/>
                </a:solidFill>
                <a:latin typeface="Calibri Light"/>
                <a:ea typeface="DejaVu Sans"/>
              </a:rPr>
              <a:t>Pre-training model</a:t>
            </a:r>
            <a:endParaRPr b="0" lang="fr-FR" sz="35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233280" y="141480"/>
            <a:ext cx="7593840" cy="405720"/>
          </a:xfrm>
          <a:prstGeom prst="rect">
            <a:avLst/>
          </a:prstGeom>
          <a:noFill/>
          <a:ln>
            <a:noFill/>
          </a:ln>
        </p:spPr>
        <p:style>
          <a:lnRef idx="0"/>
          <a:fillRef idx="0"/>
          <a:effectRef idx="0"/>
          <a:fontRef idx="minor"/>
        </p:style>
        <p:txBody>
          <a:bodyPr lIns="0" rIns="0" tIns="0" bIns="0" anchor="ctr">
            <a:normAutofit/>
          </a:bodyPr>
          <a:p>
            <a:pPr>
              <a:lnSpc>
                <a:spcPct val="90000"/>
              </a:lnSpc>
            </a:pPr>
            <a:r>
              <a:rPr b="0" lang="fr-FR" sz="3500" spc="-1" strike="noStrike">
                <a:solidFill>
                  <a:srgbClr val="f2f2f2"/>
                </a:solidFill>
                <a:latin typeface="Calibri Light"/>
                <a:ea typeface="DejaVu Sans"/>
              </a:rPr>
              <a:t>Learning Schema</a:t>
            </a:r>
            <a:endParaRPr b="0" lang="fr-FR" sz="3500" spc="-1" strike="noStrike">
              <a:latin typeface="Arial"/>
            </a:endParaRPr>
          </a:p>
        </p:txBody>
      </p:sp>
      <p:pic>
        <p:nvPicPr>
          <p:cNvPr id="181" name="Espace réservé du contenu 5" descr=""/>
          <p:cNvPicPr/>
          <p:nvPr/>
        </p:nvPicPr>
        <p:blipFill>
          <a:blip r:embed="rId1"/>
          <a:stretch/>
        </p:blipFill>
        <p:spPr>
          <a:xfrm>
            <a:off x="150480" y="757800"/>
            <a:ext cx="8804880" cy="37209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0419_MSP_ppt template</Template>
  <TotalTime>1682</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2019-03-10T15:45:25Z</dcterms:created>
  <dc:creator>Nathan Bangwa</dc:creator>
  <dc:description/>
  <dc:language>fr-FR</dc:language>
  <cp:lastModifiedBy/>
  <dcterms:modified xsi:type="dcterms:W3CDTF">2019-04-19T10:52:38Z</dcterms:modified>
  <cp:revision>247</cp:revision>
  <dc:subject/>
  <dc:title>Linear Algebra  For AI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lianceAssetId">
    <vt:lpwstr/>
  </property>
  <property fmtid="{D5CDD505-2E9C-101B-9397-08002B2CF9AE}" pid="4" name="ContentTypeId">
    <vt:lpwstr>0x010100743428768CC27849B56631B68EECD342</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Order">
    <vt:i4>1200</vt:i4>
  </property>
  <property fmtid="{D5CDD505-2E9C-101B-9397-08002B2CF9AE}" pid="11" name="PresentationFormat">
    <vt:lpwstr>Affichage à l'écran (16:9)</vt:lpwstr>
  </property>
  <property fmtid="{D5CDD505-2E9C-101B-9397-08002B2CF9AE}" pid="12" name="ScaleCrop">
    <vt:bool>0</vt:bool>
  </property>
  <property fmtid="{D5CDD505-2E9C-101B-9397-08002B2CF9AE}" pid="13" name="ShareDoc">
    <vt:bool>0</vt:bool>
  </property>
  <property fmtid="{D5CDD505-2E9C-101B-9397-08002B2CF9AE}" pid="14" name="Slides">
    <vt:i4>21</vt:i4>
  </property>
  <property fmtid="{D5CDD505-2E9C-101B-9397-08002B2CF9AE}" pid="15" name="TemplateUrl">
    <vt:lpwstr/>
  </property>
  <property fmtid="{D5CDD505-2E9C-101B-9397-08002B2CF9AE}" pid="16" name="_SharedFileIndex">
    <vt:lpwstr/>
  </property>
  <property fmtid="{D5CDD505-2E9C-101B-9397-08002B2CF9AE}" pid="17" name="_SourceUrl">
    <vt:lpwstr/>
  </property>
  <property fmtid="{D5CDD505-2E9C-101B-9397-08002B2CF9AE}" pid="18" name="xd_ProgID">
    <vt:lpwstr/>
  </property>
  <property fmtid="{D5CDD505-2E9C-101B-9397-08002B2CF9AE}" pid="19" name="xd_Signature">
    <vt:bool>0</vt:bool>
  </property>
</Properties>
</file>