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388" r:id="rId5"/>
    <p:sldId id="325" r:id="rId6"/>
    <p:sldId id="387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9" r:id="rId17"/>
    <p:sldId id="397" r:id="rId18"/>
    <p:sldId id="400" r:id="rId19"/>
    <p:sldId id="401" r:id="rId20"/>
    <p:sldId id="324" r:id="rId21"/>
    <p:sldId id="262" r:id="rId22"/>
    <p:sldId id="263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Villarruel" initials="MV" lastIdx="2" clrIdx="0">
    <p:extLst>
      <p:ext uri="{19B8F6BF-5375-455C-9EA6-DF929625EA0E}">
        <p15:presenceInfo xmlns:p15="http://schemas.microsoft.com/office/powerpoint/2012/main" userId="Michael Villarr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0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4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5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6176-055A-4F41-9A1C-5A8ABC5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3158570"/>
            <a:ext cx="10993549" cy="107643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Visual Studio para </a:t>
            </a:r>
            <a:r>
              <a:rPr lang="pt-BR" dirty="0" err="1">
                <a:solidFill>
                  <a:schemeClr val="bg1"/>
                </a:solidFill>
              </a:rPr>
              <a:t>Arquitectos</a:t>
            </a:r>
            <a:r>
              <a:rPr lang="pt-BR" dirty="0">
                <a:solidFill>
                  <a:schemeClr val="bg1"/>
                </a:solidFill>
              </a:rPr>
              <a:t> de Software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C571E-A349-4667-927F-5916BE60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4572000"/>
            <a:ext cx="4261531" cy="1812758"/>
          </a:xfrm>
        </p:spPr>
        <p:txBody>
          <a:bodyPr>
            <a:norm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Integrantes:</a:t>
            </a:r>
            <a:r>
              <a:rPr lang="es-EC" dirty="0">
                <a:solidFill>
                  <a:schemeClr val="bg1"/>
                </a:solidFill>
              </a:rPr>
              <a:t> 	Matías PADRÓN					Mateo ROMÁN</a:t>
            </a:r>
          </a:p>
        </p:txBody>
      </p:sp>
      <p:pic>
        <p:nvPicPr>
          <p:cNvPr id="1026" name="Picture 2" descr="Resultado de imagen para espe">
            <a:extLst>
              <a:ext uri="{FF2B5EF4-FFF2-40B4-BE49-F238E27FC236}">
                <a16:creationId xmlns:a16="http://schemas.microsoft.com/office/drawing/2014/main" id="{F414D571-4BC8-480A-8CAB-8B16FE51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7" y="716302"/>
            <a:ext cx="1164750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967A448-01D9-4956-A50F-F9BFFBEC42EB}"/>
              </a:ext>
            </a:extLst>
          </p:cNvPr>
          <p:cNvSpPr txBox="1">
            <a:spLocks/>
          </p:cNvSpPr>
          <p:nvPr/>
        </p:nvSpPr>
        <p:spPr>
          <a:xfrm>
            <a:off x="9037064" y="5301801"/>
            <a:ext cx="2780612" cy="1235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FECHA:  </a:t>
            </a:r>
            <a:r>
              <a:rPr lang="es-EC" b="1" dirty="0">
                <a:solidFill>
                  <a:prstClr val="white"/>
                </a:solidFill>
                <a:latin typeface="Gill Sans MT" panose="020B0502020104020203"/>
              </a:rPr>
              <a:t>04/05/2025</a:t>
            </a:r>
            <a:endParaRPr lang="es-EC" dirty="0">
              <a:solidFill>
                <a:prstClr val="white"/>
              </a:solidFill>
              <a:latin typeface="Gill Sans MT" panose="020B05020201040202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Ing</a:t>
            </a: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: </a:t>
            </a:r>
            <a:r>
              <a:rPr kumimoji="0" lang="es-EC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Campaña mauricio</a:t>
            </a:r>
            <a:endParaRPr kumimoji="0" lang="es-EC" sz="16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8AAB0-61A1-4632-A25D-4FC9433D59B1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68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50FF-5C5B-EFBE-F8B1-279DC4583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DFC3A-3150-5E75-F245-47190287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50DE7-D5D2-3CB7-CF5F-C069A37F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5743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2.8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RAZONES PARA USAR ARQUITECTURAS DISTRIBUIDAS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1A997-3FDB-AFFF-B402-93EDD896949F}"/>
              </a:ext>
            </a:extLst>
          </p:cNvPr>
          <p:cNvSpPr txBox="1"/>
          <p:nvPr/>
        </p:nvSpPr>
        <p:spPr>
          <a:xfrm>
            <a:off x="4630981" y="3581400"/>
            <a:ext cx="3373364" cy="18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Escala horizontal para soportar mayor carga</a:t>
            </a:r>
            <a:endParaRPr lang="es-EC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Tolerancia a fallos con redundancia de componentes</a:t>
            </a:r>
            <a:r>
              <a:rPr lang="es-EC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Manejo propio de errores.</a:t>
            </a: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CF7381-B53A-2288-36EC-33EB27401B6D}"/>
              </a:ext>
            </a:extLst>
          </p:cNvPr>
          <p:cNvSpPr txBox="1"/>
          <p:nvPr/>
        </p:nvSpPr>
        <p:spPr>
          <a:xfrm>
            <a:off x="2258082" y="2333662"/>
            <a:ext cx="5448725" cy="66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Escalabilidad y resiliencia mediante distribución.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F17E00-1D7B-D31B-5928-BB0812664F1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F63377-C89B-3372-CF09-3B3A85D5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73" y="3152242"/>
            <a:ext cx="2651208" cy="34715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905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FE30-E931-0597-AB5B-88FA45D3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7E590-AFA2-F182-A8EE-78B82382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AEDE4-E8A7-1A40-1082-1D3F63AE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2.9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DE UNA ARQUITECTURA DISTRIBUIDA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39CC1B-9B43-A7C4-1379-1AD29316E3FD}"/>
              </a:ext>
            </a:extLst>
          </p:cNvPr>
          <p:cNvSpPr txBox="1"/>
          <p:nvPr/>
        </p:nvSpPr>
        <p:spPr>
          <a:xfrm>
            <a:off x="4915374" y="3561080"/>
            <a:ext cx="36014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Su estructura: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 </a:t>
            </a:r>
            <a:r>
              <a:rPr lang="es-ES" dirty="0" err="1"/>
              <a:t>APIs</a:t>
            </a:r>
            <a:r>
              <a:rPr lang="es-ES" dirty="0"/>
              <a:t> y mensajería para conectar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Ejemplo: Plataforma de comercio electrónico escalable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37D024-260E-0951-E63F-9EFF7639C637}"/>
              </a:ext>
            </a:extLst>
          </p:cNvPr>
          <p:cNvSpPr txBox="1"/>
          <p:nvPr/>
        </p:nvSpPr>
        <p:spPr>
          <a:xfrm>
            <a:off x="1667745" y="2467629"/>
            <a:ext cx="6629400" cy="66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Sistemas reales aprovechan la distribución.</a:t>
            </a:r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04E603-C20E-BCFD-F615-41587E0B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7" y="3438763"/>
            <a:ext cx="3690620" cy="25755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F0F3C7F-F1AF-40E3-E38F-448DF989C81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61507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8A29-EDE9-AB53-8F24-E8D3D5642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93D44-7AD8-A313-F24C-5645DAF4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17A5D-D9B4-0ACE-1A05-A76926A4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3.0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BUSSINESS PROCESS MODELING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B89D6C-7746-3C0B-89D3-C2C30CF347AF}"/>
              </a:ext>
            </a:extLst>
          </p:cNvPr>
          <p:cNvSpPr txBox="1"/>
          <p:nvPr/>
        </p:nvSpPr>
        <p:spPr>
          <a:xfrm>
            <a:off x="2251734" y="2370426"/>
            <a:ext cx="5461421" cy="66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BPM alinea procesos con tecnología.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7E0DE4-59A8-6B5F-DAFE-87D62F063081}"/>
              </a:ext>
            </a:extLst>
          </p:cNvPr>
          <p:cNvSpPr txBox="1"/>
          <p:nvPr/>
        </p:nvSpPr>
        <p:spPr>
          <a:xfrm>
            <a:off x="4157368" y="3891579"/>
            <a:ext cx="444281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Modela, automatiza y optimiza procesos empresariales.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Ejemplo: Aprobación de solicitudes en empresas.</a:t>
            </a:r>
            <a:endParaRPr lang="es-EC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F805CE-75E0-9EDE-C2C2-25F54B9A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63" y="3226947"/>
            <a:ext cx="2513071" cy="33198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07590A0-383B-C64D-9565-56F93C24643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03629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CF0A9-7C1E-AAFE-87BE-AA510435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60E43-E81D-EFDC-63F5-3C821369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C66CC-871B-374E-77D8-DC02AC0D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ENFOQUE EN WORKFLOWS DE NEGOCIOS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93876F7-6A18-46E4-0AF9-8F5113036303}"/>
              </a:ext>
            </a:extLst>
          </p:cNvPr>
          <p:cNvSpPr txBox="1"/>
          <p:nvPr/>
        </p:nvSpPr>
        <p:spPr>
          <a:xfrm>
            <a:off x="4659234" y="3593275"/>
            <a:ext cx="40562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algn="just"/>
            <a:r>
              <a:rPr lang="es-ES" sz="1800" dirty="0"/>
              <a:t>Los </a:t>
            </a:r>
            <a:r>
              <a:rPr lang="es-ES" sz="1800" dirty="0" err="1"/>
              <a:t>Workflows</a:t>
            </a:r>
            <a:r>
              <a:rPr lang="es-ES" sz="1800" dirty="0"/>
              <a:t> permiten: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Procesos de negocio como el núcleo de su trabajo.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Integra lógica de negocio con aplicaciones.</a:t>
            </a:r>
            <a:endParaRPr lang="es-EC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61CC77-6A5E-A793-8A77-E1571A371E2F}"/>
              </a:ext>
            </a:extLst>
          </p:cNvPr>
          <p:cNvSpPr txBox="1"/>
          <p:nvPr/>
        </p:nvSpPr>
        <p:spPr>
          <a:xfrm>
            <a:off x="938300" y="2436313"/>
            <a:ext cx="7108902" cy="66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s-ES" dirty="0"/>
              <a:t>Flujos de trabajo que impulsan la eficiencia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A9E276-E2AD-1EB8-D61A-E1929E8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3210560"/>
            <a:ext cx="2642616" cy="33680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8B049FA-EB71-C014-355E-1148AF9087E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39562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9185B-5F1C-87B0-E956-E52041AA3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3F57C-6272-2CD4-BEDB-EF018C65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2E5D9-BF05-7E40-B7F0-BE241F0C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TIPOS DE WORKFLOWS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16642E-DB03-B705-9CCB-A367FE518F96}"/>
              </a:ext>
            </a:extLst>
          </p:cNvPr>
          <p:cNvSpPr txBox="1"/>
          <p:nvPr/>
        </p:nvSpPr>
        <p:spPr>
          <a:xfrm>
            <a:off x="5061613" y="2974484"/>
            <a:ext cx="40562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algn="just"/>
            <a:r>
              <a:rPr lang="es-ES" sz="1800" dirty="0"/>
              <a:t>Se dividen en: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 err="1"/>
              <a:t>Workflows</a:t>
            </a:r>
            <a:r>
              <a:rPr lang="es-ES" sz="1800" dirty="0"/>
              <a:t> de integración: Ideales cuando participan aplicaciones de diferentes tecnologías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C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 err="1"/>
              <a:t>Workflows</a:t>
            </a:r>
            <a:r>
              <a:rPr lang="es-ES" sz="1800" dirty="0"/>
              <a:t> de dominio: Están enfocados en aplicaciones .NET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1E31FC-78A0-C463-3B06-090712EFB1C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3B83FF-0FE8-DA87-9724-E526D6A5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4" y="3045604"/>
            <a:ext cx="4282440" cy="2997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032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36E09-E5CE-1E74-D9C1-6D54CE2E3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2F78-5BFC-A4EF-8580-3899FF63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6950B-5631-0B53-F3F8-32FD5421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.3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Y POLIMORFISMO EN APLICACIONES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E9DA46-23A5-5343-E0E9-6B95D0625C41}"/>
              </a:ext>
            </a:extLst>
          </p:cNvPr>
          <p:cNvSpPr txBox="1"/>
          <p:nvPr/>
        </p:nvSpPr>
        <p:spPr>
          <a:xfrm>
            <a:off x="4795744" y="3065924"/>
            <a:ext cx="40562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algn="just"/>
            <a:r>
              <a:rPr lang="es-ES" sz="1800" dirty="0"/>
              <a:t>Con diseño los proyectos enfrentan: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Reducción del tiempo de desarrollo.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Menor impacto de los cambios.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1800" dirty="0"/>
              <a:t>Mayor productividad.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C" sz="1800" dirty="0" err="1"/>
              <a:t>Versionamiento</a:t>
            </a:r>
            <a:r>
              <a:rPr lang="es-EC" sz="18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B34CEA-A735-0114-45AB-6A57CE974DE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820A70-F733-5FD9-8F40-23C83E41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968779"/>
            <a:ext cx="2758440" cy="31870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1064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5F9A9-B728-5ED6-978E-39315341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7D42F-2463-A818-BD49-84045AAB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61D59-F912-BBF6-DC64-EE5736E99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SEGURIDAD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2B408F-7EA4-31A6-17C9-76CE0F8DD3EE}"/>
              </a:ext>
            </a:extLst>
          </p:cNvPr>
          <p:cNvSpPr txBox="1"/>
          <p:nvPr/>
        </p:nvSpPr>
        <p:spPr>
          <a:xfrm>
            <a:off x="4795744" y="3736484"/>
            <a:ext cx="40562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Autenticación verifica la identidad del usuario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Autorización define permisos de acceso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F30290-F5B2-162B-E262-B6598502371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854529-3600-9334-A3BA-B29CD792E5F8}"/>
              </a:ext>
            </a:extLst>
          </p:cNvPr>
          <p:cNvSpPr txBox="1"/>
          <p:nvPr/>
        </p:nvSpPr>
        <p:spPr>
          <a:xfrm>
            <a:off x="2251734" y="2257671"/>
            <a:ext cx="5461421" cy="66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La seguridad debe diseñarse desde el inicio</a:t>
            </a:r>
          </a:p>
        </p:txBody>
      </p:sp>
      <p:pic>
        <p:nvPicPr>
          <p:cNvPr id="9" name="Imagen 8" descr="Diagrama&#10;&#10;El contenido generado por IA puede ser incorrecto.">
            <a:extLst>
              <a:ext uri="{FF2B5EF4-FFF2-40B4-BE49-F238E27FC236}">
                <a16:creationId xmlns:a16="http://schemas.microsoft.com/office/drawing/2014/main" id="{12C41F63-A5EC-2CA8-0D94-1D2089D5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37591"/>
            <a:ext cx="4083528" cy="29198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232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66A06-FA80-C872-4665-93E3FAE0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2653-85A2-640D-1E5C-578D51DB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07195-AF2C-F11D-48CF-59FA6F2BF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3.5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PROBLEMAS DE SEGURIDAD EN EL SOFTWARE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E9E442-8B23-F0C6-1E51-4EA1D6F16BA0}"/>
              </a:ext>
            </a:extLst>
          </p:cNvPr>
          <p:cNvSpPr txBox="1"/>
          <p:nvPr/>
        </p:nvSpPr>
        <p:spPr>
          <a:xfrm>
            <a:off x="4805904" y="2923684"/>
            <a:ext cx="40562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algn="just"/>
            <a:r>
              <a:rPr lang="es-ES" sz="1800" dirty="0"/>
              <a:t>Problemas de seguridad comunes en el software: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Múltiples almacenamientos de usuarios.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Inconsistencia en atributos de usuario.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Dependencia de tipos de credenciales.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Diversidad de métodos de autenticación</a:t>
            </a:r>
            <a:endParaRPr lang="es-EC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56471D-4149-D5B4-4AD2-DF334150CC8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698437-8903-AEFA-12C4-FD64E5B3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01" y="3041955"/>
            <a:ext cx="3509206" cy="32016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4468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36F2-5AF0-134E-9A0B-6C3467B8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AE99C-0F6F-E20C-ACAB-AAA2DB23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E9632-0C3A-27CF-312C-1F986498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3.6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SOLUCIONES PARA CENTRALIZAR LA SEGURIDAD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A2FF91-4E73-8CE7-7559-257F7E56E9DE}"/>
              </a:ext>
            </a:extLst>
          </p:cNvPr>
          <p:cNvSpPr txBox="1"/>
          <p:nvPr/>
        </p:nvSpPr>
        <p:spPr>
          <a:xfrm>
            <a:off x="4805904" y="2923684"/>
            <a:ext cx="40562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algn="just"/>
            <a:r>
              <a:rPr lang="es-ES" sz="1800" dirty="0"/>
              <a:t>Se presentan dos soluciones: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Componente de seguridad centralizado (solución menos intrusiva)</a:t>
            </a: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Claims-Based Authentication (</a:t>
            </a:r>
            <a:r>
              <a:rPr lang="en-US" sz="1800" dirty="0" err="1"/>
              <a:t>solución</a:t>
            </a:r>
            <a:r>
              <a:rPr lang="en-US" sz="1800" dirty="0"/>
              <a:t> </a:t>
            </a:r>
            <a:r>
              <a:rPr lang="en-US" sz="1800" dirty="0" err="1"/>
              <a:t>óptima</a:t>
            </a:r>
            <a:r>
              <a:rPr lang="en-US" sz="1800" dirty="0"/>
              <a:t>).</a:t>
            </a:r>
            <a:endParaRPr lang="es-ES" sz="1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126DF9B-1CE9-4F41-0F02-7EDC916307B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9A2C27-A915-7A83-DEAA-7B5C1BFE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06" y="3423920"/>
            <a:ext cx="3703320" cy="2103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042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B320B-3758-EF7D-69AA-BEC324231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0B667-3072-7A1C-9AA2-12996AF7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602BB-BCC2-0B02-BE46-84613768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3.7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CLAIM-BASED AUTHENTICATION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156B67-56E9-B0BE-49A0-3970C858FF33}"/>
              </a:ext>
            </a:extLst>
          </p:cNvPr>
          <p:cNvSpPr txBox="1"/>
          <p:nvPr/>
        </p:nvSpPr>
        <p:spPr>
          <a:xfrm>
            <a:off x="4875912" y="3429000"/>
            <a:ext cx="40562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algn="just"/>
            <a:r>
              <a:rPr lang="es-ES" sz="1800" dirty="0"/>
              <a:t>Implementa:</a:t>
            </a:r>
          </a:p>
          <a:p>
            <a:pPr algn="just"/>
            <a:endParaRPr lang="es-E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/>
              <a:t>Usa </a:t>
            </a:r>
            <a:r>
              <a:rPr lang="es-ES" sz="1800" dirty="0" err="1"/>
              <a:t>claims</a:t>
            </a:r>
            <a:r>
              <a:rPr lang="es-ES" sz="1800" dirty="0"/>
              <a:t> para autenticación y autorización.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/>
              <a:t>Simplifica</a:t>
            </a:r>
            <a:r>
              <a:rPr lang="en-US" sz="1800" dirty="0"/>
              <a:t> con Windows Identity Foundation.</a:t>
            </a:r>
            <a:endParaRPr lang="es-ES" sz="1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CFE27C-7043-B4B6-E427-B5C1FD4F67C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D1BAFC-4F81-3217-65BC-B693D48E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235991"/>
            <a:ext cx="3947160" cy="28721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420D4D-7838-5460-02F0-19717B518C8F}"/>
              </a:ext>
            </a:extLst>
          </p:cNvPr>
          <p:cNvSpPr txBox="1"/>
          <p:nvPr/>
        </p:nvSpPr>
        <p:spPr>
          <a:xfrm>
            <a:off x="1965749" y="2379470"/>
            <a:ext cx="5461421" cy="66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Tokens unifican la seguridad.</a:t>
            </a:r>
          </a:p>
        </p:txBody>
      </p:sp>
    </p:spTree>
    <p:extLst>
      <p:ext uri="{BB962C8B-B14F-4D97-AF65-F5344CB8AC3E}">
        <p14:creationId xmlns:p14="http://schemas.microsoft.com/office/powerpoint/2010/main" val="173570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CC8BE-29CF-4C4C-BE9D-AC08DC5E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701336"/>
            <a:ext cx="3389726" cy="54242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DESARROLLO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OBJETIVO</a:t>
            </a:r>
          </a:p>
          <a:p>
            <a:pPr lvl="1"/>
            <a:r>
              <a:rPr lang="es-ES" sz="1500" dirty="0">
                <a:solidFill>
                  <a:schemeClr val="bg1"/>
                </a:solidFill>
              </a:rPr>
              <a:t>INTRODUCCIÓN A LA ARQUITECTURA DE SOFTWARE</a:t>
            </a:r>
          </a:p>
          <a:p>
            <a:pPr lvl="1"/>
            <a:r>
              <a:rPr lang="es-ES" sz="1500" dirty="0">
                <a:solidFill>
                  <a:schemeClr val="bg1"/>
                </a:solidFill>
              </a:rPr>
              <a:t>ARQUITECTURAS DISTRIBUIDAS, BPM, DISEÑO Y SEGURIDAD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CONCLUSIONES</a:t>
            </a:r>
          </a:p>
          <a:p>
            <a:pPr marR="0" lvl="0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RECOMENDACIONES</a:t>
            </a:r>
          </a:p>
          <a:p>
            <a:pPr marR="0" lvl="0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BIBLIOGRAFÍA</a:t>
            </a:r>
          </a:p>
        </p:txBody>
      </p:sp>
      <p:pic>
        <p:nvPicPr>
          <p:cNvPr id="6" name="Picture 2" descr="Resultado de imagen para AGENDA PNG">
            <a:extLst>
              <a:ext uri="{FF2B5EF4-FFF2-40B4-BE49-F238E27FC236}">
                <a16:creationId xmlns:a16="http://schemas.microsoft.com/office/drawing/2014/main" id="{BEAB8E00-371D-4C0F-B6B7-9BEE622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935576"/>
            <a:ext cx="6489819" cy="3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76E918-E1AF-47F5-B0A9-06C8BD2DAC04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9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589441" cy="3678303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planificación arquitectónica inicial es crucial para evitar sistemas caóticos, como la Mansión Winchester. Un diseño estructurado desde el comienzo asegura mantenibilidad y escalabilidad.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diseño extensible, potenciado por polimorfismo, optimiza la productividad y adaptabilidad. Patrones de diseño y herramientas como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agilizan el desarrollo.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seguridad integrada, mediante autenticación federada, es esencial para sistemas modernos. Soluciones como Windows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garantizan protección robusta.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C61461-ABAF-0EFE-6257-068217C5DBD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89199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C33A-CD42-4FC7-A6A8-7EDA27FD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960AD-F226-4240-9557-9B1A5663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56" y="1857178"/>
            <a:ext cx="8500664" cy="2429799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Documentar la arquitectura desde el inicio para facilitar el mantenimiento y evolución. Esto previene problemas comunes en sistemas legados mal diseñados.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 procesos de negocio con herramientas como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BPM mejora la eficiencia y alinea la tecnología con objetivos empresariales.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seguridad federada para proteger sistemas distribuidos y escalables. Usar tokens y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claims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simplifica la autenticación y autorización.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C96C0A-2A15-3AC4-ACCD-BA686509D35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7957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0989-CA87-4621-A0C3-233A33CC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FD96C-3240-4673-A01D-AB9F82CF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571686" cy="3678303"/>
          </a:xfrm>
        </p:spPr>
        <p:txBody>
          <a:bodyPr/>
          <a:lstStyle/>
          <a:p>
            <a:pPr marL="243840" marR="0" indent="-24384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4384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«Desarrollo y servicios Web.,» 26 SEP 2019. [En línea]. </a:t>
            </a:r>
            <a:r>
              <a:rPr lang="es-EC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http://www.eumed.net/tesis-doctorales/2007/cavl/Desarrollo%20y%20servicios%20Web.htm. .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	M. </a:t>
            </a:r>
            <a:r>
              <a:rPr lang="es-EC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Arl</a:t>
            </a: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Rodríguez, “SOA vs. SOAP y REST”, Adictos al trabajo, 2014. . 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051A173-F626-256C-61AD-615D6D8EF2E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5142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589441" cy="3678303"/>
          </a:xfrm>
        </p:spPr>
        <p:txBody>
          <a:bodyPr/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	OBJETIVO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Explorar fundamentos y prácticas de la arquitectura de software.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Relacionar principios de diseño con arquitectura tradicional.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Aplicar conceptos de distribución, procesos, diseño y seguridad.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14114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38FC-63FE-A48F-2174-716C0200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D77A-FF8E-6630-B5DC-A6B0BC77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315D7-23E1-555F-08F9-B496146E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934149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¿QUÉ ES LA ARQUITECTURA DE SOFTWARE?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E6A847-B7DB-44AF-817F-B7292D3BFA86}"/>
              </a:ext>
            </a:extLst>
          </p:cNvPr>
          <p:cNvSpPr txBox="1"/>
          <p:nvPr/>
        </p:nvSpPr>
        <p:spPr>
          <a:xfrm>
            <a:off x="2852242" y="5971178"/>
            <a:ext cx="6487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“Un plano que organiza el software para el éxito.”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8FF9B26-81BB-3724-7F59-0CAC1137DA0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407F56-ED1F-E0B8-C43A-A7C8D0DBAC66}"/>
              </a:ext>
            </a:extLst>
          </p:cNvPr>
          <p:cNvSpPr txBox="1"/>
          <p:nvPr/>
        </p:nvSpPr>
        <p:spPr>
          <a:xfrm>
            <a:off x="351430" y="3271314"/>
            <a:ext cx="28083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/>
              <a:t>Define componentes, relaciones y principios del sistema.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/>
              <a:t>Asegura escalabilidad, mantenibilidad y alineación con el negocio.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6B9271-9EB3-F0FF-0BDD-2895CAF1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3066190"/>
            <a:ext cx="4785360" cy="2441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47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SOFTWARE Y SU RELACIÓN CON LA ARQUITECTURA TRADICIONAL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D3DC67-CA6B-667D-DEF4-17B9E0608998}"/>
              </a:ext>
            </a:extLst>
          </p:cNvPr>
          <p:cNvSpPr txBox="1"/>
          <p:nvPr/>
        </p:nvSpPr>
        <p:spPr>
          <a:xfrm>
            <a:off x="5695751" y="3429000"/>
            <a:ext cx="29282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En la arquitectura de software, ocurre lo mismo: se deben profundizar en los elementos que componen una buena arquitectura, pero también considerar los elementos adversos que podrían hacer que la arquitectura falle.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F45602-2B95-8DBC-1F1E-551729398BFE}"/>
              </a:ext>
            </a:extLst>
          </p:cNvPr>
          <p:cNvSpPr txBox="1"/>
          <p:nvPr/>
        </p:nvSpPr>
        <p:spPr>
          <a:xfrm>
            <a:off x="908825" y="2734233"/>
            <a:ext cx="6099716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lvl="0" indent="-34290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Char char=""/>
              <a:defRPr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s-EC" b="1" dirty="0"/>
              <a:t>La Arquitectura como instrumento para el ser humano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D79794-5572-6EB3-C479-761FF626115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78D264-C583-81BB-2D1A-F342D6A9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78" y="3693098"/>
            <a:ext cx="4175760" cy="18370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58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954A-28D8-B41E-9D7F-BA956158C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B31F8-CBE8-D8E6-2C84-8B2550A5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0A59B-7BE8-8563-1A05-4CCB4E2A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ELEMENTOS DE LA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SOFTWARE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311497-7BCD-8C87-AF90-BB21E3B79F4C}"/>
              </a:ext>
            </a:extLst>
          </p:cNvPr>
          <p:cNvSpPr txBox="1"/>
          <p:nvPr/>
        </p:nvSpPr>
        <p:spPr>
          <a:xfrm>
            <a:off x="6078606" y="3341500"/>
            <a:ext cx="29282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arquitectura debe resolver necesidades reales.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debe </a:t>
            </a:r>
            <a:r>
              <a:rPr lang="es-EC" dirty="0"/>
              <a:t>imponerse desde el ego del arquitecto o por capricho tecnológico.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calidad no depende de la cantidad de tecnología, sino de su uso pertinente.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CC85AF-34F5-EAF4-E64C-FEFBBA6F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12" y="2924940"/>
            <a:ext cx="3697077" cy="34251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4942614-65B0-4F87-3E16-D66A328F803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950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D45E8-69B9-1462-C6A5-20E24500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5A02F-B6EE-782F-01E0-9BF0BAAF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7E034-526E-59EE-D05E-40A5A44B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2.5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ELEMENTOS ADVERSOS DE LA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SOFTWARE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634FAF-3D32-3A88-6F39-F75791F4B54E}"/>
              </a:ext>
            </a:extLst>
          </p:cNvPr>
          <p:cNvSpPr txBox="1"/>
          <p:nvPr/>
        </p:nvSpPr>
        <p:spPr>
          <a:xfrm>
            <a:off x="4976280" y="3380145"/>
            <a:ext cx="3399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Las principales limitaciones para el arquitecto de software son: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Capacidad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Latencia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Afinidad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Fallos Intermitentes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Ladrones e “idiotas”.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4D64CE-3A29-9908-9DCD-63E86E3C2EA1}"/>
              </a:ext>
            </a:extLst>
          </p:cNvPr>
          <p:cNvSpPr txBox="1"/>
          <p:nvPr/>
        </p:nvSpPr>
        <p:spPr>
          <a:xfrm>
            <a:off x="906541" y="2391544"/>
            <a:ext cx="7713351" cy="66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“Sin diseño, el caos prevalece.”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D3260B-E759-E38C-0690-A20182C8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12" y="3248065"/>
            <a:ext cx="2973463" cy="32749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724CFF4-D863-CFD8-EFA2-2F7183EA6707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606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76297-BF97-CF95-3B70-B0602265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71801-11D6-CA9F-3DE7-07164127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FDD47-39D8-BDBA-B059-19C6F722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2.6 EVOLUCIÓN DE LA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SOFTWARE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C57B07-02C3-DEF0-15E0-7A884C4DB52B}"/>
              </a:ext>
            </a:extLst>
          </p:cNvPr>
          <p:cNvSpPr txBox="1"/>
          <p:nvPr/>
        </p:nvSpPr>
        <p:spPr>
          <a:xfrm>
            <a:off x="5292266" y="3623804"/>
            <a:ext cx="3492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Escala horizontal para soportar mayor carga. 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Tolerancia a fallos con redundancia de componentes.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629C16-A5E3-952E-7A6F-F7B4E69F8BA2}"/>
              </a:ext>
            </a:extLst>
          </p:cNvPr>
          <p:cNvSpPr txBox="1"/>
          <p:nvPr/>
        </p:nvSpPr>
        <p:spPr>
          <a:xfrm>
            <a:off x="896424" y="2653231"/>
            <a:ext cx="7739575" cy="591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s-ES"/>
            </a:defPPr>
            <a:lvl1pPr marR="0" lvl="0" indent="0" algn="just" defTabSz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Symbol" panose="05050102010706020507" pitchFamily="18" charset="2"/>
              <a:buNone/>
              <a:defRPr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 marL="630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2"/>
                </a:solidFill>
              </a:defRPr>
            </a:lvl2pPr>
            <a:lvl3pPr marL="900000" indent="-270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2"/>
                </a:solidFill>
              </a:defRPr>
            </a:lvl3pPr>
            <a:lvl4pPr marL="124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4pPr>
            <a:lvl5pPr marL="1602000" indent="-234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5pPr>
            <a:lvl6pPr marL="19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La arquitectura se adapta a los nuevos retos que presenta el mundo actual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02BACE-EE5D-4B91-4DD5-38618566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4" y="3429000"/>
            <a:ext cx="4177665" cy="28879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9D5243D-15D6-E8CE-7572-C9BA59BB9BC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98399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0780A-2D97-DB11-FB86-9E990BC0F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0BF69-93C8-A7F5-0513-853BD7A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C8776-BA40-3ECD-D900-B2A61CD4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866"/>
            <a:ext cx="8589441" cy="62961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2.7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TIPOS COMUNES DE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ARQUITECTURAS DE SOFTWARE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99BE06-0149-999B-DA28-F2AF7B5A0226}"/>
              </a:ext>
            </a:extLst>
          </p:cNvPr>
          <p:cNvSpPr txBox="1"/>
          <p:nvPr/>
        </p:nvSpPr>
        <p:spPr>
          <a:xfrm>
            <a:off x="5050254" y="3012363"/>
            <a:ext cx="40205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Cada solución: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Presenta diferentes niveles de complejidad, escala y recursos.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Requiere un enfoque adaptado a sus necesidades específicas.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966787-4C6B-44CB-3FE9-E4762320D348}"/>
              </a:ext>
            </a:extLst>
          </p:cNvPr>
          <p:cNvSpPr txBox="1"/>
          <p:nvPr/>
        </p:nvSpPr>
        <p:spPr>
          <a:xfrm>
            <a:off x="5050254" y="5132403"/>
            <a:ext cx="3910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/>
            </a:lvl1pPr>
          </a:lstStyle>
          <a:p>
            <a:pPr algn="just"/>
            <a:r>
              <a:rPr lang="es-ES" sz="1800" dirty="0"/>
              <a:t>Esto afecta a las decisiones sobre el tipo de arquitectura optimo para cada solución</a:t>
            </a:r>
            <a:endParaRPr lang="es-EC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92F538-B132-3F2A-21AA-530C4CD6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226435"/>
            <a:ext cx="3893820" cy="24777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9C8BB9E-7503-8D6E-B6C2-4090C76D75E7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INTRODUCCIÓN A LA ARQUITECTURA DE SOFTWARE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ARQUITECTURAS DISTRIBUIDAS, BPM, DISEÑO Y SEGURIDAD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465696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1227</Words>
  <Application>Microsoft Office PowerPoint</Application>
  <PresentationFormat>Panorámica</PresentationFormat>
  <Paragraphs>297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Cambria</vt:lpstr>
      <vt:lpstr>Gill Sans MT</vt:lpstr>
      <vt:lpstr>Symbol</vt:lpstr>
      <vt:lpstr>Wingdings 2</vt:lpstr>
      <vt:lpstr>Dividendo</vt:lpstr>
      <vt:lpstr>Visual Studio para Arquitectos de Software</vt:lpstr>
      <vt:lpstr>Presentación de PowerPoint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Conclusiones</vt:lpstr>
      <vt:lpstr>Recomendaciones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Aplicación web con MVC implementado en JAVA Caso Practico Saltos “MONSTER”</dc:title>
  <dc:creator>Michael Villarruel</dc:creator>
  <cp:lastModifiedBy>Mateo Roman</cp:lastModifiedBy>
  <cp:revision>58</cp:revision>
  <dcterms:created xsi:type="dcterms:W3CDTF">2020-08-13T07:15:02Z</dcterms:created>
  <dcterms:modified xsi:type="dcterms:W3CDTF">2025-05-05T00:44:43Z</dcterms:modified>
</cp:coreProperties>
</file>