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8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4874" autoAdjust="0"/>
  </p:normalViewPr>
  <p:slideViewPr>
    <p:cSldViewPr snapToGrid="0">
      <p:cViewPr varScale="1">
        <p:scale>
          <a:sx n="65" d="100"/>
          <a:sy n="65" d="100"/>
        </p:scale>
        <p:origin x="-126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pPr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pPr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64225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pPr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11144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pPr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1219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0" y="119407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1920"/>
            <a:ext cx="10113645" cy="469207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xmlns="" id="{8DCD60F4-B959-4AAD-ADFF-AA640BA24AC4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AA45CACC-BEF9-493A-AF4A-1D7AB371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000" y="6458400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ECE23DC-E0EB-49DC-9AF0-A7921A0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1B71FD09-37D2-44C7-A022-D670F58A3A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3165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2332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1219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0" y="119407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1920"/>
            <a:ext cx="10113645" cy="469207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xmlns="" id="{8DCD60F4-B959-4AAD-ADFF-AA640BA24AC4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AA45CACC-BEF9-493A-AF4A-1D7AB371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000" y="6458400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ECE23DC-E0EB-49DC-9AF0-A7921A0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1B71FD09-37D2-44C7-A022-D670F58A3A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3165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2332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5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D3A77BC-EDEC-4F34-BC37-0E0E06E57EDD}" type="datetimeFigureOut">
              <a:rPr lang="sr-Latn-RS" smtClean="0"/>
              <a:pPr/>
              <a:t>2.5.2021.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862" y="1400907"/>
            <a:ext cx="10363200" cy="1975104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String searching algorithm using </a:t>
            </a:r>
            <a:r>
              <a:rPr lang="sr-Latn-RS" sz="7200" dirty="0" smtClean="0"/>
              <a:t>BWT </a:t>
            </a:r>
            <a:r>
              <a:rPr lang="en-US" sz="7200" dirty="0" smtClean="0"/>
              <a:t>and</a:t>
            </a:r>
            <a:r>
              <a:rPr lang="sr-Latn-RS" sz="7200" dirty="0" smtClean="0"/>
              <a:t> </a:t>
            </a:r>
            <a:r>
              <a:rPr lang="sr-Latn-RS" sz="7200" dirty="0"/>
              <a:t>FM </a:t>
            </a:r>
            <a:r>
              <a:rPr lang="sr-Latn-RS" sz="7200" dirty="0" smtClean="0"/>
              <a:t>inde</a:t>
            </a:r>
            <a:r>
              <a:rPr lang="en-US" sz="7200" dirty="0" smtClean="0"/>
              <a:t>x</a:t>
            </a:r>
            <a:endParaRPr lang="sr-Latn-R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692" y="4628271"/>
            <a:ext cx="10363200" cy="1508760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M</a:t>
            </a:r>
            <a:r>
              <a:rPr lang="en-US" sz="4800" dirty="0" err="1" smtClean="0"/>
              <a:t>ilutin</a:t>
            </a:r>
            <a:r>
              <a:rPr lang="sr-Latn-RS" sz="4800" dirty="0" smtClean="0"/>
              <a:t> </a:t>
            </a:r>
            <a:r>
              <a:rPr lang="en-US" sz="4800" dirty="0" err="1" smtClean="0"/>
              <a:t>Spai</a:t>
            </a:r>
            <a:r>
              <a:rPr lang="sr-Latn-RS" sz="4800" dirty="0" smtClean="0"/>
              <a:t>ć 2019/30</a:t>
            </a:r>
            <a:r>
              <a:rPr lang="en-US" sz="4800" dirty="0" smtClean="0"/>
              <a:t>58</a:t>
            </a:r>
            <a:endParaRPr lang="sr-Latn-RS" sz="4800" dirty="0"/>
          </a:p>
          <a:p>
            <a:r>
              <a:rPr lang="sr-Latn-RS" sz="2800" dirty="0" smtClean="0"/>
              <a:t>Genom</a:t>
            </a:r>
            <a:r>
              <a:rPr lang="en-US" sz="2800" dirty="0" smtClean="0"/>
              <a:t>e</a:t>
            </a:r>
            <a:r>
              <a:rPr lang="sr-Latn-RS" sz="2800" dirty="0" smtClean="0"/>
              <a:t> Informati</a:t>
            </a:r>
            <a:r>
              <a:rPr lang="en-US" sz="2800" dirty="0" err="1" smtClean="0"/>
              <a:t>cs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xmlns="" val="31566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Burrows-Wheeler Transform</a:t>
            </a:r>
            <a:r>
              <a:rPr lang="en-US" dirty="0" err="1" smtClean="0"/>
              <a:t>ation</a:t>
            </a:r>
            <a:endParaRPr lang="sr-Latn-RS" dirty="0"/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xmlns="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606927"/>
            <a:ext cx="4694238" cy="2512508"/>
          </a:xfr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4512" y="2146486"/>
            <a:ext cx="4152996" cy="40928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Rever</a:t>
            </a:r>
            <a:r>
              <a:rPr lang="en-US" sz="2400" dirty="0" err="1" smtClean="0"/>
              <a:t>sible</a:t>
            </a:r>
            <a:r>
              <a:rPr lang="sr-Latn-RS" sz="2400" dirty="0" smtClean="0"/>
              <a:t> </a:t>
            </a:r>
            <a:r>
              <a:rPr lang="en-US" sz="2400" dirty="0" smtClean="0"/>
              <a:t>transformation</a:t>
            </a:r>
            <a:endParaRPr lang="sr-Latn-R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smtClean="0"/>
              <a:t>for data compression</a:t>
            </a:r>
            <a:endParaRPr lang="sr-Latn-R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Allows </a:t>
            </a:r>
            <a:r>
              <a:rPr lang="en-US" sz="2400" dirty="0" smtClean="0"/>
              <a:t>us </a:t>
            </a:r>
            <a:r>
              <a:rPr lang="en-US" sz="2400" dirty="0" smtClean="0"/>
              <a:t>to quickly search for strings within a </a:t>
            </a:r>
            <a:r>
              <a:rPr lang="en-US" sz="2400" dirty="0" smtClean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B-rank of a character is the number of times that character appears in the string up to where it is located. It is used to find the original string from its BWT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xmlns="" val="12393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BW</a:t>
            </a:r>
            <a:r>
              <a:rPr lang="en-US" dirty="0" smtClean="0"/>
              <a:t>t construction</a:t>
            </a:r>
            <a:endParaRPr lang="sr-Latn-RS" dirty="0"/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xmlns="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938" y="1845735"/>
            <a:ext cx="4881231" cy="426569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858" y="2019503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sorted order is the same regardless of whether the rotations or </a:t>
            </a:r>
            <a:r>
              <a:rPr lang="en-US" sz="2400" dirty="0" smtClean="0"/>
              <a:t> array suffixes </a:t>
            </a:r>
            <a:r>
              <a:rPr lang="en-US" sz="2400" dirty="0" smtClean="0"/>
              <a:t>are </a:t>
            </a:r>
            <a:r>
              <a:rPr lang="en-US" sz="2400" dirty="0" smtClean="0"/>
              <a:t>sorted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rate of Burrows-Wheeler </a:t>
            </a:r>
            <a:r>
              <a:rPr lang="en-US" sz="2400" dirty="0" smtClean="0"/>
              <a:t>transformation depends on the </a:t>
            </a:r>
            <a:r>
              <a:rPr lang="en-US" sz="2400" dirty="0" smtClean="0"/>
              <a:t>rate of </a:t>
            </a:r>
            <a:r>
              <a:rPr lang="en-US" sz="2400" dirty="0" smtClean="0"/>
              <a:t>formation of the suffix </a:t>
            </a:r>
            <a:r>
              <a:rPr lang="en-US" sz="2400" dirty="0" smtClean="0"/>
              <a:t>array</a:t>
            </a:r>
            <a:endParaRPr lang="sr-Latn-RS" sz="2400" dirty="0"/>
          </a:p>
        </p:txBody>
      </p:sp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xmlns="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8888" y="5374957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00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Compressed indexes of substrings of a text based on </a:t>
            </a:r>
            <a:r>
              <a:rPr lang="en-US" dirty="0" smtClean="0"/>
              <a:t>BWT</a:t>
            </a:r>
            <a:r>
              <a:rPr lang="en-US" dirty="0" smtClean="0"/>
              <a:t>.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Basic version of the algorithm</a:t>
            </a:r>
            <a:endParaRPr 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whole suffix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whole B-rank array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O</a:t>
            </a:r>
            <a:r>
              <a:rPr lang="en-US" dirty="0" err="1" smtClean="0"/>
              <a:t>ptimized</a:t>
            </a:r>
            <a:r>
              <a:rPr lang="sr-Latn-RS" dirty="0" smtClean="0"/>
              <a:t> ve</a:t>
            </a:r>
            <a:r>
              <a:rPr lang="en-US" dirty="0" err="1" smtClean="0"/>
              <a:t>rsion</a:t>
            </a:r>
            <a:r>
              <a:rPr lang="sr-Latn-RS" dirty="0" smtClean="0"/>
              <a:t> </a:t>
            </a:r>
            <a:r>
              <a:rPr lang="en-US" dirty="0" smtClean="0"/>
              <a:t>of the algorithm</a:t>
            </a:r>
            <a:endParaRPr lang="sr-Latn-R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Thinned suffix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Thinned</a:t>
            </a:r>
            <a:r>
              <a:rPr lang="sr-Latn-RS" dirty="0" smtClean="0"/>
              <a:t> </a:t>
            </a:r>
            <a:r>
              <a:rPr lang="en-US" dirty="0" smtClean="0"/>
              <a:t>tally matrix</a:t>
            </a:r>
            <a:endParaRPr lang="sr-Latn-RS" dirty="0"/>
          </a:p>
        </p:txBody>
      </p:sp>
      <p:pic>
        <p:nvPicPr>
          <p:cNvPr id="8" name="Content Placeholder 7" descr="Columns F and L, tally matrix and suffix array for the string abaaba">
            <a:extLst>
              <a:ext uri="{FF2B5EF4-FFF2-40B4-BE49-F238E27FC236}">
                <a16:creationId xmlns:a16="http://schemas.microsoft.com/office/drawing/2014/main" xmlns="" id="{CF715E14-41F0-4372-B4E6-E6FA1C9C3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3899" y="682312"/>
            <a:ext cx="5071180" cy="5175059"/>
          </a:xfrm>
        </p:spPr>
      </p:pic>
    </p:spTree>
    <p:extLst>
      <p:ext uri="{BB962C8B-B14F-4D97-AF65-F5344CB8AC3E}">
        <p14:creationId xmlns:p14="http://schemas.microsoft.com/office/powerpoint/2010/main" xmlns="" val="820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1"/>
                </a:solidFill>
              </a:rPr>
              <a:t>coffea arabica</a:t>
            </a:r>
            <a:endParaRPr lang="es-E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12" y="644325"/>
            <a:ext cx="5090715" cy="469207"/>
          </a:xfrm>
        </p:spPr>
        <p:txBody>
          <a:bodyPr>
            <a:noAutofit/>
          </a:bodyPr>
          <a:lstStyle/>
          <a:p>
            <a:pPr algn="ctr"/>
            <a:r>
              <a:rPr lang="en-US" sz="1700" cap="none" dirty="0" smtClean="0"/>
              <a:t>M</a:t>
            </a:r>
            <a:r>
              <a:rPr lang="en-US" sz="1700" cap="none" dirty="0" smtClean="0"/>
              <a:t>emory usage in MB for given sequence of the  optimized version of the algorithm</a:t>
            </a:r>
            <a:endParaRPr lang="sr-Latn-RS" sz="1700" cap="none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xmlns="" id="{C1E7607E-E6C5-4180-9408-AC428C0C2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5348236"/>
              </p:ext>
            </p:extLst>
          </p:nvPr>
        </p:nvGraphicFramePr>
        <p:xfrm>
          <a:off x="707412" y="1517073"/>
          <a:ext cx="10777176" cy="504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4106653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1480083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467196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2851943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679314400"/>
                    </a:ext>
                  </a:extLst>
                </a:gridCol>
                <a:gridCol w="1057176">
                  <a:extLst>
                    <a:ext uri="{9D8B030D-6E8A-4147-A177-3AD203B41FA5}">
                      <a16:colId xmlns:a16="http://schemas.microsoft.com/office/drawing/2014/main" xmlns="" val="16722599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121033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305141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713740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209491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5219418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36970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61761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99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A2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4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5272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E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D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60231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B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4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42897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4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0096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2283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89531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7596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97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9F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6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81791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E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A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32650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1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6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3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8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49786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4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3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0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90534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15267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3929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48090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9472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9A5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9A3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DA5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75367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AC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B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B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66492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C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D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25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8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917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5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26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6319829"/>
                  </a:ext>
                </a:extLst>
              </a:tr>
            </a:tbl>
          </a:graphicData>
        </a:graphic>
      </p:graphicFrame>
      <p:sp>
        <p:nvSpPr>
          <p:cNvPr id="62" name="Text Placeholder 35">
            <a:extLst>
              <a:ext uri="{FF2B5EF4-FFF2-40B4-BE49-F238E27FC236}">
                <a16:creationId xmlns:a16="http://schemas.microsoft.com/office/drawing/2014/main" xmlns="" id="{A587F7BB-016A-4724-BA8F-2CDDD0C2A2F2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2504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 smtClean="0"/>
              <a:t>Memory usage of the given sequence of the optimized algorithm in relation to the basic algorithm</a:t>
            </a:r>
            <a:r>
              <a:rPr lang="pt-BR" sz="1700" cap="none" dirty="0" smtClean="0"/>
              <a:t> </a:t>
            </a:r>
            <a:endParaRPr lang="pt-BR" sz="1700" cap="none" dirty="0"/>
          </a:p>
        </p:txBody>
      </p:sp>
    </p:spTree>
    <p:extLst>
      <p:ext uri="{BB962C8B-B14F-4D97-AF65-F5344CB8AC3E}">
        <p14:creationId xmlns:p14="http://schemas.microsoft.com/office/powerpoint/2010/main" xmlns="" val="37293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coffea arabica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79" y="644325"/>
            <a:ext cx="4872838" cy="469207"/>
          </a:xfrm>
        </p:spPr>
        <p:txBody>
          <a:bodyPr>
            <a:noAutofit/>
          </a:bodyPr>
          <a:lstStyle/>
          <a:p>
            <a:pPr algn="ctr"/>
            <a:r>
              <a:rPr lang="en-US" sz="1700" cap="none" dirty="0" smtClean="0"/>
              <a:t>S</a:t>
            </a:r>
            <a:r>
              <a:rPr lang="en-US" sz="1700" cap="none" dirty="0" smtClean="0"/>
              <a:t>earch times of given sequence of optimized versions of the algorithm</a:t>
            </a:r>
            <a:endParaRPr lang="sr-Latn-RS" sz="1700" cap="non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4977D23-1073-4ED9-BCF9-0EC1014A6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8565621"/>
              </p:ext>
            </p:extLst>
          </p:nvPr>
        </p:nvGraphicFramePr>
        <p:xfrm>
          <a:off x="707078" y="1511580"/>
          <a:ext cx="10777844" cy="503946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1489324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2422177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4619799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3758108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216289753"/>
                    </a:ext>
                  </a:extLst>
                </a:gridCol>
                <a:gridCol w="1057844">
                  <a:extLst>
                    <a:ext uri="{9D8B030D-6E8A-4147-A177-3AD203B41FA5}">
                      <a16:colId xmlns:a16="http://schemas.microsoft.com/office/drawing/2014/main" xmlns="" val="413828673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15529375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2708384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6650838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6564748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8418509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34706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32619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19869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9241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35543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37766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0807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6405742"/>
                  </a:ext>
                </a:extLst>
              </a:tr>
              <a:tr h="176912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0562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358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28405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05153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9.32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886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02152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9385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53689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5620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sr-Latn-R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5972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sr-Latn-R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65299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6578015"/>
                  </a:ext>
                </a:extLst>
              </a:tr>
            </a:tbl>
          </a:graphicData>
        </a:graphic>
      </p:graphicFrame>
      <p:sp>
        <p:nvSpPr>
          <p:cNvPr id="18" name="Text Placeholder 35">
            <a:extLst>
              <a:ext uri="{FF2B5EF4-FFF2-40B4-BE49-F238E27FC236}">
                <a16:creationId xmlns:a16="http://schemas.microsoft.com/office/drawing/2014/main" xmlns="" id="{2238E497-C118-47EE-84DC-BCF379C6D909}"/>
              </a:ext>
            </a:extLst>
          </p:cNvPr>
          <p:cNvSpPr txBox="1">
            <a:spLocks/>
          </p:cNvSpPr>
          <p:nvPr/>
        </p:nvSpPr>
        <p:spPr>
          <a:xfrm>
            <a:off x="6682423" y="480647"/>
            <a:ext cx="4872837" cy="738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cap="none" dirty="0" smtClean="0"/>
              <a:t>S</a:t>
            </a:r>
            <a:r>
              <a:rPr lang="en-US" sz="1700" cap="none" dirty="0" smtClean="0"/>
              <a:t>earch times of given sequence of the optimized algorithm in relation to the basic algorithm</a:t>
            </a:r>
            <a:endParaRPr lang="pt-BR" sz="1700" cap="none" dirty="0"/>
          </a:p>
        </p:txBody>
      </p:sp>
      <p:sp>
        <p:nvSpPr>
          <p:cNvPr id="7" name="Rectangle 6"/>
          <p:cNvSpPr/>
          <p:nvPr/>
        </p:nvSpPr>
        <p:spPr>
          <a:xfrm>
            <a:off x="5799285" y="3244334"/>
            <a:ext cx="59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0.47</a:t>
            </a:r>
            <a:endParaRPr lang="sr-Latn-R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5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xmlns="" id="{1DFE635C-C432-47DA-AEAB-A593345CBA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79FBF3D3-2448-4FF3-B57B-852CB3B851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xmlns="" id="{E040C66D-4F1C-4AC9-9214-C9E6DA54A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683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</a:t>
            </a:r>
            <a:r>
              <a:rPr lang="en-US" dirty="0" smtClean="0"/>
              <a:t>: </a:t>
            </a:r>
            <a:r>
              <a:rPr lang="en-US" dirty="0" smtClean="0"/>
              <a:t>https</a:t>
            </a:r>
            <a:r>
              <a:rPr lang="en-US" dirty="0" smtClean="0"/>
              <a:t>://github.com/mspaic96/GenomeInformatics</a:t>
            </a:r>
            <a:endParaRPr lang="en-US" dirty="0"/>
          </a:p>
          <a:p>
            <a:r>
              <a:rPr lang="en-US" dirty="0" smtClean="0"/>
              <a:t>E-</a:t>
            </a:r>
            <a:r>
              <a:rPr lang="sr-Latn-RS" dirty="0" smtClean="0"/>
              <a:t>M</a:t>
            </a:r>
            <a:r>
              <a:rPr lang="en-US" dirty="0" err="1" smtClean="0"/>
              <a:t>ail:milutin.spaic@yahoo.com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20160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17375</TotalTime>
  <Words>670</Words>
  <Application>Microsoft Office PowerPoint</Application>
  <PresentationFormat>Custom</PresentationFormat>
  <Paragraphs>357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String searching algorithm using BWT and FM index</vt:lpstr>
      <vt:lpstr>Burrows-Wheeler Transformation</vt:lpstr>
      <vt:lpstr>BWt construction</vt:lpstr>
      <vt:lpstr>FM-Index</vt:lpstr>
      <vt:lpstr>coffea arabica</vt:lpstr>
      <vt:lpstr>coffea arabica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Milutin Spaic</cp:lastModifiedBy>
  <cp:revision>256</cp:revision>
  <dcterms:created xsi:type="dcterms:W3CDTF">2020-04-07T18:45:42Z</dcterms:created>
  <dcterms:modified xsi:type="dcterms:W3CDTF">2021-05-08T15:46:15Z</dcterms:modified>
</cp:coreProperties>
</file>