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99" r:id="rId3"/>
    <p:sldId id="258" r:id="rId4"/>
    <p:sldId id="284" r:id="rId5"/>
    <p:sldId id="425" r:id="rId6"/>
    <p:sldId id="300" r:id="rId7"/>
    <p:sldId id="426" r:id="rId8"/>
    <p:sldId id="298" r:id="rId9"/>
    <p:sldId id="427" r:id="rId10"/>
    <p:sldId id="264" r:id="rId11"/>
    <p:sldId id="301" r:id="rId12"/>
    <p:sldId id="296" r:id="rId13"/>
    <p:sldId id="302" r:id="rId14"/>
    <p:sldId id="303" r:id="rId15"/>
    <p:sldId id="304" r:id="rId16"/>
    <p:sldId id="306" r:id="rId17"/>
    <p:sldId id="275" r:id="rId18"/>
    <p:sldId id="265" r:id="rId19"/>
    <p:sldId id="424" r:id="rId20"/>
    <p:sldId id="266" r:id="rId21"/>
    <p:sldId id="27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6"/>
    <p:restoredTop sz="94694"/>
  </p:normalViewPr>
  <p:slideViewPr>
    <p:cSldViewPr snapToGrid="0">
      <p:cViewPr varScale="1">
        <p:scale>
          <a:sx n="118" d="100"/>
          <a:sy n="118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4F3B-5C24-7346-93FB-13EDB6EBB64D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26F6-DA57-DA4A-9775-21680B40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126F6-DA57-DA4A-9775-21680B4021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49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4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7EA4-891D-A246-93B2-3B44A5BC880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BACF-85C3-044D-8F3A-D0640208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3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pas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pass.org/getting_started/run_mspass_with_dock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pas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pass.org/python_api/index.html" TargetMode="External"/><Relationship Id="rId2" Type="http://schemas.openxmlformats.org/officeDocument/2006/relationships/hyperlink" Target="https://www.mspas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spass-team/mspass_tutorial" TargetMode="External"/><Relationship Id="rId4" Type="http://schemas.openxmlformats.org/officeDocument/2006/relationships/hyperlink" Target="https://www.mspass.org/cxx_api/mspass.html#mspass-namesp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83AF-2EB6-9B4C-BAB9-22671AD3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Massively Parallel Analysis System for Seismology  (</a:t>
            </a:r>
            <a:r>
              <a:rPr lang="en-US" sz="4000" dirty="0" err="1"/>
              <a:t>MsPASS</a:t>
            </a:r>
            <a:r>
              <a:rPr lang="en-US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5D36-E10E-7249-950D-12FD29EE1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Gary L. </a:t>
            </a:r>
            <a:r>
              <a:rPr lang="en-US" dirty="0" err="1"/>
              <a:t>Pavlis</a:t>
            </a:r>
            <a:endParaRPr lang="en-US" dirty="0"/>
          </a:p>
          <a:p>
            <a:r>
              <a:rPr lang="en-US" dirty="0"/>
              <a:t>Department of Earth and Atmospheric Sciences</a:t>
            </a:r>
          </a:p>
          <a:p>
            <a:r>
              <a:rPr lang="en-US" dirty="0"/>
              <a:t>Indiana University, Bloomington, IN</a:t>
            </a:r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solution for problems we viewed as solved:</a:t>
            </a:r>
          </a:p>
          <a:p>
            <a:pPr lvl="1"/>
            <a:r>
              <a:rPr lang="en-US" dirty="0"/>
              <a:t>Real time data handling</a:t>
            </a:r>
          </a:p>
          <a:p>
            <a:pPr lvl="1"/>
            <a:r>
              <a:rPr lang="en-US" dirty="0"/>
              <a:t>Seismic event catalog processing</a:t>
            </a:r>
          </a:p>
          <a:p>
            <a:pPr lvl="1"/>
            <a:r>
              <a:rPr lang="en-US" dirty="0"/>
              <a:t>Seismic reflection processing </a:t>
            </a:r>
          </a:p>
          <a:p>
            <a:pPr lvl="1"/>
            <a:r>
              <a:rPr lang="en-US" dirty="0"/>
              <a:t>Archival data management </a:t>
            </a:r>
          </a:p>
          <a:p>
            <a:r>
              <a:rPr lang="en-US" dirty="0"/>
              <a:t>A complete solution for all of seismology</a:t>
            </a:r>
          </a:p>
          <a:p>
            <a:pPr lvl="1"/>
            <a:r>
              <a:rPr lang="en-US" dirty="0"/>
              <a:t>This is a framework, not a turnkey solution to all problems – may require some work to develop your custom “workflow”</a:t>
            </a:r>
          </a:p>
          <a:p>
            <a:pPr lvl="1"/>
            <a:r>
              <a:rPr lang="en-US" dirty="0"/>
              <a:t>More custom solutions require contributions from people like you</a:t>
            </a:r>
          </a:p>
        </p:txBody>
      </p:sp>
    </p:spTree>
    <p:extLst>
      <p:ext uri="{BB962C8B-B14F-4D97-AF65-F5344CB8AC3E}">
        <p14:creationId xmlns:p14="http://schemas.microsoft.com/office/powerpoint/2010/main" val="188923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576-B548-B19E-7F5C-9AA2956B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62C6-397D-89D3-B942-664DD36E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is a framework for research computing.   What does the “research” keyword mean in this context?</a:t>
            </a:r>
          </a:p>
        </p:txBody>
      </p:sp>
    </p:spTree>
    <p:extLst>
      <p:ext uri="{BB962C8B-B14F-4D97-AF65-F5344CB8AC3E}">
        <p14:creationId xmlns:p14="http://schemas.microsoft.com/office/powerpoint/2010/main" val="12690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10BD-7BF3-4542-F66C-6A18A8B5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versus Research IT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0A6C-581C-093E-9CB5-21FCB6FDCB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u="sng" dirty="0"/>
              <a:t>Production</a:t>
            </a:r>
          </a:p>
          <a:p>
            <a:r>
              <a:rPr lang="en-US" dirty="0"/>
              <a:t>Solves Specific Problem</a:t>
            </a:r>
          </a:p>
          <a:p>
            <a:r>
              <a:rPr lang="en-US" dirty="0"/>
              <a:t>Performance is critical</a:t>
            </a:r>
          </a:p>
          <a:p>
            <a:pPr lvl="1"/>
            <a:r>
              <a:rPr lang="en-US" dirty="0"/>
              <a:t>Time is money</a:t>
            </a:r>
          </a:p>
          <a:p>
            <a:pPr lvl="1"/>
            <a:r>
              <a:rPr lang="en-US" dirty="0"/>
              <a:t>Mission critical role with repeating tasks</a:t>
            </a:r>
          </a:p>
          <a:p>
            <a:r>
              <a:rPr lang="en-US" dirty="0"/>
              <a:t>Operable with minimum skill set necessary for job</a:t>
            </a:r>
          </a:p>
          <a:p>
            <a:r>
              <a:rPr lang="en-US" dirty="0"/>
              <a:t>Data model well known and fixed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07C0-7492-A32E-C511-061340E47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u="sng" dirty="0"/>
              <a:t>Research</a:t>
            </a:r>
          </a:p>
          <a:p>
            <a:r>
              <a:rPr lang="en-US" dirty="0"/>
              <a:t>Handle range of problems </a:t>
            </a:r>
          </a:p>
          <a:p>
            <a:r>
              <a:rPr lang="en-US" dirty="0"/>
              <a:t>Performance is secondary</a:t>
            </a:r>
          </a:p>
          <a:p>
            <a:pPr lvl="1"/>
            <a:r>
              <a:rPr lang="en-US" dirty="0"/>
              <a:t>Feasible sufficient</a:t>
            </a:r>
          </a:p>
          <a:p>
            <a:pPr lvl="1"/>
            <a:r>
              <a:rPr lang="en-US" dirty="0"/>
              <a:t>Many one-up solutions</a:t>
            </a:r>
          </a:p>
          <a:p>
            <a:r>
              <a:rPr lang="en-US" dirty="0"/>
              <a:t>Can assume users are specialists and life-long learners</a:t>
            </a:r>
          </a:p>
          <a:p>
            <a:r>
              <a:rPr lang="en-US" dirty="0"/>
              <a:t>Data highly variable (one person’s signal is another’s noise)</a:t>
            </a:r>
          </a:p>
        </p:txBody>
      </p:sp>
    </p:spTree>
    <p:extLst>
      <p:ext uri="{BB962C8B-B14F-4D97-AF65-F5344CB8AC3E}">
        <p14:creationId xmlns:p14="http://schemas.microsoft.com/office/powerpoint/2010/main" val="224256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A6C25-7724-8B0D-E985-9B1FD3E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</a:t>
            </a:r>
            <a:r>
              <a:rPr lang="en-US" dirty="0" err="1"/>
              <a:t>MsPASS</a:t>
            </a:r>
            <a:r>
              <a:rPr lang="en-US" dirty="0"/>
              <a:t> can play in research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10C19-B2B5-CED9-9CE7-C3D4FC5D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large data sets </a:t>
            </a:r>
          </a:p>
          <a:p>
            <a:r>
              <a:rPr lang="en-US" dirty="0"/>
              <a:t>Tools for low-level work to assemble event-based data</a:t>
            </a:r>
          </a:p>
          <a:p>
            <a:r>
              <a:rPr lang="en-US" dirty="0"/>
              <a:t>Generic parallel tools for handling continuous data</a:t>
            </a:r>
          </a:p>
          <a:p>
            <a:r>
              <a:rPr lang="en-US" dirty="0"/>
              <a:t>Complete set of tools for P-wave receiver function processing</a:t>
            </a:r>
          </a:p>
          <a:p>
            <a:r>
              <a:rPr lang="en-US" dirty="0"/>
              <a:t>Tools for spectral estimation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235E6-FEA4-FEB0-904D-19E360EBD4D0}"/>
              </a:ext>
            </a:extLst>
          </p:cNvPr>
          <p:cNvGrpSpPr/>
          <p:nvPr/>
        </p:nvGrpSpPr>
        <p:grpSpPr>
          <a:xfrm>
            <a:off x="471488" y="2336873"/>
            <a:ext cx="11617731" cy="949252"/>
            <a:chOff x="471488" y="2336873"/>
            <a:chExt cx="11617731" cy="9492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FB345D-E4B0-C57B-A178-4539F4E76E30}"/>
                </a:ext>
              </a:extLst>
            </p:cNvPr>
            <p:cNvSpPr/>
            <p:nvPr/>
          </p:nvSpPr>
          <p:spPr>
            <a:xfrm>
              <a:off x="471488" y="2336873"/>
              <a:ext cx="8801100" cy="949252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85190-5D41-1918-A5F1-D5CCA4623A87}"/>
                </a:ext>
              </a:extLst>
            </p:cNvPr>
            <p:cNvSpPr txBox="1"/>
            <p:nvPr/>
          </p:nvSpPr>
          <p:spPr>
            <a:xfrm>
              <a:off x="9569302" y="2466753"/>
              <a:ext cx="2519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</a:rPr>
                <a:t>Hands on exercise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0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76E3-09BB-5D80-BC7C-ABE5D895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exercise part one: 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B93E-1B46-066F-C50E-311A394B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</a:t>
            </a:r>
            <a:r>
              <a:rPr lang="en-US" dirty="0" err="1"/>
              <a:t>miniseed</a:t>
            </a:r>
            <a:r>
              <a:rPr lang="en-US" dirty="0"/>
              <a:t> files</a:t>
            </a:r>
          </a:p>
          <a:p>
            <a:r>
              <a:rPr lang="en-US" dirty="0"/>
              <a:t>Managing source metadata</a:t>
            </a:r>
          </a:p>
          <a:p>
            <a:r>
              <a:rPr lang="en-US" dirty="0"/>
              <a:t>Managing receiver (station) metadata</a:t>
            </a:r>
          </a:p>
          <a:p>
            <a:r>
              <a:rPr lang="en-US" dirty="0"/>
              <a:t>Seismic data reader and writer abstraction</a:t>
            </a:r>
          </a:p>
        </p:txBody>
      </p:sp>
    </p:spTree>
    <p:extLst>
      <p:ext uri="{BB962C8B-B14F-4D97-AF65-F5344CB8AC3E}">
        <p14:creationId xmlns:p14="http://schemas.microsoft.com/office/powerpoint/2010/main" val="139306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8B95-AE44-5162-2542-89E6537E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Data Management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105B-EC61-1F63-DA18-33128BD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the integrated database of </a:t>
            </a:r>
            <a:r>
              <a:rPr lang="en-US" dirty="0" err="1"/>
              <a:t>MsPASS</a:t>
            </a:r>
            <a:endParaRPr lang="en-US" dirty="0"/>
          </a:p>
          <a:p>
            <a:r>
              <a:rPr lang="en-US" dirty="0"/>
              <a:t>MongoDB is a “document database”</a:t>
            </a:r>
          </a:p>
          <a:p>
            <a:pPr lvl="1"/>
            <a:r>
              <a:rPr lang="en-US" dirty="0"/>
              <a:t>Jargon name:   a document == python dictionary</a:t>
            </a:r>
          </a:p>
          <a:p>
            <a:pPr lvl="1"/>
            <a:r>
              <a:rPr lang="en-US" dirty="0"/>
              <a:t>A “document” is the ultimate seismic header </a:t>
            </a:r>
          </a:p>
          <a:p>
            <a:pPr lvl="2"/>
            <a:r>
              <a:rPr lang="en-US" dirty="0"/>
              <a:t>You can save almost anything there</a:t>
            </a:r>
          </a:p>
          <a:p>
            <a:pPr lvl="2"/>
            <a:r>
              <a:rPr lang="en-US" dirty="0"/>
              <a:t>Completely flexible (by default) in what you save</a:t>
            </a:r>
          </a:p>
          <a:p>
            <a:r>
              <a:rPr lang="en-US" dirty="0"/>
              <a:t>See the </a:t>
            </a:r>
            <a:r>
              <a:rPr lang="en-US" dirty="0">
                <a:hlinkClick r:id="rId2"/>
              </a:rPr>
              <a:t>Data Management</a:t>
            </a:r>
            <a:r>
              <a:rPr lang="en-US" dirty="0"/>
              <a:t> section of the </a:t>
            </a:r>
            <a:r>
              <a:rPr lang="en-US" dirty="0" err="1"/>
              <a:t>MsPASS</a:t>
            </a:r>
            <a:r>
              <a:rPr lang="en-US" dirty="0"/>
              <a:t> User Manual </a:t>
            </a:r>
          </a:p>
        </p:txBody>
      </p:sp>
    </p:spTree>
    <p:extLst>
      <p:ext uri="{BB962C8B-B14F-4D97-AF65-F5344CB8AC3E}">
        <p14:creationId xmlns:p14="http://schemas.microsoft.com/office/powerpoint/2010/main" val="397505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E2DDBD-DCC6-82B5-06BB-A1C41789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A0798-A6FC-64E9-ED1F-0BC451A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docker container as described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3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D9AD-7B59-014B-8CB0-689214AD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B52D-F3A7-2B44-8FEE-12ECAC62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Map-reduce model</a:t>
            </a:r>
          </a:p>
          <a:p>
            <a:pPr lvl="1"/>
            <a:r>
              <a:rPr lang="en-US" dirty="0"/>
              <a:t>Modern jargon term </a:t>
            </a:r>
          </a:p>
          <a:p>
            <a:pPr lvl="1"/>
            <a:r>
              <a:rPr lang="en-US" dirty="0"/>
              <a:t>Online sources obscure some simple concepts </a:t>
            </a:r>
          </a:p>
          <a:p>
            <a:pPr lvl="1"/>
            <a:r>
              <a:rPr lang="en-US" dirty="0"/>
              <a:t>Main paradigm for </a:t>
            </a:r>
            <a:r>
              <a:rPr lang="en-US" dirty="0" err="1"/>
              <a:t>MsPASS</a:t>
            </a:r>
            <a:r>
              <a:rPr lang="en-US" dirty="0"/>
              <a:t> parallel processing</a:t>
            </a:r>
          </a:p>
          <a:p>
            <a:r>
              <a:rPr lang="en-US" dirty="0"/>
              <a:t>A modern paradigm likely to have a long lifetime</a:t>
            </a:r>
          </a:p>
          <a:p>
            <a:r>
              <a:rPr lang="en-US" dirty="0"/>
              <a:t>I will introduce by analogy to </a:t>
            </a:r>
            <a:r>
              <a:rPr lang="en-US" dirty="0" err="1"/>
              <a:t>unix</a:t>
            </a:r>
            <a:r>
              <a:rPr lang="en-US" dirty="0"/>
              <a:t> pipeline concepts I assume all of you know</a:t>
            </a:r>
          </a:p>
        </p:txBody>
      </p:sp>
    </p:spTree>
    <p:extLst>
      <p:ext uri="{BB962C8B-B14F-4D97-AF65-F5344CB8AC3E}">
        <p14:creationId xmlns:p14="http://schemas.microsoft.com/office/powerpoint/2010/main" val="197520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274-778E-C048-9A9B-F1810E13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Seismic Reflection Workflow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5941-67AC-E147-8775-A356710D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 seismic </a:t>
            </a:r>
            <a:r>
              <a:rPr lang="en-US" sz="2400" dirty="0" err="1"/>
              <a:t>unix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Illustrates traditional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point is data flow through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Processors read input, modify it, and emit output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7AE635-8DA0-1C4C-B293-215842B7F67D}"/>
              </a:ext>
            </a:extLst>
          </p:cNvPr>
          <p:cNvGrpSpPr/>
          <p:nvPr/>
        </p:nvGrpSpPr>
        <p:grpSpPr>
          <a:xfrm>
            <a:off x="7270733" y="2429080"/>
            <a:ext cx="1611085" cy="3006756"/>
            <a:chOff x="7738823" y="2744766"/>
            <a:chExt cx="1611085" cy="30067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F02D2F-A8B8-4740-9BA4-CC55AEEBC791}"/>
                </a:ext>
              </a:extLst>
            </p:cNvPr>
            <p:cNvSpPr/>
            <p:nvPr/>
          </p:nvSpPr>
          <p:spPr>
            <a:xfrm>
              <a:off x="7738823" y="2744766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02C6CB-974A-8B4B-8834-EB930D96FF2A}"/>
                </a:ext>
              </a:extLst>
            </p:cNvPr>
            <p:cNvSpPr/>
            <p:nvPr/>
          </p:nvSpPr>
          <p:spPr>
            <a:xfrm>
              <a:off x="7738823" y="3419288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Bandpass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E2663-C94A-814D-9E92-E2A341B973F9}"/>
                </a:ext>
              </a:extLst>
            </p:cNvPr>
            <p:cNvSpPr/>
            <p:nvPr/>
          </p:nvSpPr>
          <p:spPr>
            <a:xfrm>
              <a:off x="7738823" y="4024986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A415D-2A3C-FF46-A37B-15D203DD692B}"/>
                </a:ext>
              </a:extLst>
            </p:cNvPr>
            <p:cNvSpPr/>
            <p:nvPr/>
          </p:nvSpPr>
          <p:spPr>
            <a:xfrm>
              <a:off x="7738823" y="5382190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E2F566-603B-5B42-927C-84E3E14E15AF}"/>
                </a:ext>
              </a:extLst>
            </p:cNvPr>
            <p:cNvSpPr/>
            <p:nvPr/>
          </p:nvSpPr>
          <p:spPr>
            <a:xfrm>
              <a:off x="7738823" y="4708058"/>
              <a:ext cx="1611085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528A47-9E2D-184F-8DDE-F23F8592929A}"/>
                </a:ext>
              </a:extLst>
            </p:cNvPr>
            <p:cNvSpPr txBox="1"/>
            <p:nvPr/>
          </p:nvSpPr>
          <p:spPr>
            <a:xfrm>
              <a:off x="8109856" y="2744766"/>
              <a:ext cx="124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740BE0-4833-8A47-B2B3-409B62F410BE}"/>
                </a:ext>
              </a:extLst>
            </p:cNvPr>
            <p:cNvSpPr txBox="1"/>
            <p:nvPr/>
          </p:nvSpPr>
          <p:spPr>
            <a:xfrm>
              <a:off x="8109856" y="4052573"/>
              <a:ext cx="76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NMO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3679BC-B8F6-8C44-83FF-AD15F372AE4D}"/>
                </a:ext>
              </a:extLst>
            </p:cNvPr>
            <p:cNvCxnSpPr/>
            <p:nvPr/>
          </p:nvCxnSpPr>
          <p:spPr>
            <a:xfrm>
              <a:off x="8501743" y="3114098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BAC0D9-9EDC-164E-B00E-7AA26393CB2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1" y="3799900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7775A9-E19B-C448-8838-22460E1D2634}"/>
                </a:ext>
              </a:extLst>
            </p:cNvPr>
            <p:cNvCxnSpPr/>
            <p:nvPr/>
          </p:nvCxnSpPr>
          <p:spPr>
            <a:xfrm>
              <a:off x="8490859" y="4474808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7EE83D3-F188-4945-8B59-4E9651EB9094}"/>
                </a:ext>
              </a:extLst>
            </p:cNvPr>
            <p:cNvCxnSpPr/>
            <p:nvPr/>
          </p:nvCxnSpPr>
          <p:spPr>
            <a:xfrm>
              <a:off x="8501743" y="5109266"/>
              <a:ext cx="0" cy="272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A16FF99-A564-AD40-AB70-E857B2BC30BF}"/>
              </a:ext>
            </a:extLst>
          </p:cNvPr>
          <p:cNvSpPr/>
          <p:nvPr/>
        </p:nvSpPr>
        <p:spPr>
          <a:xfrm>
            <a:off x="4397829" y="5936188"/>
            <a:ext cx="7576457" cy="682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 real examples would add arguments for parameters</a:t>
            </a:r>
          </a:p>
          <a:p>
            <a:r>
              <a:rPr lang="en-US" dirty="0" err="1"/>
              <a:t>subfilt</a:t>
            </a:r>
            <a:r>
              <a:rPr lang="en-US" dirty="0"/>
              <a:t> &lt; </a:t>
            </a:r>
            <a:r>
              <a:rPr lang="en-US" dirty="0" err="1"/>
              <a:t>mydata</a:t>
            </a:r>
            <a:r>
              <a:rPr lang="en-US" dirty="0"/>
              <a:t> | </a:t>
            </a:r>
            <a:r>
              <a:rPr lang="en-US" dirty="0" err="1"/>
              <a:t>sunmo</a:t>
            </a:r>
            <a:r>
              <a:rPr lang="en-US" dirty="0"/>
              <a:t> | </a:t>
            </a:r>
            <a:r>
              <a:rPr lang="en-US" dirty="0" err="1"/>
              <a:t>sumute</a:t>
            </a:r>
            <a:r>
              <a:rPr lang="en-US" dirty="0"/>
              <a:t> | </a:t>
            </a:r>
            <a:r>
              <a:rPr lang="en-US" dirty="0" err="1"/>
              <a:t>suxwig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5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EED64A-14B5-AC76-A97E-C78DB3F21132}"/>
              </a:ext>
            </a:extLst>
          </p:cNvPr>
          <p:cNvSpPr/>
          <p:nvPr/>
        </p:nvSpPr>
        <p:spPr>
          <a:xfrm>
            <a:off x="1967023" y="882502"/>
            <a:ext cx="9048307" cy="593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4DAF-BE57-8543-174D-7E0F7C8D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793"/>
            <a:ext cx="10515600" cy="1325563"/>
          </a:xfrm>
        </p:spPr>
        <p:txBody>
          <a:bodyPr/>
          <a:lstStyle/>
          <a:p>
            <a:r>
              <a:rPr lang="en-US" dirty="0"/>
              <a:t>How to parallelize a similar job (2 processors)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D569FAE-9DC4-5ED3-9FE1-CE1ECC6E4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1111662"/>
            <a:ext cx="6757987" cy="5702904"/>
          </a:xfrm>
        </p:spPr>
      </p:pic>
    </p:spTree>
    <p:extLst>
      <p:ext uri="{BB962C8B-B14F-4D97-AF65-F5344CB8AC3E}">
        <p14:creationId xmlns:p14="http://schemas.microsoft.com/office/powerpoint/2010/main" val="251175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0928-28C5-1BEB-8E13-6AC181D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3794-4D0F-99C0-1C81-5B126090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lecture on what </a:t>
            </a:r>
            <a:r>
              <a:rPr lang="en-US" dirty="0" err="1"/>
              <a:t>MsPASS</a:t>
            </a:r>
            <a:r>
              <a:rPr lang="en-US" dirty="0"/>
              <a:t> is and why you should use it</a:t>
            </a:r>
          </a:p>
          <a:p>
            <a:r>
              <a:rPr lang="en-US" dirty="0"/>
              <a:t>Hands on session working through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5225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3B2CF1-AF09-754B-A47C-D2B3E1F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MsPASS</a:t>
            </a:r>
            <a:r>
              <a:rPr lang="en-US" dirty="0"/>
              <a:t> Parallelization: map-reduce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51EEE-5F68-FB45-98FB-1B1A6CAE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1729576"/>
            <a:ext cx="7509424" cy="5063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3DEDA-F346-874B-B479-A2A4D9DB8CAE}"/>
              </a:ext>
            </a:extLst>
          </p:cNvPr>
          <p:cNvSpPr txBox="1"/>
          <p:nvPr/>
        </p:nvSpPr>
        <p:spPr>
          <a:xfrm>
            <a:off x="5160536" y="6508606"/>
            <a:ext cx="31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Wang and </a:t>
            </a:r>
            <a:r>
              <a:rPr lang="en-US" dirty="0" err="1">
                <a:solidFill>
                  <a:schemeClr val="bg1"/>
                </a:solidFill>
              </a:rPr>
              <a:t>Pavlis</a:t>
            </a:r>
            <a:r>
              <a:rPr lang="en-US" dirty="0">
                <a:solidFill>
                  <a:schemeClr val="bg1"/>
                </a:solidFill>
              </a:rPr>
              <a:t>(2021)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4B35B-9CAF-B048-A43E-24CAAE3DC200}"/>
              </a:ext>
            </a:extLst>
          </p:cNvPr>
          <p:cNvSpPr/>
          <p:nvPr/>
        </p:nvSpPr>
        <p:spPr>
          <a:xfrm>
            <a:off x="2797632" y="2492437"/>
            <a:ext cx="1578429" cy="241662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395ED-C100-1B48-840C-F8FAD4E57859}"/>
              </a:ext>
            </a:extLst>
          </p:cNvPr>
          <p:cNvSpPr txBox="1"/>
          <p:nvPr/>
        </p:nvSpPr>
        <p:spPr>
          <a:xfrm>
            <a:off x="8904514" y="2318657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20B6E-FEB0-2E40-ABB3-A724573AD148}"/>
              </a:ext>
            </a:extLst>
          </p:cNvPr>
          <p:cNvSpPr txBox="1"/>
          <p:nvPr/>
        </p:nvSpPr>
        <p:spPr>
          <a:xfrm>
            <a:off x="8904514" y="2786743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Behaves like a </a:t>
            </a:r>
            <a:r>
              <a:rPr lang="en-US" dirty="0" err="1"/>
              <a:t>unix</a:t>
            </a:r>
            <a:r>
              <a:rPr lang="en-US" dirty="0"/>
              <a:t>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 assigns each datum to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9B6BE-7F94-C940-8F7F-4611F19BAB98}"/>
              </a:ext>
            </a:extLst>
          </p:cNvPr>
          <p:cNvSpPr/>
          <p:nvPr/>
        </p:nvSpPr>
        <p:spPr>
          <a:xfrm>
            <a:off x="2198955" y="2644837"/>
            <a:ext cx="1044988" cy="2416628"/>
          </a:xfrm>
          <a:prstGeom prst="rect">
            <a:avLst/>
          </a:pr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9E09D-D9A0-D94B-A979-6127403D30DB}"/>
              </a:ext>
            </a:extLst>
          </p:cNvPr>
          <p:cNvSpPr txBox="1"/>
          <p:nvPr/>
        </p:nvSpPr>
        <p:spPr>
          <a:xfrm>
            <a:off x="8904514" y="4909065"/>
            <a:ext cx="3287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Parallel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Conceptually similar to </a:t>
            </a:r>
            <a:r>
              <a:rPr lang="en-US" dirty="0" err="1"/>
              <a:t>unix</a:t>
            </a:r>
            <a:r>
              <a:rPr lang="en-US" dirty="0"/>
              <a:t>  shell |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 moves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for threads than nodes</a:t>
            </a:r>
          </a:p>
        </p:txBody>
      </p:sp>
    </p:spTree>
    <p:extLst>
      <p:ext uri="{BB962C8B-B14F-4D97-AF65-F5344CB8AC3E}">
        <p14:creationId xmlns:p14="http://schemas.microsoft.com/office/powerpoint/2010/main" val="277698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8108-FFF7-194B-B381-9A50A8B9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RDD == </a:t>
            </a:r>
            <a:r>
              <a:rPr lang="en-US" dirty="0" err="1"/>
              <a:t>Dask</a:t>
            </a:r>
            <a:r>
              <a:rPr lang="en-US" dirty="0"/>
              <a:t> bag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A708-AD79-1940-89A9-7392FE90C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Documentation for both Spark and </a:t>
            </a:r>
            <a:r>
              <a:rPr lang="en-US" dirty="0" err="1"/>
              <a:t>Dask</a:t>
            </a:r>
            <a:r>
              <a:rPr lang="en-US" dirty="0"/>
              <a:t> obscure this topic</a:t>
            </a:r>
          </a:p>
          <a:p>
            <a:r>
              <a:rPr lang="en-US" dirty="0"/>
              <a:t>RDD/bag concepts</a:t>
            </a:r>
          </a:p>
          <a:p>
            <a:pPr lvl="1"/>
            <a:r>
              <a:rPr lang="en-US" dirty="0"/>
              <a:t>Algorithmically identical to a large array of things (objects)</a:t>
            </a:r>
          </a:p>
          <a:p>
            <a:pPr lvl="1"/>
            <a:r>
              <a:rPr lang="en-US" dirty="0"/>
              <a:t>Workers can pull any component in equal time</a:t>
            </a:r>
          </a:p>
          <a:p>
            <a:pPr lvl="1"/>
            <a:r>
              <a:rPr lang="en-US" dirty="0"/>
              <a:t>The collection of things (data set) may not fit in memory</a:t>
            </a:r>
          </a:p>
          <a:p>
            <a:r>
              <a:rPr lang="en-US" dirty="0"/>
              <a:t>Other parallel containers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(table)</a:t>
            </a:r>
          </a:p>
          <a:p>
            <a:pPr lvl="1"/>
            <a:r>
              <a:rPr lang="en-US" dirty="0"/>
              <a:t>Array (matrix bigger than memory)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88B9B-0C94-FC49-B178-D124D5E48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8283" y="2336800"/>
            <a:ext cx="138292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ED4-31D1-5547-9CB7-20651788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serial and parallel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0247-CDC0-EE46-8263-A01AB20FB51A}"/>
              </a:ext>
            </a:extLst>
          </p:cNvPr>
          <p:cNvSpPr txBox="1"/>
          <p:nvPr/>
        </p:nvSpPr>
        <p:spPr>
          <a:xfrm>
            <a:off x="6400795" y="2580967"/>
            <a:ext cx="5914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 = </a:t>
            </a:r>
            <a:r>
              <a:rPr lang="en-US" dirty="0" err="1"/>
              <a:t>db.wf_Seismogram.find</a:t>
            </a:r>
            <a:r>
              <a:rPr lang="en-US" dirty="0"/>
              <a:t>({})</a:t>
            </a:r>
          </a:p>
          <a:p>
            <a:r>
              <a:rPr lang="en-US" dirty="0"/>
              <a:t>data = </a:t>
            </a:r>
            <a:r>
              <a:rPr lang="en-US" dirty="0" err="1"/>
              <a:t>read_distributed_data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cursor)</a:t>
            </a:r>
          </a:p>
          <a:p>
            <a:r>
              <a:rPr lang="en-US" dirty="0"/>
              <a:t>data = </a:t>
            </a:r>
            <a:r>
              <a:rPr lang="en-US" dirty="0" err="1"/>
              <a:t>data.map</a:t>
            </a:r>
            <a:r>
              <a:rPr lang="en-US" dirty="0"/>
              <a:t>(</a:t>
            </a:r>
            <a:r>
              <a:rPr lang="en-US" dirty="0" err="1"/>
              <a:t>signals.detrend,'demean</a:t>
            </a:r>
            <a:r>
              <a:rPr lang="en-US" dirty="0"/>
              <a:t>')</a:t>
            </a:r>
          </a:p>
          <a:p>
            <a:r>
              <a:rPr lang="en-US" dirty="0"/>
              <a:t>data = </a:t>
            </a:r>
            <a:r>
              <a:rPr lang="en-US" dirty="0" err="1"/>
              <a:t>data.map</a:t>
            </a:r>
            <a:r>
              <a:rPr lang="en-US" dirty="0"/>
              <a:t>(</a:t>
            </a:r>
            <a:r>
              <a:rPr lang="en-US" dirty="0" err="1"/>
              <a:t>signals.filter,"bandpass</a:t>
            </a:r>
            <a:r>
              <a:rPr lang="en-US" dirty="0"/>
              <a:t>", </a:t>
            </a:r>
            <a:r>
              <a:rPr lang="en-US" dirty="0" err="1"/>
              <a:t>freqmin</a:t>
            </a:r>
            <a:r>
              <a:rPr lang="en-US" dirty="0"/>
              <a:t>=0.01, </a:t>
            </a:r>
            <a:r>
              <a:rPr lang="en-US" dirty="0" err="1"/>
              <a:t>freqmax</a:t>
            </a:r>
            <a:r>
              <a:rPr lang="en-US" dirty="0"/>
              <a:t>=2.0)</a:t>
            </a:r>
          </a:p>
          <a:p>
            <a:r>
              <a:rPr lang="en-US" dirty="0"/>
              <a:t># windowing is relative to start time.  300 s window starting at d.t0+200</a:t>
            </a:r>
          </a:p>
          <a:p>
            <a:r>
              <a:rPr lang="en-US" dirty="0"/>
              <a:t>data = </a:t>
            </a:r>
            <a:r>
              <a:rPr lang="en-US" dirty="0" err="1"/>
              <a:t>data.map</a:t>
            </a:r>
            <a:r>
              <a:rPr lang="en-US" dirty="0"/>
              <a:t>(lambda d : </a:t>
            </a:r>
            <a:r>
              <a:rPr lang="en-US" dirty="0" err="1"/>
              <a:t>WindowData</a:t>
            </a:r>
            <a:r>
              <a:rPr lang="en-US" dirty="0"/>
              <a:t>(d, 200.0, 500.0, t0shift=d.t0))</a:t>
            </a:r>
          </a:p>
          <a:p>
            <a:r>
              <a:rPr lang="en-US" dirty="0"/>
              <a:t>res = </a:t>
            </a:r>
            <a:r>
              <a:rPr lang="en-US" dirty="0" err="1"/>
              <a:t>data.map</a:t>
            </a:r>
            <a:r>
              <a:rPr lang="en-US" dirty="0"/>
              <a:t>(</a:t>
            </a:r>
            <a:r>
              <a:rPr lang="en-US" dirty="0" err="1"/>
              <a:t>db.save_data</a:t>
            </a:r>
            <a:r>
              <a:rPr lang="en-US" dirty="0"/>
              <a:t>,</a:t>
            </a:r>
          </a:p>
          <a:p>
            <a:r>
              <a:rPr lang="en-US" dirty="0"/>
              <a:t>     collection="wf_Seismogram”,</a:t>
            </a:r>
            <a:r>
              <a:rPr lang="en-US" dirty="0" err="1"/>
              <a:t>data_tag</a:t>
            </a:r>
            <a:r>
              <a:rPr lang="en-US" dirty="0"/>
              <a:t>=“results”)</a:t>
            </a:r>
          </a:p>
          <a:p>
            <a:r>
              <a:rPr lang="en-US" dirty="0" err="1"/>
              <a:t>data_out</a:t>
            </a:r>
            <a:r>
              <a:rPr lang="en-US" dirty="0"/>
              <a:t> = </a:t>
            </a:r>
            <a:r>
              <a:rPr lang="en-US" dirty="0" err="1"/>
              <a:t>data.compute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03305-33FB-AF41-8297-5010E5791139}"/>
              </a:ext>
            </a:extLst>
          </p:cNvPr>
          <p:cNvSpPr txBox="1"/>
          <p:nvPr/>
        </p:nvSpPr>
        <p:spPr>
          <a:xfrm>
            <a:off x="383457" y="2536724"/>
            <a:ext cx="6017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 = </a:t>
            </a:r>
            <a:r>
              <a:rPr lang="en-US" dirty="0" err="1"/>
              <a:t>db.wf_Seismogram.find</a:t>
            </a:r>
            <a:r>
              <a:rPr lang="en-US" dirty="0"/>
              <a:t>({})</a:t>
            </a:r>
          </a:p>
          <a:p>
            <a:r>
              <a:rPr lang="en-US" dirty="0"/>
              <a:t>for doc in cursor:</a:t>
            </a:r>
          </a:p>
          <a:p>
            <a:r>
              <a:rPr lang="en-US" dirty="0"/>
              <a:t>  d = </a:t>
            </a:r>
            <a:r>
              <a:rPr lang="en-US" dirty="0" err="1"/>
              <a:t>db.read_data</a:t>
            </a:r>
            <a:r>
              <a:rPr lang="en-US" dirty="0"/>
              <a:t>(</a:t>
            </a:r>
            <a:r>
              <a:rPr lang="en-US" dirty="0" err="1"/>
              <a:t>doc,collection</a:t>
            </a:r>
            <a:r>
              <a:rPr lang="en-US" dirty="0"/>
              <a:t>=“</a:t>
            </a:r>
            <a:r>
              <a:rPr lang="en-US" dirty="0" err="1"/>
              <a:t>wf_Seismogram</a:t>
            </a:r>
            <a:r>
              <a:rPr lang="en-US" dirty="0"/>
              <a:t>”)</a:t>
            </a:r>
          </a:p>
          <a:p>
            <a:r>
              <a:rPr lang="en-US" dirty="0"/>
              <a:t>  d = </a:t>
            </a:r>
            <a:r>
              <a:rPr lang="en-US" dirty="0" err="1"/>
              <a:t>signals.detrend</a:t>
            </a:r>
            <a:r>
              <a:rPr lang="en-US" dirty="0"/>
              <a:t>(</a:t>
            </a:r>
            <a:r>
              <a:rPr lang="en-US" dirty="0" err="1"/>
              <a:t>d,’demean</a:t>
            </a:r>
            <a:r>
              <a:rPr lang="en-US" dirty="0"/>
              <a:t>’)</a:t>
            </a:r>
          </a:p>
          <a:p>
            <a:r>
              <a:rPr lang="en-US" dirty="0"/>
              <a:t>  d = </a:t>
            </a:r>
            <a:r>
              <a:rPr lang="en-US" dirty="0" err="1"/>
              <a:t>signals.filter</a:t>
            </a:r>
            <a:r>
              <a:rPr lang="en-US" dirty="0"/>
              <a:t>(d,”</a:t>
            </a:r>
            <a:r>
              <a:rPr lang="en-US" dirty="0" err="1"/>
              <a:t>bandbass</a:t>
            </a:r>
            <a:r>
              <a:rPr lang="en-US" dirty="0"/>
              <a:t>”,</a:t>
            </a:r>
          </a:p>
          <a:p>
            <a:r>
              <a:rPr lang="en-US" dirty="0"/>
              <a:t>    </a:t>
            </a:r>
            <a:r>
              <a:rPr lang="en-US" dirty="0" err="1"/>
              <a:t>freqmin</a:t>
            </a:r>
            <a:r>
              <a:rPr lang="en-US" dirty="0"/>
              <a:t>=0.01,freqmax=2.0)</a:t>
            </a:r>
          </a:p>
          <a:p>
            <a:r>
              <a:rPr lang="en-US" dirty="0"/>
              <a:t>  d = </a:t>
            </a:r>
            <a:r>
              <a:rPr lang="en-US" dirty="0" err="1"/>
              <a:t>WindowData</a:t>
            </a:r>
            <a:r>
              <a:rPr lang="en-US" dirty="0"/>
              <a:t>(d,200.0,500.0,t0shift=d.t0)</a:t>
            </a:r>
          </a:p>
          <a:p>
            <a:r>
              <a:rPr lang="en-US" dirty="0"/>
              <a:t>  </a:t>
            </a:r>
            <a:r>
              <a:rPr lang="en-US" dirty="0" err="1"/>
              <a:t>db.save_data</a:t>
            </a:r>
            <a:r>
              <a:rPr lang="en-US" dirty="0"/>
              <a:t>(</a:t>
            </a:r>
            <a:r>
              <a:rPr lang="en-US" dirty="0" err="1"/>
              <a:t>d,collection</a:t>
            </a:r>
            <a:r>
              <a:rPr lang="en-US" dirty="0"/>
              <a:t>=”</a:t>
            </a:r>
            <a:r>
              <a:rPr lang="en-US" dirty="0" err="1"/>
              <a:t>wf_Seismogram</a:t>
            </a:r>
            <a:r>
              <a:rPr lang="en-US" dirty="0"/>
              <a:t>”,</a:t>
            </a:r>
          </a:p>
          <a:p>
            <a:r>
              <a:rPr lang="en-US" dirty="0"/>
              <a:t>     </a:t>
            </a:r>
            <a:r>
              <a:rPr lang="en-US" dirty="0" err="1"/>
              <a:t>data_tag</a:t>
            </a:r>
            <a:r>
              <a:rPr lang="en-US" dirty="0"/>
              <a:t>=“results”)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E4BF6-D6FF-014B-853C-850420EC9A77}"/>
              </a:ext>
            </a:extLst>
          </p:cNvPr>
          <p:cNvSpPr txBox="1"/>
          <p:nvPr/>
        </p:nvSpPr>
        <p:spPr>
          <a:xfrm>
            <a:off x="958645" y="1991035"/>
            <a:ext cx="269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14DC2-C052-5748-BDFA-0545064EA6E2}"/>
              </a:ext>
            </a:extLst>
          </p:cNvPr>
          <p:cNvSpPr txBox="1"/>
          <p:nvPr/>
        </p:nvSpPr>
        <p:spPr>
          <a:xfrm>
            <a:off x="6887497" y="2050027"/>
            <a:ext cx="387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Parallel (</a:t>
            </a:r>
            <a:r>
              <a:rPr lang="en-US" sz="3200" dirty="0" err="1"/>
              <a:t>Dask</a:t>
            </a:r>
            <a:r>
              <a:rPr lang="en-US" sz="3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A15F1-624F-B120-7CED-6FE5F1799F83}"/>
              </a:ext>
            </a:extLst>
          </p:cNvPr>
          <p:cNvSpPr txBox="1"/>
          <p:nvPr/>
        </p:nvSpPr>
        <p:spPr>
          <a:xfrm>
            <a:off x="1" y="5954227"/>
            <a:ext cx="12493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point:  loop processing easily translated to series of map operators</a:t>
            </a:r>
          </a:p>
          <a:p>
            <a:r>
              <a:rPr lang="en-US" sz="2800" dirty="0"/>
              <a:t>Result acts like:   detrend &lt; datafile | filter &gt;  </a:t>
            </a:r>
            <a:r>
              <a:rPr lang="en-US" sz="2800" dirty="0" err="1"/>
              <a:t>outfile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02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EC41C-4DBD-8440-9FB6-29AA490B0519}"/>
              </a:ext>
            </a:extLst>
          </p:cNvPr>
          <p:cNvSpPr txBox="1"/>
          <p:nvPr/>
        </p:nvSpPr>
        <p:spPr>
          <a:xfrm>
            <a:off x="4408713" y="424543"/>
            <a:ext cx="372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MsPASS</a:t>
            </a:r>
            <a:endParaRPr lang="en-US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CCD914-BECF-5442-8D9D-C4D849710225}"/>
              </a:ext>
            </a:extLst>
          </p:cNvPr>
          <p:cNvSpPr/>
          <p:nvPr/>
        </p:nvSpPr>
        <p:spPr>
          <a:xfrm>
            <a:off x="4245429" y="500743"/>
            <a:ext cx="1970314" cy="12472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B078E-E148-6049-BF89-1E63BAA590ED}"/>
              </a:ext>
            </a:extLst>
          </p:cNvPr>
          <p:cNvSpPr txBox="1"/>
          <p:nvPr/>
        </p:nvSpPr>
        <p:spPr>
          <a:xfrm>
            <a:off x="1023257" y="2318657"/>
            <a:ext cx="7021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Massively Parallel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Single CPU thing of the past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Archaic software infrastructure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FAB61-C4F8-8349-A50C-F6EE1B75EFB9}"/>
              </a:ext>
            </a:extLst>
          </p:cNvPr>
          <p:cNvSpPr txBox="1"/>
          <p:nvPr/>
        </p:nvSpPr>
        <p:spPr>
          <a:xfrm>
            <a:off x="4533900" y="4223657"/>
            <a:ext cx="6558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en-US" sz="3200" dirty="0">
                <a:solidFill>
                  <a:schemeClr val="bg1"/>
                </a:solidFill>
              </a:rPr>
              <a:t>Analysis System for Seismology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Research analysis – flexibility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 Seismology – tool for us not computer scientists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A019D-4B90-B149-8C41-66D235F500F6}"/>
              </a:ext>
            </a:extLst>
          </p:cNvPr>
          <p:cNvSpPr/>
          <p:nvPr/>
        </p:nvSpPr>
        <p:spPr>
          <a:xfrm>
            <a:off x="5562601" y="462642"/>
            <a:ext cx="2231570" cy="12472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94CAE-D923-E64B-BDF2-1D5C430D480C}"/>
              </a:ext>
            </a:extLst>
          </p:cNvPr>
          <p:cNvCxnSpPr/>
          <p:nvPr/>
        </p:nvCxnSpPr>
        <p:spPr>
          <a:xfrm flipH="1">
            <a:off x="3831771" y="1747982"/>
            <a:ext cx="947058" cy="570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04EF3-9084-C04D-8715-48462F8CDE39}"/>
              </a:ext>
            </a:extLst>
          </p:cNvPr>
          <p:cNvCxnSpPr/>
          <p:nvPr/>
        </p:nvCxnSpPr>
        <p:spPr>
          <a:xfrm>
            <a:off x="7652657" y="1747982"/>
            <a:ext cx="315686" cy="2475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1C44D0-7E38-A545-8D2D-01B8C895C998}"/>
              </a:ext>
            </a:extLst>
          </p:cNvPr>
          <p:cNvSpPr txBox="1"/>
          <p:nvPr/>
        </p:nvSpPr>
        <p:spPr>
          <a:xfrm>
            <a:off x="250723" y="5515897"/>
            <a:ext cx="452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www.mspass.org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30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D3BE-71BA-0749-8CE5-F74F32F3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1BDE-13EB-9F46-B938-D6E91F43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Exceptionally complete documentation (</a:t>
            </a:r>
            <a:r>
              <a:rPr lang="en-US" dirty="0">
                <a:hlinkClick r:id="rId2"/>
              </a:rPr>
              <a:t>https://mspass.org</a:t>
            </a:r>
            <a:r>
              <a:rPr lang="en-US" dirty="0"/>
              <a:t> ) for open-source package</a:t>
            </a:r>
          </a:p>
          <a:p>
            <a:r>
              <a:rPr lang="en-US" dirty="0"/>
              <a:t>Database to manage large data sets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HPC or cloud functionality</a:t>
            </a:r>
          </a:p>
          <a:p>
            <a:pPr lvl="1"/>
            <a:r>
              <a:rPr lang="en-US" dirty="0"/>
              <a:t>Clean error handling for long running jobs</a:t>
            </a:r>
          </a:p>
          <a:p>
            <a:r>
              <a:rPr lang="en-US" dirty="0"/>
              <a:t>Flexible but simple  to use IO abstractions (read-write almost any format and from URL)</a:t>
            </a:r>
          </a:p>
          <a:p>
            <a:r>
              <a:rPr lang="en-US" dirty="0"/>
              <a:t>Python job control language</a:t>
            </a:r>
          </a:p>
          <a:p>
            <a:r>
              <a:rPr lang="en-US" dirty="0"/>
              <a:t>Algorithms – low level preprocessing (solved problem) focus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obspy</a:t>
            </a:r>
            <a:r>
              <a:rPr lang="en-US" dirty="0"/>
              <a:t> signal processing algorithms</a:t>
            </a:r>
          </a:p>
          <a:p>
            <a:pPr lvl="1"/>
            <a:r>
              <a:rPr lang="en-US" dirty="0"/>
              <a:t>Low-level windowing, bundling, and similar grungy stuff</a:t>
            </a:r>
          </a:p>
          <a:p>
            <a:pPr lvl="1"/>
            <a:r>
              <a:rPr lang="en-US" dirty="0"/>
              <a:t>Three-component primitives (rotation and transformation)</a:t>
            </a:r>
          </a:p>
          <a:p>
            <a:pPr lvl="1"/>
            <a:r>
              <a:rPr lang="en-US" dirty="0"/>
              <a:t>Trace </a:t>
            </a:r>
            <a:r>
              <a:rPr lang="en-US" dirty="0" err="1"/>
              <a:t>editng</a:t>
            </a:r>
            <a:endParaRPr lang="en-US" dirty="0"/>
          </a:p>
          <a:p>
            <a:pPr lvl="1"/>
            <a:r>
              <a:rPr lang="en-US" dirty="0"/>
              <a:t>Header math</a:t>
            </a:r>
          </a:p>
          <a:p>
            <a:pPr lvl="1"/>
            <a:r>
              <a:rPr lang="en-US" dirty="0"/>
              <a:t>SNR calculations </a:t>
            </a:r>
          </a:p>
          <a:p>
            <a:pPr lvl="1"/>
            <a:r>
              <a:rPr lang="en-US" dirty="0"/>
              <a:t>All common P receiver function  </a:t>
            </a:r>
            <a:r>
              <a:rPr lang="en-US" dirty="0" err="1"/>
              <a:t>deconvolution+novel</a:t>
            </a:r>
            <a:r>
              <a:rPr lang="en-US" dirty="0"/>
              <a:t> new method</a:t>
            </a:r>
          </a:p>
          <a:p>
            <a:r>
              <a:rPr lang="en-US" dirty="0"/>
              <a:t>Docker container or anaconda package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5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C244-A0C9-2303-7754-806CA797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MsPASS</a:t>
            </a:r>
            <a:r>
              <a:rPr lang="en-US" dirty="0"/>
              <a:t> good 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D17A-D48A-6B72-6030-AB2A68D6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waveform processing toolkit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Prototype on a desktop</a:t>
            </a:r>
          </a:p>
          <a:p>
            <a:pPr lvl="1"/>
            <a:r>
              <a:rPr lang="en-US" dirty="0"/>
              <a:t>If needed scale up to HPC  or cloud</a:t>
            </a:r>
          </a:p>
          <a:p>
            <a:pPr lvl="1"/>
            <a:r>
              <a:rPr lang="en-US" dirty="0"/>
              <a:t>Likely to become the tool of choice for interacting with </a:t>
            </a:r>
            <a:r>
              <a:rPr lang="en-US" dirty="0" err="1"/>
              <a:t>Earthscope</a:t>
            </a:r>
            <a:r>
              <a:rPr lang="en-US" dirty="0"/>
              <a:t> DMC when they get their cloud system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852-A7DD-2E70-1862-76FE73A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Sermonette/Sales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B149-0D77-D08B-DB15-456B2B3E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community needs to recognize what we have given you</a:t>
            </a:r>
          </a:p>
          <a:p>
            <a:r>
              <a:rPr lang="en-US" dirty="0" err="1"/>
              <a:t>MsPASS</a:t>
            </a:r>
            <a:r>
              <a:rPr lang="en-US" dirty="0"/>
              <a:t> makes archaic</a:t>
            </a:r>
          </a:p>
          <a:p>
            <a:pPr lvl="1"/>
            <a:r>
              <a:rPr lang="en-US" dirty="0"/>
              <a:t>SAC</a:t>
            </a:r>
          </a:p>
          <a:p>
            <a:pPr lvl="1"/>
            <a:r>
              <a:rPr lang="en-US" dirty="0"/>
              <a:t>AH</a:t>
            </a:r>
          </a:p>
          <a:p>
            <a:pPr lvl="1"/>
            <a:r>
              <a:rPr lang="en-US" dirty="0"/>
              <a:t>Most, if not all, existing generic waveform handling tools</a:t>
            </a:r>
          </a:p>
          <a:p>
            <a:r>
              <a:rPr lang="en-US" dirty="0" err="1"/>
              <a:t>MsPASS</a:t>
            </a:r>
            <a:r>
              <a:rPr lang="en-US" dirty="0"/>
              <a:t> </a:t>
            </a:r>
            <a:r>
              <a:rPr lang="en-US" dirty="0" err="1"/>
              <a:t>supercedes</a:t>
            </a:r>
            <a:r>
              <a:rPr lang="en-US" dirty="0"/>
              <a:t> </a:t>
            </a:r>
            <a:r>
              <a:rPr lang="en-US" dirty="0" err="1"/>
              <a:t>ObsPy</a:t>
            </a:r>
            <a:endParaRPr lang="en-US" dirty="0"/>
          </a:p>
          <a:p>
            <a:pPr lvl="1"/>
            <a:r>
              <a:rPr lang="en-US" dirty="0"/>
              <a:t>If you use </a:t>
            </a:r>
            <a:r>
              <a:rPr lang="en-US" dirty="0" err="1"/>
              <a:t>ObsPy</a:t>
            </a:r>
            <a:r>
              <a:rPr lang="en-US" dirty="0"/>
              <a:t> you can use </a:t>
            </a:r>
            <a:r>
              <a:rPr lang="en-US" dirty="0" err="1"/>
              <a:t>MsPASS</a:t>
            </a:r>
            <a:r>
              <a:rPr lang="en-US" dirty="0"/>
              <a:t> with minimal effort</a:t>
            </a:r>
          </a:p>
          <a:p>
            <a:pPr lvl="1"/>
            <a:r>
              <a:rPr lang="en-US" dirty="0"/>
              <a:t>Drastically increases functionality over </a:t>
            </a:r>
            <a:r>
              <a:rPr lang="en-US" dirty="0" err="1"/>
              <a:t>ObsPy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D850-3554-2200-EB33-F6515972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know </a:t>
            </a:r>
            <a:r>
              <a:rPr lang="en-US" dirty="0" err="1"/>
              <a:t>ObsPy</a:t>
            </a:r>
            <a:r>
              <a:rPr lang="en-US" dirty="0"/>
              <a:t> well, why should I move to </a:t>
            </a:r>
            <a:r>
              <a:rPr lang="en-US" dirty="0" err="1"/>
              <a:t>MsPASS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7B2F-9146-1595-63B2-E2547A42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are only working with 10000 or less waveforms at a time it won’t help</a:t>
            </a:r>
          </a:p>
          <a:p>
            <a:r>
              <a:rPr lang="en-US" dirty="0"/>
              <a:t>For large data sets</a:t>
            </a:r>
          </a:p>
          <a:p>
            <a:pPr lvl="1"/>
            <a:r>
              <a:rPr lang="en-US" dirty="0"/>
              <a:t>Integrated database for data management essential</a:t>
            </a:r>
          </a:p>
          <a:p>
            <a:pPr lvl="1"/>
            <a:r>
              <a:rPr lang="en-US" dirty="0"/>
              <a:t>Clean error handling to run large jobs running for hours</a:t>
            </a:r>
          </a:p>
          <a:p>
            <a:pPr lvl="1"/>
            <a:r>
              <a:rPr lang="en-US" dirty="0"/>
              <a:t>Parallel processing functionality</a:t>
            </a:r>
          </a:p>
          <a:p>
            <a:pPr lvl="1"/>
            <a:r>
              <a:rPr lang="en-US" dirty="0"/>
              <a:t>Cross-platform </a:t>
            </a:r>
            <a:r>
              <a:rPr lang="en-US" dirty="0" err="1"/>
              <a:t>compability</a:t>
            </a:r>
            <a:r>
              <a:rPr lang="en-US" dirty="0"/>
              <a:t> – runs on desktop to highest end supercomputer or cloud system</a:t>
            </a:r>
          </a:p>
          <a:p>
            <a:r>
              <a:rPr lang="en-US" dirty="0"/>
              <a:t>Likely to become the standard for low-level interaction with new </a:t>
            </a:r>
            <a:r>
              <a:rPr lang="en-US" dirty="0" err="1"/>
              <a:t>Earthscope</a:t>
            </a:r>
            <a:r>
              <a:rPr lang="en-US" dirty="0"/>
              <a:t> cloud system</a:t>
            </a:r>
          </a:p>
        </p:txBody>
      </p:sp>
    </p:spTree>
    <p:extLst>
      <p:ext uri="{BB962C8B-B14F-4D97-AF65-F5344CB8AC3E}">
        <p14:creationId xmlns:p14="http://schemas.microsoft.com/office/powerpoint/2010/main" val="13100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7C87-14C1-7FBA-03A5-3618902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One-liner perspectives on </a:t>
            </a:r>
            <a:r>
              <a:rPr lang="en-US" dirty="0" err="1"/>
              <a:t>MsPASS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C900-457C-62AF-AF4A-71B76FC4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Only open-source, generic system today for large-scale parallel processing of seismology data</a:t>
            </a:r>
          </a:p>
          <a:p>
            <a:r>
              <a:rPr lang="en-US" dirty="0"/>
              <a:t>Only open-source, generic solution today suitable for cloud computing</a:t>
            </a:r>
          </a:p>
          <a:p>
            <a:r>
              <a:rPr lang="en-US" dirty="0" err="1"/>
              <a:t>ObsPy</a:t>
            </a:r>
            <a:r>
              <a:rPr lang="en-US" dirty="0"/>
              <a:t> on steroids</a:t>
            </a:r>
          </a:p>
          <a:p>
            <a:r>
              <a:rPr lang="en-US" dirty="0"/>
              <a:t>Runs on almost any system</a:t>
            </a:r>
          </a:p>
          <a:p>
            <a:r>
              <a:rPr lang="en-US" dirty="0"/>
              <a:t>Written by a pair of geeky seismologists for seismologists</a:t>
            </a:r>
          </a:p>
          <a:p>
            <a:r>
              <a:rPr lang="en-US" dirty="0"/>
              <a:t>Now a very stable package</a:t>
            </a:r>
          </a:p>
          <a:p>
            <a:r>
              <a:rPr lang="en-US" dirty="0"/>
              <a:t>Documentation written by seismologists who happen to also be the main developers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D8F0-BD51-A8EA-F65A-4D5B1C5F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Documentation, documentation, documentation: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0343-D89A-293A-ECC8-AC8BEA66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User Manual</a:t>
            </a:r>
            <a:endParaRPr lang="en-US" dirty="0"/>
          </a:p>
          <a:p>
            <a:r>
              <a:rPr lang="en-US" dirty="0">
                <a:hlinkClick r:id="rId3"/>
              </a:rPr>
              <a:t>Python API Reference</a:t>
            </a:r>
            <a:endParaRPr lang="en-US" dirty="0"/>
          </a:p>
          <a:p>
            <a:r>
              <a:rPr lang="en-US" dirty="0">
                <a:hlinkClick r:id="rId4"/>
              </a:rPr>
              <a:t>C++ API</a:t>
            </a:r>
            <a:endParaRPr lang="en-US" dirty="0"/>
          </a:p>
          <a:p>
            <a:r>
              <a:rPr lang="en-US" dirty="0">
                <a:hlinkClick r:id="rId5"/>
              </a:rPr>
              <a:t>Tutorials</a:t>
            </a:r>
            <a:r>
              <a:rPr lang="en-US" dirty="0"/>
              <a:t> – you all should have cloned this repository already</a:t>
            </a:r>
          </a:p>
        </p:txBody>
      </p:sp>
    </p:spTree>
    <p:extLst>
      <p:ext uri="{BB962C8B-B14F-4D97-AF65-F5344CB8AC3E}">
        <p14:creationId xmlns:p14="http://schemas.microsoft.com/office/powerpoint/2010/main" val="33667158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1588</TotalTime>
  <Words>1217</Words>
  <Application>Microsoft Macintosh PowerPoint</Application>
  <PresentationFormat>Widescreen</PresentationFormat>
  <Paragraphs>181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Trebuchet MS</vt:lpstr>
      <vt:lpstr>Berlin</vt:lpstr>
      <vt:lpstr>Massively Parallel Analysis System for Seismology  (MsPASS)</vt:lpstr>
      <vt:lpstr>Overview</vt:lpstr>
      <vt:lpstr>PowerPoint Presentation</vt:lpstr>
      <vt:lpstr>What is in the box?</vt:lpstr>
      <vt:lpstr>What is MsPASS good for</vt:lpstr>
      <vt:lpstr>Sermonette/Sales Pitch</vt:lpstr>
      <vt:lpstr>I know ObsPy well, why should I move to MsPASS?</vt:lpstr>
      <vt:lpstr>One-liner perspectives on MsPASS</vt:lpstr>
      <vt:lpstr>Documentation, documentation, documentation:</vt:lpstr>
      <vt:lpstr>MsPASS is NOT</vt:lpstr>
      <vt:lpstr>Discussion</vt:lpstr>
      <vt:lpstr>Production versus Research IT systems</vt:lpstr>
      <vt:lpstr>Key Roles MsPASS can play in research today</vt:lpstr>
      <vt:lpstr>Hands on exercise part one:  Data management</vt:lpstr>
      <vt:lpstr>MsPASS Data Management Technology</vt:lpstr>
      <vt:lpstr>To Jupyter Notebook</vt:lpstr>
      <vt:lpstr>Parallel schedulers</vt:lpstr>
      <vt:lpstr>Seismic Reflection Workflow model</vt:lpstr>
      <vt:lpstr>How to parallelize a similar job (2 processors)</vt:lpstr>
      <vt:lpstr>MsPASS Parallelization: map-reduce model</vt:lpstr>
      <vt:lpstr>Spark RDD == Dask bag</vt:lpstr>
      <vt:lpstr>Comparison of serial and parallel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Massively Parallel Analysis System for Seismology  (MsPASS)</dc:title>
  <dc:creator>Pavlis, Gary Lee</dc:creator>
  <cp:lastModifiedBy>Pavlis, Gary Lee</cp:lastModifiedBy>
  <cp:revision>21</cp:revision>
  <dcterms:created xsi:type="dcterms:W3CDTF">2024-05-12T10:45:01Z</dcterms:created>
  <dcterms:modified xsi:type="dcterms:W3CDTF">2024-05-18T11:05:46Z</dcterms:modified>
</cp:coreProperties>
</file>