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27"/>
    <p:restoredTop sz="94643"/>
  </p:normalViewPr>
  <p:slideViewPr>
    <p:cSldViewPr snapToGrid="0">
      <p:cViewPr varScale="1">
        <p:scale>
          <a:sx n="146" d="100"/>
          <a:sy n="146" d="100"/>
        </p:scale>
        <p:origin x="18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9ce395dd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g49ce395dd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dirty="0"/>
          </a:p>
        </p:txBody>
      </p:sp>
      <p:sp>
        <p:nvSpPr>
          <p:cNvPr id="12" name="Google Shape;12;p2"/>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1"/>
          <p:cNvSpPr txBox="1">
            <a:spLocks noGrp="1"/>
          </p:cNvSpPr>
          <p:nvPr>
            <p:ph type="title" hasCustomPrompt="1"/>
          </p:nvPr>
        </p:nvSpPr>
        <p:spPr>
          <a:xfrm>
            <a:off x="311700" y="991475"/>
            <a:ext cx="8520600" cy="1917900"/>
          </a:xfrm>
          <a:prstGeom prst="rect">
            <a:avLst/>
          </a:prstGeom>
          <a:noFill/>
          <a:ln>
            <a:noFill/>
          </a:ln>
        </p:spPr>
        <p:txBody>
          <a:bodyPr spcFirstLastPara="1" wrap="square" lIns="91425" tIns="91425" rIns="91425" bIns="91425" anchor="ctr" anchorCtr="0"/>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a:noFill/>
          <a:ln>
            <a:noFill/>
          </a:ln>
        </p:spPr>
        <p:txBody>
          <a:bodyPr spcFirstLastPara="1" wrap="square" lIns="91425" tIns="91425" rIns="91425" bIns="91425" anchor="t" anchorCtr="0"/>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
        <p:cNvGrpSpPr/>
        <p:nvPr/>
      </p:nvGrpSpPr>
      <p:grpSpPr>
        <a:xfrm>
          <a:off x="0" y="0"/>
          <a:ext cx="0" cy="0"/>
          <a:chOff x="0" y="0"/>
          <a:chExt cx="0" cy="0"/>
        </a:xfrm>
      </p:grpSpPr>
      <p:sp>
        <p:nvSpPr>
          <p:cNvPr id="20" name="Google Shape;20;p4"/>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1" name="Google Shape;21;p4"/>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22" name="Google Shape;22;p4"/>
          <p:cNvSpPr txBox="1">
            <a:spLocks noGrp="1"/>
          </p:cNvSpPr>
          <p:nvPr>
            <p:ph type="title"/>
          </p:nvPr>
        </p:nvSpPr>
        <p:spPr>
          <a:xfrm>
            <a:off x="265500" y="1205825"/>
            <a:ext cx="4045200" cy="15096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3" name="Google Shape;23;p4"/>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4" name="Google Shape;24;p4"/>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6"/>
        <p:cNvGrpSpPr/>
        <p:nvPr/>
      </p:nvGrpSpPr>
      <p:grpSpPr>
        <a:xfrm>
          <a:off x="0" y="0"/>
          <a:ext cx="0" cy="0"/>
          <a:chOff x="0" y="0"/>
          <a:chExt cx="0" cy="0"/>
        </a:xfrm>
      </p:grpSpPr>
      <p:cxnSp>
        <p:nvCxnSpPr>
          <p:cNvPr id="27" name="Google Shape;27;p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28" name="Google Shape;28;p5"/>
          <p:cNvSpPr txBox="1">
            <a:spLocks noGrp="1"/>
          </p:cNvSpPr>
          <p:nvPr>
            <p:ph type="title"/>
          </p:nvPr>
        </p:nvSpPr>
        <p:spPr>
          <a:xfrm>
            <a:off x="510450" y="2057400"/>
            <a:ext cx="8123100" cy="7788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9" name="Google Shape;29;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2" name="Google Shape;32;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3" name="Google Shape;33;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4" name="Google Shape;34;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0" name="Google Shape;4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1" name="Google Shape;4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490250" y="526350"/>
            <a:ext cx="5797500" cy="40908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4" name="Google Shape;4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a:noFill/>
          <a:ln>
            <a:noFill/>
          </a:ln>
        </p:spPr>
        <p:txBody>
          <a:bodyPr spcFirstLastPara="1" wrap="square" lIns="91425" tIns="91425" rIns="91425" bIns="91425" anchor="ctr" anchorCtr="0"/>
          <a:lstStyle>
            <a:lvl1pPr marL="457200" lvl="0" indent="-228600" algn="l">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600" b="1" dirty="0"/>
              <a:t>Restaurant Exploration through the Lens of Reviews</a:t>
            </a:r>
            <a:endParaRPr sz="3600" b="1" dirty="0"/>
          </a:p>
        </p:txBody>
      </p:sp>
      <p:sp>
        <p:nvSpPr>
          <p:cNvPr id="60" name="Google Shape;60;p13"/>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b="1"/>
              <a:t>Team 2: </a:t>
            </a:r>
            <a:r>
              <a:rPr lang="en"/>
              <a:t>W. Ching, D. Goon, J. Ling, M. Speckmann, O. Shapira, L. Vidiella, X. Wang</a:t>
            </a:r>
            <a:endParaRPr/>
          </a:p>
          <a:p>
            <a:pPr marL="0" lvl="0" indent="0" algn="l" rtl="0">
              <a:lnSpc>
                <a:spcPct val="100000"/>
              </a:lnSpc>
              <a:spcBef>
                <a:spcPts val="0"/>
              </a:spcBef>
              <a:spcAft>
                <a:spcPts val="0"/>
              </a:spcAft>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0" y="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 sz="1800"/>
              <a:t>Text Mining - Use Case #3</a:t>
            </a:r>
            <a:endParaRPr sz="1800"/>
          </a:p>
          <a:p>
            <a:pPr marL="0" lvl="0" indent="0" algn="l" rtl="0">
              <a:lnSpc>
                <a:spcPct val="100000"/>
              </a:lnSpc>
              <a:spcBef>
                <a:spcPts val="0"/>
              </a:spcBef>
              <a:spcAft>
                <a:spcPts val="0"/>
              </a:spcAft>
              <a:buSzPts val="2800"/>
              <a:buNone/>
            </a:pPr>
            <a:endParaRPr/>
          </a:p>
        </p:txBody>
      </p:sp>
      <p:pic>
        <p:nvPicPr>
          <p:cNvPr id="125" name="Google Shape;125;p22"/>
          <p:cNvPicPr preferRelativeResize="0"/>
          <p:nvPr/>
        </p:nvPicPr>
        <p:blipFill>
          <a:blip r:embed="rId3">
            <a:alphaModFix/>
          </a:blip>
          <a:stretch>
            <a:fillRect/>
          </a:stretch>
        </p:blipFill>
        <p:spPr>
          <a:xfrm>
            <a:off x="655650" y="528900"/>
            <a:ext cx="3345470" cy="4266000"/>
          </a:xfrm>
          <a:prstGeom prst="rect">
            <a:avLst/>
          </a:prstGeom>
          <a:noFill/>
          <a:ln>
            <a:noFill/>
          </a:ln>
        </p:spPr>
      </p:pic>
      <p:pic>
        <p:nvPicPr>
          <p:cNvPr id="126" name="Google Shape;126;p22"/>
          <p:cNvPicPr preferRelativeResize="0"/>
          <p:nvPr/>
        </p:nvPicPr>
        <p:blipFill>
          <a:blip r:embed="rId4">
            <a:alphaModFix/>
          </a:blip>
          <a:stretch>
            <a:fillRect/>
          </a:stretch>
        </p:blipFill>
        <p:spPr>
          <a:xfrm>
            <a:off x="4707945" y="528900"/>
            <a:ext cx="3325048" cy="4266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263400" y="724200"/>
            <a:ext cx="4045200" cy="1509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a:t>Conclusion &amp; Beyond</a:t>
            </a:r>
            <a:endParaRPr/>
          </a:p>
        </p:txBody>
      </p:sp>
      <p:sp>
        <p:nvSpPr>
          <p:cNvPr id="132" name="Google Shape;132;p23"/>
          <p:cNvSpPr txBox="1">
            <a:spLocks noGrp="1"/>
          </p:cNvSpPr>
          <p:nvPr>
            <p:ph type="body" idx="2"/>
          </p:nvPr>
        </p:nvSpPr>
        <p:spPr>
          <a:xfrm>
            <a:off x="4930950" y="169775"/>
            <a:ext cx="3837000" cy="4223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800"/>
              <a:buNone/>
            </a:pPr>
            <a:r>
              <a:rPr lang="en" sz="1400"/>
              <a:t>Though social media mining and web scraping had technical limitations, we were able to uncover some interesting sentiment analysis findings from the Yelp dataset.</a:t>
            </a:r>
            <a:endParaRPr sz="1400"/>
          </a:p>
          <a:p>
            <a:pPr marL="0" lvl="0" indent="0" algn="l" rtl="0">
              <a:lnSpc>
                <a:spcPct val="115000"/>
              </a:lnSpc>
              <a:spcBef>
                <a:spcPts val="1600"/>
              </a:spcBef>
              <a:spcAft>
                <a:spcPts val="0"/>
              </a:spcAft>
              <a:buSzPts val="1800"/>
              <a:buNone/>
            </a:pPr>
            <a:r>
              <a:rPr lang="en" sz="1400"/>
              <a:t>Sentiment of review text generally aligned with star ratings, but there were minor discrepancies observed when stratifying by different restaurant factors.</a:t>
            </a:r>
            <a:endParaRPr sz="1400"/>
          </a:p>
          <a:p>
            <a:pPr marL="0" lvl="0" indent="0" algn="l" rtl="0">
              <a:lnSpc>
                <a:spcPct val="115000"/>
              </a:lnSpc>
              <a:spcBef>
                <a:spcPts val="1600"/>
              </a:spcBef>
              <a:spcAft>
                <a:spcPts val="1600"/>
              </a:spcAft>
              <a:buSzPts val="1800"/>
              <a:buNone/>
            </a:pPr>
            <a:r>
              <a:rPr lang="en" sz="1400"/>
              <a:t>Next steps would be to try and capture emotions of reviews through sentiment analysis. Also, in order to access a higher quality data, it would be worth investigating options to purchase datasets and API subscriptions from review sites.</a:t>
            </a:r>
            <a:endParaRPr sz="1400"/>
          </a:p>
        </p:txBody>
      </p:sp>
      <p:pic>
        <p:nvPicPr>
          <p:cNvPr id="133" name="Google Shape;133;p23"/>
          <p:cNvPicPr preferRelativeResize="0"/>
          <p:nvPr/>
        </p:nvPicPr>
        <p:blipFill rotWithShape="1">
          <a:blip r:embed="rId3">
            <a:alphaModFix/>
          </a:blip>
          <a:srcRect/>
          <a:stretch/>
        </p:blipFill>
        <p:spPr>
          <a:xfrm>
            <a:off x="0" y="2941141"/>
            <a:ext cx="4572001" cy="22023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1869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Introduction</a:t>
            </a:r>
            <a:endParaRPr/>
          </a:p>
        </p:txBody>
      </p:sp>
      <p:sp>
        <p:nvSpPr>
          <p:cNvPr id="66" name="Google Shape;66;p14"/>
          <p:cNvSpPr txBox="1">
            <a:spLocks noGrp="1"/>
          </p:cNvSpPr>
          <p:nvPr>
            <p:ph type="body" idx="1"/>
          </p:nvPr>
        </p:nvSpPr>
        <p:spPr>
          <a:xfrm>
            <a:off x="311700" y="819700"/>
            <a:ext cx="55908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Online reviews are a big factor when one chooses where to eat. Yet, making a well-informed, quick decision can be a daunting task. </a:t>
            </a:r>
            <a:endParaRPr/>
          </a:p>
          <a:p>
            <a:pPr marL="457200" lvl="0" indent="-342900" algn="l" rtl="0">
              <a:lnSpc>
                <a:spcPct val="115000"/>
              </a:lnSpc>
              <a:spcBef>
                <a:spcPts val="1600"/>
              </a:spcBef>
              <a:spcAft>
                <a:spcPts val="0"/>
              </a:spcAft>
              <a:buSzPts val="1800"/>
              <a:buChar char="●"/>
            </a:pPr>
            <a:r>
              <a:rPr lang="en"/>
              <a:t>Star ratings won’t tell you specifically what was great/bad about a restaurant experience without a deep dive into reviews. </a:t>
            </a:r>
            <a:endParaRPr/>
          </a:p>
          <a:p>
            <a:pPr marL="457200" lvl="0" indent="-342900" algn="l" rtl="0">
              <a:lnSpc>
                <a:spcPct val="115000"/>
              </a:lnSpc>
              <a:spcBef>
                <a:spcPts val="0"/>
              </a:spcBef>
              <a:spcAft>
                <a:spcPts val="0"/>
              </a:spcAft>
              <a:buSzPts val="1800"/>
              <a:buChar char="●"/>
            </a:pPr>
            <a:r>
              <a:rPr lang="en"/>
              <a:t>Star ratings can also vary across websites.</a:t>
            </a:r>
            <a:endParaRPr/>
          </a:p>
          <a:p>
            <a:pPr marL="0" lvl="0" indent="0" algn="l" rtl="0">
              <a:lnSpc>
                <a:spcPct val="115000"/>
              </a:lnSpc>
              <a:spcBef>
                <a:spcPts val="1600"/>
              </a:spcBef>
              <a:spcAft>
                <a:spcPts val="1600"/>
              </a:spcAft>
              <a:buSzPts val="1800"/>
              <a:buNone/>
            </a:pPr>
            <a:r>
              <a:rPr lang="en"/>
              <a:t>Through the use of web scraping, social media mining and text mining, we set out to analyze restaurant data  and try and make a better informed decision. </a:t>
            </a:r>
            <a:endParaRPr/>
          </a:p>
        </p:txBody>
      </p:sp>
      <p:pic>
        <p:nvPicPr>
          <p:cNvPr id="67" name="Google Shape;67;p14"/>
          <p:cNvPicPr preferRelativeResize="0"/>
          <p:nvPr/>
        </p:nvPicPr>
        <p:blipFill rotWithShape="1">
          <a:blip r:embed="rId3">
            <a:alphaModFix/>
          </a:blip>
          <a:srcRect l="23126" r="12757"/>
          <a:stretch/>
        </p:blipFill>
        <p:spPr>
          <a:xfrm>
            <a:off x="5902475" y="0"/>
            <a:ext cx="3241525" cy="5055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Gathering Data &amp; Pre-Processing: Web Scraping</a:t>
            </a:r>
            <a:endParaRPr/>
          </a:p>
        </p:txBody>
      </p:sp>
      <p:sp>
        <p:nvSpPr>
          <p:cNvPr id="73" name="Google Shape;73;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Used both Python and R packages to loop through a list of URLs and extract reviews for specific restaurants</a:t>
            </a:r>
            <a:endParaRPr/>
          </a:p>
          <a:p>
            <a:pPr marL="457200" lvl="0" indent="-342900" algn="l" rtl="0">
              <a:lnSpc>
                <a:spcPct val="115000"/>
              </a:lnSpc>
              <a:spcBef>
                <a:spcPts val="0"/>
              </a:spcBef>
              <a:spcAft>
                <a:spcPts val="0"/>
              </a:spcAft>
              <a:buSzPts val="1800"/>
              <a:buChar char="●"/>
            </a:pPr>
            <a:r>
              <a:rPr lang="en"/>
              <a:t>Limitations:</a:t>
            </a:r>
            <a:endParaRPr/>
          </a:p>
          <a:p>
            <a:pPr marL="914400" lvl="1" indent="-342900" algn="l" rtl="0">
              <a:lnSpc>
                <a:spcPct val="115000"/>
              </a:lnSpc>
              <a:spcBef>
                <a:spcPts val="0"/>
              </a:spcBef>
              <a:spcAft>
                <a:spcPts val="0"/>
              </a:spcAft>
              <a:buSzPts val="1800"/>
              <a:buChar char="○"/>
            </a:pPr>
            <a:r>
              <a:rPr lang="en"/>
              <a:t>Our code was only able to scrap the summary of each review which was the text displayed on the HTML of the website. </a:t>
            </a:r>
            <a:endParaRPr/>
          </a:p>
          <a:p>
            <a:pPr marL="914400" lvl="1" indent="-342900" algn="l" rtl="0">
              <a:lnSpc>
                <a:spcPct val="115000"/>
              </a:lnSpc>
              <a:spcBef>
                <a:spcPts val="0"/>
              </a:spcBef>
              <a:spcAft>
                <a:spcPts val="0"/>
              </a:spcAft>
              <a:buSzPts val="1800"/>
              <a:buChar char="○"/>
            </a:pPr>
            <a:r>
              <a:rPr lang="en"/>
              <a:t>We were unable to loop through all the pages of the review website to retrieve every review written for a specific restaurant. The way that the website is structured means that all the different pages still share the same URL. This means that the library is not able to retrieve the html code of the other pages.</a:t>
            </a:r>
            <a:endParaRPr/>
          </a:p>
          <a:p>
            <a:pPr marL="457200" lvl="0" indent="-228600" algn="l" rtl="0">
              <a:lnSpc>
                <a:spcPct val="115000"/>
              </a:lnSpc>
              <a:spcBef>
                <a:spcPts val="0"/>
              </a:spcBef>
              <a:spcAft>
                <a:spcPts val="0"/>
              </a:spcAft>
              <a:buSzPts val="1800"/>
              <a:buNone/>
            </a:pPr>
            <a:endParaRPr/>
          </a:p>
        </p:txBody>
      </p:sp>
      <p:pic>
        <p:nvPicPr>
          <p:cNvPr id="74" name="Google Shape;74;p15"/>
          <p:cNvPicPr preferRelativeResize="0"/>
          <p:nvPr/>
        </p:nvPicPr>
        <p:blipFill rotWithShape="1">
          <a:blip r:embed="rId3">
            <a:alphaModFix/>
          </a:blip>
          <a:srcRect/>
          <a:stretch/>
        </p:blipFill>
        <p:spPr>
          <a:xfrm>
            <a:off x="0" y="3799855"/>
            <a:ext cx="4857407" cy="898620"/>
          </a:xfrm>
          <a:prstGeom prst="rect">
            <a:avLst/>
          </a:prstGeom>
          <a:noFill/>
          <a:ln>
            <a:noFill/>
          </a:ln>
        </p:spPr>
      </p:pic>
      <p:pic>
        <p:nvPicPr>
          <p:cNvPr id="75" name="Google Shape;75;p15"/>
          <p:cNvPicPr preferRelativeResize="0"/>
          <p:nvPr/>
        </p:nvPicPr>
        <p:blipFill rotWithShape="1">
          <a:blip r:embed="rId4">
            <a:alphaModFix/>
          </a:blip>
          <a:srcRect/>
          <a:stretch/>
        </p:blipFill>
        <p:spPr>
          <a:xfrm>
            <a:off x="5014314" y="3791627"/>
            <a:ext cx="3942818" cy="90684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Gathering Data &amp; Pre-Processing: Yelp API</a:t>
            </a:r>
            <a:endParaRPr/>
          </a:p>
        </p:txBody>
      </p:sp>
      <p:sp>
        <p:nvSpPr>
          <p:cNvPr id="81" name="Google Shape;81;p16"/>
          <p:cNvSpPr txBox="1">
            <a:spLocks noGrp="1"/>
          </p:cNvSpPr>
          <p:nvPr>
            <p:ph type="body" idx="1"/>
          </p:nvPr>
        </p:nvSpPr>
        <p:spPr>
          <a:xfrm>
            <a:off x="311700" y="1152475"/>
            <a:ext cx="4260300" cy="3416400"/>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SzPts val="1800"/>
              <a:buChar char="●"/>
            </a:pPr>
            <a:r>
              <a:rPr lang="en"/>
              <a:t>Free Yelp Fusion API that interface with Yelp website in R</a:t>
            </a:r>
            <a:endParaRPr/>
          </a:p>
          <a:p>
            <a:pPr marL="285750" lvl="0" indent="-285750" algn="l" rtl="0">
              <a:lnSpc>
                <a:spcPct val="100000"/>
              </a:lnSpc>
              <a:spcBef>
                <a:spcPts val="0"/>
              </a:spcBef>
              <a:spcAft>
                <a:spcPts val="0"/>
              </a:spcAft>
              <a:buSzPts val="1800"/>
              <a:buChar char="●"/>
            </a:pPr>
            <a:r>
              <a:rPr lang="en"/>
              <a:t>Limitations:</a:t>
            </a:r>
            <a:endParaRPr/>
          </a:p>
          <a:p>
            <a:pPr marL="742950" lvl="1" indent="-317500" algn="l" rtl="0">
              <a:lnSpc>
                <a:spcPct val="100000"/>
              </a:lnSpc>
              <a:spcBef>
                <a:spcPts val="1600"/>
              </a:spcBef>
              <a:spcAft>
                <a:spcPts val="0"/>
              </a:spcAft>
              <a:buSzPts val="1400"/>
              <a:buChar char="○"/>
            </a:pPr>
            <a:r>
              <a:rPr lang="en"/>
              <a:t>Only returns max of 50 rows per query</a:t>
            </a:r>
            <a:endParaRPr/>
          </a:p>
          <a:p>
            <a:pPr marL="742950" lvl="1" indent="-317500" algn="l" rtl="0">
              <a:lnSpc>
                <a:spcPct val="100000"/>
              </a:lnSpc>
              <a:spcBef>
                <a:spcPts val="1600"/>
              </a:spcBef>
              <a:spcAft>
                <a:spcPts val="0"/>
              </a:spcAft>
              <a:buSzPts val="1400"/>
              <a:buChar char="○"/>
            </a:pPr>
            <a:r>
              <a:rPr lang="en"/>
              <a:t>There’s a character limit that truncates text reviews</a:t>
            </a:r>
            <a:endParaRPr/>
          </a:p>
          <a:p>
            <a:pPr marL="742950" lvl="1" indent="-317500" algn="l" rtl="0">
              <a:lnSpc>
                <a:spcPct val="100000"/>
              </a:lnSpc>
              <a:spcBef>
                <a:spcPts val="1600"/>
              </a:spcBef>
              <a:spcAft>
                <a:spcPts val="0"/>
              </a:spcAft>
              <a:buSzPts val="1400"/>
              <a:buChar char="○"/>
            </a:pPr>
            <a:r>
              <a:rPr lang="en"/>
              <a:t>You can only extract up to 3 reviews for a specific restaurant. </a:t>
            </a:r>
            <a:endParaRPr/>
          </a:p>
          <a:p>
            <a:pPr marL="285750" lvl="0" indent="-171450" algn="l" rtl="0">
              <a:lnSpc>
                <a:spcPct val="100000"/>
              </a:lnSpc>
              <a:spcBef>
                <a:spcPts val="0"/>
              </a:spcBef>
              <a:spcAft>
                <a:spcPts val="0"/>
              </a:spcAft>
              <a:buSzPts val="1800"/>
              <a:buNone/>
            </a:pPr>
            <a:endParaRPr/>
          </a:p>
          <a:p>
            <a:pPr marL="0" lvl="0" indent="0" algn="l" rtl="0">
              <a:lnSpc>
                <a:spcPct val="100000"/>
              </a:lnSpc>
              <a:spcBef>
                <a:spcPts val="0"/>
              </a:spcBef>
              <a:spcAft>
                <a:spcPts val="0"/>
              </a:spcAft>
              <a:buSzPts val="1800"/>
              <a:buNone/>
            </a:pPr>
            <a:endParaRPr/>
          </a:p>
          <a:p>
            <a:pPr marL="0" lvl="0" indent="0" algn="l" rtl="0">
              <a:lnSpc>
                <a:spcPct val="100000"/>
              </a:lnSpc>
              <a:spcBef>
                <a:spcPts val="0"/>
              </a:spcBef>
              <a:spcAft>
                <a:spcPts val="0"/>
              </a:spcAft>
              <a:buSzPts val="1800"/>
              <a:buNone/>
            </a:pPr>
            <a:endParaRPr/>
          </a:p>
          <a:p>
            <a:pPr marL="0" lvl="0" indent="0" algn="l" rtl="0">
              <a:lnSpc>
                <a:spcPct val="100000"/>
              </a:lnSpc>
              <a:spcBef>
                <a:spcPts val="0"/>
              </a:spcBef>
              <a:spcAft>
                <a:spcPts val="0"/>
              </a:spcAft>
              <a:buSzPts val="1800"/>
              <a:buNone/>
            </a:pPr>
            <a:endParaRPr/>
          </a:p>
          <a:p>
            <a:pPr marL="0" lvl="0" indent="0" algn="l" rtl="0">
              <a:lnSpc>
                <a:spcPct val="100000"/>
              </a:lnSpc>
              <a:spcBef>
                <a:spcPts val="0"/>
              </a:spcBef>
              <a:spcAft>
                <a:spcPts val="0"/>
              </a:spcAft>
              <a:buSzPts val="1800"/>
              <a:buNone/>
            </a:pPr>
            <a:endParaRPr/>
          </a:p>
          <a:p>
            <a:pPr marL="0" lvl="0" indent="0" algn="l" rtl="0">
              <a:lnSpc>
                <a:spcPct val="100000"/>
              </a:lnSpc>
              <a:spcBef>
                <a:spcPts val="0"/>
              </a:spcBef>
              <a:spcAft>
                <a:spcPts val="0"/>
              </a:spcAft>
              <a:buSzPts val="1800"/>
              <a:buNone/>
            </a:pPr>
            <a:endParaRPr/>
          </a:p>
          <a:p>
            <a:pPr marL="0" lvl="0" indent="0" algn="l" rtl="0">
              <a:lnSpc>
                <a:spcPct val="100000"/>
              </a:lnSpc>
              <a:spcBef>
                <a:spcPts val="0"/>
              </a:spcBef>
              <a:spcAft>
                <a:spcPts val="0"/>
              </a:spcAft>
              <a:buSzPts val="1800"/>
              <a:buNone/>
            </a:pPr>
            <a:endParaRPr/>
          </a:p>
          <a:p>
            <a:pPr marL="0" lvl="0" indent="0" algn="l" rtl="0">
              <a:lnSpc>
                <a:spcPct val="100000"/>
              </a:lnSpc>
              <a:spcBef>
                <a:spcPts val="0"/>
              </a:spcBef>
              <a:spcAft>
                <a:spcPts val="0"/>
              </a:spcAft>
              <a:buSzPts val="1800"/>
              <a:buNone/>
            </a:pPr>
            <a:endParaRPr/>
          </a:p>
          <a:p>
            <a:pPr marL="0" lvl="0" indent="0" algn="l" rtl="0">
              <a:lnSpc>
                <a:spcPct val="100000"/>
              </a:lnSpc>
              <a:spcBef>
                <a:spcPts val="0"/>
              </a:spcBef>
              <a:spcAft>
                <a:spcPts val="0"/>
              </a:spcAft>
              <a:buSzPts val="1800"/>
              <a:buNone/>
            </a:pPr>
            <a:endParaRPr/>
          </a:p>
          <a:p>
            <a:pPr marL="0" lvl="0" indent="0" algn="l" rtl="0">
              <a:lnSpc>
                <a:spcPct val="100000"/>
              </a:lnSpc>
              <a:spcBef>
                <a:spcPts val="0"/>
              </a:spcBef>
              <a:spcAft>
                <a:spcPts val="0"/>
              </a:spcAft>
              <a:buSzPts val="1800"/>
              <a:buNone/>
            </a:pPr>
            <a:r>
              <a:rPr lang="en" sz="1400"/>
              <a:t>4. Twitter API: Attempted to extract tweets for a specific restaurant from Twitter API</a:t>
            </a:r>
            <a:endParaRPr sz="1400"/>
          </a:p>
          <a:p>
            <a:pPr marL="914400" lvl="0" indent="-317500" algn="l" rtl="0">
              <a:lnSpc>
                <a:spcPct val="100000"/>
              </a:lnSpc>
              <a:spcBef>
                <a:spcPts val="0"/>
              </a:spcBef>
              <a:spcAft>
                <a:spcPts val="0"/>
              </a:spcAft>
              <a:buSzPts val="1400"/>
              <a:buChar char="●"/>
            </a:pPr>
            <a:r>
              <a:rPr lang="en" sz="1400"/>
              <a:t>Successes: Able to access tweets for a chosen restaurant through R script. </a:t>
            </a:r>
            <a:endParaRPr sz="1400"/>
          </a:p>
          <a:p>
            <a:pPr marL="914400" lvl="0" indent="-317500" algn="l" rtl="0">
              <a:lnSpc>
                <a:spcPct val="100000"/>
              </a:lnSpc>
              <a:spcBef>
                <a:spcPts val="0"/>
              </a:spcBef>
              <a:spcAft>
                <a:spcPts val="0"/>
              </a:spcAft>
              <a:buSzPts val="1400"/>
              <a:buChar char="●"/>
            </a:pPr>
            <a:r>
              <a:rPr lang="en" sz="1400"/>
              <a:t>Limitations: Only able to access tweets from past 6-9 days</a:t>
            </a:r>
            <a:endParaRPr sz="1400"/>
          </a:p>
          <a:p>
            <a:pPr marL="0" lvl="0" indent="0" algn="l" rtl="0">
              <a:lnSpc>
                <a:spcPct val="100000"/>
              </a:lnSpc>
              <a:spcBef>
                <a:spcPts val="0"/>
              </a:spcBef>
              <a:spcAft>
                <a:spcPts val="0"/>
              </a:spcAft>
              <a:buSzPts val="1800"/>
              <a:buNone/>
            </a:pPr>
            <a:endParaRPr/>
          </a:p>
        </p:txBody>
      </p:sp>
      <p:pic>
        <p:nvPicPr>
          <p:cNvPr id="82" name="Google Shape;82;p16"/>
          <p:cNvPicPr preferRelativeResize="0"/>
          <p:nvPr/>
        </p:nvPicPr>
        <p:blipFill rotWithShape="1">
          <a:blip r:embed="rId3">
            <a:alphaModFix/>
          </a:blip>
          <a:srcRect/>
          <a:stretch/>
        </p:blipFill>
        <p:spPr>
          <a:xfrm>
            <a:off x="4687159" y="1152475"/>
            <a:ext cx="4195583" cy="2035598"/>
          </a:xfrm>
          <a:prstGeom prst="rect">
            <a:avLst/>
          </a:prstGeom>
          <a:noFill/>
          <a:ln>
            <a:noFill/>
          </a:ln>
        </p:spPr>
      </p:pic>
      <p:pic>
        <p:nvPicPr>
          <p:cNvPr id="83" name="Google Shape;83;p16"/>
          <p:cNvPicPr preferRelativeResize="0"/>
          <p:nvPr/>
        </p:nvPicPr>
        <p:blipFill rotWithShape="1">
          <a:blip r:embed="rId4">
            <a:alphaModFix/>
          </a:blip>
          <a:srcRect/>
          <a:stretch/>
        </p:blipFill>
        <p:spPr>
          <a:xfrm>
            <a:off x="4687159" y="3753461"/>
            <a:ext cx="4312462" cy="47512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Gathering Data &amp; Pre-Processing: Twitter API</a:t>
            </a:r>
            <a:endParaRPr/>
          </a:p>
        </p:txBody>
      </p:sp>
      <p:sp>
        <p:nvSpPr>
          <p:cNvPr id="89" name="Google Shape;89;p17"/>
          <p:cNvSpPr txBox="1">
            <a:spLocks noGrp="1"/>
          </p:cNvSpPr>
          <p:nvPr>
            <p:ph type="body" idx="1"/>
          </p:nvPr>
        </p:nvSpPr>
        <p:spPr>
          <a:xfrm>
            <a:off x="311700" y="1152475"/>
            <a:ext cx="3747000" cy="3416400"/>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SzPts val="1800"/>
              <a:buChar char="●"/>
            </a:pPr>
            <a:r>
              <a:rPr lang="en"/>
              <a:t>Free Twitter API that calls most recent tweets that mention key terms</a:t>
            </a:r>
            <a:endParaRPr/>
          </a:p>
          <a:p>
            <a:pPr marL="285750" lvl="0" indent="-285750" algn="l" rtl="0">
              <a:lnSpc>
                <a:spcPct val="100000"/>
              </a:lnSpc>
              <a:spcBef>
                <a:spcPts val="0"/>
              </a:spcBef>
              <a:spcAft>
                <a:spcPts val="0"/>
              </a:spcAft>
              <a:buSzPts val="1800"/>
              <a:buChar char="●"/>
            </a:pPr>
            <a:r>
              <a:rPr lang="en"/>
              <a:t>Limitations:</a:t>
            </a:r>
            <a:endParaRPr/>
          </a:p>
          <a:p>
            <a:pPr marL="742950" lvl="1" indent="-317500" algn="l" rtl="0">
              <a:lnSpc>
                <a:spcPct val="100000"/>
              </a:lnSpc>
              <a:spcBef>
                <a:spcPts val="1600"/>
              </a:spcBef>
              <a:spcAft>
                <a:spcPts val="0"/>
              </a:spcAft>
              <a:buSzPts val="1400"/>
              <a:buChar char="○"/>
            </a:pPr>
            <a:r>
              <a:rPr lang="en"/>
              <a:t>Only retrieves tweets from the last 6-9 days. </a:t>
            </a:r>
            <a:endParaRPr/>
          </a:p>
          <a:p>
            <a:pPr marL="742950" lvl="1" indent="-317500" algn="l" rtl="0">
              <a:lnSpc>
                <a:spcPct val="100000"/>
              </a:lnSpc>
              <a:spcBef>
                <a:spcPts val="1600"/>
              </a:spcBef>
              <a:spcAft>
                <a:spcPts val="0"/>
              </a:spcAft>
              <a:buSzPts val="1400"/>
              <a:buChar char="○"/>
            </a:pPr>
            <a:r>
              <a:rPr lang="en"/>
              <a:t>Can only request 18,000 tweets in one call. </a:t>
            </a:r>
            <a:endParaRPr/>
          </a:p>
          <a:p>
            <a:pPr marL="285750" lvl="0" indent="-171450" algn="l" rtl="0">
              <a:lnSpc>
                <a:spcPct val="100000"/>
              </a:lnSpc>
              <a:spcBef>
                <a:spcPts val="0"/>
              </a:spcBef>
              <a:spcAft>
                <a:spcPts val="0"/>
              </a:spcAft>
              <a:buSzPts val="1800"/>
              <a:buNone/>
            </a:pPr>
            <a:endParaRPr/>
          </a:p>
          <a:p>
            <a:pPr marL="0" lvl="0" indent="0" algn="l" rtl="0">
              <a:lnSpc>
                <a:spcPct val="100000"/>
              </a:lnSpc>
              <a:spcBef>
                <a:spcPts val="0"/>
              </a:spcBef>
              <a:spcAft>
                <a:spcPts val="0"/>
              </a:spcAft>
              <a:buSzPts val="1800"/>
              <a:buNone/>
            </a:pPr>
            <a:endParaRPr/>
          </a:p>
          <a:p>
            <a:pPr marL="0" lvl="0" indent="0" algn="l" rtl="0">
              <a:lnSpc>
                <a:spcPct val="100000"/>
              </a:lnSpc>
              <a:spcBef>
                <a:spcPts val="0"/>
              </a:spcBef>
              <a:spcAft>
                <a:spcPts val="0"/>
              </a:spcAft>
              <a:buSzPts val="1800"/>
              <a:buNone/>
            </a:pPr>
            <a:endParaRPr/>
          </a:p>
          <a:p>
            <a:pPr marL="0" lvl="0" indent="0" algn="l" rtl="0">
              <a:lnSpc>
                <a:spcPct val="100000"/>
              </a:lnSpc>
              <a:spcBef>
                <a:spcPts val="0"/>
              </a:spcBef>
              <a:spcAft>
                <a:spcPts val="0"/>
              </a:spcAft>
              <a:buSzPts val="1800"/>
              <a:buNone/>
            </a:pPr>
            <a:endParaRPr/>
          </a:p>
          <a:p>
            <a:pPr marL="0" lvl="0" indent="0" algn="l" rtl="0">
              <a:lnSpc>
                <a:spcPct val="100000"/>
              </a:lnSpc>
              <a:spcBef>
                <a:spcPts val="0"/>
              </a:spcBef>
              <a:spcAft>
                <a:spcPts val="0"/>
              </a:spcAft>
              <a:buSzPts val="1800"/>
              <a:buNone/>
            </a:pPr>
            <a:endParaRPr/>
          </a:p>
          <a:p>
            <a:pPr marL="0" lvl="0" indent="0" algn="l" rtl="0">
              <a:lnSpc>
                <a:spcPct val="100000"/>
              </a:lnSpc>
              <a:spcBef>
                <a:spcPts val="0"/>
              </a:spcBef>
              <a:spcAft>
                <a:spcPts val="0"/>
              </a:spcAft>
              <a:buSzPts val="1800"/>
              <a:buNone/>
            </a:pPr>
            <a:endParaRPr/>
          </a:p>
          <a:p>
            <a:pPr marL="0" lvl="0" indent="0" algn="l" rtl="0">
              <a:lnSpc>
                <a:spcPct val="100000"/>
              </a:lnSpc>
              <a:spcBef>
                <a:spcPts val="0"/>
              </a:spcBef>
              <a:spcAft>
                <a:spcPts val="0"/>
              </a:spcAft>
              <a:buSzPts val="1800"/>
              <a:buNone/>
            </a:pPr>
            <a:endParaRPr/>
          </a:p>
          <a:p>
            <a:pPr marL="0" lvl="0" indent="0" algn="l" rtl="0">
              <a:lnSpc>
                <a:spcPct val="100000"/>
              </a:lnSpc>
              <a:spcBef>
                <a:spcPts val="0"/>
              </a:spcBef>
              <a:spcAft>
                <a:spcPts val="0"/>
              </a:spcAft>
              <a:buSzPts val="1800"/>
              <a:buNone/>
            </a:pPr>
            <a:endParaRPr/>
          </a:p>
          <a:p>
            <a:pPr marL="0" lvl="0" indent="0" algn="l" rtl="0">
              <a:lnSpc>
                <a:spcPct val="100000"/>
              </a:lnSpc>
              <a:spcBef>
                <a:spcPts val="0"/>
              </a:spcBef>
              <a:spcAft>
                <a:spcPts val="0"/>
              </a:spcAft>
              <a:buSzPts val="1800"/>
              <a:buNone/>
            </a:pPr>
            <a:endParaRPr/>
          </a:p>
          <a:p>
            <a:pPr marL="0" lvl="0" indent="0" algn="l" rtl="0">
              <a:lnSpc>
                <a:spcPct val="100000"/>
              </a:lnSpc>
              <a:spcBef>
                <a:spcPts val="0"/>
              </a:spcBef>
              <a:spcAft>
                <a:spcPts val="0"/>
              </a:spcAft>
              <a:buSzPts val="1800"/>
              <a:buNone/>
            </a:pPr>
            <a:r>
              <a:rPr lang="en" sz="1400"/>
              <a:t>4. Twitter API: Attempted to extract tweets for a specific restaurant from Twitter API</a:t>
            </a:r>
            <a:endParaRPr sz="1400"/>
          </a:p>
          <a:p>
            <a:pPr marL="914400" lvl="0" indent="-317500" algn="l" rtl="0">
              <a:lnSpc>
                <a:spcPct val="100000"/>
              </a:lnSpc>
              <a:spcBef>
                <a:spcPts val="0"/>
              </a:spcBef>
              <a:spcAft>
                <a:spcPts val="0"/>
              </a:spcAft>
              <a:buSzPts val="1400"/>
              <a:buChar char="●"/>
            </a:pPr>
            <a:r>
              <a:rPr lang="en" sz="1400"/>
              <a:t>Successes: Able to access tweets for a chosen restaurant through R script. </a:t>
            </a:r>
            <a:endParaRPr sz="1400"/>
          </a:p>
          <a:p>
            <a:pPr marL="914400" lvl="0" indent="-317500" algn="l" rtl="0">
              <a:lnSpc>
                <a:spcPct val="100000"/>
              </a:lnSpc>
              <a:spcBef>
                <a:spcPts val="0"/>
              </a:spcBef>
              <a:spcAft>
                <a:spcPts val="0"/>
              </a:spcAft>
              <a:buSzPts val="1400"/>
              <a:buChar char="●"/>
            </a:pPr>
            <a:r>
              <a:rPr lang="en" sz="1400"/>
              <a:t>Limitations: Only able to access tweets from past 6-9 days</a:t>
            </a:r>
            <a:endParaRPr sz="1400"/>
          </a:p>
          <a:p>
            <a:pPr marL="0" lvl="0" indent="0" algn="l" rtl="0">
              <a:lnSpc>
                <a:spcPct val="100000"/>
              </a:lnSpc>
              <a:spcBef>
                <a:spcPts val="0"/>
              </a:spcBef>
              <a:spcAft>
                <a:spcPts val="0"/>
              </a:spcAft>
              <a:buSzPts val="1800"/>
              <a:buNone/>
            </a:pPr>
            <a:endParaRPr/>
          </a:p>
        </p:txBody>
      </p:sp>
      <p:pic>
        <p:nvPicPr>
          <p:cNvPr id="90" name="Google Shape;90;p17"/>
          <p:cNvPicPr preferRelativeResize="0"/>
          <p:nvPr/>
        </p:nvPicPr>
        <p:blipFill rotWithShape="1">
          <a:blip r:embed="rId3">
            <a:alphaModFix/>
          </a:blip>
          <a:srcRect/>
          <a:stretch/>
        </p:blipFill>
        <p:spPr>
          <a:xfrm>
            <a:off x="4234806" y="1643987"/>
            <a:ext cx="4673592" cy="24333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Gathering Data &amp; Pre-Processing: Yelp Dataset</a:t>
            </a:r>
            <a:endParaRPr/>
          </a:p>
        </p:txBody>
      </p:sp>
      <p:sp>
        <p:nvSpPr>
          <p:cNvPr id="96" name="Google Shape;96;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Free public dataset that contains 6M rows of reviews for 200K businesses</a:t>
            </a:r>
            <a:endParaRPr/>
          </a:p>
          <a:p>
            <a:pPr marL="457200" lvl="0" indent="-342900" algn="l" rtl="0">
              <a:lnSpc>
                <a:spcPct val="115000"/>
              </a:lnSpc>
              <a:spcBef>
                <a:spcPts val="0"/>
              </a:spcBef>
              <a:spcAft>
                <a:spcPts val="0"/>
              </a:spcAft>
              <a:buSzPts val="1800"/>
              <a:buChar char="●"/>
            </a:pPr>
            <a:r>
              <a:rPr lang="en"/>
              <a:t>Was the primary source for subsequent text and sentiment analysis</a:t>
            </a:r>
            <a:endParaRPr/>
          </a:p>
          <a:p>
            <a:pPr marL="457200" lvl="0" indent="-342900" algn="l" rtl="0">
              <a:lnSpc>
                <a:spcPct val="115000"/>
              </a:lnSpc>
              <a:spcBef>
                <a:spcPts val="0"/>
              </a:spcBef>
              <a:spcAft>
                <a:spcPts val="0"/>
              </a:spcAft>
              <a:buSzPts val="1800"/>
              <a:buChar char="●"/>
            </a:pPr>
            <a:r>
              <a:rPr lang="en"/>
              <a:t>Due to processing restraints, could only read the first 2M rows</a:t>
            </a:r>
            <a:endParaRPr/>
          </a:p>
        </p:txBody>
      </p:sp>
      <p:pic>
        <p:nvPicPr>
          <p:cNvPr id="97" name="Google Shape;97;p18"/>
          <p:cNvPicPr preferRelativeResize="0"/>
          <p:nvPr/>
        </p:nvPicPr>
        <p:blipFill rotWithShape="1">
          <a:blip r:embed="rId3">
            <a:alphaModFix/>
          </a:blip>
          <a:srcRect/>
          <a:stretch/>
        </p:blipFill>
        <p:spPr>
          <a:xfrm>
            <a:off x="697611" y="2331241"/>
            <a:ext cx="7305107" cy="1058225"/>
          </a:xfrm>
          <a:prstGeom prst="rect">
            <a:avLst/>
          </a:prstGeom>
          <a:noFill/>
          <a:ln>
            <a:noFill/>
          </a:ln>
        </p:spPr>
      </p:pic>
      <p:pic>
        <p:nvPicPr>
          <p:cNvPr id="98" name="Google Shape;98;p18"/>
          <p:cNvPicPr preferRelativeResize="0"/>
          <p:nvPr/>
        </p:nvPicPr>
        <p:blipFill rotWithShape="1">
          <a:blip r:embed="rId4">
            <a:alphaModFix/>
          </a:blip>
          <a:srcRect/>
          <a:stretch/>
        </p:blipFill>
        <p:spPr>
          <a:xfrm>
            <a:off x="697611" y="3532872"/>
            <a:ext cx="7305106" cy="116560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
              <a:t>Text Mining - Use Case #1</a:t>
            </a:r>
            <a:endParaRPr/>
          </a:p>
          <a:p>
            <a:pPr marL="0" lvl="0" indent="0" algn="l" rtl="0">
              <a:lnSpc>
                <a:spcPct val="100000"/>
              </a:lnSpc>
              <a:spcBef>
                <a:spcPts val="0"/>
              </a:spcBef>
              <a:spcAft>
                <a:spcPts val="0"/>
              </a:spcAft>
              <a:buSzPts val="2800"/>
              <a:buNone/>
            </a:pPr>
            <a:endParaRPr/>
          </a:p>
        </p:txBody>
      </p:sp>
      <p:sp>
        <p:nvSpPr>
          <p:cNvPr id="104" name="Google Shape;104;p19"/>
          <p:cNvSpPr txBox="1">
            <a:spLocks noGrp="1"/>
          </p:cNvSpPr>
          <p:nvPr>
            <p:ph type="body" idx="1"/>
          </p:nvPr>
        </p:nvSpPr>
        <p:spPr>
          <a:xfrm>
            <a:off x="311700" y="1017725"/>
            <a:ext cx="8520600" cy="418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b="1"/>
              <a:t>Sentiment Analysis of restaurant reviews</a:t>
            </a:r>
            <a:endParaRPr b="1"/>
          </a:p>
        </p:txBody>
      </p:sp>
      <p:pic>
        <p:nvPicPr>
          <p:cNvPr id="105" name="Google Shape;105;p19"/>
          <p:cNvPicPr preferRelativeResize="0"/>
          <p:nvPr/>
        </p:nvPicPr>
        <p:blipFill rotWithShape="1">
          <a:blip r:embed="rId3">
            <a:alphaModFix/>
          </a:blip>
          <a:srcRect t="1882"/>
          <a:stretch/>
        </p:blipFill>
        <p:spPr>
          <a:xfrm>
            <a:off x="922450" y="1547350"/>
            <a:ext cx="7711326" cy="33386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28375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Text Mining - Use Case #2</a:t>
            </a:r>
            <a:endParaRPr/>
          </a:p>
        </p:txBody>
      </p:sp>
      <p:sp>
        <p:nvSpPr>
          <p:cNvPr id="111" name="Google Shape;111;p20"/>
          <p:cNvSpPr txBox="1">
            <a:spLocks noGrp="1"/>
          </p:cNvSpPr>
          <p:nvPr>
            <p:ph type="body" idx="1"/>
          </p:nvPr>
        </p:nvSpPr>
        <p:spPr>
          <a:xfrm>
            <a:off x="311700" y="856450"/>
            <a:ext cx="8520600" cy="887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b="1"/>
              <a:t>When comparing Phoenix, AZ and Las Vegas, NV, what type of categories are most frequent? Are there any similarities between the two cities?</a:t>
            </a:r>
            <a:endParaRPr b="1"/>
          </a:p>
        </p:txBody>
      </p:sp>
      <p:pic>
        <p:nvPicPr>
          <p:cNvPr id="112" name="Google Shape;112;p20"/>
          <p:cNvPicPr preferRelativeResize="0"/>
          <p:nvPr/>
        </p:nvPicPr>
        <p:blipFill rotWithShape="1">
          <a:blip r:embed="rId3">
            <a:alphaModFix/>
          </a:blip>
          <a:srcRect/>
          <a:stretch/>
        </p:blipFill>
        <p:spPr>
          <a:xfrm>
            <a:off x="1490925" y="1744150"/>
            <a:ext cx="6396628" cy="2798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1414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
              <a:t>Text Mining - Use Case #3</a:t>
            </a:r>
            <a:endParaRPr/>
          </a:p>
          <a:p>
            <a:pPr marL="0" lvl="0" indent="0" algn="l" rtl="0">
              <a:lnSpc>
                <a:spcPct val="100000"/>
              </a:lnSpc>
              <a:spcBef>
                <a:spcPts val="0"/>
              </a:spcBef>
              <a:spcAft>
                <a:spcPts val="0"/>
              </a:spcAft>
              <a:buSzPts val="2800"/>
              <a:buNone/>
            </a:pPr>
            <a:endParaRPr/>
          </a:p>
        </p:txBody>
      </p:sp>
      <p:sp>
        <p:nvSpPr>
          <p:cNvPr id="118" name="Google Shape;118;p21"/>
          <p:cNvSpPr txBox="1">
            <a:spLocks noGrp="1"/>
          </p:cNvSpPr>
          <p:nvPr>
            <p:ph type="body" idx="1"/>
          </p:nvPr>
        </p:nvSpPr>
        <p:spPr>
          <a:xfrm>
            <a:off x="311700" y="1101350"/>
            <a:ext cx="2456100" cy="2447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 b="1">
                <a:solidFill>
                  <a:srgbClr val="666666"/>
                </a:solidFill>
              </a:rPr>
              <a:t>Sentiment Analysis for the two top reviewed restaurants in Las Vegas: Which restaurant is rated higher for food, staff, service and atmosphere?</a:t>
            </a:r>
            <a:endParaRPr b="1">
              <a:solidFill>
                <a:srgbClr val="666666"/>
              </a:solidFill>
            </a:endParaRPr>
          </a:p>
          <a:p>
            <a:pPr marL="0" lvl="0" indent="0" algn="l" rtl="0">
              <a:lnSpc>
                <a:spcPct val="100000"/>
              </a:lnSpc>
              <a:spcBef>
                <a:spcPts val="0"/>
              </a:spcBef>
              <a:spcAft>
                <a:spcPts val="0"/>
              </a:spcAft>
              <a:buClr>
                <a:srgbClr val="000000"/>
              </a:buClr>
              <a:buSzPts val="1100"/>
              <a:buFont typeface="Arial"/>
              <a:buNone/>
            </a:pPr>
            <a:endParaRPr b="1">
              <a:solidFill>
                <a:srgbClr val="666666"/>
              </a:solidFill>
            </a:endParaRPr>
          </a:p>
          <a:p>
            <a:pPr marL="0" lvl="0" indent="0" algn="l" rtl="0">
              <a:lnSpc>
                <a:spcPct val="100000"/>
              </a:lnSpc>
              <a:spcBef>
                <a:spcPts val="0"/>
              </a:spcBef>
              <a:spcAft>
                <a:spcPts val="0"/>
              </a:spcAft>
              <a:buClr>
                <a:srgbClr val="000000"/>
              </a:buClr>
              <a:buSzPts val="1100"/>
              <a:buFont typeface="Arial"/>
              <a:buNone/>
            </a:pPr>
            <a:r>
              <a:rPr lang="en" u="sng">
                <a:solidFill>
                  <a:srgbClr val="666666"/>
                </a:solidFill>
              </a:rPr>
              <a:t>Restaurants:</a:t>
            </a:r>
            <a:endParaRPr u="sng">
              <a:solidFill>
                <a:srgbClr val="666666"/>
              </a:solidFill>
            </a:endParaRPr>
          </a:p>
          <a:p>
            <a:pPr marL="0" lvl="0" indent="0" algn="l" rtl="0">
              <a:lnSpc>
                <a:spcPct val="100000"/>
              </a:lnSpc>
              <a:spcBef>
                <a:spcPts val="0"/>
              </a:spcBef>
              <a:spcAft>
                <a:spcPts val="0"/>
              </a:spcAft>
              <a:buClr>
                <a:srgbClr val="000000"/>
              </a:buClr>
              <a:buSzPts val="1100"/>
              <a:buFont typeface="Arial"/>
              <a:buNone/>
            </a:pPr>
            <a:r>
              <a:rPr lang="en">
                <a:solidFill>
                  <a:srgbClr val="666666"/>
                </a:solidFill>
              </a:rPr>
              <a:t>Hash House A Go Go</a:t>
            </a:r>
            <a:endParaRPr>
              <a:solidFill>
                <a:srgbClr val="666666"/>
              </a:solidFill>
            </a:endParaRPr>
          </a:p>
          <a:p>
            <a:pPr marL="0" lvl="0" indent="0" algn="l" rtl="0">
              <a:lnSpc>
                <a:spcPct val="100000"/>
              </a:lnSpc>
              <a:spcBef>
                <a:spcPts val="0"/>
              </a:spcBef>
              <a:spcAft>
                <a:spcPts val="0"/>
              </a:spcAft>
              <a:buClr>
                <a:srgbClr val="000000"/>
              </a:buClr>
              <a:buSzPts val="1100"/>
              <a:buFont typeface="Arial"/>
              <a:buNone/>
            </a:pPr>
            <a:r>
              <a:rPr lang="en">
                <a:solidFill>
                  <a:srgbClr val="666666"/>
                </a:solidFill>
              </a:rPr>
              <a:t>Mon Ami Gabi</a:t>
            </a:r>
            <a:endParaRPr>
              <a:solidFill>
                <a:srgbClr val="666666"/>
              </a:solidFill>
            </a:endParaRPr>
          </a:p>
          <a:p>
            <a:pPr marL="0" lvl="0" indent="0" algn="l" rtl="0">
              <a:lnSpc>
                <a:spcPct val="100000"/>
              </a:lnSpc>
              <a:spcBef>
                <a:spcPts val="0"/>
              </a:spcBef>
              <a:spcAft>
                <a:spcPts val="0"/>
              </a:spcAft>
              <a:buClr>
                <a:srgbClr val="000000"/>
              </a:buClr>
              <a:buSzPts val="1100"/>
              <a:buFont typeface="Arial"/>
              <a:buNone/>
            </a:pPr>
            <a:endParaRPr b="1">
              <a:solidFill>
                <a:srgbClr val="666666"/>
              </a:solidFill>
            </a:endParaRPr>
          </a:p>
        </p:txBody>
      </p:sp>
      <p:pic>
        <p:nvPicPr>
          <p:cNvPr id="119" name="Google Shape;119;p21"/>
          <p:cNvPicPr preferRelativeResize="0"/>
          <p:nvPr/>
        </p:nvPicPr>
        <p:blipFill rotWithShape="1">
          <a:blip r:embed="rId3">
            <a:alphaModFix/>
          </a:blip>
          <a:srcRect/>
          <a:stretch/>
        </p:blipFill>
        <p:spPr>
          <a:xfrm>
            <a:off x="3101450" y="1039937"/>
            <a:ext cx="5552225" cy="3297175"/>
          </a:xfrm>
          <a:prstGeom prst="rect">
            <a:avLst/>
          </a:prstGeom>
          <a:noFill/>
          <a:ln>
            <a:noFill/>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637</Words>
  <Application>Microsoft Macintosh PowerPoint</Application>
  <PresentationFormat>On-screen Show (16:9)</PresentationFormat>
  <Paragraphs>66</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Proxima Nova</vt:lpstr>
      <vt:lpstr>Arial</vt:lpstr>
      <vt:lpstr>Spearmint</vt:lpstr>
      <vt:lpstr>Restaurant Exploration through the Lens of Reviews</vt:lpstr>
      <vt:lpstr>Introduction</vt:lpstr>
      <vt:lpstr>Gathering Data &amp; Pre-Processing: Web Scraping</vt:lpstr>
      <vt:lpstr>Gathering Data &amp; Pre-Processing: Yelp API</vt:lpstr>
      <vt:lpstr>Gathering Data &amp; Pre-Processing: Twitter API</vt:lpstr>
      <vt:lpstr>Gathering Data &amp; Pre-Processing: Yelp Dataset</vt:lpstr>
      <vt:lpstr>Text Mining - Use Case #1 </vt:lpstr>
      <vt:lpstr>Text Mining - Use Case #2</vt:lpstr>
      <vt:lpstr>Text Mining - Use Case #3 </vt:lpstr>
      <vt:lpstr>Text Mining - Use Case #3 </vt:lpstr>
      <vt:lpstr>Conclusion &amp; Beyond</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Exploration through the Lens of Reviews</dc:title>
  <cp:lastModifiedBy>Microsoft Office User</cp:lastModifiedBy>
  <cp:revision>2</cp:revision>
  <dcterms:modified xsi:type="dcterms:W3CDTF">2018-12-10T22:45:36Z</dcterms:modified>
</cp:coreProperties>
</file>