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2" r:id="rId5"/>
    <p:sldId id="258" r:id="rId6"/>
    <p:sldId id="260" r:id="rId7"/>
    <p:sldId id="261" r:id="rId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1"/>
    <p:restoredTop sz="94666"/>
  </p:normalViewPr>
  <p:slideViewPr>
    <p:cSldViewPr snapToGrid="0" snapToObjects="1">
      <p:cViewPr varScale="1">
        <p:scale>
          <a:sx n="69" d="100"/>
          <a:sy n="69" d="100"/>
        </p:scale>
        <p:origin x="103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BD7379-B9A6-A645-A2C8-35AC55244E6E}"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21765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D7379-B9A6-A645-A2C8-35AC55244E6E}"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223845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D7379-B9A6-A645-A2C8-35AC55244E6E}"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159024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D7379-B9A6-A645-A2C8-35AC55244E6E}"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175474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D7379-B9A6-A645-A2C8-35AC55244E6E}" type="datetimeFigureOut">
              <a:rPr lang="en-US" smtClean="0"/>
              <a:t>9/2/20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327972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BD7379-B9A6-A645-A2C8-35AC55244E6E}"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389672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BD7379-B9A6-A645-A2C8-35AC55244E6E}" type="datetimeFigureOut">
              <a:rPr lang="en-US" smtClean="0"/>
              <a:t>9/2/20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123391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BD7379-B9A6-A645-A2C8-35AC55244E6E}" type="datetimeFigureOut">
              <a:rPr lang="en-US" smtClean="0"/>
              <a:t>9/2/20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253693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D7379-B9A6-A645-A2C8-35AC55244E6E}" type="datetimeFigureOut">
              <a:rPr lang="en-US" smtClean="0"/>
              <a:t>9/2/20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12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EBD7379-B9A6-A645-A2C8-35AC55244E6E}"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92140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DEBD7379-B9A6-A645-A2C8-35AC55244E6E}" type="datetimeFigureOut">
              <a:rPr lang="en-US" smtClean="0"/>
              <a:t>9/2/20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96E55-0016-B647-A279-CC1B990E3737}" type="slidenum">
              <a:rPr lang="en-US" smtClean="0"/>
              <a:t>‹#›</a:t>
            </a:fld>
            <a:endParaRPr lang="en-US"/>
          </a:p>
        </p:txBody>
      </p:sp>
    </p:spTree>
    <p:extLst>
      <p:ext uri="{BB962C8B-B14F-4D97-AF65-F5344CB8AC3E}">
        <p14:creationId xmlns:p14="http://schemas.microsoft.com/office/powerpoint/2010/main" val="417621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EBD7379-B9A6-A645-A2C8-35AC55244E6E}" type="datetimeFigureOut">
              <a:rPr lang="en-US" smtClean="0"/>
              <a:t>9/2/20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03596E55-0016-B647-A279-CC1B990E3737}" type="slidenum">
              <a:rPr lang="en-US" smtClean="0"/>
              <a:t>‹#›</a:t>
            </a:fld>
            <a:endParaRPr lang="en-US"/>
          </a:p>
        </p:txBody>
      </p:sp>
    </p:spTree>
    <p:extLst>
      <p:ext uri="{BB962C8B-B14F-4D97-AF65-F5344CB8AC3E}">
        <p14:creationId xmlns:p14="http://schemas.microsoft.com/office/powerpoint/2010/main" val="1607404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F71725-313B-544C-8923-824F9433FE0C}"/>
              </a:ext>
            </a:extLst>
          </p:cNvPr>
          <p:cNvPicPr>
            <a:picLocks noChangeAspect="1"/>
          </p:cNvPicPr>
          <p:nvPr/>
        </p:nvPicPr>
        <p:blipFill rotWithShape="1">
          <a:blip r:embed="rId2"/>
          <a:srcRect l="1468" t="2237"/>
          <a:stretch/>
        </p:blipFill>
        <p:spPr>
          <a:xfrm>
            <a:off x="13590" y="3545639"/>
            <a:ext cx="7669709" cy="3093031"/>
          </a:xfrm>
          <a:prstGeom prst="rect">
            <a:avLst/>
          </a:prstGeom>
        </p:spPr>
      </p:pic>
    </p:spTree>
    <p:extLst>
      <p:ext uri="{BB962C8B-B14F-4D97-AF65-F5344CB8AC3E}">
        <p14:creationId xmlns:p14="http://schemas.microsoft.com/office/powerpoint/2010/main" val="376092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8A62CE-4EAB-B649-B310-72191100AD07}"/>
              </a:ext>
            </a:extLst>
          </p:cNvPr>
          <p:cNvPicPr>
            <a:picLocks noChangeAspect="1"/>
          </p:cNvPicPr>
          <p:nvPr/>
        </p:nvPicPr>
        <p:blipFill rotWithShape="1">
          <a:blip r:embed="rId2"/>
          <a:srcRect l="1681" t="4709"/>
          <a:stretch/>
        </p:blipFill>
        <p:spPr>
          <a:xfrm>
            <a:off x="65314" y="4430447"/>
            <a:ext cx="7641771" cy="1197506"/>
          </a:xfrm>
          <a:prstGeom prst="rect">
            <a:avLst/>
          </a:prstGeom>
        </p:spPr>
      </p:pic>
    </p:spTree>
    <p:extLst>
      <p:ext uri="{BB962C8B-B14F-4D97-AF65-F5344CB8AC3E}">
        <p14:creationId xmlns:p14="http://schemas.microsoft.com/office/powerpoint/2010/main" val="323581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0BC868-1956-A844-AF6A-F21B6EA67B8F}"/>
              </a:ext>
            </a:extLst>
          </p:cNvPr>
          <p:cNvPicPr>
            <a:picLocks noChangeAspect="1"/>
          </p:cNvPicPr>
          <p:nvPr/>
        </p:nvPicPr>
        <p:blipFill rotWithShape="1">
          <a:blip r:embed="rId2"/>
          <a:srcRect l="3161" t="2677" r="723" b="5725"/>
          <a:stretch/>
        </p:blipFill>
        <p:spPr>
          <a:xfrm>
            <a:off x="480526" y="3685591"/>
            <a:ext cx="6811348" cy="2687217"/>
          </a:xfrm>
          <a:prstGeom prst="rect">
            <a:avLst/>
          </a:prstGeom>
        </p:spPr>
      </p:pic>
    </p:spTree>
    <p:extLst>
      <p:ext uri="{BB962C8B-B14F-4D97-AF65-F5344CB8AC3E}">
        <p14:creationId xmlns:p14="http://schemas.microsoft.com/office/powerpoint/2010/main" val="247202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3FDD37-9E66-9846-861C-0E24F9CE5141}"/>
              </a:ext>
            </a:extLst>
          </p:cNvPr>
          <p:cNvPicPr>
            <a:picLocks noChangeAspect="1"/>
          </p:cNvPicPr>
          <p:nvPr/>
        </p:nvPicPr>
        <p:blipFill rotWithShape="1">
          <a:blip r:embed="rId2"/>
          <a:srcRect l="1681" t="935"/>
          <a:stretch/>
        </p:blipFill>
        <p:spPr>
          <a:xfrm>
            <a:off x="130628" y="1436913"/>
            <a:ext cx="7641771" cy="7253027"/>
          </a:xfrm>
          <a:prstGeom prst="rect">
            <a:avLst/>
          </a:prstGeom>
        </p:spPr>
      </p:pic>
    </p:spTree>
    <p:extLst>
      <p:ext uri="{BB962C8B-B14F-4D97-AF65-F5344CB8AC3E}">
        <p14:creationId xmlns:p14="http://schemas.microsoft.com/office/powerpoint/2010/main" val="29393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FF0142-757E-D94F-998B-01861519FEDB}"/>
              </a:ext>
            </a:extLst>
          </p:cNvPr>
          <p:cNvPicPr>
            <a:picLocks noChangeAspect="1"/>
          </p:cNvPicPr>
          <p:nvPr/>
        </p:nvPicPr>
        <p:blipFill>
          <a:blip r:embed="rId2"/>
          <a:stretch>
            <a:fillRect/>
          </a:stretch>
        </p:blipFill>
        <p:spPr>
          <a:xfrm>
            <a:off x="260350" y="2571750"/>
            <a:ext cx="7251700" cy="4914900"/>
          </a:xfrm>
          <a:prstGeom prst="rect">
            <a:avLst/>
          </a:prstGeom>
        </p:spPr>
      </p:pic>
    </p:spTree>
    <p:extLst>
      <p:ext uri="{BB962C8B-B14F-4D97-AF65-F5344CB8AC3E}">
        <p14:creationId xmlns:p14="http://schemas.microsoft.com/office/powerpoint/2010/main" val="310007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399BC2-2FE3-544E-A1AE-5D11B1FF1640}"/>
              </a:ext>
            </a:extLst>
          </p:cNvPr>
          <p:cNvPicPr>
            <a:picLocks noChangeAspect="1"/>
          </p:cNvPicPr>
          <p:nvPr/>
        </p:nvPicPr>
        <p:blipFill rotWithShape="1">
          <a:blip r:embed="rId2"/>
          <a:srcRect l="8232" t="1350"/>
          <a:stretch/>
        </p:blipFill>
        <p:spPr>
          <a:xfrm>
            <a:off x="867904" y="330953"/>
            <a:ext cx="6631444" cy="4698247"/>
          </a:xfrm>
          <a:prstGeom prst="rect">
            <a:avLst/>
          </a:prstGeom>
        </p:spPr>
      </p:pic>
      <p:sp>
        <p:nvSpPr>
          <p:cNvPr id="3" name="Rectangle 2">
            <a:extLst>
              <a:ext uri="{FF2B5EF4-FFF2-40B4-BE49-F238E27FC236}">
                <a16:creationId xmlns:a16="http://schemas.microsoft.com/office/drawing/2014/main" id="{29E4A38D-B77D-4F49-945E-69724F9972AE}"/>
              </a:ext>
            </a:extLst>
          </p:cNvPr>
          <p:cNvSpPr/>
          <p:nvPr/>
        </p:nvSpPr>
        <p:spPr>
          <a:xfrm>
            <a:off x="1108075" y="5297099"/>
            <a:ext cx="5556249" cy="341632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Table 5. Two three-way Model I PERMANOVAs examining differences in estimates of (A) net daytime production and (B) nighttime respiration for the habitats among study sites, dates, and between forested and deforested habitats. Data are based changes in dissolved oxygen (DO) as measured by three PME </a:t>
            </a:r>
            <a:r>
              <a:rPr lang="en-US" dirty="0" err="1">
                <a:latin typeface="Times New Roman" panose="02020603050405020304" pitchFamily="18" charset="0"/>
                <a:ea typeface="Times New Roman" panose="02020603050405020304" pitchFamily="18" charset="0"/>
              </a:rPr>
              <a:t>MiniDOTs</a:t>
            </a:r>
            <a:r>
              <a:rPr lang="en-US" dirty="0">
                <a:latin typeface="Times New Roman" panose="02020603050405020304" pitchFamily="18" charset="0"/>
                <a:ea typeface="Times New Roman" panose="02020603050405020304" pitchFamily="18" charset="0"/>
              </a:rPr>
              <a:t>® placed within each habitat type at site and at each date. Net daytime production was determined as the hourly changes in DO integrated over a 24-hour period, nighttime respiration was based on nighttime decreases in seawater DO over the same period.</a:t>
            </a:r>
          </a:p>
          <a:p>
            <a:r>
              <a:rPr lang="en-US"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6782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97E786-3F68-704A-906C-FFCD8E42CC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869302"/>
            <a:ext cx="5943600" cy="3505200"/>
          </a:xfrm>
          <a:prstGeom prst="rect">
            <a:avLst/>
          </a:prstGeom>
          <a:noFill/>
          <a:ln>
            <a:noFill/>
          </a:ln>
        </p:spPr>
      </p:pic>
      <p:sp>
        <p:nvSpPr>
          <p:cNvPr id="5" name="Rectangle 4">
            <a:extLst>
              <a:ext uri="{FF2B5EF4-FFF2-40B4-BE49-F238E27FC236}">
                <a16:creationId xmlns:a16="http://schemas.microsoft.com/office/drawing/2014/main" id="{9C32D8F3-8E09-B342-B277-1D0E0B71CD01}"/>
              </a:ext>
            </a:extLst>
          </p:cNvPr>
          <p:cNvSpPr/>
          <p:nvPr/>
        </p:nvSpPr>
        <p:spPr>
          <a:xfrm>
            <a:off x="765111" y="6186998"/>
            <a:ext cx="6662056" cy="2031325"/>
          </a:xfrm>
          <a:prstGeom prst="rect">
            <a:avLst/>
          </a:prstGeom>
        </p:spPr>
        <p:txBody>
          <a:bodyPr wrap="square">
            <a:spAutoFit/>
          </a:bodyPr>
          <a:lstStyle/>
          <a:p>
            <a:pPr>
              <a:spcAft>
                <a:spcPts val="1000"/>
              </a:spcAft>
            </a:pPr>
            <a:r>
              <a:rPr lang="en-US" dirty="0">
                <a:solidFill>
                  <a:srgbClr val="000000"/>
                </a:solidFill>
                <a:latin typeface="Times New Roman" panose="02020603050405020304" pitchFamily="18" charset="0"/>
                <a:ea typeface="Times New Roman" panose="02020603050405020304" pitchFamily="18" charset="0"/>
              </a:rPr>
              <a:t>Figure 5: Field-based estimates of (A) net daytime production and (B) nighttime respiration in forested and deforested habitats at each site during 2017 and 2018. Units are given in the change in DO/mg/l/m</a:t>
            </a:r>
            <a:r>
              <a:rPr lang="en-US" baseline="30000" dirty="0">
                <a:solidFill>
                  <a:srgbClr val="000000"/>
                </a:solidFill>
                <a:latin typeface="Times New Roman" panose="02020603050405020304" pitchFamily="18" charset="0"/>
                <a:ea typeface="Times New Roman" panose="02020603050405020304" pitchFamily="18" charset="0"/>
              </a:rPr>
              <a:t>2</a:t>
            </a:r>
            <a:r>
              <a:rPr lang="en-US" dirty="0">
                <a:solidFill>
                  <a:srgbClr val="000000"/>
                </a:solidFill>
                <a:latin typeface="Times New Roman" panose="02020603050405020304" pitchFamily="18" charset="0"/>
                <a:ea typeface="Times New Roman" panose="02020603050405020304" pitchFamily="18" charset="0"/>
              </a:rPr>
              <a:t>. Estimates of production were based on hourly changes in seawater DO as measured by </a:t>
            </a:r>
            <a:r>
              <a:rPr lang="en-US" dirty="0" err="1">
                <a:solidFill>
                  <a:srgbClr val="000000"/>
                </a:solidFill>
                <a:latin typeface="Times New Roman" panose="02020603050405020304" pitchFamily="18" charset="0"/>
                <a:ea typeface="Times New Roman" panose="02020603050405020304" pitchFamily="18" charset="0"/>
              </a:rPr>
              <a:t>MiniDOT</a:t>
            </a:r>
            <a:r>
              <a:rPr lang="en-US" dirty="0">
                <a:solidFill>
                  <a:srgbClr val="000000"/>
                </a:solidFill>
                <a:latin typeface="Times New Roman" panose="02020603050405020304" pitchFamily="18" charset="0"/>
                <a:ea typeface="Times New Roman" panose="02020603050405020304" pitchFamily="18" charset="0"/>
              </a:rPr>
              <a:t>® DO sensors placed within each habitat type at each site (n = 3 per habitat per site). Black bars indicate the median, red diamonds indicate the mean. </a:t>
            </a:r>
            <a:endParaRPr lang="en-US" sz="1100" i="1" dirty="0">
              <a:solidFill>
                <a:srgbClr val="44546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7203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196</Words>
  <Application>Microsoft Macintosh PowerPoint</Application>
  <PresentationFormat>Custom</PresentationFormat>
  <Paragraphs>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Spector</dc:creator>
  <cp:lastModifiedBy>Michael Spector</cp:lastModifiedBy>
  <cp:revision>15</cp:revision>
  <dcterms:created xsi:type="dcterms:W3CDTF">2020-04-19T17:58:16Z</dcterms:created>
  <dcterms:modified xsi:type="dcterms:W3CDTF">2020-09-02T21:24:16Z</dcterms:modified>
</cp:coreProperties>
</file>