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5"/>
  </p:notesMasterIdLst>
  <p:handoutMasterIdLst>
    <p:handoutMasterId r:id="rId66"/>
  </p:handoutMasterIdLst>
  <p:sldIdLst>
    <p:sldId id="256" r:id="rId2"/>
    <p:sldId id="334" r:id="rId3"/>
    <p:sldId id="335" r:id="rId4"/>
    <p:sldId id="307" r:id="rId5"/>
    <p:sldId id="326" r:id="rId6"/>
    <p:sldId id="342" r:id="rId7"/>
    <p:sldId id="258" r:id="rId8"/>
    <p:sldId id="310" r:id="rId9"/>
    <p:sldId id="265" r:id="rId10"/>
    <p:sldId id="293" r:id="rId11"/>
    <p:sldId id="328" r:id="rId12"/>
    <p:sldId id="325" r:id="rId13"/>
    <p:sldId id="343" r:id="rId14"/>
    <p:sldId id="336" r:id="rId15"/>
    <p:sldId id="281" r:id="rId16"/>
    <p:sldId id="283" r:id="rId17"/>
    <p:sldId id="282" r:id="rId18"/>
    <p:sldId id="284" r:id="rId19"/>
    <p:sldId id="294" r:id="rId20"/>
    <p:sldId id="278" r:id="rId21"/>
    <p:sldId id="279" r:id="rId22"/>
    <p:sldId id="280" r:id="rId23"/>
    <p:sldId id="290" r:id="rId24"/>
    <p:sldId id="292" r:id="rId25"/>
    <p:sldId id="291" r:id="rId26"/>
    <p:sldId id="299" r:id="rId27"/>
    <p:sldId id="300" r:id="rId28"/>
    <p:sldId id="297" r:id="rId29"/>
    <p:sldId id="313" r:id="rId30"/>
    <p:sldId id="296" r:id="rId31"/>
    <p:sldId id="298" r:id="rId32"/>
    <p:sldId id="306" r:id="rId33"/>
    <p:sldId id="288" r:id="rId34"/>
    <p:sldId id="338" r:id="rId35"/>
    <p:sldId id="339" r:id="rId36"/>
    <p:sldId id="312" r:id="rId37"/>
    <p:sldId id="327" r:id="rId38"/>
    <p:sldId id="344" r:id="rId39"/>
    <p:sldId id="345" r:id="rId40"/>
    <p:sldId id="314" r:id="rId41"/>
    <p:sldId id="295" r:id="rId42"/>
    <p:sldId id="301" r:id="rId43"/>
    <p:sldId id="330" r:id="rId44"/>
    <p:sldId id="331" r:id="rId45"/>
    <p:sldId id="332" r:id="rId46"/>
    <p:sldId id="333" r:id="rId47"/>
    <p:sldId id="302" r:id="rId48"/>
    <p:sldId id="303" r:id="rId49"/>
    <p:sldId id="304" r:id="rId50"/>
    <p:sldId id="305" r:id="rId51"/>
    <p:sldId id="309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40" r:id="rId63"/>
    <p:sldId id="341" r:id="rId64"/>
  </p:sldIdLst>
  <p:sldSz cx="9144000" cy="6858000" type="screen4x3"/>
  <p:notesSz cx="9283700" cy="6986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00" autoAdjust="0"/>
    <p:restoredTop sz="80331" autoAdjust="0"/>
  </p:normalViewPr>
  <p:slideViewPr>
    <p:cSldViewPr>
      <p:cViewPr varScale="1">
        <p:scale>
          <a:sx n="73" d="100"/>
          <a:sy n="73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elick:Kathy:research:arch_eval:Sutter-Kunle-Batten-Data.v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elick:Kathy:research:arch_eval:Sutter-Kunle-Batten-Data.v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04991460325338"/>
          <c:y val="5.1679619165618876E-2"/>
          <c:w val="0.83132582519899134"/>
          <c:h val="0.86046565910755501"/>
        </c:manualLayout>
      </c:layout>
      <c:scatterChart>
        <c:scatterStyle val="lineMarker"/>
        <c:ser>
          <c:idx val="0"/>
          <c:order val="0"/>
          <c:tx>
            <c:strRef>
              <c:f>export!$C$1</c:f>
              <c:strCache>
                <c:ptCount val="1"/>
                <c:pt idx="0">
                  <c:v>Transistors (in Thousands)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000080"/>
                </a:solidFill>
                <a:prstDash val="solid"/>
              </a:ln>
            </c:spPr>
            <c:trendlineType val="exp"/>
          </c:trendline>
          <c:xVal>
            <c:numRef>
              <c:f>export!$A$3:$A$78</c:f>
              <c:numCache>
                <c:formatCode>General</c:formatCode>
                <c:ptCount val="74"/>
                <c:pt idx="0" formatCode="@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1979</c:v>
                </c:pt>
                <c:pt idx="4">
                  <c:v>1982</c:v>
                </c:pt>
                <c:pt idx="5">
                  <c:v>1985</c:v>
                </c:pt>
                <c:pt idx="6">
                  <c:v>1986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1992</c:v>
                </c:pt>
                <c:pt idx="11">
                  <c:v>1992</c:v>
                </c:pt>
                <c:pt idx="12">
                  <c:v>1992</c:v>
                </c:pt>
                <c:pt idx="13">
                  <c:v>1992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1995</c:v>
                </c:pt>
                <c:pt idx="19">
                  <c:v>1995</c:v>
                </c:pt>
                <c:pt idx="20">
                  <c:v>1995</c:v>
                </c:pt>
                <c:pt idx="21">
                  <c:v>1995</c:v>
                </c:pt>
                <c:pt idx="22">
                  <c:v>1996</c:v>
                </c:pt>
                <c:pt idx="23">
                  <c:v>1996</c:v>
                </c:pt>
                <c:pt idx="24">
                  <c:v>1996</c:v>
                </c:pt>
                <c:pt idx="25">
                  <c:v>1996</c:v>
                </c:pt>
                <c:pt idx="26">
                  <c:v>1997</c:v>
                </c:pt>
                <c:pt idx="27">
                  <c:v>1997</c:v>
                </c:pt>
                <c:pt idx="28">
                  <c:v>1997</c:v>
                </c:pt>
                <c:pt idx="29">
                  <c:v>1997</c:v>
                </c:pt>
                <c:pt idx="30">
                  <c:v>1998</c:v>
                </c:pt>
                <c:pt idx="31">
                  <c:v>1998</c:v>
                </c:pt>
                <c:pt idx="32">
                  <c:v>1998</c:v>
                </c:pt>
                <c:pt idx="33">
                  <c:v>1999</c:v>
                </c:pt>
                <c:pt idx="34">
                  <c:v>1999</c:v>
                </c:pt>
                <c:pt idx="35">
                  <c:v>1999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2001</c:v>
                </c:pt>
                <c:pt idx="41">
                  <c:v>2001</c:v>
                </c:pt>
                <c:pt idx="42">
                  <c:v>2002</c:v>
                </c:pt>
                <c:pt idx="43">
                  <c:v>2002</c:v>
                </c:pt>
                <c:pt idx="44">
                  <c:v>2002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  <c:pt idx="48">
                  <c:v>2004</c:v>
                </c:pt>
                <c:pt idx="49">
                  <c:v>2004</c:v>
                </c:pt>
                <c:pt idx="50">
                  <c:v>2004</c:v>
                </c:pt>
                <c:pt idx="51">
                  <c:v>2005</c:v>
                </c:pt>
                <c:pt idx="52">
                  <c:v>2005</c:v>
                </c:pt>
                <c:pt idx="53">
                  <c:v>2005</c:v>
                </c:pt>
                <c:pt idx="54">
                  <c:v>2005</c:v>
                </c:pt>
                <c:pt idx="55">
                  <c:v>2006</c:v>
                </c:pt>
                <c:pt idx="56">
                  <c:v>2006</c:v>
                </c:pt>
                <c:pt idx="57">
                  <c:v>2006</c:v>
                </c:pt>
                <c:pt idx="58">
                  <c:v>2006</c:v>
                </c:pt>
                <c:pt idx="59">
                  <c:v>2006</c:v>
                </c:pt>
                <c:pt idx="60">
                  <c:v>2006</c:v>
                </c:pt>
                <c:pt idx="61">
                  <c:v>2007</c:v>
                </c:pt>
                <c:pt idx="62">
                  <c:v>2007</c:v>
                </c:pt>
                <c:pt idx="63">
                  <c:v>2007</c:v>
                </c:pt>
                <c:pt idx="64">
                  <c:v>2007</c:v>
                </c:pt>
                <c:pt idx="65">
                  <c:v>2007</c:v>
                </c:pt>
                <c:pt idx="66">
                  <c:v>2007</c:v>
                </c:pt>
                <c:pt idx="67">
                  <c:v>2007</c:v>
                </c:pt>
                <c:pt idx="68">
                  <c:v>2008</c:v>
                </c:pt>
                <c:pt idx="69">
                  <c:v>2008</c:v>
                </c:pt>
                <c:pt idx="70">
                  <c:v>2008</c:v>
                </c:pt>
                <c:pt idx="71">
                  <c:v>2009</c:v>
                </c:pt>
                <c:pt idx="72">
                  <c:v>2009</c:v>
                </c:pt>
              </c:numCache>
            </c:numRef>
          </c:xVal>
          <c:yVal>
            <c:numRef>
              <c:f>export!$C$3:$C$78</c:f>
              <c:numCache>
                <c:formatCode>General</c:formatCode>
                <c:ptCount val="74"/>
                <c:pt idx="0">
                  <c:v>2.2999999999999998</c:v>
                </c:pt>
                <c:pt idx="1">
                  <c:v>3.5</c:v>
                </c:pt>
                <c:pt idx="2">
                  <c:v>6</c:v>
                </c:pt>
                <c:pt idx="3">
                  <c:v>29</c:v>
                </c:pt>
                <c:pt idx="4">
                  <c:v>134</c:v>
                </c:pt>
                <c:pt idx="5">
                  <c:v>275</c:v>
                </c:pt>
                <c:pt idx="6">
                  <c:v>110</c:v>
                </c:pt>
                <c:pt idx="7">
                  <c:v>120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1100</c:v>
                </c:pt>
                <c:pt idx="12">
                  <c:v>3100</c:v>
                </c:pt>
                <c:pt idx="13">
                  <c:v>1700</c:v>
                </c:pt>
                <c:pt idx="14">
                  <c:v>930</c:v>
                </c:pt>
                <c:pt idx="15">
                  <c:v>3100</c:v>
                </c:pt>
                <c:pt idx="16">
                  <c:v>2800</c:v>
                </c:pt>
                <c:pt idx="17">
                  <c:v>1900</c:v>
                </c:pt>
                <c:pt idx="18">
                  <c:v>9670</c:v>
                </c:pt>
                <c:pt idx="19">
                  <c:v>3100</c:v>
                </c:pt>
                <c:pt idx="20">
                  <c:v>5500</c:v>
                </c:pt>
                <c:pt idx="21">
                  <c:v>5200</c:v>
                </c:pt>
                <c:pt idx="22">
                  <c:v>3600</c:v>
                </c:pt>
                <c:pt idx="23">
                  <c:v>6800</c:v>
                </c:pt>
                <c:pt idx="24">
                  <c:v>4300</c:v>
                </c:pt>
                <c:pt idx="25">
                  <c:v>9670</c:v>
                </c:pt>
                <c:pt idx="26">
                  <c:v>5400</c:v>
                </c:pt>
                <c:pt idx="27">
                  <c:v>3500</c:v>
                </c:pt>
                <c:pt idx="28">
                  <c:v>8800</c:v>
                </c:pt>
                <c:pt idx="29">
                  <c:v>7500</c:v>
                </c:pt>
                <c:pt idx="30">
                  <c:v>15200</c:v>
                </c:pt>
                <c:pt idx="31">
                  <c:v>9300</c:v>
                </c:pt>
                <c:pt idx="32">
                  <c:v>6900</c:v>
                </c:pt>
                <c:pt idx="33">
                  <c:v>21300</c:v>
                </c:pt>
                <c:pt idx="34">
                  <c:v>9500</c:v>
                </c:pt>
                <c:pt idx="35">
                  <c:v>22000</c:v>
                </c:pt>
                <c:pt idx="36">
                  <c:v>37000</c:v>
                </c:pt>
                <c:pt idx="37">
                  <c:v>28000</c:v>
                </c:pt>
                <c:pt idx="38">
                  <c:v>29000</c:v>
                </c:pt>
                <c:pt idx="39">
                  <c:v>42000</c:v>
                </c:pt>
                <c:pt idx="40">
                  <c:v>25000</c:v>
                </c:pt>
                <c:pt idx="41">
                  <c:v>37000</c:v>
                </c:pt>
                <c:pt idx="42">
                  <c:v>55000</c:v>
                </c:pt>
                <c:pt idx="43">
                  <c:v>37200</c:v>
                </c:pt>
                <c:pt idx="44">
                  <c:v>221000</c:v>
                </c:pt>
                <c:pt idx="45">
                  <c:v>152000</c:v>
                </c:pt>
                <c:pt idx="46">
                  <c:v>54300</c:v>
                </c:pt>
                <c:pt idx="47">
                  <c:v>106000</c:v>
                </c:pt>
                <c:pt idx="48">
                  <c:v>106000</c:v>
                </c:pt>
                <c:pt idx="49">
                  <c:v>276000</c:v>
                </c:pt>
                <c:pt idx="50">
                  <c:v>125000</c:v>
                </c:pt>
                <c:pt idx="51">
                  <c:v>230000</c:v>
                </c:pt>
                <c:pt idx="52">
                  <c:v>114000</c:v>
                </c:pt>
                <c:pt idx="53">
                  <c:v>300000</c:v>
                </c:pt>
                <c:pt idx="54">
                  <c:v>114000</c:v>
                </c:pt>
                <c:pt idx="55">
                  <c:v>154000</c:v>
                </c:pt>
                <c:pt idx="56">
                  <c:v>376000</c:v>
                </c:pt>
                <c:pt idx="57">
                  <c:v>243000</c:v>
                </c:pt>
                <c:pt idx="58">
                  <c:v>582000</c:v>
                </c:pt>
                <c:pt idx="59">
                  <c:v>291000</c:v>
                </c:pt>
                <c:pt idx="60">
                  <c:v>152000</c:v>
                </c:pt>
                <c:pt idx="61">
                  <c:v>582000</c:v>
                </c:pt>
                <c:pt idx="62">
                  <c:v>790000</c:v>
                </c:pt>
                <c:pt idx="63">
                  <c:v>234000</c:v>
                </c:pt>
                <c:pt idx="64">
                  <c:v>114000</c:v>
                </c:pt>
                <c:pt idx="65">
                  <c:v>503000</c:v>
                </c:pt>
                <c:pt idx="66">
                  <c:v>463000</c:v>
                </c:pt>
                <c:pt idx="67">
                  <c:v>450000</c:v>
                </c:pt>
                <c:pt idx="68">
                  <c:v>410000</c:v>
                </c:pt>
                <c:pt idx="69">
                  <c:v>450000</c:v>
                </c:pt>
                <c:pt idx="70">
                  <c:v>781000</c:v>
                </c:pt>
                <c:pt idx="71">
                  <c:v>1900000.0000000002</c:v>
                </c:pt>
                <c:pt idx="72">
                  <c:v>2300000</c:v>
                </c:pt>
              </c:numCache>
            </c:numRef>
          </c:yVal>
        </c:ser>
        <c:ser>
          <c:idx val="1"/>
          <c:order val="1"/>
          <c:tx>
            <c:strRef>
              <c:f>export!$D$1</c:f>
              <c:strCache>
                <c:ptCount val="1"/>
                <c:pt idx="0">
                  <c:v>Frequency (MHz)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FF0000"/>
                </a:solidFill>
                <a:prstDash val="solid"/>
              </a:ln>
            </c:spPr>
            <c:trendlineType val="exp"/>
          </c:trendline>
          <c:xVal>
            <c:numRef>
              <c:f>export!$A$3:$A$50</c:f>
              <c:numCache>
                <c:formatCode>General</c:formatCode>
                <c:ptCount val="48"/>
                <c:pt idx="0" formatCode="@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1979</c:v>
                </c:pt>
                <c:pt idx="4">
                  <c:v>1982</c:v>
                </c:pt>
                <c:pt idx="5">
                  <c:v>1985</c:v>
                </c:pt>
                <c:pt idx="6">
                  <c:v>1986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1992</c:v>
                </c:pt>
                <c:pt idx="11">
                  <c:v>1992</c:v>
                </c:pt>
                <c:pt idx="12">
                  <c:v>1992</c:v>
                </c:pt>
                <c:pt idx="13">
                  <c:v>1992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1995</c:v>
                </c:pt>
                <c:pt idx="19">
                  <c:v>1995</c:v>
                </c:pt>
                <c:pt idx="20">
                  <c:v>1995</c:v>
                </c:pt>
                <c:pt idx="21">
                  <c:v>1995</c:v>
                </c:pt>
                <c:pt idx="22">
                  <c:v>1996</c:v>
                </c:pt>
                <c:pt idx="23">
                  <c:v>1996</c:v>
                </c:pt>
                <c:pt idx="24">
                  <c:v>1996</c:v>
                </c:pt>
                <c:pt idx="25">
                  <c:v>1996</c:v>
                </c:pt>
                <c:pt idx="26">
                  <c:v>1997</c:v>
                </c:pt>
                <c:pt idx="27">
                  <c:v>1997</c:v>
                </c:pt>
                <c:pt idx="28">
                  <c:v>1997</c:v>
                </c:pt>
                <c:pt idx="29">
                  <c:v>1997</c:v>
                </c:pt>
                <c:pt idx="30">
                  <c:v>1998</c:v>
                </c:pt>
                <c:pt idx="31">
                  <c:v>1998</c:v>
                </c:pt>
                <c:pt idx="32">
                  <c:v>1998</c:v>
                </c:pt>
                <c:pt idx="33">
                  <c:v>1999</c:v>
                </c:pt>
                <c:pt idx="34">
                  <c:v>1999</c:v>
                </c:pt>
                <c:pt idx="35">
                  <c:v>1999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2001</c:v>
                </c:pt>
                <c:pt idx="41">
                  <c:v>2001</c:v>
                </c:pt>
                <c:pt idx="42">
                  <c:v>2002</c:v>
                </c:pt>
                <c:pt idx="43">
                  <c:v>2002</c:v>
                </c:pt>
                <c:pt idx="44">
                  <c:v>2002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</c:numCache>
            </c:numRef>
          </c:xVal>
          <c:yVal>
            <c:numRef>
              <c:f>export!$D$3:$D$50</c:f>
              <c:numCache>
                <c:formatCode>General</c:formatCode>
                <c:ptCount val="48"/>
                <c:pt idx="0">
                  <c:v>0.70000000000000062</c:v>
                </c:pt>
                <c:pt idx="1">
                  <c:v>0.5</c:v>
                </c:pt>
                <c:pt idx="2">
                  <c:v>2</c:v>
                </c:pt>
                <c:pt idx="3">
                  <c:v>5</c:v>
                </c:pt>
                <c:pt idx="4">
                  <c:v>6</c:v>
                </c:pt>
                <c:pt idx="5">
                  <c:v>16</c:v>
                </c:pt>
                <c:pt idx="6">
                  <c:v>16</c:v>
                </c:pt>
                <c:pt idx="7">
                  <c:v>40</c:v>
                </c:pt>
                <c:pt idx="8">
                  <c:v>25</c:v>
                </c:pt>
                <c:pt idx="9">
                  <c:v>33</c:v>
                </c:pt>
                <c:pt idx="10">
                  <c:v>66</c:v>
                </c:pt>
                <c:pt idx="11">
                  <c:v>100</c:v>
                </c:pt>
                <c:pt idx="12">
                  <c:v>60</c:v>
                </c:pt>
                <c:pt idx="13">
                  <c:v>200</c:v>
                </c:pt>
                <c:pt idx="14">
                  <c:v>40</c:v>
                </c:pt>
                <c:pt idx="15">
                  <c:v>66</c:v>
                </c:pt>
                <c:pt idx="16">
                  <c:v>300</c:v>
                </c:pt>
                <c:pt idx="17">
                  <c:v>150</c:v>
                </c:pt>
                <c:pt idx="18">
                  <c:v>300</c:v>
                </c:pt>
                <c:pt idx="19">
                  <c:v>90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90</c:v>
                </c:pt>
                <c:pt idx="25">
                  <c:v>500</c:v>
                </c:pt>
                <c:pt idx="26">
                  <c:v>250</c:v>
                </c:pt>
                <c:pt idx="27">
                  <c:v>533</c:v>
                </c:pt>
                <c:pt idx="28">
                  <c:v>233</c:v>
                </c:pt>
                <c:pt idx="29">
                  <c:v>300</c:v>
                </c:pt>
                <c:pt idx="30">
                  <c:v>500</c:v>
                </c:pt>
                <c:pt idx="31">
                  <c:v>400</c:v>
                </c:pt>
                <c:pt idx="32">
                  <c:v>300</c:v>
                </c:pt>
                <c:pt idx="33">
                  <c:v>450</c:v>
                </c:pt>
                <c:pt idx="34">
                  <c:v>500</c:v>
                </c:pt>
                <c:pt idx="35">
                  <c:v>750</c:v>
                </c:pt>
                <c:pt idx="36">
                  <c:v>1000</c:v>
                </c:pt>
                <c:pt idx="37">
                  <c:v>1000</c:v>
                </c:pt>
                <c:pt idx="38">
                  <c:v>900</c:v>
                </c:pt>
                <c:pt idx="39">
                  <c:v>2000</c:v>
                </c:pt>
                <c:pt idx="40">
                  <c:v>800</c:v>
                </c:pt>
                <c:pt idx="41">
                  <c:v>1400</c:v>
                </c:pt>
                <c:pt idx="42">
                  <c:v>2200</c:v>
                </c:pt>
                <c:pt idx="43">
                  <c:v>1800</c:v>
                </c:pt>
                <c:pt idx="44">
                  <c:v>1000</c:v>
                </c:pt>
                <c:pt idx="45">
                  <c:v>1150</c:v>
                </c:pt>
                <c:pt idx="46">
                  <c:v>2160</c:v>
                </c:pt>
                <c:pt idx="47">
                  <c:v>1800</c:v>
                </c:pt>
              </c:numCache>
            </c:numRef>
          </c:yVal>
        </c:ser>
        <c:ser>
          <c:idx val="2"/>
          <c:order val="2"/>
          <c:tx>
            <c:strRef>
              <c:f>export!$E$1</c:f>
              <c:strCache>
                <c:ptCount val="1"/>
                <c:pt idx="0">
                  <c:v>Power (W)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trendline>
            <c:spPr>
              <a:ln w="25400">
                <a:solidFill>
                  <a:srgbClr val="FFCC00"/>
                </a:solidFill>
                <a:prstDash val="solid"/>
              </a:ln>
            </c:spPr>
            <c:trendlineType val="exp"/>
          </c:trendline>
          <c:xVal>
            <c:numRef>
              <c:f>export!$A$3:$A$50</c:f>
              <c:numCache>
                <c:formatCode>General</c:formatCode>
                <c:ptCount val="48"/>
                <c:pt idx="0" formatCode="@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1979</c:v>
                </c:pt>
                <c:pt idx="4">
                  <c:v>1982</c:v>
                </c:pt>
                <c:pt idx="5">
                  <c:v>1985</c:v>
                </c:pt>
                <c:pt idx="6">
                  <c:v>1986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1992</c:v>
                </c:pt>
                <c:pt idx="11">
                  <c:v>1992</c:v>
                </c:pt>
                <c:pt idx="12">
                  <c:v>1992</c:v>
                </c:pt>
                <c:pt idx="13">
                  <c:v>1992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1995</c:v>
                </c:pt>
                <c:pt idx="19">
                  <c:v>1995</c:v>
                </c:pt>
                <c:pt idx="20">
                  <c:v>1995</c:v>
                </c:pt>
                <c:pt idx="21">
                  <c:v>1995</c:v>
                </c:pt>
                <c:pt idx="22">
                  <c:v>1996</c:v>
                </c:pt>
                <c:pt idx="23">
                  <c:v>1996</c:v>
                </c:pt>
                <c:pt idx="24">
                  <c:v>1996</c:v>
                </c:pt>
                <c:pt idx="25">
                  <c:v>1996</c:v>
                </c:pt>
                <c:pt idx="26">
                  <c:v>1997</c:v>
                </c:pt>
                <c:pt idx="27">
                  <c:v>1997</c:v>
                </c:pt>
                <c:pt idx="28">
                  <c:v>1997</c:v>
                </c:pt>
                <c:pt idx="29">
                  <c:v>1997</c:v>
                </c:pt>
                <c:pt idx="30">
                  <c:v>1998</c:v>
                </c:pt>
                <c:pt idx="31">
                  <c:v>1998</c:v>
                </c:pt>
                <c:pt idx="32">
                  <c:v>1998</c:v>
                </c:pt>
                <c:pt idx="33">
                  <c:v>1999</c:v>
                </c:pt>
                <c:pt idx="34">
                  <c:v>1999</c:v>
                </c:pt>
                <c:pt idx="35">
                  <c:v>1999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2001</c:v>
                </c:pt>
                <c:pt idx="41">
                  <c:v>2001</c:v>
                </c:pt>
                <c:pt idx="42">
                  <c:v>2002</c:v>
                </c:pt>
                <c:pt idx="43">
                  <c:v>2002</c:v>
                </c:pt>
                <c:pt idx="44">
                  <c:v>2002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</c:numCache>
            </c:numRef>
          </c:xVal>
          <c:yVal>
            <c:numRef>
              <c:f>export!$E$3:$E$50</c:f>
              <c:numCache>
                <c:formatCode>General</c:formatCode>
                <c:ptCount val="48"/>
                <c:pt idx="0">
                  <c:v>0.45</c:v>
                </c:pt>
                <c:pt idx="1">
                  <c:v>0.42000000000000032</c:v>
                </c:pt>
                <c:pt idx="2">
                  <c:v>0.92</c:v>
                </c:pt>
                <c:pt idx="3">
                  <c:v>1.7000000000000111</c:v>
                </c:pt>
                <c:pt idx="4">
                  <c:v>3</c:v>
                </c:pt>
                <c:pt idx="5">
                  <c:v>1.5</c:v>
                </c:pt>
                <c:pt idx="6">
                  <c:v>3</c:v>
                </c:pt>
                <c:pt idx="7">
                  <c:v>4</c:v>
                </c:pt>
                <c:pt idx="8">
                  <c:v>2.75</c:v>
                </c:pt>
                <c:pt idx="9">
                  <c:v>3.5</c:v>
                </c:pt>
                <c:pt idx="10">
                  <c:v>5.8</c:v>
                </c:pt>
                <c:pt idx="11">
                  <c:v>15</c:v>
                </c:pt>
                <c:pt idx="12">
                  <c:v>14.2</c:v>
                </c:pt>
                <c:pt idx="13">
                  <c:v>35</c:v>
                </c:pt>
                <c:pt idx="14">
                  <c:v>3</c:v>
                </c:pt>
                <c:pt idx="15">
                  <c:v>13</c:v>
                </c:pt>
                <c:pt idx="16">
                  <c:v>28</c:v>
                </c:pt>
                <c:pt idx="17">
                  <c:v>3</c:v>
                </c:pt>
                <c:pt idx="18">
                  <c:v>50</c:v>
                </c:pt>
                <c:pt idx="19">
                  <c:v>16</c:v>
                </c:pt>
                <c:pt idx="20">
                  <c:v>32.6</c:v>
                </c:pt>
                <c:pt idx="21">
                  <c:v>30</c:v>
                </c:pt>
                <c:pt idx="22">
                  <c:v>10</c:v>
                </c:pt>
                <c:pt idx="23">
                  <c:v>30</c:v>
                </c:pt>
                <c:pt idx="24">
                  <c:v>11</c:v>
                </c:pt>
                <c:pt idx="25">
                  <c:v>43</c:v>
                </c:pt>
                <c:pt idx="26">
                  <c:v>25</c:v>
                </c:pt>
                <c:pt idx="27">
                  <c:v>36</c:v>
                </c:pt>
                <c:pt idx="28">
                  <c:v>17</c:v>
                </c:pt>
                <c:pt idx="29">
                  <c:v>32</c:v>
                </c:pt>
                <c:pt idx="30">
                  <c:v>91</c:v>
                </c:pt>
                <c:pt idx="31">
                  <c:v>14</c:v>
                </c:pt>
                <c:pt idx="32">
                  <c:v>30</c:v>
                </c:pt>
                <c:pt idx="33">
                  <c:v>17</c:v>
                </c:pt>
                <c:pt idx="34">
                  <c:v>21</c:v>
                </c:pt>
                <c:pt idx="35">
                  <c:v>35</c:v>
                </c:pt>
                <c:pt idx="36">
                  <c:v>49</c:v>
                </c:pt>
                <c:pt idx="37">
                  <c:v>20</c:v>
                </c:pt>
                <c:pt idx="38">
                  <c:v>70</c:v>
                </c:pt>
                <c:pt idx="39">
                  <c:v>72</c:v>
                </c:pt>
                <c:pt idx="40">
                  <c:v>98</c:v>
                </c:pt>
                <c:pt idx="41">
                  <c:v>56</c:v>
                </c:pt>
                <c:pt idx="42">
                  <c:v>48</c:v>
                </c:pt>
                <c:pt idx="43">
                  <c:v>62</c:v>
                </c:pt>
                <c:pt idx="44">
                  <c:v>98</c:v>
                </c:pt>
                <c:pt idx="45">
                  <c:v>155</c:v>
                </c:pt>
                <c:pt idx="46">
                  <c:v>74</c:v>
                </c:pt>
                <c:pt idx="47">
                  <c:v>89</c:v>
                </c:pt>
              </c:numCache>
            </c:numRef>
          </c:yVal>
        </c:ser>
        <c:ser>
          <c:idx val="3"/>
          <c:order val="3"/>
          <c:tx>
            <c:strRef>
              <c:f>export!$F$1</c:f>
              <c:strCache>
                <c:ptCount val="1"/>
                <c:pt idx="0">
                  <c:v>Perf</c:v>
                </c:pt>
              </c:strCache>
            </c:strRef>
          </c:tx>
          <c:spPr>
            <a:ln w="28575">
              <a:noFill/>
            </a:ln>
          </c:spPr>
          <c:marker>
            <c:symbol val="x"/>
            <c:size val="5"/>
            <c:spPr>
              <a:noFill/>
              <a:ln>
                <a:solidFill>
                  <a:srgbClr val="00FF0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00FF00"/>
                </a:solidFill>
                <a:prstDash val="solid"/>
              </a:ln>
            </c:spPr>
            <c:trendlineType val="exp"/>
          </c:trendline>
          <c:xVal>
            <c:numRef>
              <c:f>export!$A$3:$A$50</c:f>
              <c:numCache>
                <c:formatCode>General</c:formatCode>
                <c:ptCount val="48"/>
                <c:pt idx="0" formatCode="@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1979</c:v>
                </c:pt>
                <c:pt idx="4">
                  <c:v>1982</c:v>
                </c:pt>
                <c:pt idx="5">
                  <c:v>1985</c:v>
                </c:pt>
                <c:pt idx="6">
                  <c:v>1986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1992</c:v>
                </c:pt>
                <c:pt idx="11">
                  <c:v>1992</c:v>
                </c:pt>
                <c:pt idx="12">
                  <c:v>1992</c:v>
                </c:pt>
                <c:pt idx="13">
                  <c:v>1992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1995</c:v>
                </c:pt>
                <c:pt idx="19">
                  <c:v>1995</c:v>
                </c:pt>
                <c:pt idx="20">
                  <c:v>1995</c:v>
                </c:pt>
                <c:pt idx="21">
                  <c:v>1995</c:v>
                </c:pt>
                <c:pt idx="22">
                  <c:v>1996</c:v>
                </c:pt>
                <c:pt idx="23">
                  <c:v>1996</c:v>
                </c:pt>
                <c:pt idx="24">
                  <c:v>1996</c:v>
                </c:pt>
                <c:pt idx="25">
                  <c:v>1996</c:v>
                </c:pt>
                <c:pt idx="26">
                  <c:v>1997</c:v>
                </c:pt>
                <c:pt idx="27">
                  <c:v>1997</c:v>
                </c:pt>
                <c:pt idx="28">
                  <c:v>1997</c:v>
                </c:pt>
                <c:pt idx="29">
                  <c:v>1997</c:v>
                </c:pt>
                <c:pt idx="30">
                  <c:v>1998</c:v>
                </c:pt>
                <c:pt idx="31">
                  <c:v>1998</c:v>
                </c:pt>
                <c:pt idx="32">
                  <c:v>1998</c:v>
                </c:pt>
                <c:pt idx="33">
                  <c:v>1999</c:v>
                </c:pt>
                <c:pt idx="34">
                  <c:v>1999</c:v>
                </c:pt>
                <c:pt idx="35">
                  <c:v>1999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2001</c:v>
                </c:pt>
                <c:pt idx="41">
                  <c:v>2001</c:v>
                </c:pt>
                <c:pt idx="42">
                  <c:v>2002</c:v>
                </c:pt>
                <c:pt idx="43">
                  <c:v>2002</c:v>
                </c:pt>
                <c:pt idx="44">
                  <c:v>2002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</c:numCache>
            </c:numRef>
          </c:xVal>
          <c:yVal>
            <c:numRef>
              <c:f>export!$F$3:$F$50</c:f>
              <c:numCache>
                <c:formatCode>General</c:formatCode>
                <c:ptCount val="48"/>
                <c:pt idx="0">
                  <c:v>17.793513433680289</c:v>
                </c:pt>
                <c:pt idx="1">
                  <c:v>24.91091880715253</c:v>
                </c:pt>
                <c:pt idx="2">
                  <c:v>74.73275642145758</c:v>
                </c:pt>
                <c:pt idx="3">
                  <c:v>42.348561972159303</c:v>
                </c:pt>
                <c:pt idx="4">
                  <c:v>93.415945526821858</c:v>
                </c:pt>
                <c:pt idx="5">
                  <c:v>428.15641699793395</c:v>
                </c:pt>
                <c:pt idx="6">
                  <c:v>#N/A</c:v>
                </c:pt>
                <c:pt idx="7">
                  <c:v>1171.8711536155199</c:v>
                </c:pt>
                <c:pt idx="8">
                  <c:v>1129.0285523005582</c:v>
                </c:pt>
                <c:pt idx="9">
                  <c:v>946.96658878020742</c:v>
                </c:pt>
                <c:pt idx="10">
                  <c:v>761.13712377764841</c:v>
                </c:pt>
                <c:pt idx="11">
                  <c:v>991.26018728768054</c:v>
                </c:pt>
                <c:pt idx="12">
                  <c:v>2492.1513183221618</c:v>
                </c:pt>
                <c:pt idx="13">
                  <c:v>894.65432157744351</c:v>
                </c:pt>
                <c:pt idx="14">
                  <c:v>#N/A</c:v>
                </c:pt>
                <c:pt idx="15">
                  <c:v>1983.0294963972858</c:v>
                </c:pt>
                <c:pt idx="16">
                  <c:v>1128.468518296427</c:v>
                </c:pt>
                <c:pt idx="17">
                  <c:v>1276.8775293875201</c:v>
                </c:pt>
                <c:pt idx="18">
                  <c:v>1927.573333333313</c:v>
                </c:pt>
                <c:pt idx="19">
                  <c:v>2520.1530185280012</c:v>
                </c:pt>
                <c:pt idx="20">
                  <c:v>2755.2959999999998</c:v>
                </c:pt>
                <c:pt idx="21">
                  <c:v>2653.2479999999987</c:v>
                </c:pt>
                <c:pt idx="22">
                  <c:v>1870.8799999999999</c:v>
                </c:pt>
                <c:pt idx="23">
                  <c:v>3877.824000000001</c:v>
                </c:pt>
                <c:pt idx="24">
                  <c:v>#N/A</c:v>
                </c:pt>
                <c:pt idx="25">
                  <c:v>2040.96</c:v>
                </c:pt>
                <c:pt idx="26">
                  <c:v>2830.1312000000012</c:v>
                </c:pt>
                <c:pt idx="27">
                  <c:v>1825.2487804878051</c:v>
                </c:pt>
                <c:pt idx="28">
                  <c:v>1985.483261802575</c:v>
                </c:pt>
                <c:pt idx="29">
                  <c:v>2653.2479999999987</c:v>
                </c:pt>
                <c:pt idx="30">
                  <c:v>3980.8000000000011</c:v>
                </c:pt>
                <c:pt idx="31">
                  <c:v>1615.76</c:v>
                </c:pt>
                <c:pt idx="32">
                  <c:v>4172.6293333333342</c:v>
                </c:pt>
                <c:pt idx="33">
                  <c:v>2313.0879999999997</c:v>
                </c:pt>
                <c:pt idx="34">
                  <c:v>2982.4</c:v>
                </c:pt>
                <c:pt idx="35">
                  <c:v>2494.5066666666298</c:v>
                </c:pt>
                <c:pt idx="36">
                  <c:v>2675.2</c:v>
                </c:pt>
                <c:pt idx="37">
                  <c:v>2624</c:v>
                </c:pt>
                <c:pt idx="38">
                  <c:v>3320.8888888888887</c:v>
                </c:pt>
                <c:pt idx="39">
                  <c:v>1715.2</c:v>
                </c:pt>
                <c:pt idx="40">
                  <c:v>2960</c:v>
                </c:pt>
                <c:pt idx="41">
                  <c:v>2532.5714285714707</c:v>
                </c:pt>
                <c:pt idx="42">
                  <c:v>2359.272727272727</c:v>
                </c:pt>
                <c:pt idx="43">
                  <c:v>2624</c:v>
                </c:pt>
                <c:pt idx="44">
                  <c:v>5184</c:v>
                </c:pt>
                <c:pt idx="45">
                  <c:v>4880.6956521739785</c:v>
                </c:pt>
                <c:pt idx="46">
                  <c:v>2948.1481481481437</c:v>
                </c:pt>
                <c:pt idx="47">
                  <c:v>4160.0000000000009</c:v>
                </c:pt>
              </c:numCache>
            </c:numRef>
          </c:yVal>
        </c:ser>
        <c:ser>
          <c:idx val="4"/>
          <c:order val="4"/>
          <c:tx>
            <c:strRef>
              <c:f>export!$G$1</c:f>
              <c:strCache>
                <c:ptCount val="1"/>
                <c:pt idx="0">
                  <c:v>Cores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800080"/>
              </a:solidFill>
              <a:ln>
                <a:solidFill>
                  <a:srgbClr val="80008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800080"/>
                </a:solidFill>
                <a:prstDash val="solid"/>
              </a:ln>
            </c:spPr>
            <c:trendlineType val="exp"/>
          </c:trendline>
          <c:xVal>
            <c:numRef>
              <c:f>export!$A$3:$A$50</c:f>
              <c:numCache>
                <c:formatCode>General</c:formatCode>
                <c:ptCount val="48"/>
                <c:pt idx="0" formatCode="@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1979</c:v>
                </c:pt>
                <c:pt idx="4">
                  <c:v>1982</c:v>
                </c:pt>
                <c:pt idx="5">
                  <c:v>1985</c:v>
                </c:pt>
                <c:pt idx="6">
                  <c:v>1986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1992</c:v>
                </c:pt>
                <c:pt idx="11">
                  <c:v>1992</c:v>
                </c:pt>
                <c:pt idx="12">
                  <c:v>1992</c:v>
                </c:pt>
                <c:pt idx="13">
                  <c:v>1992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1995</c:v>
                </c:pt>
                <c:pt idx="19">
                  <c:v>1995</c:v>
                </c:pt>
                <c:pt idx="20">
                  <c:v>1995</c:v>
                </c:pt>
                <c:pt idx="21">
                  <c:v>1995</c:v>
                </c:pt>
                <c:pt idx="22">
                  <c:v>1996</c:v>
                </c:pt>
                <c:pt idx="23">
                  <c:v>1996</c:v>
                </c:pt>
                <c:pt idx="24">
                  <c:v>1996</c:v>
                </c:pt>
                <c:pt idx="25">
                  <c:v>1996</c:v>
                </c:pt>
                <c:pt idx="26">
                  <c:v>1997</c:v>
                </c:pt>
                <c:pt idx="27">
                  <c:v>1997</c:v>
                </c:pt>
                <c:pt idx="28">
                  <c:v>1997</c:v>
                </c:pt>
                <c:pt idx="29">
                  <c:v>1997</c:v>
                </c:pt>
                <c:pt idx="30">
                  <c:v>1998</c:v>
                </c:pt>
                <c:pt idx="31">
                  <c:v>1998</c:v>
                </c:pt>
                <c:pt idx="32">
                  <c:v>1998</c:v>
                </c:pt>
                <c:pt idx="33">
                  <c:v>1999</c:v>
                </c:pt>
                <c:pt idx="34">
                  <c:v>1999</c:v>
                </c:pt>
                <c:pt idx="35">
                  <c:v>1999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2001</c:v>
                </c:pt>
                <c:pt idx="41">
                  <c:v>2001</c:v>
                </c:pt>
                <c:pt idx="42">
                  <c:v>2002</c:v>
                </c:pt>
                <c:pt idx="43">
                  <c:v>2002</c:v>
                </c:pt>
                <c:pt idx="44">
                  <c:v>2002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</c:numCache>
            </c:numRef>
          </c:xVal>
          <c:yVal>
            <c:numRef>
              <c:f>export!$G$3:$G$50</c:f>
              <c:numCache>
                <c:formatCode>General</c:formatCode>
                <c:ptCount val="4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</c:numCache>
            </c:numRef>
          </c:yVal>
        </c:ser>
        <c:ser>
          <c:idx val="6"/>
          <c:order val="5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FF0000"/>
                </a:solidFill>
                <a:prstDash val="solid"/>
              </a:ln>
            </c:spPr>
            <c:trendlineType val="exp"/>
          </c:trendline>
          <c:xVal>
            <c:numRef>
              <c:f>export!$A$50:$A$78</c:f>
              <c:numCache>
                <c:formatCode>General</c:formatCode>
                <c:ptCount val="27"/>
                <c:pt idx="0">
                  <c:v>2003</c:v>
                </c:pt>
                <c:pt idx="1">
                  <c:v>2004</c:v>
                </c:pt>
                <c:pt idx="2">
                  <c:v>2004</c:v>
                </c:pt>
                <c:pt idx="3">
                  <c:v>2004</c:v>
                </c:pt>
                <c:pt idx="4">
                  <c:v>2005</c:v>
                </c:pt>
                <c:pt idx="5">
                  <c:v>2005</c:v>
                </c:pt>
                <c:pt idx="6">
                  <c:v>2005</c:v>
                </c:pt>
                <c:pt idx="7">
                  <c:v>2005</c:v>
                </c:pt>
                <c:pt idx="8">
                  <c:v>2006</c:v>
                </c:pt>
                <c:pt idx="9">
                  <c:v>2006</c:v>
                </c:pt>
                <c:pt idx="10">
                  <c:v>2006</c:v>
                </c:pt>
                <c:pt idx="11">
                  <c:v>2006</c:v>
                </c:pt>
                <c:pt idx="12">
                  <c:v>2006</c:v>
                </c:pt>
                <c:pt idx="13">
                  <c:v>2006</c:v>
                </c:pt>
                <c:pt idx="14">
                  <c:v>2007</c:v>
                </c:pt>
                <c:pt idx="15">
                  <c:v>2007</c:v>
                </c:pt>
                <c:pt idx="16">
                  <c:v>2007</c:v>
                </c:pt>
                <c:pt idx="17">
                  <c:v>2007</c:v>
                </c:pt>
                <c:pt idx="18">
                  <c:v>2007</c:v>
                </c:pt>
                <c:pt idx="19">
                  <c:v>2007</c:v>
                </c:pt>
                <c:pt idx="20">
                  <c:v>2007</c:v>
                </c:pt>
                <c:pt idx="21">
                  <c:v>2008</c:v>
                </c:pt>
                <c:pt idx="22">
                  <c:v>2008</c:v>
                </c:pt>
                <c:pt idx="23">
                  <c:v>2008</c:v>
                </c:pt>
                <c:pt idx="24">
                  <c:v>2009</c:v>
                </c:pt>
                <c:pt idx="25">
                  <c:v>2009</c:v>
                </c:pt>
              </c:numCache>
            </c:numRef>
          </c:xVal>
          <c:yVal>
            <c:numRef>
              <c:f>export!$D$50:$D$78</c:f>
              <c:numCache>
                <c:formatCode>General</c:formatCode>
                <c:ptCount val="27"/>
                <c:pt idx="0">
                  <c:v>1800</c:v>
                </c:pt>
                <c:pt idx="1">
                  <c:v>2600</c:v>
                </c:pt>
                <c:pt idx="2">
                  <c:v>1900</c:v>
                </c:pt>
                <c:pt idx="3">
                  <c:v>3600</c:v>
                </c:pt>
                <c:pt idx="4">
                  <c:v>3200</c:v>
                </c:pt>
                <c:pt idx="5">
                  <c:v>2800</c:v>
                </c:pt>
                <c:pt idx="6">
                  <c:v>1200</c:v>
                </c:pt>
                <c:pt idx="7">
                  <c:v>2200</c:v>
                </c:pt>
                <c:pt idx="8">
                  <c:v>2600</c:v>
                </c:pt>
                <c:pt idx="9">
                  <c:v>3600</c:v>
                </c:pt>
                <c:pt idx="10">
                  <c:v>2800</c:v>
                </c:pt>
                <c:pt idx="11">
                  <c:v>2660</c:v>
                </c:pt>
                <c:pt idx="12">
                  <c:v>2800</c:v>
                </c:pt>
                <c:pt idx="13">
                  <c:v>2330</c:v>
                </c:pt>
                <c:pt idx="14">
                  <c:v>2930</c:v>
                </c:pt>
                <c:pt idx="15">
                  <c:v>4700</c:v>
                </c:pt>
                <c:pt idx="16">
                  <c:v>4000</c:v>
                </c:pt>
                <c:pt idx="17">
                  <c:v>2000</c:v>
                </c:pt>
                <c:pt idx="18">
                  <c:v>1400</c:v>
                </c:pt>
                <c:pt idx="19">
                  <c:v>2000</c:v>
                </c:pt>
                <c:pt idx="20">
                  <c:v>2300</c:v>
                </c:pt>
                <c:pt idx="21">
                  <c:v>3000</c:v>
                </c:pt>
                <c:pt idx="22">
                  <c:v>2500</c:v>
                </c:pt>
                <c:pt idx="23">
                  <c:v>3200</c:v>
                </c:pt>
                <c:pt idx="24">
                  <c:v>2660</c:v>
                </c:pt>
                <c:pt idx="25">
                  <c:v>3200</c:v>
                </c:pt>
              </c:numCache>
            </c:numRef>
          </c:yVal>
        </c:ser>
        <c:ser>
          <c:idx val="7"/>
          <c:order val="6"/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trendline>
            <c:spPr>
              <a:ln w="25400">
                <a:solidFill>
                  <a:srgbClr val="FFCC00"/>
                </a:solidFill>
                <a:prstDash val="solid"/>
              </a:ln>
            </c:spPr>
            <c:trendlineType val="exp"/>
          </c:trendline>
          <c:xVal>
            <c:numRef>
              <c:f>export!$A$50:$A$78</c:f>
              <c:numCache>
                <c:formatCode>General</c:formatCode>
                <c:ptCount val="27"/>
                <c:pt idx="0">
                  <c:v>2003</c:v>
                </c:pt>
                <c:pt idx="1">
                  <c:v>2004</c:v>
                </c:pt>
                <c:pt idx="2">
                  <c:v>2004</c:v>
                </c:pt>
                <c:pt idx="3">
                  <c:v>2004</c:v>
                </c:pt>
                <c:pt idx="4">
                  <c:v>2005</c:v>
                </c:pt>
                <c:pt idx="5">
                  <c:v>2005</c:v>
                </c:pt>
                <c:pt idx="6">
                  <c:v>2005</c:v>
                </c:pt>
                <c:pt idx="7">
                  <c:v>2005</c:v>
                </c:pt>
                <c:pt idx="8">
                  <c:v>2006</c:v>
                </c:pt>
                <c:pt idx="9">
                  <c:v>2006</c:v>
                </c:pt>
                <c:pt idx="10">
                  <c:v>2006</c:v>
                </c:pt>
                <c:pt idx="11">
                  <c:v>2006</c:v>
                </c:pt>
                <c:pt idx="12">
                  <c:v>2006</c:v>
                </c:pt>
                <c:pt idx="13">
                  <c:v>2006</c:v>
                </c:pt>
                <c:pt idx="14">
                  <c:v>2007</c:v>
                </c:pt>
                <c:pt idx="15">
                  <c:v>2007</c:v>
                </c:pt>
                <c:pt idx="16">
                  <c:v>2007</c:v>
                </c:pt>
                <c:pt idx="17">
                  <c:v>2007</c:v>
                </c:pt>
                <c:pt idx="18">
                  <c:v>2007</c:v>
                </c:pt>
                <c:pt idx="19">
                  <c:v>2007</c:v>
                </c:pt>
                <c:pt idx="20">
                  <c:v>2007</c:v>
                </c:pt>
                <c:pt idx="21">
                  <c:v>2008</c:v>
                </c:pt>
                <c:pt idx="22">
                  <c:v>2008</c:v>
                </c:pt>
                <c:pt idx="23">
                  <c:v>2008</c:v>
                </c:pt>
                <c:pt idx="24">
                  <c:v>2009</c:v>
                </c:pt>
                <c:pt idx="25">
                  <c:v>2009</c:v>
                </c:pt>
              </c:numCache>
            </c:numRef>
          </c:xVal>
          <c:yVal>
            <c:numRef>
              <c:f>export!$E$50:$E$78</c:f>
              <c:numCache>
                <c:formatCode>General</c:formatCode>
                <c:ptCount val="27"/>
                <c:pt idx="0">
                  <c:v>89</c:v>
                </c:pt>
                <c:pt idx="1">
                  <c:v>89</c:v>
                </c:pt>
                <c:pt idx="2">
                  <c:v>100</c:v>
                </c:pt>
                <c:pt idx="3">
                  <c:v>115</c:v>
                </c:pt>
                <c:pt idx="4">
                  <c:v>130</c:v>
                </c:pt>
                <c:pt idx="5">
                  <c:v>85</c:v>
                </c:pt>
                <c:pt idx="6">
                  <c:v>72</c:v>
                </c:pt>
                <c:pt idx="7">
                  <c:v>25</c:v>
                </c:pt>
                <c:pt idx="8">
                  <c:v>65</c:v>
                </c:pt>
                <c:pt idx="9">
                  <c:v>130</c:v>
                </c:pt>
                <c:pt idx="10">
                  <c:v>125</c:v>
                </c:pt>
                <c:pt idx="11">
                  <c:v>65</c:v>
                </c:pt>
                <c:pt idx="12">
                  <c:v>75</c:v>
                </c:pt>
                <c:pt idx="13">
                  <c:v>31</c:v>
                </c:pt>
                <c:pt idx="14">
                  <c:v>130</c:v>
                </c:pt>
                <c:pt idx="15">
                  <c:v>100</c:v>
                </c:pt>
                <c:pt idx="16">
                  <c:v>100</c:v>
                </c:pt>
                <c:pt idx="17">
                  <c:v>31</c:v>
                </c:pt>
                <c:pt idx="18">
                  <c:v>84</c:v>
                </c:pt>
                <c:pt idx="19">
                  <c:v>75</c:v>
                </c:pt>
                <c:pt idx="20">
                  <c:v>95</c:v>
                </c:pt>
                <c:pt idx="21">
                  <c:v>65</c:v>
                </c:pt>
                <c:pt idx="22">
                  <c:v>95</c:v>
                </c:pt>
                <c:pt idx="23">
                  <c:v>130</c:v>
                </c:pt>
                <c:pt idx="24">
                  <c:v>130</c:v>
                </c:pt>
                <c:pt idx="25">
                  <c:v>130</c:v>
                </c:pt>
              </c:numCache>
            </c:numRef>
          </c:yVal>
        </c:ser>
        <c:ser>
          <c:idx val="8"/>
          <c:order val="7"/>
          <c:spPr>
            <a:ln w="28575">
              <a:noFill/>
            </a:ln>
          </c:spPr>
          <c:marker>
            <c:symbol val="x"/>
            <c:size val="5"/>
            <c:spPr>
              <a:noFill/>
              <a:ln>
                <a:solidFill>
                  <a:srgbClr val="00FF0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00FF00"/>
                </a:solidFill>
                <a:prstDash val="solid"/>
              </a:ln>
            </c:spPr>
            <c:trendlineType val="exp"/>
          </c:trendline>
          <c:xVal>
            <c:numRef>
              <c:f>export!$A$50:$A$78</c:f>
              <c:numCache>
                <c:formatCode>General</c:formatCode>
                <c:ptCount val="27"/>
                <c:pt idx="0">
                  <c:v>2003</c:v>
                </c:pt>
                <c:pt idx="1">
                  <c:v>2004</c:v>
                </c:pt>
                <c:pt idx="2">
                  <c:v>2004</c:v>
                </c:pt>
                <c:pt idx="3">
                  <c:v>2004</c:v>
                </c:pt>
                <c:pt idx="4">
                  <c:v>2005</c:v>
                </c:pt>
                <c:pt idx="5">
                  <c:v>2005</c:v>
                </c:pt>
                <c:pt idx="6">
                  <c:v>2005</c:v>
                </c:pt>
                <c:pt idx="7">
                  <c:v>2005</c:v>
                </c:pt>
                <c:pt idx="8">
                  <c:v>2006</c:v>
                </c:pt>
                <c:pt idx="9">
                  <c:v>2006</c:v>
                </c:pt>
                <c:pt idx="10">
                  <c:v>2006</c:v>
                </c:pt>
                <c:pt idx="11">
                  <c:v>2006</c:v>
                </c:pt>
                <c:pt idx="12">
                  <c:v>2006</c:v>
                </c:pt>
                <c:pt idx="13">
                  <c:v>2006</c:v>
                </c:pt>
                <c:pt idx="14">
                  <c:v>2007</c:v>
                </c:pt>
                <c:pt idx="15">
                  <c:v>2007</c:v>
                </c:pt>
                <c:pt idx="16">
                  <c:v>2007</c:v>
                </c:pt>
                <c:pt idx="17">
                  <c:v>2007</c:v>
                </c:pt>
                <c:pt idx="18">
                  <c:v>2007</c:v>
                </c:pt>
                <c:pt idx="19">
                  <c:v>2007</c:v>
                </c:pt>
                <c:pt idx="20">
                  <c:v>2007</c:v>
                </c:pt>
                <c:pt idx="21">
                  <c:v>2008</c:v>
                </c:pt>
                <c:pt idx="22">
                  <c:v>2008</c:v>
                </c:pt>
                <c:pt idx="23">
                  <c:v>2008</c:v>
                </c:pt>
                <c:pt idx="24">
                  <c:v>2009</c:v>
                </c:pt>
                <c:pt idx="25">
                  <c:v>2009</c:v>
                </c:pt>
              </c:numCache>
            </c:numRef>
          </c:xVal>
          <c:yVal>
            <c:numRef>
              <c:f>export!$F$50:$F$78</c:f>
              <c:numCache>
                <c:formatCode>General</c:formatCode>
                <c:ptCount val="27"/>
                <c:pt idx="0">
                  <c:v>4160.0000000000009</c:v>
                </c:pt>
                <c:pt idx="1">
                  <c:v>4563.6923076923094</c:v>
                </c:pt>
                <c:pt idx="2">
                  <c:v>4709.0526315790676</c:v>
                </c:pt>
                <c:pt idx="3">
                  <c:v>2800</c:v>
                </c:pt>
                <c:pt idx="4">
                  <c:v>2972</c:v>
                </c:pt>
                <c:pt idx="5">
                  <c:v>4256</c:v>
                </c:pt>
                <c:pt idx="6">
                  <c:v>#N/A</c:v>
                </c:pt>
                <c:pt idx="7">
                  <c:v>#N/A</c:v>
                </c:pt>
                <c:pt idx="8">
                  <c:v>4000</c:v>
                </c:pt>
                <c:pt idx="9">
                  <c:v>3224.8888888888887</c:v>
                </c:pt>
                <c:pt idx="10">
                  <c:v>4071.4285714285697</c:v>
                </c:pt>
                <c:pt idx="11">
                  <c:v>7443.6090225564549</c:v>
                </c:pt>
                <c:pt idx="12">
                  <c:v>7500</c:v>
                </c:pt>
                <c:pt idx="13">
                  <c:v>5622.317596566535</c:v>
                </c:pt>
                <c:pt idx="14">
                  <c:v>7542.6621160410223</c:v>
                </c:pt>
                <c:pt idx="15">
                  <c:v>3787.234042553192</c:v>
                </c:pt>
                <c:pt idx="16">
                  <c:v>#N/A</c:v>
                </c:pt>
                <c:pt idx="17">
                  <c:v>3850</c:v>
                </c:pt>
                <c:pt idx="18">
                  <c:v>#N/A</c:v>
                </c:pt>
                <c:pt idx="19">
                  <c:v>5600</c:v>
                </c:pt>
                <c:pt idx="20">
                  <c:v>#N/A</c:v>
                </c:pt>
                <c:pt idx="21">
                  <c:v>7833.3333333333276</c:v>
                </c:pt>
                <c:pt idx="22">
                  <c:v>#N/A</c:v>
                </c:pt>
                <c:pt idx="23">
                  <c:v>10500</c:v>
                </c:pt>
                <c:pt idx="24">
                  <c:v>#N/A</c:v>
                </c:pt>
                <c:pt idx="25">
                  <c:v>#N/A</c:v>
                </c:pt>
              </c:numCache>
            </c:numRef>
          </c:yVal>
        </c:ser>
        <c:ser>
          <c:idx val="9"/>
          <c:order val="8"/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800080"/>
              </a:solidFill>
              <a:ln>
                <a:solidFill>
                  <a:srgbClr val="80008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800080"/>
                </a:solidFill>
                <a:prstDash val="solid"/>
              </a:ln>
            </c:spPr>
            <c:trendlineType val="exp"/>
          </c:trendline>
          <c:xVal>
            <c:numRef>
              <c:f>export!$A$50:$A$78</c:f>
              <c:numCache>
                <c:formatCode>General</c:formatCode>
                <c:ptCount val="27"/>
                <c:pt idx="0">
                  <c:v>2003</c:v>
                </c:pt>
                <c:pt idx="1">
                  <c:v>2004</c:v>
                </c:pt>
                <c:pt idx="2">
                  <c:v>2004</c:v>
                </c:pt>
                <c:pt idx="3">
                  <c:v>2004</c:v>
                </c:pt>
                <c:pt idx="4">
                  <c:v>2005</c:v>
                </c:pt>
                <c:pt idx="5">
                  <c:v>2005</c:v>
                </c:pt>
                <c:pt idx="6">
                  <c:v>2005</c:v>
                </c:pt>
                <c:pt idx="7">
                  <c:v>2005</c:v>
                </c:pt>
                <c:pt idx="8">
                  <c:v>2006</c:v>
                </c:pt>
                <c:pt idx="9">
                  <c:v>2006</c:v>
                </c:pt>
                <c:pt idx="10">
                  <c:v>2006</c:v>
                </c:pt>
                <c:pt idx="11">
                  <c:v>2006</c:v>
                </c:pt>
                <c:pt idx="12">
                  <c:v>2006</c:v>
                </c:pt>
                <c:pt idx="13">
                  <c:v>2006</c:v>
                </c:pt>
                <c:pt idx="14">
                  <c:v>2007</c:v>
                </c:pt>
                <c:pt idx="15">
                  <c:v>2007</c:v>
                </c:pt>
                <c:pt idx="16">
                  <c:v>2007</c:v>
                </c:pt>
                <c:pt idx="17">
                  <c:v>2007</c:v>
                </c:pt>
                <c:pt idx="18">
                  <c:v>2007</c:v>
                </c:pt>
                <c:pt idx="19">
                  <c:v>2007</c:v>
                </c:pt>
                <c:pt idx="20">
                  <c:v>2007</c:v>
                </c:pt>
                <c:pt idx="21">
                  <c:v>2008</c:v>
                </c:pt>
                <c:pt idx="22">
                  <c:v>2008</c:v>
                </c:pt>
                <c:pt idx="23">
                  <c:v>2008</c:v>
                </c:pt>
                <c:pt idx="24">
                  <c:v>2009</c:v>
                </c:pt>
                <c:pt idx="25">
                  <c:v>2009</c:v>
                </c:pt>
              </c:numCache>
            </c:numRef>
          </c:xVal>
          <c:yVal>
            <c:numRef>
              <c:f>export!$G$50:$G$78</c:f>
              <c:numCache>
                <c:formatCode>General</c:formatCode>
                <c:ptCount val="2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8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4</c:v>
                </c:pt>
                <c:pt idx="15">
                  <c:v>2</c:v>
                </c:pt>
                <c:pt idx="16">
                  <c:v>9</c:v>
                </c:pt>
                <c:pt idx="17">
                  <c:v>2</c:v>
                </c:pt>
                <c:pt idx="18">
                  <c:v>8</c:v>
                </c:pt>
                <c:pt idx="19">
                  <c:v>4</c:v>
                </c:pt>
                <c:pt idx="20">
                  <c:v>4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6</c:v>
                </c:pt>
                <c:pt idx="25">
                  <c:v>8</c:v>
                </c:pt>
              </c:numCache>
            </c:numRef>
          </c:yVal>
        </c:ser>
        <c:axId val="52407296"/>
        <c:axId val="88212224"/>
      </c:scatterChart>
      <c:valAx>
        <c:axId val="52407296"/>
        <c:scaling>
          <c:orientation val="minMax"/>
          <c:max val="2010"/>
          <c:min val="1970"/>
        </c:scaling>
        <c:axPos val="b"/>
        <c:numFmt formatCode="@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88212224"/>
        <c:crossesAt val="1.0000000000000083E-2"/>
        <c:crossBetween val="midCat"/>
      </c:valAx>
      <c:valAx>
        <c:axId val="88212224"/>
        <c:scaling>
          <c:logBase val="1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.E+0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52407296"/>
        <c:crosses val="autoZero"/>
        <c:crossBetween val="midCat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egendEntry>
        <c:idx val="14"/>
        <c:delete val="1"/>
      </c:legendEntry>
      <c:legendEntry>
        <c:idx val="15"/>
        <c:delete val="1"/>
      </c:legendEntry>
      <c:legendEntry>
        <c:idx val="16"/>
        <c:delete val="1"/>
      </c:legendEntry>
      <c:legendEntry>
        <c:idx val="17"/>
        <c:delete val="1"/>
      </c:legendEntry>
      <c:layout>
        <c:manualLayout>
          <c:xMode val="edge"/>
          <c:yMode val="edge"/>
          <c:x val="0.15490546320598841"/>
          <c:y val="0.152979597933081"/>
          <c:w val="0.3080896950530474"/>
          <c:h val="0.28165392445262299"/>
        </c:manualLayout>
      </c:layou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  <c:txPr>
        <a:bodyPr/>
        <a:lstStyle/>
        <a:p>
          <a:pPr>
            <a:defRPr sz="1200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1025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04991460325338"/>
          <c:y val="5.1679619165618876E-2"/>
          <c:w val="0.83132582519899112"/>
          <c:h val="0.86046565910755501"/>
        </c:manualLayout>
      </c:layout>
      <c:scatterChart>
        <c:scatterStyle val="lineMarker"/>
        <c:ser>
          <c:idx val="0"/>
          <c:order val="0"/>
          <c:tx>
            <c:strRef>
              <c:f>export!$C$1</c:f>
              <c:strCache>
                <c:ptCount val="1"/>
                <c:pt idx="0">
                  <c:v>Transistors (in Thousands)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000080"/>
                </a:solidFill>
                <a:prstDash val="solid"/>
              </a:ln>
            </c:spPr>
            <c:trendlineType val="exp"/>
          </c:trendline>
          <c:xVal>
            <c:numRef>
              <c:f>export!$A$3:$A$78</c:f>
              <c:numCache>
                <c:formatCode>General</c:formatCode>
                <c:ptCount val="74"/>
                <c:pt idx="0" formatCode="@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1979</c:v>
                </c:pt>
                <c:pt idx="4">
                  <c:v>1982</c:v>
                </c:pt>
                <c:pt idx="5">
                  <c:v>1985</c:v>
                </c:pt>
                <c:pt idx="6">
                  <c:v>1986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1992</c:v>
                </c:pt>
                <c:pt idx="11">
                  <c:v>1992</c:v>
                </c:pt>
                <c:pt idx="12">
                  <c:v>1992</c:v>
                </c:pt>
                <c:pt idx="13">
                  <c:v>1992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1995</c:v>
                </c:pt>
                <c:pt idx="19">
                  <c:v>1995</c:v>
                </c:pt>
                <c:pt idx="20">
                  <c:v>1995</c:v>
                </c:pt>
                <c:pt idx="21">
                  <c:v>1995</c:v>
                </c:pt>
                <c:pt idx="22">
                  <c:v>1996</c:v>
                </c:pt>
                <c:pt idx="23">
                  <c:v>1996</c:v>
                </c:pt>
                <c:pt idx="24">
                  <c:v>1996</c:v>
                </c:pt>
                <c:pt idx="25">
                  <c:v>1996</c:v>
                </c:pt>
                <c:pt idx="26">
                  <c:v>1997</c:v>
                </c:pt>
                <c:pt idx="27">
                  <c:v>1997</c:v>
                </c:pt>
                <c:pt idx="28">
                  <c:v>1997</c:v>
                </c:pt>
                <c:pt idx="29">
                  <c:v>1997</c:v>
                </c:pt>
                <c:pt idx="30">
                  <c:v>1998</c:v>
                </c:pt>
                <c:pt idx="31">
                  <c:v>1998</c:v>
                </c:pt>
                <c:pt idx="32">
                  <c:v>1998</c:v>
                </c:pt>
                <c:pt idx="33">
                  <c:v>1999</c:v>
                </c:pt>
                <c:pt idx="34">
                  <c:v>1999</c:v>
                </c:pt>
                <c:pt idx="35">
                  <c:v>1999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2001</c:v>
                </c:pt>
                <c:pt idx="41">
                  <c:v>2001</c:v>
                </c:pt>
                <c:pt idx="42">
                  <c:v>2002</c:v>
                </c:pt>
                <c:pt idx="43">
                  <c:v>2002</c:v>
                </c:pt>
                <c:pt idx="44">
                  <c:v>2002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  <c:pt idx="48">
                  <c:v>2004</c:v>
                </c:pt>
                <c:pt idx="49">
                  <c:v>2004</c:v>
                </c:pt>
                <c:pt idx="50">
                  <c:v>2004</c:v>
                </c:pt>
                <c:pt idx="51">
                  <c:v>2005</c:v>
                </c:pt>
                <c:pt idx="52">
                  <c:v>2005</c:v>
                </c:pt>
                <c:pt idx="53">
                  <c:v>2005</c:v>
                </c:pt>
                <c:pt idx="54">
                  <c:v>2005</c:v>
                </c:pt>
                <c:pt idx="55">
                  <c:v>2006</c:v>
                </c:pt>
                <c:pt idx="56">
                  <c:v>2006</c:v>
                </c:pt>
                <c:pt idx="57">
                  <c:v>2006</c:v>
                </c:pt>
                <c:pt idx="58">
                  <c:v>2006</c:v>
                </c:pt>
                <c:pt idx="59">
                  <c:v>2006</c:v>
                </c:pt>
                <c:pt idx="60">
                  <c:v>2006</c:v>
                </c:pt>
                <c:pt idx="61">
                  <c:v>2007</c:v>
                </c:pt>
                <c:pt idx="62">
                  <c:v>2007</c:v>
                </c:pt>
                <c:pt idx="63">
                  <c:v>2007</c:v>
                </c:pt>
                <c:pt idx="64">
                  <c:v>2007</c:v>
                </c:pt>
                <c:pt idx="65">
                  <c:v>2007</c:v>
                </c:pt>
                <c:pt idx="66">
                  <c:v>2007</c:v>
                </c:pt>
                <c:pt idx="67">
                  <c:v>2007</c:v>
                </c:pt>
                <c:pt idx="68">
                  <c:v>2008</c:v>
                </c:pt>
                <c:pt idx="69">
                  <c:v>2008</c:v>
                </c:pt>
                <c:pt idx="70">
                  <c:v>2008</c:v>
                </c:pt>
                <c:pt idx="71">
                  <c:v>2009</c:v>
                </c:pt>
                <c:pt idx="72">
                  <c:v>2009</c:v>
                </c:pt>
              </c:numCache>
            </c:numRef>
          </c:xVal>
          <c:yVal>
            <c:numRef>
              <c:f>export!$C$3:$C$78</c:f>
              <c:numCache>
                <c:formatCode>General</c:formatCode>
                <c:ptCount val="74"/>
                <c:pt idx="0">
                  <c:v>2.2999999999999998</c:v>
                </c:pt>
                <c:pt idx="1">
                  <c:v>3.5</c:v>
                </c:pt>
                <c:pt idx="2">
                  <c:v>6</c:v>
                </c:pt>
                <c:pt idx="3">
                  <c:v>29</c:v>
                </c:pt>
                <c:pt idx="4">
                  <c:v>134</c:v>
                </c:pt>
                <c:pt idx="5">
                  <c:v>275</c:v>
                </c:pt>
                <c:pt idx="6">
                  <c:v>110</c:v>
                </c:pt>
                <c:pt idx="7">
                  <c:v>120</c:v>
                </c:pt>
                <c:pt idx="8">
                  <c:v>1200</c:v>
                </c:pt>
                <c:pt idx="9">
                  <c:v>1200</c:v>
                </c:pt>
                <c:pt idx="10">
                  <c:v>1200</c:v>
                </c:pt>
                <c:pt idx="11">
                  <c:v>1100</c:v>
                </c:pt>
                <c:pt idx="12">
                  <c:v>3100</c:v>
                </c:pt>
                <c:pt idx="13">
                  <c:v>1700</c:v>
                </c:pt>
                <c:pt idx="14">
                  <c:v>930</c:v>
                </c:pt>
                <c:pt idx="15">
                  <c:v>3100</c:v>
                </c:pt>
                <c:pt idx="16">
                  <c:v>2800</c:v>
                </c:pt>
                <c:pt idx="17">
                  <c:v>1900</c:v>
                </c:pt>
                <c:pt idx="18">
                  <c:v>9670</c:v>
                </c:pt>
                <c:pt idx="19">
                  <c:v>3100</c:v>
                </c:pt>
                <c:pt idx="20">
                  <c:v>5500</c:v>
                </c:pt>
                <c:pt idx="21">
                  <c:v>5200</c:v>
                </c:pt>
                <c:pt idx="22">
                  <c:v>3600</c:v>
                </c:pt>
                <c:pt idx="23">
                  <c:v>6800</c:v>
                </c:pt>
                <c:pt idx="24">
                  <c:v>4300</c:v>
                </c:pt>
                <c:pt idx="25">
                  <c:v>9670</c:v>
                </c:pt>
                <c:pt idx="26">
                  <c:v>5400</c:v>
                </c:pt>
                <c:pt idx="27">
                  <c:v>3500</c:v>
                </c:pt>
                <c:pt idx="28">
                  <c:v>8800</c:v>
                </c:pt>
                <c:pt idx="29">
                  <c:v>7500</c:v>
                </c:pt>
                <c:pt idx="30">
                  <c:v>15200</c:v>
                </c:pt>
                <c:pt idx="31">
                  <c:v>9300</c:v>
                </c:pt>
                <c:pt idx="32">
                  <c:v>6900</c:v>
                </c:pt>
                <c:pt idx="33">
                  <c:v>21300</c:v>
                </c:pt>
                <c:pt idx="34">
                  <c:v>9500</c:v>
                </c:pt>
                <c:pt idx="35">
                  <c:v>22000</c:v>
                </c:pt>
                <c:pt idx="36">
                  <c:v>37000</c:v>
                </c:pt>
                <c:pt idx="37">
                  <c:v>28000</c:v>
                </c:pt>
                <c:pt idx="38">
                  <c:v>29000</c:v>
                </c:pt>
                <c:pt idx="39">
                  <c:v>42000</c:v>
                </c:pt>
                <c:pt idx="40">
                  <c:v>25000</c:v>
                </c:pt>
                <c:pt idx="41">
                  <c:v>37000</c:v>
                </c:pt>
                <c:pt idx="42">
                  <c:v>55000</c:v>
                </c:pt>
                <c:pt idx="43">
                  <c:v>37200</c:v>
                </c:pt>
                <c:pt idx="44">
                  <c:v>221000</c:v>
                </c:pt>
                <c:pt idx="45">
                  <c:v>152000</c:v>
                </c:pt>
                <c:pt idx="46">
                  <c:v>54300</c:v>
                </c:pt>
                <c:pt idx="47">
                  <c:v>106000</c:v>
                </c:pt>
                <c:pt idx="48">
                  <c:v>106000</c:v>
                </c:pt>
                <c:pt idx="49">
                  <c:v>276000</c:v>
                </c:pt>
                <c:pt idx="50">
                  <c:v>125000</c:v>
                </c:pt>
                <c:pt idx="51">
                  <c:v>230000</c:v>
                </c:pt>
                <c:pt idx="52">
                  <c:v>114000</c:v>
                </c:pt>
                <c:pt idx="53">
                  <c:v>300000</c:v>
                </c:pt>
                <c:pt idx="54">
                  <c:v>114000</c:v>
                </c:pt>
                <c:pt idx="55">
                  <c:v>154000</c:v>
                </c:pt>
                <c:pt idx="56">
                  <c:v>376000</c:v>
                </c:pt>
                <c:pt idx="57">
                  <c:v>243000</c:v>
                </c:pt>
                <c:pt idx="58">
                  <c:v>582000</c:v>
                </c:pt>
                <c:pt idx="59">
                  <c:v>291000</c:v>
                </c:pt>
                <c:pt idx="60">
                  <c:v>152000</c:v>
                </c:pt>
                <c:pt idx="61">
                  <c:v>582000</c:v>
                </c:pt>
                <c:pt idx="62">
                  <c:v>790000</c:v>
                </c:pt>
                <c:pt idx="63">
                  <c:v>234000</c:v>
                </c:pt>
                <c:pt idx="64">
                  <c:v>114000</c:v>
                </c:pt>
                <c:pt idx="65">
                  <c:v>503000</c:v>
                </c:pt>
                <c:pt idx="66">
                  <c:v>463000</c:v>
                </c:pt>
                <c:pt idx="67">
                  <c:v>450000</c:v>
                </c:pt>
                <c:pt idx="68">
                  <c:v>410000</c:v>
                </c:pt>
                <c:pt idx="69">
                  <c:v>450000</c:v>
                </c:pt>
                <c:pt idx="70">
                  <c:v>781000</c:v>
                </c:pt>
                <c:pt idx="71">
                  <c:v>1900000.0000000002</c:v>
                </c:pt>
                <c:pt idx="72">
                  <c:v>2300000</c:v>
                </c:pt>
              </c:numCache>
            </c:numRef>
          </c:yVal>
        </c:ser>
        <c:ser>
          <c:idx val="1"/>
          <c:order val="1"/>
          <c:tx>
            <c:strRef>
              <c:f>export!$D$1</c:f>
              <c:strCache>
                <c:ptCount val="1"/>
                <c:pt idx="0">
                  <c:v>Frequency (MHz)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FF0000"/>
                </a:solidFill>
                <a:prstDash val="solid"/>
              </a:ln>
            </c:spPr>
            <c:trendlineType val="exp"/>
          </c:trendline>
          <c:xVal>
            <c:numRef>
              <c:f>export!$A$3:$A$50</c:f>
              <c:numCache>
                <c:formatCode>General</c:formatCode>
                <c:ptCount val="48"/>
                <c:pt idx="0" formatCode="@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1979</c:v>
                </c:pt>
                <c:pt idx="4">
                  <c:v>1982</c:v>
                </c:pt>
                <c:pt idx="5">
                  <c:v>1985</c:v>
                </c:pt>
                <c:pt idx="6">
                  <c:v>1986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1992</c:v>
                </c:pt>
                <c:pt idx="11">
                  <c:v>1992</c:v>
                </c:pt>
                <c:pt idx="12">
                  <c:v>1992</c:v>
                </c:pt>
                <c:pt idx="13">
                  <c:v>1992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1995</c:v>
                </c:pt>
                <c:pt idx="19">
                  <c:v>1995</c:v>
                </c:pt>
                <c:pt idx="20">
                  <c:v>1995</c:v>
                </c:pt>
                <c:pt idx="21">
                  <c:v>1995</c:v>
                </c:pt>
                <c:pt idx="22">
                  <c:v>1996</c:v>
                </c:pt>
                <c:pt idx="23">
                  <c:v>1996</c:v>
                </c:pt>
                <c:pt idx="24">
                  <c:v>1996</c:v>
                </c:pt>
                <c:pt idx="25">
                  <c:v>1996</c:v>
                </c:pt>
                <c:pt idx="26">
                  <c:v>1997</c:v>
                </c:pt>
                <c:pt idx="27">
                  <c:v>1997</c:v>
                </c:pt>
                <c:pt idx="28">
                  <c:v>1997</c:v>
                </c:pt>
                <c:pt idx="29">
                  <c:v>1997</c:v>
                </c:pt>
                <c:pt idx="30">
                  <c:v>1998</c:v>
                </c:pt>
                <c:pt idx="31">
                  <c:v>1998</c:v>
                </c:pt>
                <c:pt idx="32">
                  <c:v>1998</c:v>
                </c:pt>
                <c:pt idx="33">
                  <c:v>1999</c:v>
                </c:pt>
                <c:pt idx="34">
                  <c:v>1999</c:v>
                </c:pt>
                <c:pt idx="35">
                  <c:v>1999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2001</c:v>
                </c:pt>
                <c:pt idx="41">
                  <c:v>2001</c:v>
                </c:pt>
                <c:pt idx="42">
                  <c:v>2002</c:v>
                </c:pt>
                <c:pt idx="43">
                  <c:v>2002</c:v>
                </c:pt>
                <c:pt idx="44">
                  <c:v>2002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</c:numCache>
            </c:numRef>
          </c:xVal>
          <c:yVal>
            <c:numRef>
              <c:f>export!$D$3:$D$50</c:f>
              <c:numCache>
                <c:formatCode>General</c:formatCode>
                <c:ptCount val="48"/>
                <c:pt idx="0">
                  <c:v>0.70000000000000062</c:v>
                </c:pt>
                <c:pt idx="1">
                  <c:v>0.5</c:v>
                </c:pt>
                <c:pt idx="2">
                  <c:v>2</c:v>
                </c:pt>
                <c:pt idx="3">
                  <c:v>5</c:v>
                </c:pt>
                <c:pt idx="4">
                  <c:v>6</c:v>
                </c:pt>
                <c:pt idx="5">
                  <c:v>16</c:v>
                </c:pt>
                <c:pt idx="6">
                  <c:v>16</c:v>
                </c:pt>
                <c:pt idx="7">
                  <c:v>40</c:v>
                </c:pt>
                <c:pt idx="8">
                  <c:v>25</c:v>
                </c:pt>
                <c:pt idx="9">
                  <c:v>33</c:v>
                </c:pt>
                <c:pt idx="10">
                  <c:v>66</c:v>
                </c:pt>
                <c:pt idx="11">
                  <c:v>100</c:v>
                </c:pt>
                <c:pt idx="12">
                  <c:v>60</c:v>
                </c:pt>
                <c:pt idx="13">
                  <c:v>200</c:v>
                </c:pt>
                <c:pt idx="14">
                  <c:v>40</c:v>
                </c:pt>
                <c:pt idx="15">
                  <c:v>66</c:v>
                </c:pt>
                <c:pt idx="16">
                  <c:v>300</c:v>
                </c:pt>
                <c:pt idx="17">
                  <c:v>150</c:v>
                </c:pt>
                <c:pt idx="18">
                  <c:v>300</c:v>
                </c:pt>
                <c:pt idx="19">
                  <c:v>90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90</c:v>
                </c:pt>
                <c:pt idx="25">
                  <c:v>500</c:v>
                </c:pt>
                <c:pt idx="26">
                  <c:v>250</c:v>
                </c:pt>
                <c:pt idx="27">
                  <c:v>533</c:v>
                </c:pt>
                <c:pt idx="28">
                  <c:v>233</c:v>
                </c:pt>
                <c:pt idx="29">
                  <c:v>300</c:v>
                </c:pt>
                <c:pt idx="30">
                  <c:v>500</c:v>
                </c:pt>
                <c:pt idx="31">
                  <c:v>400</c:v>
                </c:pt>
                <c:pt idx="32">
                  <c:v>300</c:v>
                </c:pt>
                <c:pt idx="33">
                  <c:v>450</c:v>
                </c:pt>
                <c:pt idx="34">
                  <c:v>500</c:v>
                </c:pt>
                <c:pt idx="35">
                  <c:v>750</c:v>
                </c:pt>
                <c:pt idx="36">
                  <c:v>1000</c:v>
                </c:pt>
                <c:pt idx="37">
                  <c:v>1000</c:v>
                </c:pt>
                <c:pt idx="38">
                  <c:v>900</c:v>
                </c:pt>
                <c:pt idx="39">
                  <c:v>2000</c:v>
                </c:pt>
                <c:pt idx="40">
                  <c:v>800</c:v>
                </c:pt>
                <c:pt idx="41">
                  <c:v>1400</c:v>
                </c:pt>
                <c:pt idx="42">
                  <c:v>2200</c:v>
                </c:pt>
                <c:pt idx="43">
                  <c:v>1800</c:v>
                </c:pt>
                <c:pt idx="44">
                  <c:v>1000</c:v>
                </c:pt>
                <c:pt idx="45">
                  <c:v>1150</c:v>
                </c:pt>
                <c:pt idx="46">
                  <c:v>2160</c:v>
                </c:pt>
                <c:pt idx="47">
                  <c:v>1800</c:v>
                </c:pt>
              </c:numCache>
            </c:numRef>
          </c:yVal>
        </c:ser>
        <c:ser>
          <c:idx val="2"/>
          <c:order val="2"/>
          <c:tx>
            <c:strRef>
              <c:f>export!$E$1</c:f>
              <c:strCache>
                <c:ptCount val="1"/>
                <c:pt idx="0">
                  <c:v>Power (W)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trendline>
            <c:spPr>
              <a:ln w="25400">
                <a:solidFill>
                  <a:srgbClr val="FFCC00"/>
                </a:solidFill>
                <a:prstDash val="solid"/>
              </a:ln>
            </c:spPr>
            <c:trendlineType val="exp"/>
          </c:trendline>
          <c:xVal>
            <c:numRef>
              <c:f>export!$A$3:$A$50</c:f>
              <c:numCache>
                <c:formatCode>General</c:formatCode>
                <c:ptCount val="48"/>
                <c:pt idx="0" formatCode="@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1979</c:v>
                </c:pt>
                <c:pt idx="4">
                  <c:v>1982</c:v>
                </c:pt>
                <c:pt idx="5">
                  <c:v>1985</c:v>
                </c:pt>
                <c:pt idx="6">
                  <c:v>1986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1992</c:v>
                </c:pt>
                <c:pt idx="11">
                  <c:v>1992</c:v>
                </c:pt>
                <c:pt idx="12">
                  <c:v>1992</c:v>
                </c:pt>
                <c:pt idx="13">
                  <c:v>1992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1995</c:v>
                </c:pt>
                <c:pt idx="19">
                  <c:v>1995</c:v>
                </c:pt>
                <c:pt idx="20">
                  <c:v>1995</c:v>
                </c:pt>
                <c:pt idx="21">
                  <c:v>1995</c:v>
                </c:pt>
                <c:pt idx="22">
                  <c:v>1996</c:v>
                </c:pt>
                <c:pt idx="23">
                  <c:v>1996</c:v>
                </c:pt>
                <c:pt idx="24">
                  <c:v>1996</c:v>
                </c:pt>
                <c:pt idx="25">
                  <c:v>1996</c:v>
                </c:pt>
                <c:pt idx="26">
                  <c:v>1997</c:v>
                </c:pt>
                <c:pt idx="27">
                  <c:v>1997</c:v>
                </c:pt>
                <c:pt idx="28">
                  <c:v>1997</c:v>
                </c:pt>
                <c:pt idx="29">
                  <c:v>1997</c:v>
                </c:pt>
                <c:pt idx="30">
                  <c:v>1998</c:v>
                </c:pt>
                <c:pt idx="31">
                  <c:v>1998</c:v>
                </c:pt>
                <c:pt idx="32">
                  <c:v>1998</c:v>
                </c:pt>
                <c:pt idx="33">
                  <c:v>1999</c:v>
                </c:pt>
                <c:pt idx="34">
                  <c:v>1999</c:v>
                </c:pt>
                <c:pt idx="35">
                  <c:v>1999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2001</c:v>
                </c:pt>
                <c:pt idx="41">
                  <c:v>2001</c:v>
                </c:pt>
                <c:pt idx="42">
                  <c:v>2002</c:v>
                </c:pt>
                <c:pt idx="43">
                  <c:v>2002</c:v>
                </c:pt>
                <c:pt idx="44">
                  <c:v>2002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</c:numCache>
            </c:numRef>
          </c:xVal>
          <c:yVal>
            <c:numRef>
              <c:f>export!$E$3:$E$50</c:f>
              <c:numCache>
                <c:formatCode>General</c:formatCode>
                <c:ptCount val="48"/>
                <c:pt idx="0">
                  <c:v>0.45</c:v>
                </c:pt>
                <c:pt idx="1">
                  <c:v>0.42000000000000032</c:v>
                </c:pt>
                <c:pt idx="2">
                  <c:v>0.92</c:v>
                </c:pt>
                <c:pt idx="3">
                  <c:v>1.7000000000000102</c:v>
                </c:pt>
                <c:pt idx="4">
                  <c:v>3</c:v>
                </c:pt>
                <c:pt idx="5">
                  <c:v>1.5</c:v>
                </c:pt>
                <c:pt idx="6">
                  <c:v>3</c:v>
                </c:pt>
                <c:pt idx="7">
                  <c:v>4</c:v>
                </c:pt>
                <c:pt idx="8">
                  <c:v>2.75</c:v>
                </c:pt>
                <c:pt idx="9">
                  <c:v>3.5</c:v>
                </c:pt>
                <c:pt idx="10">
                  <c:v>5.8</c:v>
                </c:pt>
                <c:pt idx="11">
                  <c:v>15</c:v>
                </c:pt>
                <c:pt idx="12">
                  <c:v>14.2</c:v>
                </c:pt>
                <c:pt idx="13">
                  <c:v>35</c:v>
                </c:pt>
                <c:pt idx="14">
                  <c:v>3</c:v>
                </c:pt>
                <c:pt idx="15">
                  <c:v>13</c:v>
                </c:pt>
                <c:pt idx="16">
                  <c:v>28</c:v>
                </c:pt>
                <c:pt idx="17">
                  <c:v>3</c:v>
                </c:pt>
                <c:pt idx="18">
                  <c:v>50</c:v>
                </c:pt>
                <c:pt idx="19">
                  <c:v>16</c:v>
                </c:pt>
                <c:pt idx="20">
                  <c:v>32.6</c:v>
                </c:pt>
                <c:pt idx="21">
                  <c:v>30</c:v>
                </c:pt>
                <c:pt idx="22">
                  <c:v>10</c:v>
                </c:pt>
                <c:pt idx="23">
                  <c:v>30</c:v>
                </c:pt>
                <c:pt idx="24">
                  <c:v>11</c:v>
                </c:pt>
                <c:pt idx="25">
                  <c:v>43</c:v>
                </c:pt>
                <c:pt idx="26">
                  <c:v>25</c:v>
                </c:pt>
                <c:pt idx="27">
                  <c:v>36</c:v>
                </c:pt>
                <c:pt idx="28">
                  <c:v>17</c:v>
                </c:pt>
                <c:pt idx="29">
                  <c:v>32</c:v>
                </c:pt>
                <c:pt idx="30">
                  <c:v>91</c:v>
                </c:pt>
                <c:pt idx="31">
                  <c:v>14</c:v>
                </c:pt>
                <c:pt idx="32">
                  <c:v>30</c:v>
                </c:pt>
                <c:pt idx="33">
                  <c:v>17</c:v>
                </c:pt>
                <c:pt idx="34">
                  <c:v>21</c:v>
                </c:pt>
                <c:pt idx="35">
                  <c:v>35</c:v>
                </c:pt>
                <c:pt idx="36">
                  <c:v>49</c:v>
                </c:pt>
                <c:pt idx="37">
                  <c:v>20</c:v>
                </c:pt>
                <c:pt idx="38">
                  <c:v>70</c:v>
                </c:pt>
                <c:pt idx="39">
                  <c:v>72</c:v>
                </c:pt>
                <c:pt idx="40">
                  <c:v>98</c:v>
                </c:pt>
                <c:pt idx="41">
                  <c:v>56</c:v>
                </c:pt>
                <c:pt idx="42">
                  <c:v>48</c:v>
                </c:pt>
                <c:pt idx="43">
                  <c:v>62</c:v>
                </c:pt>
                <c:pt idx="44">
                  <c:v>98</c:v>
                </c:pt>
                <c:pt idx="45">
                  <c:v>155</c:v>
                </c:pt>
                <c:pt idx="46">
                  <c:v>74</c:v>
                </c:pt>
                <c:pt idx="47">
                  <c:v>89</c:v>
                </c:pt>
              </c:numCache>
            </c:numRef>
          </c:yVal>
        </c:ser>
        <c:ser>
          <c:idx val="3"/>
          <c:order val="3"/>
          <c:tx>
            <c:strRef>
              <c:f>export!$F$1</c:f>
              <c:strCache>
                <c:ptCount val="1"/>
                <c:pt idx="0">
                  <c:v>Perf</c:v>
                </c:pt>
              </c:strCache>
            </c:strRef>
          </c:tx>
          <c:spPr>
            <a:ln w="28575">
              <a:noFill/>
            </a:ln>
          </c:spPr>
          <c:marker>
            <c:symbol val="x"/>
            <c:size val="5"/>
            <c:spPr>
              <a:noFill/>
              <a:ln>
                <a:solidFill>
                  <a:srgbClr val="00FF0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00FF00"/>
                </a:solidFill>
                <a:prstDash val="solid"/>
              </a:ln>
            </c:spPr>
            <c:trendlineType val="exp"/>
          </c:trendline>
          <c:xVal>
            <c:numRef>
              <c:f>export!$A$3:$A$50</c:f>
              <c:numCache>
                <c:formatCode>General</c:formatCode>
                <c:ptCount val="48"/>
                <c:pt idx="0" formatCode="@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1979</c:v>
                </c:pt>
                <c:pt idx="4">
                  <c:v>1982</c:v>
                </c:pt>
                <c:pt idx="5">
                  <c:v>1985</c:v>
                </c:pt>
                <c:pt idx="6">
                  <c:v>1986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1992</c:v>
                </c:pt>
                <c:pt idx="11">
                  <c:v>1992</c:v>
                </c:pt>
                <c:pt idx="12">
                  <c:v>1992</c:v>
                </c:pt>
                <c:pt idx="13">
                  <c:v>1992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1995</c:v>
                </c:pt>
                <c:pt idx="19">
                  <c:v>1995</c:v>
                </c:pt>
                <c:pt idx="20">
                  <c:v>1995</c:v>
                </c:pt>
                <c:pt idx="21">
                  <c:v>1995</c:v>
                </c:pt>
                <c:pt idx="22">
                  <c:v>1996</c:v>
                </c:pt>
                <c:pt idx="23">
                  <c:v>1996</c:v>
                </c:pt>
                <c:pt idx="24">
                  <c:v>1996</c:v>
                </c:pt>
                <c:pt idx="25">
                  <c:v>1996</c:v>
                </c:pt>
                <c:pt idx="26">
                  <c:v>1997</c:v>
                </c:pt>
                <c:pt idx="27">
                  <c:v>1997</c:v>
                </c:pt>
                <c:pt idx="28">
                  <c:v>1997</c:v>
                </c:pt>
                <c:pt idx="29">
                  <c:v>1997</c:v>
                </c:pt>
                <c:pt idx="30">
                  <c:v>1998</c:v>
                </c:pt>
                <c:pt idx="31">
                  <c:v>1998</c:v>
                </c:pt>
                <c:pt idx="32">
                  <c:v>1998</c:v>
                </c:pt>
                <c:pt idx="33">
                  <c:v>1999</c:v>
                </c:pt>
                <c:pt idx="34">
                  <c:v>1999</c:v>
                </c:pt>
                <c:pt idx="35">
                  <c:v>1999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2001</c:v>
                </c:pt>
                <c:pt idx="41">
                  <c:v>2001</c:v>
                </c:pt>
                <c:pt idx="42">
                  <c:v>2002</c:v>
                </c:pt>
                <c:pt idx="43">
                  <c:v>2002</c:v>
                </c:pt>
                <c:pt idx="44">
                  <c:v>2002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</c:numCache>
            </c:numRef>
          </c:xVal>
          <c:yVal>
            <c:numRef>
              <c:f>export!$F$3:$F$50</c:f>
              <c:numCache>
                <c:formatCode>General</c:formatCode>
                <c:ptCount val="48"/>
                <c:pt idx="0">
                  <c:v>17.793513433680289</c:v>
                </c:pt>
                <c:pt idx="1">
                  <c:v>24.91091880715253</c:v>
                </c:pt>
                <c:pt idx="2">
                  <c:v>74.73275642145758</c:v>
                </c:pt>
                <c:pt idx="3">
                  <c:v>42.348561972159303</c:v>
                </c:pt>
                <c:pt idx="4">
                  <c:v>93.415945526821858</c:v>
                </c:pt>
                <c:pt idx="5">
                  <c:v>428.15641699793395</c:v>
                </c:pt>
                <c:pt idx="6">
                  <c:v>#N/A</c:v>
                </c:pt>
                <c:pt idx="7">
                  <c:v>1171.8711536155199</c:v>
                </c:pt>
                <c:pt idx="8">
                  <c:v>1129.0285523005577</c:v>
                </c:pt>
                <c:pt idx="9">
                  <c:v>946.96658878020776</c:v>
                </c:pt>
                <c:pt idx="10">
                  <c:v>761.13712377764841</c:v>
                </c:pt>
                <c:pt idx="11">
                  <c:v>991.26018728768054</c:v>
                </c:pt>
                <c:pt idx="12">
                  <c:v>2492.1513183221609</c:v>
                </c:pt>
                <c:pt idx="13">
                  <c:v>894.65432157744351</c:v>
                </c:pt>
                <c:pt idx="14">
                  <c:v>#N/A</c:v>
                </c:pt>
                <c:pt idx="15">
                  <c:v>1983.0294963972858</c:v>
                </c:pt>
                <c:pt idx="16">
                  <c:v>1128.468518296427</c:v>
                </c:pt>
                <c:pt idx="17">
                  <c:v>1276.8775293875201</c:v>
                </c:pt>
                <c:pt idx="18">
                  <c:v>1927.5733333333139</c:v>
                </c:pt>
                <c:pt idx="19">
                  <c:v>2520.1530185280012</c:v>
                </c:pt>
                <c:pt idx="20">
                  <c:v>2755.2959999999998</c:v>
                </c:pt>
                <c:pt idx="21">
                  <c:v>2653.2479999999987</c:v>
                </c:pt>
                <c:pt idx="22">
                  <c:v>1870.8799999999999</c:v>
                </c:pt>
                <c:pt idx="23">
                  <c:v>3877.824000000001</c:v>
                </c:pt>
                <c:pt idx="24">
                  <c:v>#N/A</c:v>
                </c:pt>
                <c:pt idx="25">
                  <c:v>2040.96</c:v>
                </c:pt>
                <c:pt idx="26">
                  <c:v>2830.1312000000012</c:v>
                </c:pt>
                <c:pt idx="27">
                  <c:v>1825.2487804878051</c:v>
                </c:pt>
                <c:pt idx="28">
                  <c:v>1985.483261802575</c:v>
                </c:pt>
                <c:pt idx="29">
                  <c:v>2653.2479999999987</c:v>
                </c:pt>
                <c:pt idx="30">
                  <c:v>3980.8000000000011</c:v>
                </c:pt>
                <c:pt idx="31">
                  <c:v>1615.76</c:v>
                </c:pt>
                <c:pt idx="32">
                  <c:v>4172.6293333333342</c:v>
                </c:pt>
                <c:pt idx="33">
                  <c:v>2313.0879999999997</c:v>
                </c:pt>
                <c:pt idx="34">
                  <c:v>2982.4</c:v>
                </c:pt>
                <c:pt idx="35">
                  <c:v>2494.5066666666307</c:v>
                </c:pt>
                <c:pt idx="36">
                  <c:v>2675.2</c:v>
                </c:pt>
                <c:pt idx="37">
                  <c:v>2624</c:v>
                </c:pt>
                <c:pt idx="38">
                  <c:v>3320.8888888888887</c:v>
                </c:pt>
                <c:pt idx="39">
                  <c:v>1715.2</c:v>
                </c:pt>
                <c:pt idx="40">
                  <c:v>2960</c:v>
                </c:pt>
                <c:pt idx="41">
                  <c:v>2532.5714285714689</c:v>
                </c:pt>
                <c:pt idx="42">
                  <c:v>2359.272727272727</c:v>
                </c:pt>
                <c:pt idx="43">
                  <c:v>2624</c:v>
                </c:pt>
                <c:pt idx="44">
                  <c:v>5184</c:v>
                </c:pt>
                <c:pt idx="45">
                  <c:v>4880.6956521739758</c:v>
                </c:pt>
                <c:pt idx="46">
                  <c:v>2948.1481481481437</c:v>
                </c:pt>
                <c:pt idx="47">
                  <c:v>4160.0000000000009</c:v>
                </c:pt>
              </c:numCache>
            </c:numRef>
          </c:yVal>
        </c:ser>
        <c:ser>
          <c:idx val="4"/>
          <c:order val="4"/>
          <c:tx>
            <c:strRef>
              <c:f>export!$G$1</c:f>
              <c:strCache>
                <c:ptCount val="1"/>
                <c:pt idx="0">
                  <c:v>Cores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800080"/>
              </a:solidFill>
              <a:ln>
                <a:solidFill>
                  <a:srgbClr val="80008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800080"/>
                </a:solidFill>
                <a:prstDash val="solid"/>
              </a:ln>
            </c:spPr>
            <c:trendlineType val="exp"/>
          </c:trendline>
          <c:xVal>
            <c:numRef>
              <c:f>export!$A$3:$A$50</c:f>
              <c:numCache>
                <c:formatCode>General</c:formatCode>
                <c:ptCount val="48"/>
                <c:pt idx="0" formatCode="@">
                  <c:v>1971</c:v>
                </c:pt>
                <c:pt idx="1">
                  <c:v>1972</c:v>
                </c:pt>
                <c:pt idx="2">
                  <c:v>1974</c:v>
                </c:pt>
                <c:pt idx="3">
                  <c:v>1979</c:v>
                </c:pt>
                <c:pt idx="4">
                  <c:v>1982</c:v>
                </c:pt>
                <c:pt idx="5">
                  <c:v>1985</c:v>
                </c:pt>
                <c:pt idx="6">
                  <c:v>1986</c:v>
                </c:pt>
                <c:pt idx="7">
                  <c:v>1988</c:v>
                </c:pt>
                <c:pt idx="8">
                  <c:v>1989</c:v>
                </c:pt>
                <c:pt idx="9">
                  <c:v>1990</c:v>
                </c:pt>
                <c:pt idx="10">
                  <c:v>1992</c:v>
                </c:pt>
                <c:pt idx="11">
                  <c:v>1992</c:v>
                </c:pt>
                <c:pt idx="12">
                  <c:v>1992</c:v>
                </c:pt>
                <c:pt idx="13">
                  <c:v>1992</c:v>
                </c:pt>
                <c:pt idx="14">
                  <c:v>1993</c:v>
                </c:pt>
                <c:pt idx="15">
                  <c:v>1993</c:v>
                </c:pt>
                <c:pt idx="16">
                  <c:v>1994</c:v>
                </c:pt>
                <c:pt idx="17">
                  <c:v>1994</c:v>
                </c:pt>
                <c:pt idx="18">
                  <c:v>1995</c:v>
                </c:pt>
                <c:pt idx="19">
                  <c:v>1995</c:v>
                </c:pt>
                <c:pt idx="20">
                  <c:v>1995</c:v>
                </c:pt>
                <c:pt idx="21">
                  <c:v>1995</c:v>
                </c:pt>
                <c:pt idx="22">
                  <c:v>1996</c:v>
                </c:pt>
                <c:pt idx="23">
                  <c:v>1996</c:v>
                </c:pt>
                <c:pt idx="24">
                  <c:v>1996</c:v>
                </c:pt>
                <c:pt idx="25">
                  <c:v>1996</c:v>
                </c:pt>
                <c:pt idx="26">
                  <c:v>1997</c:v>
                </c:pt>
                <c:pt idx="27">
                  <c:v>1997</c:v>
                </c:pt>
                <c:pt idx="28">
                  <c:v>1997</c:v>
                </c:pt>
                <c:pt idx="29">
                  <c:v>1997</c:v>
                </c:pt>
                <c:pt idx="30">
                  <c:v>1998</c:v>
                </c:pt>
                <c:pt idx="31">
                  <c:v>1998</c:v>
                </c:pt>
                <c:pt idx="32">
                  <c:v>1998</c:v>
                </c:pt>
                <c:pt idx="33">
                  <c:v>1999</c:v>
                </c:pt>
                <c:pt idx="34">
                  <c:v>1999</c:v>
                </c:pt>
                <c:pt idx="35">
                  <c:v>1999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2001</c:v>
                </c:pt>
                <c:pt idx="41">
                  <c:v>2001</c:v>
                </c:pt>
                <c:pt idx="42">
                  <c:v>2002</c:v>
                </c:pt>
                <c:pt idx="43">
                  <c:v>2002</c:v>
                </c:pt>
                <c:pt idx="44">
                  <c:v>2002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</c:numCache>
            </c:numRef>
          </c:xVal>
          <c:yVal>
            <c:numRef>
              <c:f>export!$G$3:$G$50</c:f>
              <c:numCache>
                <c:formatCode>General</c:formatCode>
                <c:ptCount val="4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</c:numCache>
            </c:numRef>
          </c:yVal>
        </c:ser>
        <c:ser>
          <c:idx val="6"/>
          <c:order val="5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FF0000"/>
                </a:solidFill>
                <a:prstDash val="solid"/>
              </a:ln>
            </c:spPr>
            <c:trendlineType val="exp"/>
          </c:trendline>
          <c:xVal>
            <c:numRef>
              <c:f>export!$A$50:$A$78</c:f>
              <c:numCache>
                <c:formatCode>General</c:formatCode>
                <c:ptCount val="27"/>
                <c:pt idx="0">
                  <c:v>2003</c:v>
                </c:pt>
                <c:pt idx="1">
                  <c:v>2004</c:v>
                </c:pt>
                <c:pt idx="2">
                  <c:v>2004</c:v>
                </c:pt>
                <c:pt idx="3">
                  <c:v>2004</c:v>
                </c:pt>
                <c:pt idx="4">
                  <c:v>2005</c:v>
                </c:pt>
                <c:pt idx="5">
                  <c:v>2005</c:v>
                </c:pt>
                <c:pt idx="6">
                  <c:v>2005</c:v>
                </c:pt>
                <c:pt idx="7">
                  <c:v>2005</c:v>
                </c:pt>
                <c:pt idx="8">
                  <c:v>2006</c:v>
                </c:pt>
                <c:pt idx="9">
                  <c:v>2006</c:v>
                </c:pt>
                <c:pt idx="10">
                  <c:v>2006</c:v>
                </c:pt>
                <c:pt idx="11">
                  <c:v>2006</c:v>
                </c:pt>
                <c:pt idx="12">
                  <c:v>2006</c:v>
                </c:pt>
                <c:pt idx="13">
                  <c:v>2006</c:v>
                </c:pt>
                <c:pt idx="14">
                  <c:v>2007</c:v>
                </c:pt>
                <c:pt idx="15">
                  <c:v>2007</c:v>
                </c:pt>
                <c:pt idx="16">
                  <c:v>2007</c:v>
                </c:pt>
                <c:pt idx="17">
                  <c:v>2007</c:v>
                </c:pt>
                <c:pt idx="18">
                  <c:v>2007</c:v>
                </c:pt>
                <c:pt idx="19">
                  <c:v>2007</c:v>
                </c:pt>
                <c:pt idx="20">
                  <c:v>2007</c:v>
                </c:pt>
                <c:pt idx="21">
                  <c:v>2008</c:v>
                </c:pt>
                <c:pt idx="22">
                  <c:v>2008</c:v>
                </c:pt>
                <c:pt idx="23">
                  <c:v>2008</c:v>
                </c:pt>
                <c:pt idx="24">
                  <c:v>2009</c:v>
                </c:pt>
                <c:pt idx="25">
                  <c:v>2009</c:v>
                </c:pt>
              </c:numCache>
            </c:numRef>
          </c:xVal>
          <c:yVal>
            <c:numRef>
              <c:f>export!$D$50:$D$78</c:f>
              <c:numCache>
                <c:formatCode>General</c:formatCode>
                <c:ptCount val="27"/>
                <c:pt idx="0">
                  <c:v>1800</c:v>
                </c:pt>
                <c:pt idx="1">
                  <c:v>2600</c:v>
                </c:pt>
                <c:pt idx="2">
                  <c:v>1900</c:v>
                </c:pt>
                <c:pt idx="3">
                  <c:v>3600</c:v>
                </c:pt>
                <c:pt idx="4">
                  <c:v>3200</c:v>
                </c:pt>
                <c:pt idx="5">
                  <c:v>2800</c:v>
                </c:pt>
                <c:pt idx="6">
                  <c:v>1200</c:v>
                </c:pt>
                <c:pt idx="7">
                  <c:v>2200</c:v>
                </c:pt>
                <c:pt idx="8">
                  <c:v>2600</c:v>
                </c:pt>
                <c:pt idx="9">
                  <c:v>3600</c:v>
                </c:pt>
                <c:pt idx="10">
                  <c:v>2800</c:v>
                </c:pt>
                <c:pt idx="11">
                  <c:v>2660</c:v>
                </c:pt>
                <c:pt idx="12">
                  <c:v>2800</c:v>
                </c:pt>
                <c:pt idx="13">
                  <c:v>2330</c:v>
                </c:pt>
                <c:pt idx="14">
                  <c:v>2930</c:v>
                </c:pt>
                <c:pt idx="15">
                  <c:v>4700</c:v>
                </c:pt>
                <c:pt idx="16">
                  <c:v>4000</c:v>
                </c:pt>
                <c:pt idx="17">
                  <c:v>2000</c:v>
                </c:pt>
                <c:pt idx="18">
                  <c:v>1400</c:v>
                </c:pt>
                <c:pt idx="19">
                  <c:v>2000</c:v>
                </c:pt>
                <c:pt idx="20">
                  <c:v>2300</c:v>
                </c:pt>
                <c:pt idx="21">
                  <c:v>3000</c:v>
                </c:pt>
                <c:pt idx="22">
                  <c:v>2500</c:v>
                </c:pt>
                <c:pt idx="23">
                  <c:v>3200</c:v>
                </c:pt>
                <c:pt idx="24">
                  <c:v>2660</c:v>
                </c:pt>
                <c:pt idx="25">
                  <c:v>3200</c:v>
                </c:pt>
              </c:numCache>
            </c:numRef>
          </c:yVal>
        </c:ser>
        <c:ser>
          <c:idx val="7"/>
          <c:order val="6"/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trendline>
            <c:spPr>
              <a:ln w="25400">
                <a:solidFill>
                  <a:srgbClr val="FFCC00"/>
                </a:solidFill>
                <a:prstDash val="solid"/>
              </a:ln>
            </c:spPr>
            <c:trendlineType val="exp"/>
          </c:trendline>
          <c:xVal>
            <c:numRef>
              <c:f>export!$A$50:$A$78</c:f>
              <c:numCache>
                <c:formatCode>General</c:formatCode>
                <c:ptCount val="27"/>
                <c:pt idx="0">
                  <c:v>2003</c:v>
                </c:pt>
                <c:pt idx="1">
                  <c:v>2004</c:v>
                </c:pt>
                <c:pt idx="2">
                  <c:v>2004</c:v>
                </c:pt>
                <c:pt idx="3">
                  <c:v>2004</c:v>
                </c:pt>
                <c:pt idx="4">
                  <c:v>2005</c:v>
                </c:pt>
                <c:pt idx="5">
                  <c:v>2005</c:v>
                </c:pt>
                <c:pt idx="6">
                  <c:v>2005</c:v>
                </c:pt>
                <c:pt idx="7">
                  <c:v>2005</c:v>
                </c:pt>
                <c:pt idx="8">
                  <c:v>2006</c:v>
                </c:pt>
                <c:pt idx="9">
                  <c:v>2006</c:v>
                </c:pt>
                <c:pt idx="10">
                  <c:v>2006</c:v>
                </c:pt>
                <c:pt idx="11">
                  <c:v>2006</c:v>
                </c:pt>
                <c:pt idx="12">
                  <c:v>2006</c:v>
                </c:pt>
                <c:pt idx="13">
                  <c:v>2006</c:v>
                </c:pt>
                <c:pt idx="14">
                  <c:v>2007</c:v>
                </c:pt>
                <c:pt idx="15">
                  <c:v>2007</c:v>
                </c:pt>
                <c:pt idx="16">
                  <c:v>2007</c:v>
                </c:pt>
                <c:pt idx="17">
                  <c:v>2007</c:v>
                </c:pt>
                <c:pt idx="18">
                  <c:v>2007</c:v>
                </c:pt>
                <c:pt idx="19">
                  <c:v>2007</c:v>
                </c:pt>
                <c:pt idx="20">
                  <c:v>2007</c:v>
                </c:pt>
                <c:pt idx="21">
                  <c:v>2008</c:v>
                </c:pt>
                <c:pt idx="22">
                  <c:v>2008</c:v>
                </c:pt>
                <c:pt idx="23">
                  <c:v>2008</c:v>
                </c:pt>
                <c:pt idx="24">
                  <c:v>2009</c:v>
                </c:pt>
                <c:pt idx="25">
                  <c:v>2009</c:v>
                </c:pt>
              </c:numCache>
            </c:numRef>
          </c:xVal>
          <c:yVal>
            <c:numRef>
              <c:f>export!$E$50:$E$78</c:f>
              <c:numCache>
                <c:formatCode>General</c:formatCode>
                <c:ptCount val="27"/>
                <c:pt idx="0">
                  <c:v>89</c:v>
                </c:pt>
                <c:pt idx="1">
                  <c:v>89</c:v>
                </c:pt>
                <c:pt idx="2">
                  <c:v>100</c:v>
                </c:pt>
                <c:pt idx="3">
                  <c:v>115</c:v>
                </c:pt>
                <c:pt idx="4">
                  <c:v>130</c:v>
                </c:pt>
                <c:pt idx="5">
                  <c:v>85</c:v>
                </c:pt>
                <c:pt idx="6">
                  <c:v>72</c:v>
                </c:pt>
                <c:pt idx="7">
                  <c:v>25</c:v>
                </c:pt>
                <c:pt idx="8">
                  <c:v>65</c:v>
                </c:pt>
                <c:pt idx="9">
                  <c:v>130</c:v>
                </c:pt>
                <c:pt idx="10">
                  <c:v>125</c:v>
                </c:pt>
                <c:pt idx="11">
                  <c:v>65</c:v>
                </c:pt>
                <c:pt idx="12">
                  <c:v>75</c:v>
                </c:pt>
                <c:pt idx="13">
                  <c:v>31</c:v>
                </c:pt>
                <c:pt idx="14">
                  <c:v>130</c:v>
                </c:pt>
                <c:pt idx="15">
                  <c:v>100</c:v>
                </c:pt>
                <c:pt idx="16">
                  <c:v>100</c:v>
                </c:pt>
                <c:pt idx="17">
                  <c:v>31</c:v>
                </c:pt>
                <c:pt idx="18">
                  <c:v>84</c:v>
                </c:pt>
                <c:pt idx="19">
                  <c:v>75</c:v>
                </c:pt>
                <c:pt idx="20">
                  <c:v>95</c:v>
                </c:pt>
                <c:pt idx="21">
                  <c:v>65</c:v>
                </c:pt>
                <c:pt idx="22">
                  <c:v>95</c:v>
                </c:pt>
                <c:pt idx="23">
                  <c:v>130</c:v>
                </c:pt>
                <c:pt idx="24">
                  <c:v>130</c:v>
                </c:pt>
                <c:pt idx="25">
                  <c:v>130</c:v>
                </c:pt>
              </c:numCache>
            </c:numRef>
          </c:yVal>
        </c:ser>
        <c:ser>
          <c:idx val="8"/>
          <c:order val="7"/>
          <c:spPr>
            <a:ln w="28575">
              <a:noFill/>
            </a:ln>
          </c:spPr>
          <c:marker>
            <c:symbol val="x"/>
            <c:size val="5"/>
            <c:spPr>
              <a:noFill/>
              <a:ln>
                <a:solidFill>
                  <a:srgbClr val="00FF0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00FF00"/>
                </a:solidFill>
                <a:prstDash val="solid"/>
              </a:ln>
            </c:spPr>
            <c:trendlineType val="exp"/>
          </c:trendline>
          <c:xVal>
            <c:numRef>
              <c:f>export!$A$50:$A$78</c:f>
              <c:numCache>
                <c:formatCode>General</c:formatCode>
                <c:ptCount val="27"/>
                <c:pt idx="0">
                  <c:v>2003</c:v>
                </c:pt>
                <c:pt idx="1">
                  <c:v>2004</c:v>
                </c:pt>
                <c:pt idx="2">
                  <c:v>2004</c:v>
                </c:pt>
                <c:pt idx="3">
                  <c:v>2004</c:v>
                </c:pt>
                <c:pt idx="4">
                  <c:v>2005</c:v>
                </c:pt>
                <c:pt idx="5">
                  <c:v>2005</c:v>
                </c:pt>
                <c:pt idx="6">
                  <c:v>2005</c:v>
                </c:pt>
                <c:pt idx="7">
                  <c:v>2005</c:v>
                </c:pt>
                <c:pt idx="8">
                  <c:v>2006</c:v>
                </c:pt>
                <c:pt idx="9">
                  <c:v>2006</c:v>
                </c:pt>
                <c:pt idx="10">
                  <c:v>2006</c:v>
                </c:pt>
                <c:pt idx="11">
                  <c:v>2006</c:v>
                </c:pt>
                <c:pt idx="12">
                  <c:v>2006</c:v>
                </c:pt>
                <c:pt idx="13">
                  <c:v>2006</c:v>
                </c:pt>
                <c:pt idx="14">
                  <c:v>2007</c:v>
                </c:pt>
                <c:pt idx="15">
                  <c:v>2007</c:v>
                </c:pt>
                <c:pt idx="16">
                  <c:v>2007</c:v>
                </c:pt>
                <c:pt idx="17">
                  <c:v>2007</c:v>
                </c:pt>
                <c:pt idx="18">
                  <c:v>2007</c:v>
                </c:pt>
                <c:pt idx="19">
                  <c:v>2007</c:v>
                </c:pt>
                <c:pt idx="20">
                  <c:v>2007</c:v>
                </c:pt>
                <c:pt idx="21">
                  <c:v>2008</c:v>
                </c:pt>
                <c:pt idx="22">
                  <c:v>2008</c:v>
                </c:pt>
                <c:pt idx="23">
                  <c:v>2008</c:v>
                </c:pt>
                <c:pt idx="24">
                  <c:v>2009</c:v>
                </c:pt>
                <c:pt idx="25">
                  <c:v>2009</c:v>
                </c:pt>
              </c:numCache>
            </c:numRef>
          </c:xVal>
          <c:yVal>
            <c:numRef>
              <c:f>export!$F$50:$F$78</c:f>
              <c:numCache>
                <c:formatCode>General</c:formatCode>
                <c:ptCount val="27"/>
                <c:pt idx="0">
                  <c:v>4160.0000000000009</c:v>
                </c:pt>
                <c:pt idx="1">
                  <c:v>4563.6923076923094</c:v>
                </c:pt>
                <c:pt idx="2">
                  <c:v>4709.0526315790639</c:v>
                </c:pt>
                <c:pt idx="3">
                  <c:v>2800</c:v>
                </c:pt>
                <c:pt idx="4">
                  <c:v>2972</c:v>
                </c:pt>
                <c:pt idx="5">
                  <c:v>4256</c:v>
                </c:pt>
                <c:pt idx="6">
                  <c:v>#N/A</c:v>
                </c:pt>
                <c:pt idx="7">
                  <c:v>#N/A</c:v>
                </c:pt>
                <c:pt idx="8">
                  <c:v>4000</c:v>
                </c:pt>
                <c:pt idx="9">
                  <c:v>3224.8888888888887</c:v>
                </c:pt>
                <c:pt idx="10">
                  <c:v>4071.4285714285697</c:v>
                </c:pt>
                <c:pt idx="11">
                  <c:v>7443.6090225564531</c:v>
                </c:pt>
                <c:pt idx="12">
                  <c:v>7500</c:v>
                </c:pt>
                <c:pt idx="13">
                  <c:v>5622.3175965665368</c:v>
                </c:pt>
                <c:pt idx="14">
                  <c:v>7542.6621160410186</c:v>
                </c:pt>
                <c:pt idx="15">
                  <c:v>3787.234042553192</c:v>
                </c:pt>
                <c:pt idx="16">
                  <c:v>#N/A</c:v>
                </c:pt>
                <c:pt idx="17">
                  <c:v>3850</c:v>
                </c:pt>
                <c:pt idx="18">
                  <c:v>#N/A</c:v>
                </c:pt>
                <c:pt idx="19">
                  <c:v>5600</c:v>
                </c:pt>
                <c:pt idx="20">
                  <c:v>#N/A</c:v>
                </c:pt>
                <c:pt idx="21">
                  <c:v>7833.3333333333276</c:v>
                </c:pt>
                <c:pt idx="22">
                  <c:v>#N/A</c:v>
                </c:pt>
                <c:pt idx="23">
                  <c:v>10500</c:v>
                </c:pt>
                <c:pt idx="24">
                  <c:v>#N/A</c:v>
                </c:pt>
                <c:pt idx="25">
                  <c:v>#N/A</c:v>
                </c:pt>
              </c:numCache>
            </c:numRef>
          </c:yVal>
        </c:ser>
        <c:ser>
          <c:idx val="9"/>
          <c:order val="8"/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800080"/>
              </a:solidFill>
              <a:ln>
                <a:solidFill>
                  <a:srgbClr val="800080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trendline>
            <c:spPr>
              <a:ln w="25400">
                <a:solidFill>
                  <a:srgbClr val="800080"/>
                </a:solidFill>
                <a:prstDash val="solid"/>
              </a:ln>
            </c:spPr>
            <c:trendlineType val="exp"/>
          </c:trendline>
          <c:xVal>
            <c:numRef>
              <c:f>export!$A$50:$A$78</c:f>
              <c:numCache>
                <c:formatCode>General</c:formatCode>
                <c:ptCount val="27"/>
                <c:pt idx="0">
                  <c:v>2003</c:v>
                </c:pt>
                <c:pt idx="1">
                  <c:v>2004</c:v>
                </c:pt>
                <c:pt idx="2">
                  <c:v>2004</c:v>
                </c:pt>
                <c:pt idx="3">
                  <c:v>2004</c:v>
                </c:pt>
                <c:pt idx="4">
                  <c:v>2005</c:v>
                </c:pt>
                <c:pt idx="5">
                  <c:v>2005</c:v>
                </c:pt>
                <c:pt idx="6">
                  <c:v>2005</c:v>
                </c:pt>
                <c:pt idx="7">
                  <c:v>2005</c:v>
                </c:pt>
                <c:pt idx="8">
                  <c:v>2006</c:v>
                </c:pt>
                <c:pt idx="9">
                  <c:v>2006</c:v>
                </c:pt>
                <c:pt idx="10">
                  <c:v>2006</c:v>
                </c:pt>
                <c:pt idx="11">
                  <c:v>2006</c:v>
                </c:pt>
                <c:pt idx="12">
                  <c:v>2006</c:v>
                </c:pt>
                <c:pt idx="13">
                  <c:v>2006</c:v>
                </c:pt>
                <c:pt idx="14">
                  <c:v>2007</c:v>
                </c:pt>
                <c:pt idx="15">
                  <c:v>2007</c:v>
                </c:pt>
                <c:pt idx="16">
                  <c:v>2007</c:v>
                </c:pt>
                <c:pt idx="17">
                  <c:v>2007</c:v>
                </c:pt>
                <c:pt idx="18">
                  <c:v>2007</c:v>
                </c:pt>
                <c:pt idx="19">
                  <c:v>2007</c:v>
                </c:pt>
                <c:pt idx="20">
                  <c:v>2007</c:v>
                </c:pt>
                <c:pt idx="21">
                  <c:v>2008</c:v>
                </c:pt>
                <c:pt idx="22">
                  <c:v>2008</c:v>
                </c:pt>
                <c:pt idx="23">
                  <c:v>2008</c:v>
                </c:pt>
                <c:pt idx="24">
                  <c:v>2009</c:v>
                </c:pt>
                <c:pt idx="25">
                  <c:v>2009</c:v>
                </c:pt>
              </c:numCache>
            </c:numRef>
          </c:xVal>
          <c:yVal>
            <c:numRef>
              <c:f>export!$G$50:$G$78</c:f>
              <c:numCache>
                <c:formatCode>General</c:formatCode>
                <c:ptCount val="2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8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4</c:v>
                </c:pt>
                <c:pt idx="15">
                  <c:v>2</c:v>
                </c:pt>
                <c:pt idx="16">
                  <c:v>9</c:v>
                </c:pt>
                <c:pt idx="17">
                  <c:v>2</c:v>
                </c:pt>
                <c:pt idx="18">
                  <c:v>8</c:v>
                </c:pt>
                <c:pt idx="19">
                  <c:v>4</c:v>
                </c:pt>
                <c:pt idx="20">
                  <c:v>4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  <c:pt idx="24">
                  <c:v>6</c:v>
                </c:pt>
                <c:pt idx="25">
                  <c:v>8</c:v>
                </c:pt>
              </c:numCache>
            </c:numRef>
          </c:yVal>
        </c:ser>
        <c:axId val="89840256"/>
        <c:axId val="89874816"/>
      </c:scatterChart>
      <c:valAx>
        <c:axId val="89840256"/>
        <c:scaling>
          <c:orientation val="minMax"/>
          <c:max val="2010"/>
          <c:min val="1970"/>
        </c:scaling>
        <c:axPos val="b"/>
        <c:numFmt formatCode="@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89874816"/>
        <c:crossesAt val="1.0000000000000083E-2"/>
        <c:crossBetween val="midCat"/>
      </c:valAx>
      <c:valAx>
        <c:axId val="89874816"/>
        <c:scaling>
          <c:logBase val="1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.E+0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89840256"/>
        <c:crosses val="autoZero"/>
        <c:crossBetween val="midCat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egendEntry>
        <c:idx val="14"/>
        <c:delete val="1"/>
      </c:legendEntry>
      <c:legendEntry>
        <c:idx val="15"/>
        <c:delete val="1"/>
      </c:legendEntry>
      <c:legendEntry>
        <c:idx val="16"/>
        <c:delete val="1"/>
      </c:legendEntry>
      <c:legendEntry>
        <c:idx val="17"/>
        <c:delete val="1"/>
      </c:legendEntry>
      <c:layout>
        <c:manualLayout>
          <c:xMode val="edge"/>
          <c:yMode val="edge"/>
          <c:x val="0.15490546320598841"/>
          <c:y val="0.152979597933081"/>
          <c:w val="0.30808969505304712"/>
          <c:h val="0.28165392445262299"/>
        </c:manualLayout>
      </c:layou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  <c:txPr>
        <a:bodyPr/>
        <a:lstStyle/>
        <a:p>
          <a:pPr>
            <a:defRPr sz="1200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1025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3640" cy="34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7952" y="0"/>
            <a:ext cx="4023640" cy="34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FD9BE-CE9F-4DEF-BE93-16F0EEFBE5AE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36542"/>
            <a:ext cx="4023640" cy="3488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7952" y="6636542"/>
            <a:ext cx="4023640" cy="3488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3CD18-2231-4B69-863E-9DA1076DDC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2936" cy="349329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6" y="1"/>
            <a:ext cx="4022936" cy="349329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3C05602-70B7-43C4-A140-87ED4143690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3875"/>
            <a:ext cx="3495675" cy="2620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1" y="3318631"/>
            <a:ext cx="7426959" cy="31439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36048"/>
            <a:ext cx="4022936" cy="349329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6" y="6636048"/>
            <a:ext cx="4022936" cy="349329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621330C-1299-44E8-BDCA-0CA0BE2AB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Advisor Paul Reynolds. Committee Chair Andrew </a:t>
            </a:r>
            <a:r>
              <a:rPr lang="en-US" dirty="0" err="1" smtClean="0"/>
              <a:t>Grimshaw</a:t>
            </a:r>
            <a:r>
              <a:rPr lang="en-US" dirty="0" smtClean="0"/>
              <a:t>. Committee</a:t>
            </a:r>
            <a:r>
              <a:rPr lang="en-US" baseline="0" dirty="0" smtClean="0"/>
              <a:t> members </a:t>
            </a:r>
            <a:r>
              <a:rPr lang="en-US" baseline="0" dirty="0" err="1" smtClean="0"/>
              <a:t>abhi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shelat</a:t>
            </a:r>
            <a:r>
              <a:rPr lang="en-US" baseline="0" dirty="0" smtClean="0"/>
              <a:t>, Steve </a:t>
            </a:r>
            <a:r>
              <a:rPr lang="en-US" baseline="0" dirty="0" err="1" smtClean="0"/>
              <a:t>Boker</a:t>
            </a:r>
            <a:r>
              <a:rPr lang="en-US" baseline="0" dirty="0" smtClean="0"/>
              <a:t>, Doug Lea.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Sun Fire T1000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blacklight.psc.teragrid.org.</a:t>
            </a:r>
            <a:r>
              <a:rPr lang="en-US" baseline="0" dirty="0" smtClean="0"/>
              <a:t> Pittsburgh Supercomputing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 seconds on this slide!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9E19-0DBF-418F-8855-49BC7A58926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9579">
              <a:defRPr/>
            </a:pPr>
            <a:r>
              <a:rPr lang="en-US" dirty="0" smtClean="0"/>
              <a:t>“Optimization Hinders Evolution” — Alan Perlis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Animations</a:t>
            </a:r>
            <a:r>
              <a:rPr lang="en-US" baseline="0" dirty="0" smtClean="0"/>
              <a:t> on this slide. Markov chain in an absorbing Markov chain. Theta is the transition matrix for the transient states.  F is the fundamental matrix of the Markov chain.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(1) Partition theorem for</a:t>
            </a:r>
            <a:r>
              <a:rPr lang="en-US" baseline="0" dirty="0" smtClean="0"/>
              <a:t> Expectation. (2) Definition of generating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1BEAE-CE16-4E32-AC1B-BC735FFDCF1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Synthetic</a:t>
            </a:r>
            <a:r>
              <a:rPr lang="en-US" baseline="0" dirty="0" smtClean="0"/>
              <a:t> benchmarks are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Sun Fire</a:t>
            </a:r>
            <a:r>
              <a:rPr lang="en-US" baseline="0" dirty="0" smtClean="0"/>
              <a:t> T1000 (Niagara). </a:t>
            </a:r>
            <a:r>
              <a:rPr lang="fr-FR" dirty="0" smtClean="0"/>
              <a:t>8 </a:t>
            </a:r>
            <a:r>
              <a:rPr lang="fr-FR" dirty="0" err="1" smtClean="0"/>
              <a:t>UltraSPARC</a:t>
            </a:r>
            <a:r>
              <a:rPr lang="fr-FR" dirty="0" smtClean="0"/>
              <a:t> T1 </a:t>
            </a:r>
            <a:r>
              <a:rPr lang="fr-FR" dirty="0" err="1" smtClean="0"/>
              <a:t>cores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1.0 GHz and </a:t>
            </a:r>
            <a:r>
              <a:rPr lang="en-US" dirty="0" smtClean="0"/>
              <a:t>32 logical processors. The cores share a 3 MB level-2</a:t>
            </a:r>
          </a:p>
          <a:p>
            <a:r>
              <a:rPr lang="en-US" dirty="0" smtClean="0"/>
              <a:t>unified cache. </a:t>
            </a:r>
            <a:r>
              <a:rPr lang="en-US" dirty="0" err="1" smtClean="0"/>
              <a:t>HotSpot</a:t>
            </a:r>
            <a:r>
              <a:rPr lang="en-US" dirty="0" smtClean="0"/>
              <a:t> </a:t>
            </a:r>
            <a:r>
              <a:rPr lang="it-IT" dirty="0" smtClean="0"/>
              <a:t>JVM version 1.6.0 update 16. q = 1 / 32.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Sun Fire</a:t>
            </a:r>
            <a:r>
              <a:rPr lang="en-US" baseline="0" dirty="0" smtClean="0"/>
              <a:t> T1000 (Niagara). </a:t>
            </a:r>
            <a:r>
              <a:rPr lang="fr-FR" dirty="0" smtClean="0"/>
              <a:t>8 </a:t>
            </a:r>
            <a:r>
              <a:rPr lang="fr-FR" dirty="0" err="1" smtClean="0"/>
              <a:t>UltraSPARC</a:t>
            </a:r>
            <a:r>
              <a:rPr lang="fr-FR" dirty="0" smtClean="0"/>
              <a:t> T1 </a:t>
            </a:r>
            <a:r>
              <a:rPr lang="fr-FR" dirty="0" err="1" smtClean="0"/>
              <a:t>cores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1.0 GHz and </a:t>
            </a:r>
            <a:r>
              <a:rPr lang="en-US" dirty="0" smtClean="0"/>
              <a:t>32 logical processors. The cores share a 3 MB level-2</a:t>
            </a:r>
          </a:p>
          <a:p>
            <a:r>
              <a:rPr lang="en-US" dirty="0" smtClean="0"/>
              <a:t>unified cache. </a:t>
            </a:r>
            <a:r>
              <a:rPr lang="en-US" dirty="0" err="1" smtClean="0"/>
              <a:t>HotSpot</a:t>
            </a:r>
            <a:r>
              <a:rPr lang="en-US" dirty="0" smtClean="0"/>
              <a:t> </a:t>
            </a:r>
            <a:r>
              <a:rPr lang="it-IT" dirty="0" smtClean="0"/>
              <a:t>JVM version 1.6.0 update 16.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 seconds on this slide!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9E19-0DBF-418F-8855-49BC7A5892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Sun Fire</a:t>
            </a:r>
            <a:r>
              <a:rPr lang="en-US" baseline="0" dirty="0" smtClean="0"/>
              <a:t> T1000 (Niagara). </a:t>
            </a:r>
            <a:r>
              <a:rPr lang="fr-FR" dirty="0" smtClean="0"/>
              <a:t>8 </a:t>
            </a:r>
            <a:r>
              <a:rPr lang="fr-FR" dirty="0" err="1" smtClean="0"/>
              <a:t>UltraSPARC</a:t>
            </a:r>
            <a:r>
              <a:rPr lang="fr-FR" dirty="0" smtClean="0"/>
              <a:t> T1 </a:t>
            </a:r>
            <a:r>
              <a:rPr lang="fr-FR" dirty="0" err="1" smtClean="0"/>
              <a:t>cores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1.0 GHz and </a:t>
            </a:r>
            <a:r>
              <a:rPr lang="en-US" dirty="0" smtClean="0"/>
              <a:t>32 logical processors. The cores share a 3 MB level-2</a:t>
            </a:r>
          </a:p>
          <a:p>
            <a:r>
              <a:rPr lang="en-US" dirty="0" smtClean="0"/>
              <a:t>unified cache. </a:t>
            </a:r>
            <a:r>
              <a:rPr lang="en-US" dirty="0" err="1" smtClean="0"/>
              <a:t>HotSpot</a:t>
            </a:r>
            <a:r>
              <a:rPr lang="en-US" dirty="0" smtClean="0"/>
              <a:t> </a:t>
            </a:r>
            <a:r>
              <a:rPr lang="it-IT" dirty="0" smtClean="0"/>
              <a:t>JVM version 1.6.0 update 16.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Cache-oblivious B-tree </a:t>
            </a:r>
            <a:r>
              <a:rPr lang="en-US" dirty="0" smtClean="0"/>
              <a:t>performs at best (log2 </a:t>
            </a:r>
            <a:r>
              <a:rPr lang="en-US" i="1" dirty="0" smtClean="0"/>
              <a:t>e)(</a:t>
            </a:r>
            <a:r>
              <a:rPr lang="en-US" i="1" dirty="0" err="1" smtClean="0"/>
              <a:t>logB</a:t>
            </a:r>
            <a:r>
              <a:rPr lang="en-US" i="1" dirty="0" smtClean="0"/>
              <a:t> N) </a:t>
            </a:r>
            <a:r>
              <a:rPr lang="en-US" dirty="0" smtClean="0"/>
              <a:t>memory transfers per search operation under a 2-level memory model (44% overhead).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9E19-0DBF-418F-8855-49BC7A58926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T be the domain set</a:t>
            </a:r>
            <a:r>
              <a:rPr lang="en-US" baseline="0" dirty="0" smtClean="0"/>
              <a:t>. T is an ordered set.  There are five rules in total. Skip two slides ahead to use skip-tree picture.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Skip one slide ahead to use skip-tree picture.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9579">
              <a:defRPr/>
            </a:pPr>
            <a:r>
              <a:rPr lang="en-US" dirty="0" smtClean="0"/>
              <a:t>This slide contains animations.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9579">
              <a:defRPr/>
            </a:pPr>
            <a:r>
              <a:rPr lang="en-US" dirty="0" smtClean="0"/>
              <a:t>This slide contains animations.</a:t>
            </a:r>
            <a:r>
              <a:rPr lang="en-US" baseline="0" dirty="0" smtClean="0"/>
              <a:t> </a:t>
            </a:r>
            <a:r>
              <a:rPr lang="en-US" dirty="0" smtClean="0"/>
              <a:t>Node</a:t>
            </a:r>
            <a:r>
              <a:rPr lang="en-US" baseline="0" dirty="0" smtClean="0"/>
              <a:t> deletion is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9579">
              <a:defRPr/>
            </a:pPr>
            <a:r>
              <a:rPr lang="en-US" dirty="0" smtClean="0"/>
              <a:t>This slide contains animations.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9579">
              <a:defRPr/>
            </a:pPr>
            <a:r>
              <a:rPr lang="en-US" dirty="0" smtClean="0"/>
              <a:t>This slide contains animations.</a:t>
            </a:r>
            <a:r>
              <a:rPr lang="en-US" baseline="0" dirty="0" smtClean="0"/>
              <a:t> </a:t>
            </a:r>
            <a:r>
              <a:rPr lang="en-US" dirty="0" smtClean="0"/>
              <a:t>Node</a:t>
            </a:r>
            <a:r>
              <a:rPr lang="en-US" baseline="0" dirty="0" smtClean="0"/>
              <a:t> compaction is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9579">
              <a:defRPr/>
            </a:pPr>
            <a:r>
              <a:rPr lang="en-US" dirty="0" smtClean="0"/>
              <a:t>This slide contains animations.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contains animations.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Cache-oblivious B-tree </a:t>
            </a:r>
            <a:r>
              <a:rPr lang="en-US" dirty="0" smtClean="0"/>
              <a:t>performs at best (log2 </a:t>
            </a:r>
            <a:r>
              <a:rPr lang="en-US" i="1" dirty="0" smtClean="0"/>
              <a:t>e)(</a:t>
            </a:r>
            <a:r>
              <a:rPr lang="en-US" i="1" dirty="0" err="1" smtClean="0"/>
              <a:t>logB</a:t>
            </a:r>
            <a:r>
              <a:rPr lang="en-US" i="1" dirty="0" smtClean="0"/>
              <a:t> N) </a:t>
            </a:r>
            <a:r>
              <a:rPr lang="en-US" dirty="0" smtClean="0"/>
              <a:t>memory transfers per search operation under a 2-level memory model (44% overhead).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9E19-0DBF-418F-8855-49BC7A5892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Empty node and Suboptimal child 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Duplicate child</a:t>
            </a:r>
            <a:r>
              <a:rPr lang="en-US" baseline="0" dirty="0" smtClean="0"/>
              <a:t> and Element migration.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linked list with express lanes.  A</a:t>
            </a:r>
            <a:r>
              <a:rPr lang="en-US" baseline="0" dirty="0" smtClean="0"/>
              <a:t> new node is assigned a height with a geometric distribution.  The amortized cost for search, insert, and delete is O(log n).  No global balancing requirements. A purely-functional skip list has amortized cost O(n).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 is the probability</a:t>
            </a:r>
            <a:r>
              <a:rPr lang="en-US" baseline="0" dirty="0" smtClean="0"/>
              <a:t> of success.  High success probability == more keys at level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9E19-0DBF-418F-8855-49BC7A5892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 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Admissible heuristic. Intel</a:t>
            </a:r>
            <a:r>
              <a:rPr lang="en-US" baseline="0" dirty="0" smtClean="0"/>
              <a:t> Xeon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</a:t>
            </a:r>
            <a:r>
              <a:rPr lang="en-US" baseline="0" dirty="0" smtClean="0"/>
              <a:t> Xeon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1330C-1299-44E8-BDCA-0CA0BE2AB11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0AD290-70B1-4969-9B9A-5BFF9EAC13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0AD290-70B1-4969-9B9A-5BFF9EAC13E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c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Cache-Conscious Concurrent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543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Michael Spiegel </a:t>
            </a:r>
          </a:p>
          <a:p>
            <a:endParaRPr lang="en-US" sz="1400" dirty="0" smtClean="0"/>
          </a:p>
          <a:p>
            <a:r>
              <a:rPr lang="en-US" dirty="0" smtClean="0"/>
              <a:t>University of Virginia</a:t>
            </a:r>
          </a:p>
          <a:p>
            <a:r>
              <a:rPr lang="en-US" dirty="0" smtClean="0"/>
              <a:t>Department of Computer Science</a:t>
            </a:r>
          </a:p>
          <a:p>
            <a:endParaRPr lang="en-US" sz="1500" dirty="0" smtClean="0"/>
          </a:p>
          <a:p>
            <a:r>
              <a:rPr lang="en-US" dirty="0" smtClean="0"/>
              <a:t>April 18,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Node Size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None/>
            </a:pPr>
            <a:r>
              <a:rPr lang="en-US" dirty="0" smtClean="0"/>
              <a:t>Given: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sz="2800" dirty="0" smtClean="0">
                <a:latin typeface="Georgia" pitchFamily="18" charset="0"/>
              </a:rPr>
              <a:t>Pr(</a:t>
            </a:r>
            <a:r>
              <a:rPr lang="pt-BR" sz="2800" i="1" dirty="0" smtClean="0">
                <a:latin typeface="Georgia" pitchFamily="18" charset="0"/>
              </a:rPr>
              <a:t>H = h) = q</a:t>
            </a:r>
            <a:r>
              <a:rPr lang="pt-BR" sz="2800" i="1" baseline="30000" dirty="0" smtClean="0">
                <a:latin typeface="Georgia" pitchFamily="18" charset="0"/>
              </a:rPr>
              <a:t>h</a:t>
            </a:r>
            <a:r>
              <a:rPr lang="pt-BR" sz="2800" i="1" dirty="0" smtClean="0">
                <a:latin typeface="Georgia" pitchFamily="18" charset="0"/>
              </a:rPr>
              <a:t>p </a:t>
            </a:r>
            <a:r>
              <a:rPr lang="pt-BR" sz="2800" dirty="0" smtClean="0"/>
              <a:t>where</a:t>
            </a:r>
            <a:r>
              <a:rPr lang="pt-BR" sz="2800" i="1" dirty="0" smtClean="0">
                <a:latin typeface="Georgia" pitchFamily="18" charset="0"/>
              </a:rPr>
              <a:t> </a:t>
            </a:r>
          </a:p>
          <a:p>
            <a:pPr>
              <a:buNone/>
            </a:pPr>
            <a:r>
              <a:rPr lang="pt-BR" sz="2800" i="1" dirty="0" smtClean="0">
                <a:latin typeface="Georgia" pitchFamily="18" charset="0"/>
              </a:rPr>
              <a:t>p + q = 1 </a:t>
            </a:r>
            <a:r>
              <a:rPr lang="pt-BR" sz="2800" dirty="0" smtClean="0"/>
              <a:t>and</a:t>
            </a:r>
            <a:r>
              <a:rPr lang="pt-BR" sz="2800" i="1" dirty="0" smtClean="0">
                <a:latin typeface="Georgia" pitchFamily="18" charset="0"/>
              </a:rPr>
              <a:t> Q = 1/q</a:t>
            </a:r>
          </a:p>
          <a:p>
            <a:pPr>
              <a:buNone/>
            </a:pPr>
            <a:endParaRPr lang="pt-BR" sz="2800" i="1" dirty="0" smtClean="0">
              <a:latin typeface="Georgia" pitchFamily="18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+mj-lt"/>
              </a:rPr>
              <a:t>H is the random variable  for the height of a key in the tree.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Show:</a:t>
            </a:r>
          </a:p>
          <a:p>
            <a:endParaRPr lang="en-US" dirty="0" smtClean="0"/>
          </a:p>
          <a:p>
            <a:pPr>
              <a:buNone/>
            </a:pPr>
            <a:r>
              <a:rPr lang="pt-BR" sz="2800" dirty="0" smtClean="0">
                <a:latin typeface="Georgia" pitchFamily="18" charset="0"/>
              </a:rPr>
              <a:t>Pr(</a:t>
            </a:r>
            <a:r>
              <a:rPr lang="pt-BR" sz="2800" i="1" dirty="0" smtClean="0">
                <a:latin typeface="Georgia" pitchFamily="18" charset="0"/>
              </a:rPr>
              <a:t>S = s) = p</a:t>
            </a:r>
            <a:r>
              <a:rPr lang="pt-BR" sz="2800" i="1" baseline="30000" dirty="0" smtClean="0">
                <a:latin typeface="Georgia" pitchFamily="18" charset="0"/>
              </a:rPr>
              <a:t>s-1</a:t>
            </a:r>
            <a:r>
              <a:rPr lang="pt-BR" sz="2800" i="1" dirty="0" smtClean="0">
                <a:latin typeface="Georgia" pitchFamily="18" charset="0"/>
              </a:rPr>
              <a:t>q</a:t>
            </a:r>
          </a:p>
          <a:p>
            <a:pPr>
              <a:buNone/>
            </a:pPr>
            <a:endParaRPr lang="pt-BR" sz="2800" i="1" dirty="0" smtClean="0">
              <a:latin typeface="Georgia" pitchFamily="18" charset="0"/>
            </a:endParaRPr>
          </a:p>
          <a:p>
            <a:pPr>
              <a:buNone/>
            </a:pPr>
            <a:endParaRPr lang="pt-BR" sz="2800" i="1" dirty="0" smtClean="0">
              <a:latin typeface="Georgia" pitchFamily="18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+mj-lt"/>
              </a:rPr>
              <a:t>S is the random variable for the number of keys in a node (the size of a node).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4778-9D94-43AD-A9E0-05CFB23293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465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Begin with </a:t>
            </a:r>
            <a:r>
              <a:rPr lang="pt-BR" sz="2400" dirty="0" smtClean="0">
                <a:latin typeface="Georgia" pitchFamily="18" charset="0"/>
              </a:rPr>
              <a:t>Pr(</a:t>
            </a:r>
            <a:r>
              <a:rPr lang="pt-BR" sz="2400" i="1" dirty="0" smtClean="0">
                <a:latin typeface="Georgia" pitchFamily="18" charset="0"/>
              </a:rPr>
              <a:t>H = h) = q</a:t>
            </a:r>
            <a:r>
              <a:rPr lang="pt-BR" sz="2400" i="1" baseline="30000" dirty="0" smtClean="0">
                <a:latin typeface="Georgia" pitchFamily="18" charset="0"/>
              </a:rPr>
              <a:t>h</a:t>
            </a:r>
            <a:r>
              <a:rPr lang="pt-BR" sz="2400" i="1" dirty="0" smtClean="0">
                <a:latin typeface="Georgia" pitchFamily="18" charset="0"/>
              </a:rPr>
              <a:t>p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Reduce </a:t>
            </a:r>
            <a:r>
              <a:rPr lang="pt-BR" sz="2400" dirty="0" smtClean="0">
                <a:latin typeface="Georgia" pitchFamily="18" charset="0"/>
              </a:rPr>
              <a:t>Pr(</a:t>
            </a:r>
            <a:r>
              <a:rPr lang="pt-BR" sz="2400" i="1" dirty="0" smtClean="0">
                <a:latin typeface="Georgia" pitchFamily="18" charset="0"/>
              </a:rPr>
              <a:t>S = s) </a:t>
            </a:r>
            <a:r>
              <a:rPr lang="en-US" dirty="0" smtClean="0"/>
              <a:t>to a one-player game:</a:t>
            </a:r>
          </a:p>
          <a:p>
            <a:pPr lvl="1"/>
            <a:r>
              <a:rPr lang="en-US" dirty="0" smtClean="0"/>
              <a:t>Player starts with score of zero.</a:t>
            </a:r>
          </a:p>
          <a:p>
            <a:pPr lvl="1"/>
            <a:r>
              <a:rPr lang="en-US" dirty="0" smtClean="0"/>
              <a:t>Let random variable </a:t>
            </a:r>
            <a:r>
              <a:rPr lang="en-US" i="1" dirty="0" smtClean="0"/>
              <a:t>X</a:t>
            </a:r>
            <a:r>
              <a:rPr lang="en-US" dirty="0" smtClean="0"/>
              <a:t> represent the final score.</a:t>
            </a:r>
          </a:p>
          <a:p>
            <a:pPr lvl="1"/>
            <a:r>
              <a:rPr lang="en-US" dirty="0" smtClean="0"/>
              <a:t>At each turn, three outcomes:</a:t>
            </a:r>
          </a:p>
          <a:p>
            <a:pPr lvl="2"/>
            <a:r>
              <a:rPr lang="en-US" dirty="0" smtClean="0"/>
              <a:t>continue the game with +1 score</a:t>
            </a:r>
          </a:p>
          <a:p>
            <a:pPr lvl="2"/>
            <a:r>
              <a:rPr lang="en-US" dirty="0" smtClean="0"/>
              <a:t>continue the game without addition to score</a:t>
            </a:r>
          </a:p>
          <a:p>
            <a:pPr lvl="2"/>
            <a:r>
              <a:rPr lang="en-US" dirty="0" smtClean="0"/>
              <a:t>terminate the game</a:t>
            </a:r>
          </a:p>
          <a:p>
            <a:r>
              <a:rPr lang="en-US" dirty="0" smtClean="0"/>
              <a:t>Identify the probability generating function of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Identify the probability distribution of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distribution of </a:t>
            </a:r>
            <a:r>
              <a:rPr lang="en-US" i="1" dirty="0" smtClean="0"/>
              <a:t>X</a:t>
            </a:r>
            <a:r>
              <a:rPr lang="en-US" dirty="0" smtClean="0"/>
              <a:t> to determine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773" y="2209800"/>
            <a:ext cx="4269027" cy="337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Height Vectors</a:t>
            </a:r>
            <a:endParaRPr lang="en-US" dirty="0"/>
          </a:p>
        </p:txBody>
      </p:sp>
      <p:pic>
        <p:nvPicPr>
          <p:cNvPr id="6" name="Content Placeholder 5" descr="indicator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133600"/>
            <a:ext cx="3930650" cy="270685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4355068"/>
            <a:ext cx="5791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Thesis</a:t>
            </a:r>
          </a:p>
          <a:p>
            <a:r>
              <a:rPr lang="en-US" dirty="0" smtClean="0"/>
              <a:t>Summary of results &amp; contributions</a:t>
            </a:r>
          </a:p>
          <a:p>
            <a:r>
              <a:rPr lang="en-US" dirty="0" smtClean="0"/>
              <a:t>Background &amp; related work</a:t>
            </a:r>
          </a:p>
          <a:p>
            <a:r>
              <a:rPr lang="en-US" dirty="0" smtClean="0"/>
              <a:t>Dense skip tree definition &amp; proofs</a:t>
            </a:r>
          </a:p>
          <a:p>
            <a:r>
              <a:rPr lang="en-US" dirty="0" smtClean="0"/>
              <a:t>Parallel branch &amp; bound applications</a:t>
            </a:r>
          </a:p>
          <a:p>
            <a:r>
              <a:rPr lang="en-US" dirty="0" smtClean="0"/>
              <a:t>Synthetic branch &amp; bound application</a:t>
            </a:r>
          </a:p>
          <a:p>
            <a:r>
              <a:rPr lang="en-US" dirty="0" smtClean="0"/>
              <a:t>Shared-memory supercomputer benchmarks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Synthetic benchmarks</a:t>
            </a:r>
          </a:p>
          <a:p>
            <a:pPr lvl="1"/>
            <a:r>
              <a:rPr lang="en-US" dirty="0" smtClean="0"/>
              <a:t>Execution consists solely of data structure operations</a:t>
            </a:r>
          </a:p>
          <a:p>
            <a:pPr lvl="1"/>
            <a:r>
              <a:rPr lang="en-US" dirty="0" smtClean="0"/>
              <a:t>Application-neutral comparison</a:t>
            </a:r>
          </a:p>
          <a:p>
            <a:r>
              <a:rPr lang="en-US" dirty="0" smtClean="0"/>
              <a:t>Application benchmarks</a:t>
            </a:r>
          </a:p>
          <a:p>
            <a:pPr lvl="1"/>
            <a:r>
              <a:rPr lang="en-US" dirty="0" smtClean="0"/>
              <a:t>Measure performance in a productive context</a:t>
            </a:r>
          </a:p>
          <a:p>
            <a:pPr lvl="1"/>
            <a:r>
              <a:rPr lang="en-US" dirty="0" smtClean="0"/>
              <a:t>Difficult to compare across applications</a:t>
            </a:r>
          </a:p>
          <a:p>
            <a:r>
              <a:rPr lang="en-US" dirty="0" smtClean="0"/>
              <a:t>Measures of success</a:t>
            </a:r>
          </a:p>
          <a:p>
            <a:pPr lvl="1"/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Memory footprint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Branch &amp; Bound (B&amp;B)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solution space </a:t>
            </a:r>
            <a:r>
              <a:rPr lang="en-US" i="1" dirty="0" smtClean="0"/>
              <a:t>X</a:t>
            </a:r>
            <a:r>
              <a:rPr lang="en-US" dirty="0" smtClean="0"/>
              <a:t> and an objective function f(X)</a:t>
            </a:r>
            <a:r>
              <a:rPr lang="en-US" i="1" dirty="0" smtClean="0">
                <a:latin typeface="Cambria Math"/>
                <a:ea typeface="Cambria Math"/>
              </a:rPr>
              <a:t>→ℝ</a:t>
            </a:r>
            <a:r>
              <a:rPr lang="en-US" dirty="0" smtClean="0">
                <a:latin typeface="Cambria Math"/>
                <a:ea typeface="Cambria Math"/>
              </a:rPr>
              <a:t>, find x* such that </a:t>
            </a:r>
            <a:r>
              <a:rPr lang="en-US" i="1" dirty="0" smtClean="0">
                <a:latin typeface="Cambria Math"/>
                <a:ea typeface="Cambria Math"/>
              </a:rPr>
              <a:t>f(x*)=min{f(x) |</a:t>
            </a:r>
            <a:r>
              <a:rPr lang="en-US" i="1" dirty="0" err="1" smtClean="0">
                <a:latin typeface="Cambria Math"/>
                <a:ea typeface="Cambria Math"/>
              </a:rPr>
              <a:t>x∊X</a:t>
            </a:r>
            <a:r>
              <a:rPr lang="en-US" i="1" dirty="0" smtClean="0">
                <a:latin typeface="Cambria Math"/>
                <a:ea typeface="Cambria Math"/>
              </a:rPr>
              <a:t>}</a:t>
            </a:r>
          </a:p>
          <a:p>
            <a:r>
              <a:rPr lang="en-US" i="1" dirty="0" smtClean="0">
                <a:latin typeface="Cambria Math"/>
                <a:ea typeface="Cambria Math"/>
              </a:rPr>
              <a:t>branch(S)={S</a:t>
            </a:r>
            <a:r>
              <a:rPr lang="en-US" i="1" baseline="-25000" dirty="0" smtClean="0">
                <a:latin typeface="Cambria Math"/>
                <a:ea typeface="Cambria Math"/>
              </a:rPr>
              <a:t>1</a:t>
            </a:r>
            <a:r>
              <a:rPr lang="en-US" i="1" dirty="0" smtClean="0">
                <a:latin typeface="Cambria Math"/>
                <a:ea typeface="Cambria Math"/>
              </a:rPr>
              <a:t>,  S</a:t>
            </a:r>
            <a:r>
              <a:rPr lang="en-US" i="1" baseline="-25000" dirty="0" smtClean="0">
                <a:latin typeface="Cambria Math"/>
                <a:ea typeface="Cambria Math"/>
              </a:rPr>
              <a:t>2</a:t>
            </a:r>
            <a:r>
              <a:rPr lang="en-US" i="1" dirty="0" smtClean="0">
                <a:latin typeface="Cambria Math"/>
                <a:ea typeface="Cambria Math"/>
              </a:rPr>
              <a:t>, …,  </a:t>
            </a:r>
            <a:r>
              <a:rPr lang="en-US" i="1" dirty="0" err="1" smtClean="0">
                <a:latin typeface="Cambria Math"/>
                <a:ea typeface="Cambria Math"/>
              </a:rPr>
              <a:t>S</a:t>
            </a:r>
            <a:r>
              <a:rPr lang="en-US" i="1" baseline="-25000" dirty="0" err="1" smtClean="0">
                <a:latin typeface="Cambria Math"/>
                <a:ea typeface="Cambria Math"/>
              </a:rPr>
              <a:t>n</a:t>
            </a:r>
            <a:r>
              <a:rPr lang="en-US" i="1" dirty="0" smtClean="0">
                <a:latin typeface="Cambria Math"/>
                <a:ea typeface="Cambria Math"/>
              </a:rPr>
              <a:t>}</a:t>
            </a:r>
          </a:p>
          <a:p>
            <a:r>
              <a:rPr lang="en-US" dirty="0" smtClean="0">
                <a:latin typeface="Cambria Math"/>
                <a:ea typeface="Cambria Math"/>
              </a:rPr>
              <a:t>if </a:t>
            </a:r>
            <a:r>
              <a:rPr lang="en-US" i="1" dirty="0" smtClean="0">
                <a:latin typeface="Cambria Math"/>
                <a:ea typeface="Cambria Math"/>
              </a:rPr>
              <a:t>lower(A)&gt;upper(B), </a:t>
            </a:r>
            <a:r>
              <a:rPr lang="en-US" dirty="0" smtClean="0">
                <a:latin typeface="Cambria Math"/>
                <a:ea typeface="Cambria Math"/>
              </a:rPr>
              <a:t>then 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may be discarded from the search space.</a:t>
            </a:r>
          </a:p>
          <a:p>
            <a:r>
              <a:rPr lang="en-US" dirty="0" smtClean="0">
                <a:latin typeface="Cambria Math"/>
                <a:ea typeface="Cambria Math"/>
              </a:rPr>
              <a:t>Four Applications: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15 puzzle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Graph coloring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Asymmetric traveling salesperson problem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0-1 Knapsack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seshoe-relative-npuzz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990600"/>
            <a:ext cx="7543800" cy="5827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Skip Tree Performance: </a:t>
            </a:r>
            <a:br>
              <a:rPr lang="en-US" dirty="0" smtClean="0"/>
            </a:br>
            <a:r>
              <a:rPr lang="en-US" dirty="0" smtClean="0"/>
              <a:t>15 Puzzle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1885890"/>
            <a:ext cx="1799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Sun Fire T1000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seshoe-relative-g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199" y="990600"/>
            <a:ext cx="7543801" cy="582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Skip Tree Performance: </a:t>
            </a:r>
            <a:br>
              <a:rPr lang="en-US" dirty="0" smtClean="0"/>
            </a:br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885890"/>
            <a:ext cx="1799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Sun Fire T1000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relative-resul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9625" y="1935163"/>
            <a:ext cx="7524749" cy="43894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Phases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1000" y="3124200"/>
            <a:ext cx="457200" cy="685800"/>
          </a:xfrm>
          <a:prstGeom prst="ellipse">
            <a:avLst/>
          </a:prstGeom>
          <a:noFill/>
          <a:ln w="603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91000" y="4114800"/>
            <a:ext cx="457200" cy="685800"/>
          </a:xfrm>
          <a:prstGeom prst="ellipse">
            <a:avLst/>
          </a:prstGeom>
          <a:noFill/>
          <a:ln w="603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57800" y="4648200"/>
            <a:ext cx="457200" cy="685800"/>
          </a:xfrm>
          <a:prstGeom prst="ellipse">
            <a:avLst/>
          </a:prstGeom>
          <a:noFill/>
          <a:ln w="603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Synthetic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0772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Simplify a real branch &amp; bound application to its essentials.  </a:t>
            </a:r>
          </a:p>
          <a:p>
            <a:r>
              <a:rPr lang="en-US" dirty="0" smtClean="0"/>
              <a:t>Ask the following questions:</a:t>
            </a:r>
          </a:p>
          <a:p>
            <a:pPr lvl="1"/>
            <a:r>
              <a:rPr lang="en-US" dirty="0" smtClean="0"/>
              <a:t>Does the distribution of lower bounds affect performance? </a:t>
            </a:r>
          </a:p>
          <a:p>
            <a:pPr lvl="1"/>
            <a:r>
              <a:rPr lang="en-US" dirty="0" smtClean="0"/>
              <a:t>Does the computation time of the lower bounds affect performance?</a:t>
            </a:r>
          </a:p>
          <a:p>
            <a:pPr lvl="1"/>
            <a:r>
              <a:rPr lang="en-US" dirty="0" smtClean="0"/>
              <a:t>Does the branching factor of the application affect performance?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059269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cs typeface="Times New Roman" pitchFamily="18" charset="0"/>
              </a:rPr>
              <a:t>Data from </a:t>
            </a:r>
            <a:r>
              <a:rPr lang="en-US" sz="1600" dirty="0" err="1" smtClean="0">
                <a:cs typeface="Times New Roman" pitchFamily="18" charset="0"/>
              </a:rPr>
              <a:t>Kunle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600" dirty="0" err="1" smtClean="0">
                <a:cs typeface="Times New Roman" pitchFamily="18" charset="0"/>
              </a:rPr>
              <a:t>Olukotun</a:t>
            </a:r>
            <a:r>
              <a:rPr lang="en-US" sz="1600" dirty="0" smtClean="0">
                <a:cs typeface="Times New Roman" pitchFamily="18" charset="0"/>
              </a:rPr>
              <a:t>, Lance Hammond, Herb Sutter, Burton Smith, Chris Batten, and </a:t>
            </a:r>
            <a:r>
              <a:rPr lang="en-US" sz="1600" dirty="0" err="1" smtClean="0">
                <a:cs typeface="Times New Roman" pitchFamily="18" charset="0"/>
              </a:rPr>
              <a:t>Krste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600" dirty="0" err="1" smtClean="0">
                <a:cs typeface="Times New Roman" pitchFamily="18" charset="0"/>
              </a:rPr>
              <a:t>Asanoviç</a:t>
            </a:r>
            <a:r>
              <a:rPr lang="en-US" sz="1600" dirty="0" smtClean="0">
                <a:cs typeface="Times New Roman" pitchFamily="18" charset="0"/>
              </a:rPr>
              <a:t>. Courtesy of Kathy </a:t>
            </a:r>
            <a:r>
              <a:rPr lang="en-US" sz="1600" dirty="0" err="1" smtClean="0">
                <a:cs typeface="Times New Roman" pitchFamily="18" charset="0"/>
              </a:rPr>
              <a:t>Yelick</a:t>
            </a:r>
            <a:r>
              <a:rPr lang="en-US" sz="1600" dirty="0" smtClean="0">
                <a:cs typeface="Times New Roman" pitchFamily="18" charset="0"/>
              </a:rPr>
              <a:t> (ISCA ’09 </a:t>
            </a:r>
            <a:r>
              <a:rPr lang="en-US" sz="1600" dirty="0" smtClean="0"/>
              <a:t>– Ten Ways to Waste a Parallel Computer</a:t>
            </a:r>
            <a:r>
              <a:rPr lang="en-US" sz="1600" dirty="0" smtClean="0">
                <a:cs typeface="Times New Roman" pitchFamily="18" charset="0"/>
              </a:rPr>
              <a:t>).</a:t>
            </a:r>
            <a:endParaRPr lang="en-US" sz="1600" dirty="0">
              <a:cs typeface="Times New Roman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8153400" cy="4221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4778-9D94-43AD-A9E0-05CFB23293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4495800"/>
            <a:ext cx="2133600" cy="1143000"/>
          </a:xfrm>
          <a:prstGeom prst="ellipse">
            <a:avLst/>
          </a:prstGeom>
          <a:noFill/>
          <a:ln w="603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1981200"/>
            <a:ext cx="388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Monotonic Distribution</a:t>
            </a:r>
            <a:endParaRPr lang="en-US" sz="2800" dirty="0"/>
          </a:p>
        </p:txBody>
      </p:sp>
      <p:pic>
        <p:nvPicPr>
          <p:cNvPr id="6" name="Picture 5" descr="synthetic-monotonic-elder.png"/>
          <p:cNvPicPr>
            <a:picLocks noChangeAspect="1"/>
          </p:cNvPicPr>
          <p:nvPr/>
        </p:nvPicPr>
        <p:blipFill>
          <a:blip r:embed="rId3" cstate="print"/>
          <a:srcRect l="4762" t="17500" b="7500"/>
          <a:stretch>
            <a:fillRect/>
          </a:stretch>
        </p:blipFill>
        <p:spPr>
          <a:xfrm>
            <a:off x="1066800" y="2499331"/>
            <a:ext cx="6756396" cy="4053869"/>
          </a:xfrm>
          <a:prstGeom prst="rect">
            <a:avLst/>
          </a:prstGeom>
        </p:spPr>
      </p:pic>
      <p:pic>
        <p:nvPicPr>
          <p:cNvPr id="7" name="Picture 6" descr="monotonic-distribution-glyph.jpg"/>
          <p:cNvPicPr>
            <a:picLocks noChangeAspect="1"/>
          </p:cNvPicPr>
          <p:nvPr/>
        </p:nvPicPr>
        <p:blipFill>
          <a:blip r:embed="rId4" cstate="print"/>
          <a:srcRect l="18750" t="14286" r="18750" b="13333"/>
          <a:stretch>
            <a:fillRect/>
          </a:stretch>
        </p:blipFill>
        <p:spPr>
          <a:xfrm rot="5400000">
            <a:off x="6861906" y="496832"/>
            <a:ext cx="1480462" cy="2250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Synthetic Application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notonic-distribution-glyph.jpg"/>
          <p:cNvPicPr>
            <a:picLocks noChangeAspect="1"/>
          </p:cNvPicPr>
          <p:nvPr/>
        </p:nvPicPr>
        <p:blipFill>
          <a:blip r:embed="rId3" cstate="print"/>
          <a:srcRect l="17500" t="14286" r="17500" b="13333"/>
          <a:stretch>
            <a:fillRect/>
          </a:stretch>
        </p:blipFill>
        <p:spPr>
          <a:xfrm rot="5400000">
            <a:off x="6763524" y="503699"/>
            <a:ext cx="1571977" cy="229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Synthetic Application II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8758" y="1981200"/>
            <a:ext cx="3507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Uniform Distribution</a:t>
            </a:r>
            <a:endParaRPr lang="en-US" sz="2800" dirty="0"/>
          </a:p>
        </p:txBody>
      </p:sp>
      <p:pic>
        <p:nvPicPr>
          <p:cNvPr id="6" name="Picture 5" descr="synthetic-uniform-elder.png"/>
          <p:cNvPicPr>
            <a:picLocks noChangeAspect="1"/>
          </p:cNvPicPr>
          <p:nvPr/>
        </p:nvPicPr>
        <p:blipFill>
          <a:blip r:embed="rId4" cstate="print"/>
          <a:srcRect l="4762" t="17500" b="7500"/>
          <a:stretch>
            <a:fillRect/>
          </a:stretch>
        </p:blipFill>
        <p:spPr>
          <a:xfrm>
            <a:off x="1062038" y="2481260"/>
            <a:ext cx="6786562" cy="4071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ynthetic-restricted-el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494971"/>
            <a:ext cx="7239000" cy="5515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Application III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1981200"/>
            <a:ext cx="3756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Restricted Distribution</a:t>
            </a:r>
            <a:endParaRPr lang="en-US" sz="2800" dirty="0"/>
          </a:p>
        </p:txBody>
      </p:sp>
      <p:pic>
        <p:nvPicPr>
          <p:cNvPr id="7" name="Picture 6" descr="monotonic-distribution-glyph.jpg"/>
          <p:cNvPicPr>
            <a:picLocks noChangeAspect="1"/>
          </p:cNvPicPr>
          <p:nvPr/>
        </p:nvPicPr>
        <p:blipFill>
          <a:blip r:embed="rId4" cstate="print"/>
          <a:srcRect l="17500" t="14286" r="17500" b="13333"/>
          <a:stretch>
            <a:fillRect/>
          </a:stretch>
        </p:blipFill>
        <p:spPr>
          <a:xfrm rot="5400000">
            <a:off x="6828692" y="562708"/>
            <a:ext cx="1524000" cy="2227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Azul</a:t>
            </a:r>
            <a:r>
              <a:rPr lang="en-US" dirty="0" smtClean="0"/>
              <a:t> Systems Supercomputer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010400" cy="4389120"/>
          </a:xfrm>
        </p:spPr>
        <p:txBody>
          <a:bodyPr/>
          <a:lstStyle/>
          <a:p>
            <a:r>
              <a:rPr lang="en-US" dirty="0" smtClean="0"/>
              <a:t>RISC instruction set</a:t>
            </a:r>
          </a:p>
          <a:p>
            <a:r>
              <a:rPr lang="en-US" dirty="0" smtClean="0"/>
              <a:t>54 core processor</a:t>
            </a:r>
          </a:p>
          <a:p>
            <a:r>
              <a:rPr lang="en-US" dirty="0" smtClean="0"/>
              <a:t>Up to 16 processors in appliance (864 cores)</a:t>
            </a:r>
          </a:p>
          <a:p>
            <a:r>
              <a:rPr lang="en-US" dirty="0" smtClean="0"/>
              <a:t>Instructions added for Java object allocation &amp; garbage collection</a:t>
            </a:r>
          </a:p>
          <a:p>
            <a:r>
              <a:rPr lang="en-US" dirty="0" smtClean="0"/>
              <a:t>Custom Java VM based on </a:t>
            </a:r>
            <a:r>
              <a:rPr lang="en-US" dirty="0" err="1" smtClean="0"/>
              <a:t>OpenJDK</a:t>
            </a:r>
            <a:endParaRPr lang="en-US" dirty="0" smtClean="0"/>
          </a:p>
          <a:p>
            <a:r>
              <a:rPr lang="en-US" dirty="0" smtClean="0"/>
              <a:t>Uniform memory access</a:t>
            </a:r>
          </a:p>
          <a:p>
            <a:r>
              <a:rPr lang="en-US" dirty="0" err="1" smtClean="0"/>
              <a:t>Pauseless</a:t>
            </a:r>
            <a:r>
              <a:rPr lang="en-US" dirty="0" smtClean="0"/>
              <a:t> GC, low latency, needs more heap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Azul</a:t>
            </a:r>
            <a:r>
              <a:rPr lang="en-US" dirty="0" smtClean="0"/>
              <a:t> Systems B&amp;B Benchmarks</a:t>
            </a:r>
            <a:endParaRPr lang="en-US" dirty="0"/>
          </a:p>
        </p:txBody>
      </p:sp>
      <p:pic>
        <p:nvPicPr>
          <p:cNvPr id="6" name="Content Placeholder 5" descr="azulpod-scale-gcol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948723" y="1636624"/>
            <a:ext cx="3466715" cy="49990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 descr="azulpod-scale-npuzzle.jpg"/>
          <p:cNvPicPr>
            <a:picLocks noChangeAspect="1"/>
          </p:cNvPicPr>
          <p:nvPr/>
        </p:nvPicPr>
        <p:blipFill>
          <a:blip r:embed="rId3" cstate="print"/>
          <a:srcRect l="2577" t="9830" b="6256"/>
          <a:stretch>
            <a:fillRect/>
          </a:stretch>
        </p:blipFill>
        <p:spPr>
          <a:xfrm rot="5400000">
            <a:off x="5421808" y="2137035"/>
            <a:ext cx="3320331" cy="4124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5585" y="2438400"/>
            <a:ext cx="258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Graph Coloring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418387" y="2438400"/>
            <a:ext cx="1582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 Puzzle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SGI </a:t>
            </a:r>
            <a:r>
              <a:rPr lang="en-US" dirty="0" err="1" smtClean="0"/>
              <a:t>Altix</a:t>
            </a:r>
            <a:r>
              <a:rPr lang="en-US" dirty="0" smtClean="0"/>
              <a:t> UV 1000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blade is 2 Intel Xeon X7560 (Nehalem) 8-core processors.</a:t>
            </a:r>
          </a:p>
          <a:p>
            <a:r>
              <a:rPr lang="en-US" dirty="0" smtClean="0"/>
              <a:t>256 blades (4096 processors)</a:t>
            </a:r>
          </a:p>
          <a:p>
            <a:r>
              <a:rPr lang="en-US" dirty="0" smtClean="0"/>
              <a:t>16 cores on each blade share 128 GB of local memory.</a:t>
            </a:r>
          </a:p>
          <a:p>
            <a:r>
              <a:rPr lang="en-US" dirty="0" smtClean="0"/>
              <a:t>Up to 16 TB of shared memory.</a:t>
            </a:r>
          </a:p>
          <a:p>
            <a:r>
              <a:rPr lang="en-US" dirty="0" err="1" smtClean="0"/>
              <a:t>NUMAlink</a:t>
            </a:r>
            <a:r>
              <a:rPr lang="en-US" dirty="0" smtClean="0"/>
              <a:t> interconnect. Paired node 2D torus.</a:t>
            </a:r>
          </a:p>
          <a:p>
            <a:r>
              <a:rPr lang="fr-FR" dirty="0" smtClean="0"/>
              <a:t>SUSE Linux Enterprise Server 11.</a:t>
            </a:r>
            <a:endParaRPr lang="en-US" dirty="0" smtClean="0"/>
          </a:p>
          <a:p>
            <a:r>
              <a:rPr lang="en-US" dirty="0" smtClean="0"/>
              <a:t>PBS batch scheduling.  Linux </a:t>
            </a:r>
            <a:r>
              <a:rPr lang="en-US" dirty="0" err="1" smtClean="0"/>
              <a:t>cpusets</a:t>
            </a:r>
            <a:r>
              <a:rPr lang="en-US" dirty="0" smtClean="0"/>
              <a:t> interface to manage resources.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SGI </a:t>
            </a:r>
            <a:r>
              <a:rPr lang="en-US" dirty="0" err="1" smtClean="0"/>
              <a:t>Altix</a:t>
            </a:r>
            <a:r>
              <a:rPr lang="en-US" dirty="0" smtClean="0"/>
              <a:t> B&amp;B Benchmarks</a:t>
            </a:r>
            <a:endParaRPr lang="en-US" dirty="0"/>
          </a:p>
        </p:txBody>
      </p:sp>
      <p:pic>
        <p:nvPicPr>
          <p:cNvPr id="6" name="Content Placeholder 5" descr="blacklight-scale-gcol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6250" t="12381" r="2500"/>
          <a:stretch>
            <a:fillRect/>
          </a:stretch>
        </p:blipFill>
        <p:spPr>
          <a:xfrm rot="5400000">
            <a:off x="2331115" y="1492917"/>
            <a:ext cx="4253168" cy="6019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2067580"/>
            <a:ext cx="258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Graph Coloring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SGI </a:t>
            </a:r>
            <a:r>
              <a:rPr lang="en-US" dirty="0" err="1" smtClean="0"/>
              <a:t>Altix</a:t>
            </a:r>
            <a:r>
              <a:rPr lang="en-US" dirty="0" smtClean="0"/>
              <a:t> JVM Benchmarks</a:t>
            </a:r>
            <a:endParaRPr lang="en-US" dirty="0"/>
          </a:p>
        </p:txBody>
      </p:sp>
      <p:pic>
        <p:nvPicPr>
          <p:cNvPr id="6" name="Content Placeholder 5" descr="nqueens-sca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6250" t="13333" r="2500" b="952"/>
          <a:stretch>
            <a:fillRect/>
          </a:stretch>
        </p:blipFill>
        <p:spPr>
          <a:xfrm rot="5400000">
            <a:off x="2515134" y="1482009"/>
            <a:ext cx="4409329" cy="610520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1991380"/>
            <a:ext cx="4020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16 Queens Fork/Join Test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059269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cs typeface="Times New Roman" pitchFamily="18" charset="0"/>
              </a:rPr>
              <a:t>Data from </a:t>
            </a:r>
            <a:r>
              <a:rPr lang="en-US" sz="1600" dirty="0" err="1" smtClean="0">
                <a:cs typeface="Times New Roman" pitchFamily="18" charset="0"/>
              </a:rPr>
              <a:t>Kunle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600" dirty="0" err="1" smtClean="0">
                <a:cs typeface="Times New Roman" pitchFamily="18" charset="0"/>
              </a:rPr>
              <a:t>Olukotun</a:t>
            </a:r>
            <a:r>
              <a:rPr lang="en-US" sz="1600" dirty="0" smtClean="0">
                <a:cs typeface="Times New Roman" pitchFamily="18" charset="0"/>
              </a:rPr>
              <a:t>, Lance Hammond, Herb Sutter, Burton Smith, Chris Batten, and </a:t>
            </a:r>
            <a:r>
              <a:rPr lang="en-US" sz="1600" dirty="0" err="1" smtClean="0">
                <a:cs typeface="Times New Roman" pitchFamily="18" charset="0"/>
              </a:rPr>
              <a:t>Krste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600" dirty="0" err="1" smtClean="0">
                <a:cs typeface="Times New Roman" pitchFamily="18" charset="0"/>
              </a:rPr>
              <a:t>Asanoviç</a:t>
            </a:r>
            <a:r>
              <a:rPr lang="en-US" sz="1600" dirty="0" smtClean="0">
                <a:cs typeface="Times New Roman" pitchFamily="18" charset="0"/>
              </a:rPr>
              <a:t>. Courtesy of Kathy </a:t>
            </a:r>
            <a:r>
              <a:rPr lang="en-US" sz="1600" dirty="0" err="1" smtClean="0">
                <a:cs typeface="Times New Roman" pitchFamily="18" charset="0"/>
              </a:rPr>
              <a:t>Yelick</a:t>
            </a:r>
            <a:r>
              <a:rPr lang="en-US" sz="1600" dirty="0" smtClean="0">
                <a:cs typeface="Times New Roman" pitchFamily="18" charset="0"/>
              </a:rPr>
              <a:t> (ISCA ’09 </a:t>
            </a:r>
            <a:r>
              <a:rPr lang="en-US" sz="1600" dirty="0" smtClean="0"/>
              <a:t>– Ten Ways to Waste a Parallel Computer</a:t>
            </a:r>
            <a:r>
              <a:rPr lang="en-US" sz="1600" dirty="0" smtClean="0">
                <a:cs typeface="Times New Roman" pitchFamily="18" charset="0"/>
              </a:rPr>
              <a:t>).</a:t>
            </a:r>
            <a:endParaRPr lang="en-US" sz="1600" dirty="0">
              <a:cs typeface="Times New Roman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8153400" cy="4221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4778-9D94-43AD-A9E0-05CFB23293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4495800"/>
            <a:ext cx="2133600" cy="1143000"/>
          </a:xfrm>
          <a:prstGeom prst="ellipse">
            <a:avLst/>
          </a:prstGeom>
          <a:noFill/>
          <a:ln w="603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rst-trie-horseshoe-memory.jpg"/>
          <p:cNvPicPr>
            <a:picLocks noChangeAspect="1"/>
          </p:cNvPicPr>
          <p:nvPr/>
        </p:nvPicPr>
        <p:blipFill>
          <a:blip r:embed="rId2" cstate="print"/>
          <a:srcRect t="13333" r="11250" b="2857"/>
          <a:stretch>
            <a:fillRect/>
          </a:stretch>
        </p:blipFill>
        <p:spPr>
          <a:xfrm rot="5400000">
            <a:off x="1494228" y="354930"/>
            <a:ext cx="5461734" cy="6769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Usage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11680"/>
            <a:ext cx="7772400" cy="263652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dirty="0" smtClean="0"/>
              <a:t>Cache-conscious concurrent data structures for many-core systems will show significant performance improvements over the state of the art in concurrent data structure designs for those applications that must contend with the memory wall.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6962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Novel cache-conscious lock-free algorithms that implement an ordered set abstract data type.</a:t>
            </a:r>
          </a:p>
          <a:p>
            <a:r>
              <a:rPr lang="en-US" dirty="0" smtClean="0"/>
              <a:t>Prove cache-conscious structure of lock-free skip tree.</a:t>
            </a:r>
          </a:p>
          <a:p>
            <a:r>
              <a:rPr lang="en-US" dirty="0" smtClean="0"/>
              <a:t>Lock-free skip tree up to </a:t>
            </a:r>
            <a:r>
              <a:rPr lang="en-US" sz="2000" dirty="0" smtClean="0"/>
              <a:t>x</a:t>
            </a:r>
            <a:r>
              <a:rPr lang="en-US" dirty="0" smtClean="0"/>
              <a:t>2.3 faster in some workloads compared to lock-free skip list with only a 13% maximum penalty across all workloads.</a:t>
            </a:r>
          </a:p>
          <a:p>
            <a:r>
              <a:rPr lang="en-US" dirty="0" smtClean="0"/>
              <a:t>Set of guidelines for selecting the skip tree as a priority queue in a parallel branch-and-bound application versus the skip list.</a:t>
            </a:r>
          </a:p>
          <a:p>
            <a:r>
              <a:rPr lang="en-US" dirty="0" smtClean="0"/>
              <a:t>Submitting lock-free skip tree to JSR-166 for Java 8.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Near-term:</a:t>
            </a:r>
          </a:p>
          <a:p>
            <a:r>
              <a:rPr lang="en-US" dirty="0" smtClean="0"/>
              <a:t>Extend cache-conscious randomization techniques to other  irregular  computation patterns.</a:t>
            </a:r>
          </a:p>
          <a:p>
            <a:r>
              <a:rPr lang="en-US" dirty="0" smtClean="0"/>
              <a:t>One domain: graph processing algorithms.</a:t>
            </a:r>
          </a:p>
          <a:p>
            <a:r>
              <a:rPr lang="en-US" dirty="0" smtClean="0"/>
              <a:t>Post-doctoral assignment at Renaissance Computing Institute (</a:t>
            </a:r>
            <a:r>
              <a:rPr lang="en-US" dirty="0" smtClean="0">
                <a:hlinkClick r:id="rId3"/>
              </a:rPr>
              <a:t>www.renci.org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Long-term:</a:t>
            </a:r>
          </a:p>
          <a:p>
            <a:r>
              <a:rPr lang="en-US" dirty="0" smtClean="0"/>
              <a:t>Three strategies for cache aware applications </a:t>
            </a:r>
            <a:r>
              <a:rPr lang="en-US" dirty="0" smtClean="0">
                <a:latin typeface="Constantia"/>
              </a:rPr>
              <a:t>— </a:t>
            </a:r>
            <a:r>
              <a:rPr lang="en-US" dirty="0" smtClean="0"/>
              <a:t>in the algorithm, in the application library, or in the runtime.</a:t>
            </a:r>
          </a:p>
          <a:p>
            <a:r>
              <a:rPr lang="en-US" dirty="0" smtClean="0"/>
              <a:t>Runtime optimization is cheaper when cores are available. </a:t>
            </a:r>
          </a:p>
          <a:p>
            <a:r>
              <a:rPr lang="en-US" dirty="0" smtClean="0"/>
              <a:t>(Most) runtime IR specify </a:t>
            </a:r>
            <a:r>
              <a:rPr lang="en-US" i="1" dirty="0" smtClean="0"/>
              <a:t>how</a:t>
            </a:r>
            <a:r>
              <a:rPr lang="en-US" dirty="0" smtClean="0"/>
              <a:t> to compute, instead of </a:t>
            </a:r>
            <a:r>
              <a:rPr lang="en-US" i="1" dirty="0" smtClean="0"/>
              <a:t>what</a:t>
            </a:r>
            <a:r>
              <a:rPr lang="en-US" dirty="0" smtClean="0"/>
              <a:t> to compute.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 descr="renci-logo.jpg"/>
          <p:cNvPicPr>
            <a:picLocks noChangeAspect="1"/>
          </p:cNvPicPr>
          <p:nvPr/>
        </p:nvPicPr>
        <p:blipFill>
          <a:blip r:embed="rId4" cstate="print"/>
          <a:srcRect r="81509" b="18000"/>
          <a:stretch>
            <a:fillRect/>
          </a:stretch>
        </p:blipFill>
        <p:spPr>
          <a:xfrm>
            <a:off x="6629400" y="914400"/>
            <a:ext cx="1618242" cy="833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Content Placeholder 5" descr="MP90038268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9394" y="1935163"/>
            <a:ext cx="6145212" cy="43894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[[[BACKUP SLIDES]]]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772400" cy="4465320"/>
          </a:xfrm>
        </p:spPr>
        <p:txBody>
          <a:bodyPr>
            <a:noAutofit/>
          </a:bodyPr>
          <a:lstStyle/>
          <a:p>
            <a:r>
              <a:rPr lang="en-US" sz="2400" dirty="0" smtClean="0"/>
              <a:t>Sequential consistency</a:t>
            </a:r>
          </a:p>
          <a:p>
            <a:pPr lvl="1"/>
            <a:r>
              <a:rPr lang="en-US" sz="2000" dirty="0" smtClean="0"/>
              <a:t>Enforces program order within each individual processor.</a:t>
            </a:r>
          </a:p>
          <a:p>
            <a:pPr lvl="1"/>
            <a:r>
              <a:rPr lang="en-US" sz="2000" dirty="0" smtClean="0"/>
              <a:t>Allows all processors to assume they are observing the same order of events.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Quiescent consistency</a:t>
            </a:r>
          </a:p>
          <a:p>
            <a:pPr lvl="1"/>
            <a:r>
              <a:rPr lang="en-US" sz="2000" dirty="0" smtClean="0"/>
              <a:t>Operations of any processors separated by a period of quiescence should appear to take effect in their real-time order.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772400" cy="4465320"/>
          </a:xfrm>
        </p:spPr>
        <p:txBody>
          <a:bodyPr>
            <a:noAutofit/>
          </a:bodyPr>
          <a:lstStyle/>
          <a:p>
            <a:r>
              <a:rPr lang="en-US" sz="2400" dirty="0" smtClean="0"/>
              <a:t>Linearizable consistency</a:t>
            </a:r>
          </a:p>
          <a:p>
            <a:pPr lvl="1"/>
            <a:r>
              <a:rPr lang="en-US" sz="2000" dirty="0" smtClean="0"/>
              <a:t>All function calls have a linearization point at some instant between their invocation and their response. </a:t>
            </a:r>
          </a:p>
          <a:p>
            <a:pPr lvl="1"/>
            <a:r>
              <a:rPr lang="en-US" sz="2000" dirty="0" smtClean="0"/>
              <a:t>All functions appear to occur instantly at their linearization point.</a:t>
            </a:r>
          </a:p>
          <a:p>
            <a:pPr lvl="1"/>
            <a:r>
              <a:rPr lang="en-US" sz="2000" dirty="0" smtClean="0"/>
              <a:t>Weakest consistency model that preserves program order among individual processes and satisfies compositionality.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Serializable consistency</a:t>
            </a:r>
          </a:p>
          <a:p>
            <a:pPr lvl="1"/>
            <a:r>
              <a:rPr lang="en-US" sz="2000" dirty="0" smtClean="0"/>
              <a:t>An extension of sequential consistency. The result of any execution is the same as if all transactions were executed in some sequential order.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Numbers Everyone Should Know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1828800"/>
          <a:ext cx="6934200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585"/>
                <a:gridCol w="2253615"/>
              </a:tblGrid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L1 cache reference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0.5 ns</a:t>
                      </a:r>
                      <a:endParaRPr lang="en-US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Branch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mispredict</a:t>
                      </a:r>
                      <a:endParaRPr kumimoji="0"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5 ns</a:t>
                      </a:r>
                      <a:endParaRPr lang="en-US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L2 cache reference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7 ns</a:t>
                      </a:r>
                      <a:endParaRPr lang="en-US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Mutex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lock/unlock</a:t>
                      </a:r>
                      <a:endParaRPr lang="en-US" sz="160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25 ns</a:t>
                      </a:r>
                      <a:endParaRPr lang="en-US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Main memory reference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100 ns</a:t>
                      </a:r>
                      <a:endParaRPr lang="en-US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Compress 1K bytes with Zippy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3,000 ns</a:t>
                      </a:r>
                      <a:endParaRPr lang="en-US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Send 2K bytes over 1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Gbps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network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20,000 ns</a:t>
                      </a:r>
                      <a:endParaRPr lang="en-US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Read 1 MB sequentially from memory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250,000 ns</a:t>
                      </a:r>
                      <a:endParaRPr lang="en-US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Round trip within same datacenter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500,000 ns</a:t>
                      </a:r>
                      <a:endParaRPr lang="en-US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Disk seek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10,000,000 ns</a:t>
                      </a:r>
                    </a:p>
                  </a:txBody>
                  <a:tcPr>
                    <a:noFill/>
                  </a:tcPr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Read 1 MB sequentially from disk</a:t>
                      </a:r>
                      <a:endParaRPr lang="en-US" sz="160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20,000,000 ns</a:t>
                      </a:r>
                      <a:endParaRPr lang="en-US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Send packet CA-&gt;Netherlands-&gt;CA</a:t>
                      </a:r>
                      <a:endParaRPr lang="en-US" sz="160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150,000,000 ns</a:t>
                      </a:r>
                      <a:endParaRPr lang="en-US" sz="160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17840" y="6183868"/>
            <a:ext cx="356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Jeff Dean LADIS 2009 keynote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Node Size</a:t>
            </a:r>
            <a:endParaRPr lang="en-US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828800"/>
            <a:ext cx="4102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(I)	Increment State:</a:t>
            </a:r>
          </a:p>
          <a:p>
            <a:pPr lvl="2"/>
            <a:r>
              <a:rPr lang="en-US" dirty="0" smtClean="0"/>
              <a:t>(H</a:t>
            </a:r>
            <a:r>
              <a:rPr lang="en-US" baseline="-25000" dirty="0" smtClean="0"/>
              <a:t>i</a:t>
            </a:r>
            <a:r>
              <a:rPr lang="en-US" dirty="0" smtClean="0"/>
              <a:t>=h) and (H</a:t>
            </a:r>
            <a:r>
              <a:rPr lang="en-US" baseline="-25000" dirty="0" smtClean="0"/>
              <a:t>0</a:t>
            </a:r>
            <a:r>
              <a:rPr lang="en-US" dirty="0" smtClean="0"/>
              <a:t>,H</a:t>
            </a:r>
            <a:r>
              <a:rPr lang="en-US" baseline="-25000" dirty="0" smtClean="0"/>
              <a:t>1</a:t>
            </a:r>
            <a:r>
              <a:rPr lang="en-US" dirty="0" smtClean="0"/>
              <a:t>,…H</a:t>
            </a:r>
            <a:r>
              <a:rPr lang="en-US" baseline="-25000" dirty="0" smtClean="0"/>
              <a:t>i-1 </a:t>
            </a:r>
            <a:r>
              <a:rPr lang="en-US" dirty="0" smtClean="0"/>
              <a:t>≤h)</a:t>
            </a:r>
          </a:p>
          <a:p>
            <a:pPr lvl="2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(N)	Neutral State:</a:t>
            </a:r>
          </a:p>
          <a:p>
            <a:pPr lvl="2"/>
            <a:r>
              <a:rPr lang="en-US" dirty="0" smtClean="0"/>
              <a:t>(H</a:t>
            </a:r>
            <a:r>
              <a:rPr lang="en-US" baseline="-25000" dirty="0" smtClean="0"/>
              <a:t>i</a:t>
            </a:r>
            <a:r>
              <a:rPr lang="en-US" dirty="0" smtClean="0"/>
              <a:t> ≤h) and (H</a:t>
            </a:r>
            <a:r>
              <a:rPr lang="en-US" baseline="-25000" dirty="0" smtClean="0"/>
              <a:t>0</a:t>
            </a:r>
            <a:r>
              <a:rPr lang="en-US" dirty="0" smtClean="0"/>
              <a:t>,H</a:t>
            </a:r>
            <a:r>
              <a:rPr lang="en-US" baseline="-25000" dirty="0" smtClean="0"/>
              <a:t>1</a:t>
            </a:r>
            <a:r>
              <a:rPr lang="en-US" dirty="0" smtClean="0"/>
              <a:t>,…H</a:t>
            </a:r>
            <a:r>
              <a:rPr lang="en-US" baseline="-25000" dirty="0" smtClean="0"/>
              <a:t>i-1 </a:t>
            </a:r>
            <a:r>
              <a:rPr lang="en-US" dirty="0" smtClean="0"/>
              <a:t>≤h)</a:t>
            </a:r>
          </a:p>
          <a:p>
            <a:pPr lvl="2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(T)	Terminating State:</a:t>
            </a:r>
          </a:p>
          <a:p>
            <a:pPr lvl="2"/>
            <a:r>
              <a:rPr lang="en-US" dirty="0" smtClean="0"/>
              <a:t>At least one of H</a:t>
            </a:r>
            <a:r>
              <a:rPr lang="en-US" baseline="-25000" dirty="0" smtClean="0"/>
              <a:t>0</a:t>
            </a:r>
            <a:r>
              <a:rPr lang="en-US" dirty="0" smtClean="0"/>
              <a:t>,H</a:t>
            </a:r>
            <a:r>
              <a:rPr lang="en-US" baseline="-25000" dirty="0" smtClean="0"/>
              <a:t>1</a:t>
            </a:r>
            <a:r>
              <a:rPr lang="en-US" dirty="0" smtClean="0"/>
              <a:t>,…H</a:t>
            </a:r>
            <a:r>
              <a:rPr lang="en-US" baseline="-25000" dirty="0" smtClean="0"/>
              <a:t>i </a:t>
            </a:r>
            <a:r>
              <a:rPr lang="en-US" dirty="0" smtClean="0"/>
              <a:t> is &gt; h.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097-654D-4131-9197-AEDCE8F6DD9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74650" y="4502150"/>
          <a:ext cx="4751388" cy="1746250"/>
        </p:xfrm>
        <a:graphic>
          <a:graphicData uri="http://schemas.openxmlformats.org/presentationml/2006/ole">
            <p:oleObj spid="_x0000_s34818" name="Equation" r:id="rId4" imgW="2489040" imgH="9144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4819" name="Equation" r:id="rId5" imgW="114120" imgH="2156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5791200" y="1131555"/>
          <a:ext cx="2212747" cy="1459246"/>
        </p:xfrm>
        <a:graphic>
          <a:graphicData uri="http://schemas.openxmlformats.org/presentationml/2006/ole">
            <p:oleObj spid="_x0000_s34820" name="Equation" r:id="rId6" imgW="1041120" imgH="68580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791200" y="2841625"/>
          <a:ext cx="2503707" cy="1730375"/>
        </p:xfrm>
        <a:graphic>
          <a:graphicData uri="http://schemas.openxmlformats.org/presentationml/2006/ole">
            <p:oleObj spid="_x0000_s34821" name="Equation" r:id="rId7" imgW="1066680" imgH="73656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089524" y="4908894"/>
          <a:ext cx="1768476" cy="1339505"/>
        </p:xfrm>
        <a:graphic>
          <a:graphicData uri="http://schemas.openxmlformats.org/presentationml/2006/ole">
            <p:oleObj spid="_x0000_s34822" name="Equation" r:id="rId8" imgW="939600" imgH="71100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061200" y="5791200"/>
          <a:ext cx="965200" cy="457200"/>
        </p:xfrm>
        <a:graphic>
          <a:graphicData uri="http://schemas.openxmlformats.org/presentationml/2006/ole">
            <p:oleObj spid="_x0000_s34823" name="Equation" r:id="rId9" imgW="482400" imgH="228600" progId="Equation.3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5638800" y="914400"/>
            <a:ext cx="25908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15000" y="2895600"/>
            <a:ext cx="2667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Size Probability Distribution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(I) The game continues with the addition of one point.</a:t>
            </a:r>
          </a:p>
          <a:p>
            <a:r>
              <a:rPr lang="en-US" sz="2400" i="1" dirty="0" smtClean="0"/>
              <a:t>                        a</a:t>
            </a:r>
            <a:r>
              <a:rPr lang="en-US" sz="2400" dirty="0" smtClean="0"/>
              <a:t> = Pr(</a:t>
            </a:r>
            <a:r>
              <a:rPr lang="el-GR" sz="2400" dirty="0" smtClean="0"/>
              <a:t>τ</a:t>
            </a:r>
            <a:r>
              <a:rPr lang="en-US" sz="2400" dirty="0" smtClean="0"/>
              <a:t>=I) = Pr(H=h) = </a:t>
            </a:r>
            <a:r>
              <a:rPr lang="en-US" sz="2400" i="1" dirty="0" err="1" smtClean="0"/>
              <a:t>q</a:t>
            </a:r>
            <a:r>
              <a:rPr lang="en-US" sz="2400" i="1" baseline="30000" dirty="0" err="1" smtClean="0"/>
              <a:t>h</a:t>
            </a:r>
            <a:r>
              <a:rPr lang="en-US" sz="2400" i="1" dirty="0" err="1" smtClean="0"/>
              <a:t>p</a:t>
            </a:r>
            <a:endParaRPr lang="en-US" sz="2400" i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(N) The game continues without addition to the score.</a:t>
            </a:r>
          </a:p>
          <a:p>
            <a:pPr lvl="2"/>
            <a:r>
              <a:rPr lang="en-US" sz="2400" i="1" dirty="0" smtClean="0"/>
              <a:t>           b</a:t>
            </a:r>
            <a:r>
              <a:rPr lang="en-US" sz="2400" dirty="0" smtClean="0"/>
              <a:t> = Pr(</a:t>
            </a:r>
            <a:r>
              <a:rPr lang="el-GR" sz="2400" dirty="0" smtClean="0"/>
              <a:t>τ</a:t>
            </a:r>
            <a:r>
              <a:rPr lang="en-US" sz="2400" dirty="0" smtClean="0"/>
              <a:t>=N) = Pr(H&lt;h) = </a:t>
            </a:r>
            <a:r>
              <a:rPr lang="en-US" sz="2400" i="1" dirty="0" smtClean="0"/>
              <a:t>1-q</a:t>
            </a:r>
            <a:r>
              <a:rPr lang="en-US" sz="2400" i="1" baseline="30000" dirty="0" smtClean="0"/>
              <a:t>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(T) The game terminates.</a:t>
            </a:r>
          </a:p>
          <a:p>
            <a:r>
              <a:rPr lang="en-US" sz="2400" i="1" dirty="0" smtClean="0"/>
              <a:t>                        c</a:t>
            </a:r>
            <a:r>
              <a:rPr lang="en-US" sz="2400" dirty="0" smtClean="0"/>
              <a:t> = Pr(</a:t>
            </a:r>
            <a:r>
              <a:rPr lang="el-GR" sz="2400" dirty="0" smtClean="0"/>
              <a:t>τ</a:t>
            </a:r>
            <a:r>
              <a:rPr lang="en-US" sz="2400" dirty="0" smtClean="0"/>
              <a:t>=T) = Pr(H&gt;h) = </a:t>
            </a:r>
            <a:r>
              <a:rPr lang="en-US" sz="2400" i="1" dirty="0" smtClean="0"/>
              <a:t>q</a:t>
            </a:r>
            <a:r>
              <a:rPr lang="en-US" sz="2400" i="1" baseline="30000" dirty="0" smtClean="0"/>
              <a:t>h+1</a:t>
            </a:r>
            <a:endParaRPr lang="en-US" sz="2400" i="1" baseline="30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90625" y="4802188"/>
          <a:ext cx="6254750" cy="1522412"/>
        </p:xfrm>
        <a:graphic>
          <a:graphicData uri="http://schemas.openxmlformats.org/presentationml/2006/ole">
            <p:oleObj spid="_x0000_s70658" name="Equation" r:id="rId4" imgW="2984400" imgH="6984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097-654D-4131-9197-AEDCE8F6DD9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Generating Function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89025" y="2082241"/>
          <a:ext cx="5768975" cy="4166159"/>
        </p:xfrm>
        <a:graphic>
          <a:graphicData uri="http://schemas.openxmlformats.org/presentationml/2006/ole">
            <p:oleObj spid="_x0000_s71682" name="Equation" r:id="rId4" imgW="3288960" imgH="2374560" progId="Equation.3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097-654D-4131-9197-AEDCE8F6DD9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79320"/>
          <a:ext cx="8229600" cy="33070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57400"/>
                <a:gridCol w="1447800"/>
                <a:gridCol w="1981200"/>
                <a:gridCol w="16002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Lock-free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Cache-conscious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j.u.c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skip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Treap</a:t>
                      </a:r>
                      <a:r>
                        <a:rPr lang="en-US" baseline="0" dirty="0" smtClean="0"/>
                        <a:t>, Randomized search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link</a:t>
                      </a:r>
                      <a:r>
                        <a:rPr lang="en-US" dirty="0" smtClean="0"/>
                        <a:t>-tree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baseline="0" dirty="0" smtClean="0"/>
                        <a:t>N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Cache-oblivious </a:t>
                      </a:r>
                    </a:p>
                    <a:p>
                      <a:r>
                        <a:rPr lang="en-US" dirty="0" smtClean="0"/>
                        <a:t>B-tree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Y</a:t>
                      </a:r>
                      <a:r>
                        <a:rPr lang="en-US" i="1" baseline="30000" dirty="0" err="1" smtClean="0"/>
                        <a:t>a</a:t>
                      </a:r>
                      <a:endParaRPr lang="en-US" i="1" baseline="30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Lock-free skip tree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324600"/>
            <a:ext cx="562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baseline="30000" dirty="0" smtClean="0"/>
              <a:t>a </a:t>
            </a:r>
            <a:r>
              <a:rPr lang="en-US" sz="1400" dirty="0" smtClean="0"/>
              <a:t>randomized cache-oblivious B-tree algorithm does not support deletions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4778-9D94-43AD-A9E0-05CFB23293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rst-trie-horseshoe-dist.jpg"/>
          <p:cNvPicPr>
            <a:picLocks noChangeAspect="1"/>
          </p:cNvPicPr>
          <p:nvPr/>
        </p:nvPicPr>
        <p:blipFill>
          <a:blip r:embed="rId2" cstate="print"/>
          <a:srcRect t="12381" r="5000"/>
          <a:stretch>
            <a:fillRect/>
          </a:stretch>
        </p:blipFill>
        <p:spPr>
          <a:xfrm rot="5400000">
            <a:off x="1318561" y="914434"/>
            <a:ext cx="5287678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 Node Distribution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the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HotSpot</a:t>
            </a:r>
            <a:r>
              <a:rPr lang="en-US" dirty="0" smtClean="0"/>
              <a:t> JVM on Linux is not </a:t>
            </a:r>
            <a:r>
              <a:rPr lang="en-US" dirty="0" err="1" smtClean="0"/>
              <a:t>cpuset</a:t>
            </a:r>
            <a:r>
              <a:rPr lang="en-US" dirty="0" smtClean="0"/>
              <a:t>-aware.</a:t>
            </a:r>
          </a:p>
          <a:p>
            <a:pPr lvl="1"/>
            <a:r>
              <a:rPr lang="en-US" dirty="0" smtClean="0"/>
              <a:t>5 line patch submitted to the </a:t>
            </a:r>
            <a:r>
              <a:rPr lang="en-US" dirty="0" err="1" smtClean="0"/>
              <a:t>OpenJDK</a:t>
            </a:r>
            <a:r>
              <a:rPr lang="en-US" dirty="0" smtClean="0"/>
              <a:t> project.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HotSpot</a:t>
            </a:r>
            <a:r>
              <a:rPr lang="en-US" dirty="0" smtClean="0"/>
              <a:t> NUMA garbage collection on Linux is not </a:t>
            </a:r>
            <a:r>
              <a:rPr lang="en-US" dirty="0" err="1" smtClean="0"/>
              <a:t>cpuset</a:t>
            </a:r>
            <a:r>
              <a:rPr lang="en-US" dirty="0" smtClean="0"/>
              <a:t>-aware. Requires moving to </a:t>
            </a:r>
            <a:r>
              <a:rPr lang="en-US" dirty="0" err="1" smtClean="0"/>
              <a:t>libnuma</a:t>
            </a:r>
            <a:r>
              <a:rPr lang="en-US" dirty="0" smtClean="0"/>
              <a:t> 1.2 API from older </a:t>
            </a:r>
            <a:r>
              <a:rPr lang="en-US" dirty="0" err="1" smtClean="0"/>
              <a:t>libnuma</a:t>
            </a:r>
            <a:r>
              <a:rPr lang="en-US" dirty="0" smtClean="0"/>
              <a:t> 1.1 API.</a:t>
            </a:r>
          </a:p>
          <a:p>
            <a:pPr lvl="1"/>
            <a:r>
              <a:rPr lang="en-US" dirty="0" smtClean="0"/>
              <a:t>200 line patch to the </a:t>
            </a:r>
            <a:r>
              <a:rPr lang="en-US" dirty="0" err="1" smtClean="0"/>
              <a:t>OpenJDK</a:t>
            </a:r>
            <a:r>
              <a:rPr lang="en-US" dirty="0" smtClean="0"/>
              <a:t> project.</a:t>
            </a:r>
          </a:p>
          <a:p>
            <a:endParaRPr lang="en-US" dirty="0" smtClean="0"/>
          </a:p>
          <a:p>
            <a:r>
              <a:rPr lang="en-US" dirty="0" err="1" smtClean="0"/>
              <a:t>libnuma</a:t>
            </a:r>
            <a:r>
              <a:rPr lang="en-US" dirty="0" smtClean="0"/>
              <a:t> bug in </a:t>
            </a:r>
            <a:r>
              <a:rPr lang="en-US" dirty="0" err="1" smtClean="0"/>
              <a:t>cpuset</a:t>
            </a:r>
            <a:r>
              <a:rPr lang="en-US" dirty="0" smtClean="0"/>
              <a:t> interface.</a:t>
            </a:r>
          </a:p>
          <a:p>
            <a:pPr lvl="1"/>
            <a:r>
              <a:rPr lang="en-US" dirty="0" smtClean="0"/>
              <a:t>3 line patch accepted in </a:t>
            </a:r>
            <a:r>
              <a:rPr lang="en-US" dirty="0" err="1" smtClean="0"/>
              <a:t>libnuma</a:t>
            </a:r>
            <a:r>
              <a:rPr lang="en-US" dirty="0" smtClean="0"/>
              <a:t> 2.0.6-rc4.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Lock-free skip list in the java.util.concurrent library.  Written by Doug Lea and the JCP JSR-166 Expert Group. </a:t>
            </a:r>
          </a:p>
          <a:p>
            <a:endParaRPr lang="en-US" dirty="0" smtClean="0"/>
          </a:p>
          <a:p>
            <a:r>
              <a:rPr lang="en-US" dirty="0" smtClean="0"/>
              <a:t>Optimistic relaxed-balance AVL tree </a:t>
            </a:r>
            <a:r>
              <a:rPr lang="en-US" sz="2000" dirty="0" smtClean="0"/>
              <a:t>[Bronson et. al., 2010]. </a:t>
            </a:r>
          </a:p>
          <a:p>
            <a:endParaRPr lang="en-US" dirty="0"/>
          </a:p>
          <a:p>
            <a:r>
              <a:rPr lang="en-US" dirty="0" smtClean="0"/>
              <a:t>B</a:t>
            </a:r>
            <a:r>
              <a:rPr lang="en-US" baseline="30000" dirty="0" smtClean="0"/>
              <a:t>link</a:t>
            </a:r>
            <a:r>
              <a:rPr lang="en-US" dirty="0" smtClean="0"/>
              <a:t>-tree </a:t>
            </a:r>
            <a:r>
              <a:rPr lang="en-US" sz="2000" dirty="0" smtClean="0"/>
              <a:t>[Lehman and Yao, 1981; </a:t>
            </a:r>
            <a:r>
              <a:rPr lang="en-US" sz="2000" dirty="0" err="1" smtClean="0"/>
              <a:t>Sagiv</a:t>
            </a:r>
            <a:r>
              <a:rPr lang="en-US" sz="2000" dirty="0" smtClean="0"/>
              <a:t>, 1985]</a:t>
            </a:r>
            <a:r>
              <a:rPr lang="en-US" dirty="0" smtClean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Skip Tree Performance: </a:t>
            </a:r>
            <a:br>
              <a:rPr lang="en-US" dirty="0" smtClean="0"/>
            </a:br>
            <a:r>
              <a:rPr lang="en-US" dirty="0" smtClean="0"/>
              <a:t>15 Puzzle</a:t>
            </a:r>
            <a:endParaRPr lang="en-US" dirty="0"/>
          </a:p>
        </p:txBody>
      </p:sp>
      <p:pic>
        <p:nvPicPr>
          <p:cNvPr id="6" name="Content Placeholder 5" descr="elder-relative-npuzz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981200"/>
            <a:ext cx="4537356" cy="3505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 descr="horseshoe-relative-npuzz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905000"/>
            <a:ext cx="4895917" cy="37821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6912" y="2169468"/>
            <a:ext cx="3057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Quad-core Xeon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2169468"/>
            <a:ext cx="212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Sun Fire T1000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Skip Tree Performance: </a:t>
            </a:r>
            <a:br>
              <a:rPr lang="en-US" dirty="0" smtClean="0"/>
            </a:br>
            <a:r>
              <a:rPr lang="en-US" dirty="0" smtClean="0"/>
              <a:t>Graph Coloring</a:t>
            </a:r>
            <a:endParaRPr lang="en-US" dirty="0"/>
          </a:p>
        </p:txBody>
      </p:sp>
      <p:pic>
        <p:nvPicPr>
          <p:cNvPr id="6" name="Content Placeholder 5" descr="elder-relative-gcol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7204" y="1987165"/>
            <a:ext cx="4430996" cy="342303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6" descr="horseshoe-relative-gcol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905000"/>
            <a:ext cx="4743517" cy="3664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6912" y="2169468"/>
            <a:ext cx="3057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Quad-core Xeon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2169468"/>
            <a:ext cx="212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Sun Fire T1000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Skip Tree Absolute Speedup: </a:t>
            </a:r>
            <a:br>
              <a:rPr lang="en-US" dirty="0" smtClean="0"/>
            </a:br>
            <a:r>
              <a:rPr lang="en-US" dirty="0" smtClean="0"/>
              <a:t>15 Puzzle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t="9897" r="9437"/>
          <a:stretch>
            <a:fillRect/>
          </a:stretch>
        </p:blipFill>
        <p:spPr bwMode="auto">
          <a:xfrm>
            <a:off x="169864" y="2590800"/>
            <a:ext cx="4554536" cy="314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 l="6863" t="9897" r="8579"/>
          <a:stretch>
            <a:fillRect/>
          </a:stretch>
        </p:blipFill>
        <p:spPr bwMode="auto">
          <a:xfrm>
            <a:off x="4886775" y="2549200"/>
            <a:ext cx="4181025" cy="30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66800" y="2281535"/>
            <a:ext cx="3057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Quad-core Xeon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29688" y="2281535"/>
            <a:ext cx="212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Sun Fire T1000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Skip Tree Absolute Speedup: </a:t>
            </a:r>
            <a:br>
              <a:rPr lang="en-US" dirty="0" smtClean="0"/>
            </a:br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t="12371" r="12011" b="1237"/>
          <a:stretch>
            <a:fillRect/>
          </a:stretch>
        </p:blipFill>
        <p:spPr bwMode="auto">
          <a:xfrm>
            <a:off x="228601" y="2725412"/>
            <a:ext cx="4419600" cy="300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 l="6005" t="11134" r="11153"/>
          <a:stretch>
            <a:fillRect/>
          </a:stretch>
        </p:blipFill>
        <p:spPr bwMode="auto">
          <a:xfrm>
            <a:off x="4851498" y="2667000"/>
            <a:ext cx="40973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66800" y="2362200"/>
            <a:ext cx="3057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Quad-core Xeon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29688" y="2362200"/>
            <a:ext cx="212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Sun Fire T1000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Benchmarks - I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2600654"/>
            <a:ext cx="4505325" cy="317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 cstate="print"/>
          <a:srcRect l="17105"/>
          <a:stretch>
            <a:fillRect/>
          </a:stretch>
        </p:blipFill>
        <p:spPr bwMode="auto">
          <a:xfrm>
            <a:off x="4943476" y="2590800"/>
            <a:ext cx="3757902" cy="319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Benchmarks - II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271" y="2592874"/>
            <a:ext cx="4533329" cy="319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 cstate="print"/>
          <a:srcRect l="17105"/>
          <a:stretch>
            <a:fillRect/>
          </a:stretch>
        </p:blipFill>
        <p:spPr bwMode="auto">
          <a:xfrm>
            <a:off x="4928898" y="2592874"/>
            <a:ext cx="3757902" cy="319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Benchmarks - III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600706"/>
            <a:ext cx="4533329" cy="319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 l="17105"/>
          <a:stretch>
            <a:fillRect/>
          </a:stretch>
        </p:blipFill>
        <p:spPr bwMode="auto">
          <a:xfrm>
            <a:off x="4929025" y="2600706"/>
            <a:ext cx="3757775" cy="319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Thesis</a:t>
            </a:r>
          </a:p>
          <a:p>
            <a:r>
              <a:rPr lang="en-US" dirty="0" smtClean="0"/>
              <a:t>Summary of results &amp; contributions</a:t>
            </a:r>
          </a:p>
          <a:p>
            <a:r>
              <a:rPr lang="en-US" dirty="0" smtClean="0"/>
              <a:t>Background &amp; related work</a:t>
            </a:r>
          </a:p>
          <a:p>
            <a:r>
              <a:rPr lang="en-US" dirty="0" smtClean="0"/>
              <a:t>Dense skip tree definition &amp; proofs</a:t>
            </a:r>
          </a:p>
          <a:p>
            <a:r>
              <a:rPr lang="en-US" dirty="0" smtClean="0"/>
              <a:t>Parallel branch &amp; bound applications</a:t>
            </a:r>
          </a:p>
          <a:p>
            <a:r>
              <a:rPr lang="en-US" dirty="0" smtClean="0"/>
              <a:t>Synthetic branch &amp; bound application</a:t>
            </a:r>
          </a:p>
          <a:p>
            <a:r>
              <a:rPr lang="en-US" dirty="0" smtClean="0"/>
              <a:t>Shared-memory supercomputer benchmarks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Under Contention</a:t>
            </a:r>
            <a:endParaRPr lang="en-US" dirty="0"/>
          </a:p>
        </p:txBody>
      </p:sp>
      <p:pic>
        <p:nvPicPr>
          <p:cNvPr id="4" name="Content Placeholder 3" descr="iterator-throughpu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046443"/>
            <a:ext cx="7554400" cy="4735357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Additional </a:t>
            </a:r>
            <a:r>
              <a:rPr lang="en-US" dirty="0" smtClean="0"/>
              <a:t>Desirable 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676400"/>
          <a:ext cx="8686800" cy="45161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71700"/>
                <a:gridCol w="1528233"/>
                <a:gridCol w="2091267"/>
                <a:gridCol w="1608666"/>
                <a:gridCol w="12869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Cache-conscious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</a:t>
                      </a:r>
                      <a:r>
                        <a:rPr lang="en-US" baseline="0" dirty="0" smtClean="0"/>
                        <a:t> skip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Treap</a:t>
                      </a:r>
                      <a:r>
                        <a:rPr lang="en-US" baseline="0" dirty="0" smtClean="0"/>
                        <a:t>, Randomized search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30000" dirty="0" smtClean="0"/>
                        <a:t>link</a:t>
                      </a:r>
                      <a:r>
                        <a:rPr lang="en-US" dirty="0" smtClean="0"/>
                        <a:t>-tree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baseline="0" dirty="0" smtClean="0"/>
                        <a:t>N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Cache-oblivious </a:t>
                      </a:r>
                    </a:p>
                    <a:p>
                      <a:r>
                        <a:rPr lang="en-US" dirty="0" smtClean="0"/>
                        <a:t>B-tree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Y</a:t>
                      </a:r>
                      <a:r>
                        <a:rPr lang="en-US" i="1" baseline="30000" dirty="0" err="1" smtClean="0"/>
                        <a:t>a</a:t>
                      </a:r>
                      <a:endParaRPr lang="en-US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</a:t>
                      </a:r>
                      <a:r>
                        <a:rPr lang="en-US" baseline="0" dirty="0" smtClean="0"/>
                        <a:t> hash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closed address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Purcell &amp; Harris hash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open address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Hopscotch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address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HAT-</a:t>
                      </a:r>
                      <a:r>
                        <a:rPr lang="en-US" dirty="0" err="1" smtClean="0"/>
                        <a:t>trie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Lock-free skip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4778-9D94-43AD-A9E0-05CFB232934E}" type="slidenum">
              <a:rPr lang="en-US" smtClean="0"/>
              <a:pPr/>
              <a:t>51</a:t>
            </a:fld>
            <a:r>
              <a:rPr lang="en-US" smtClean="0"/>
              <a:t>/27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Lock-Free Skip Tree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14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Each level contains a sequence of elements that are in sorted order. Each level ends with +</a:t>
            </a:r>
            <a:r>
              <a:rPr lang="en-US" dirty="0" smtClean="0">
                <a:latin typeface="Constantia"/>
              </a:rPr>
              <a:t>∞.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leaf level does not contain duplicate elements.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Given some value, </a:t>
            </a:r>
            <a:r>
              <a:rPr lang="en-US" i="1" dirty="0" smtClean="0"/>
              <a:t>v</a:t>
            </a:r>
            <a:r>
              <a:rPr lang="en-US" dirty="0" smtClean="0"/>
              <a:t>, and some level, there exists exactly one pair of adjacent elements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such that  </a:t>
            </a:r>
            <a:r>
              <a:rPr lang="en-US" i="1" dirty="0" smtClean="0"/>
              <a:t>A</a:t>
            </a:r>
            <a:r>
              <a:rPr lang="en-US" dirty="0" smtClean="0"/>
              <a:t> &lt;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 smtClean="0">
                <a:latin typeface="Constantia"/>
              </a:rPr>
              <a:t>≤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Skip Tree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0">
              <a:buNone/>
            </a:pPr>
            <a:r>
              <a:rPr lang="en-US" i="1" dirty="0" smtClean="0"/>
              <a:t>tail(N)</a:t>
            </a:r>
            <a:r>
              <a:rPr lang="en-US" dirty="0" smtClean="0"/>
              <a:t> - The </a:t>
            </a:r>
            <a:r>
              <a:rPr lang="en-US" i="1" dirty="0" smtClean="0"/>
              <a:t>tail set </a:t>
            </a:r>
            <a:r>
              <a:rPr lang="en-US" dirty="0" smtClean="0"/>
              <a:t>of some node </a:t>
            </a:r>
            <a:r>
              <a:rPr lang="en-US" i="1" dirty="0" smtClean="0"/>
              <a:t>N</a:t>
            </a:r>
            <a:r>
              <a:rPr lang="en-US" dirty="0" smtClean="0"/>
              <a:t> consists of the union of </a:t>
            </a:r>
            <a:r>
              <a:rPr lang="en-US" i="1" dirty="0" smtClean="0"/>
              <a:t>N</a:t>
            </a:r>
            <a:r>
              <a:rPr lang="en-US" dirty="0" smtClean="0"/>
              <a:t> and the </a:t>
            </a:r>
            <a:r>
              <a:rPr lang="en-US" i="1" dirty="0" smtClean="0"/>
              <a:t>tail set </a:t>
            </a:r>
            <a:r>
              <a:rPr lang="en-US" dirty="0" smtClean="0"/>
              <a:t>of the right sibling of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lphaUcPeriod" startAt="5"/>
            </a:pPr>
            <a:endParaRPr lang="en-US" sz="1300" dirty="0" smtClean="0"/>
          </a:p>
          <a:p>
            <a:pPr marL="514350" indent="-514350">
              <a:buFont typeface="+mj-lt"/>
              <a:buAutoNum type="alphaUcPeriod" startAt="4"/>
            </a:pPr>
            <a:r>
              <a:rPr lang="en-US" dirty="0" smtClean="0"/>
              <a:t>Given some value </a:t>
            </a:r>
            <a:r>
              <a:rPr lang="en-US" i="1" dirty="0" smtClean="0"/>
              <a:t>v, </a:t>
            </a:r>
            <a:r>
              <a:rPr lang="en-US" dirty="0" smtClean="0"/>
              <a:t>let </a:t>
            </a:r>
            <a:r>
              <a:rPr lang="en-US" i="1" dirty="0" smtClean="0"/>
              <a:t>{W, X}</a:t>
            </a:r>
            <a:r>
              <a:rPr lang="en-US" dirty="0" smtClean="0"/>
              <a:t> and </a:t>
            </a:r>
            <a:r>
              <a:rPr lang="en-US" i="1" dirty="0" smtClean="0"/>
              <a:t>{Y</a:t>
            </a:r>
            <a:r>
              <a:rPr lang="en-US" i="1" baseline="-25000" dirty="0" smtClean="0"/>
              <a:t> </a:t>
            </a:r>
            <a:r>
              <a:rPr lang="en-US" i="1" dirty="0" smtClean="0"/>
              <a:t>, Z}</a:t>
            </a:r>
            <a:r>
              <a:rPr lang="en-US" dirty="0" smtClean="0"/>
              <a:t> be the elements at adjacent levels that satisfy property C. Define </a:t>
            </a:r>
            <a:r>
              <a:rPr lang="en-US" i="1" dirty="0" smtClean="0"/>
              <a:t>source</a:t>
            </a:r>
            <a:r>
              <a:rPr lang="en-US" dirty="0" smtClean="0"/>
              <a:t> as the child node of </a:t>
            </a:r>
            <a:r>
              <a:rPr lang="en-US" i="1" dirty="0" smtClean="0"/>
              <a:t>W</a:t>
            </a:r>
            <a:r>
              <a:rPr lang="en-US" dirty="0" smtClean="0"/>
              <a:t> and </a:t>
            </a:r>
            <a:r>
              <a:rPr lang="en-US" i="1" dirty="0" smtClean="0"/>
              <a:t>X, </a:t>
            </a:r>
            <a:r>
              <a:rPr lang="en-US" dirty="0" smtClean="0"/>
              <a:t>and </a:t>
            </a:r>
            <a:r>
              <a:rPr lang="en-US" i="1" dirty="0" smtClean="0"/>
              <a:t>target</a:t>
            </a:r>
            <a:r>
              <a:rPr lang="en-US" dirty="0" smtClean="0"/>
              <a:t> as the node of Z</a:t>
            </a:r>
            <a:r>
              <a:rPr lang="en-US" i="1" dirty="0" smtClean="0"/>
              <a:t>. </a:t>
            </a:r>
          </a:p>
          <a:p>
            <a:pPr marL="514350" indent="-514350">
              <a:buNone/>
            </a:pPr>
            <a:r>
              <a:rPr lang="en-US" i="1" dirty="0" smtClean="0"/>
              <a:t>			</a:t>
            </a:r>
            <a:r>
              <a:rPr lang="en-US" dirty="0" smtClean="0"/>
              <a:t>Require that </a:t>
            </a:r>
            <a:r>
              <a:rPr lang="en-US" i="1" dirty="0" smtClean="0"/>
              <a:t>target</a:t>
            </a:r>
            <a:r>
              <a:rPr lang="en-US" i="1" dirty="0" smtClean="0">
                <a:latin typeface="Cambria Math"/>
                <a:ea typeface="Cambria Math"/>
              </a:rPr>
              <a:t>∊</a:t>
            </a:r>
            <a:r>
              <a:rPr lang="en-US" i="1" dirty="0" smtClean="0"/>
              <a:t> tail(source).</a:t>
            </a:r>
          </a:p>
          <a:p>
            <a:pPr marL="514350" indent="-514350">
              <a:buFont typeface="+mj-lt"/>
              <a:buAutoNum type="alphaUcPeriod" startAt="4"/>
            </a:pPr>
            <a:endParaRPr lang="en-US" sz="1300" i="1" dirty="0" smtClean="0"/>
          </a:p>
          <a:p>
            <a:pPr marL="514350" indent="-514350">
              <a:buFont typeface="+mj-lt"/>
              <a:buAutoNum type="alphaUcPeriod" startAt="5"/>
            </a:pPr>
            <a:r>
              <a:rPr lang="en-US" dirty="0" smtClean="0"/>
              <a:t>Given some value, </a:t>
            </a:r>
            <a:r>
              <a:rPr lang="en-US" i="1" dirty="0" smtClean="0"/>
              <a:t>v</a:t>
            </a:r>
            <a:r>
              <a:rPr lang="en-US" dirty="0" smtClean="0"/>
              <a:t>,  and some node </a:t>
            </a:r>
            <a:r>
              <a:rPr lang="en-US" i="1" dirty="0" smtClean="0"/>
              <a:t>N</a:t>
            </a:r>
            <a:r>
              <a:rPr lang="en-US" dirty="0" smtClean="0"/>
              <a:t>. If </a:t>
            </a:r>
            <a:r>
              <a:rPr lang="en-US" i="1" dirty="0" smtClean="0"/>
              <a:t>v</a:t>
            </a:r>
            <a:r>
              <a:rPr lang="en-US" dirty="0" smtClean="0"/>
              <a:t> is ≥ all the elements of </a:t>
            </a:r>
            <a:r>
              <a:rPr lang="en-US" i="1" dirty="0" smtClean="0"/>
              <a:t>N</a:t>
            </a:r>
            <a:r>
              <a:rPr lang="en-US" dirty="0" smtClean="0"/>
              <a:t>, then </a:t>
            </a:r>
            <a:r>
              <a:rPr lang="en-US" i="1" dirty="0" smtClean="0"/>
              <a:t>v</a:t>
            </a:r>
            <a:r>
              <a:rPr lang="en-US" dirty="0" smtClean="0"/>
              <a:t> will always be ≥ all the elements of </a:t>
            </a:r>
            <a:r>
              <a:rPr lang="en-US" i="1" dirty="0" smtClean="0"/>
              <a:t>N.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step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9600" y="1981200"/>
            <a:ext cx="91440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pic>
        <p:nvPicPr>
          <p:cNvPr id="65" name="Picture 64" descr="step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33400" y="1981200"/>
            <a:ext cx="9144000" cy="4191000"/>
          </a:xfrm>
          <a:prstGeom prst="rect">
            <a:avLst/>
          </a:prstGeom>
        </p:spPr>
      </p:pic>
      <p:pic>
        <p:nvPicPr>
          <p:cNvPr id="64" name="Picture 63" descr="step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09600" y="1981200"/>
            <a:ext cx="9144000" cy="419100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ep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81200"/>
            <a:ext cx="9144000" cy="4191000"/>
          </a:xfrm>
          <a:prstGeom prst="rect">
            <a:avLst/>
          </a:prstGeom>
        </p:spPr>
      </p:pic>
      <p:pic>
        <p:nvPicPr>
          <p:cNvPr id="66" name="Picture 65" descr="step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981200"/>
            <a:ext cx="91440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pic>
        <p:nvPicPr>
          <p:cNvPr id="65" name="Picture 64" descr="step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981200"/>
            <a:ext cx="9144000" cy="4191000"/>
          </a:xfrm>
          <a:prstGeom prst="rect">
            <a:avLst/>
          </a:prstGeom>
        </p:spPr>
      </p:pic>
      <p:pic>
        <p:nvPicPr>
          <p:cNvPr id="64" name="Picture 63" descr="step1.jpg"/>
          <p:cNvPicPr>
            <a:picLocks noChangeAspect="1"/>
          </p:cNvPicPr>
          <p:nvPr/>
        </p:nvPicPr>
        <p:blipFill>
          <a:blip r:embed="rId6" cstate="print"/>
          <a:srcRect r="-6000"/>
          <a:stretch>
            <a:fillRect/>
          </a:stretch>
        </p:blipFill>
        <p:spPr>
          <a:xfrm>
            <a:off x="-609600" y="1981200"/>
            <a:ext cx="9692640" cy="4191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eletion-step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00" y="2133600"/>
            <a:ext cx="8427600" cy="4019424"/>
          </a:xfrm>
          <a:prstGeom prst="rect">
            <a:avLst/>
          </a:prstGeom>
        </p:spPr>
      </p:pic>
      <p:pic>
        <p:nvPicPr>
          <p:cNvPr id="10" name="Picture 9" descr="deletion-step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152776"/>
            <a:ext cx="8534400" cy="401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pic>
        <p:nvPicPr>
          <p:cNvPr id="9" name="Picture 8" descr="deletion-step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133600"/>
            <a:ext cx="9144000" cy="4019424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letion-step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270" y="2165969"/>
            <a:ext cx="8178530" cy="393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pic>
        <p:nvPicPr>
          <p:cNvPr id="6" name="Picture 5" descr="deletion-step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2165969"/>
            <a:ext cx="8328909" cy="3930031"/>
          </a:xfrm>
          <a:prstGeom prst="rect">
            <a:avLst/>
          </a:prstGeom>
        </p:spPr>
      </p:pic>
      <p:pic>
        <p:nvPicPr>
          <p:cNvPr id="11" name="Picture 10" descr="deletion-step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745" y="2152776"/>
            <a:ext cx="8328909" cy="4019424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Compaction</a:t>
            </a:r>
            <a:endParaRPr lang="en-US" dirty="0"/>
          </a:p>
        </p:txBody>
      </p:sp>
      <p:pic>
        <p:nvPicPr>
          <p:cNvPr id="6" name="Content Placeholder 5" descr="compaction-step4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13699" y="1960040"/>
            <a:ext cx="7126202" cy="43894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" name="Picture 6" descr="compaction-step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1882038"/>
            <a:ext cx="9144000" cy="4545441"/>
          </a:xfrm>
          <a:prstGeom prst="rect">
            <a:avLst/>
          </a:prstGeom>
        </p:spPr>
      </p:pic>
      <p:pic>
        <p:nvPicPr>
          <p:cNvPr id="8" name="Picture 7" descr="compaction-step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" y="1973689"/>
            <a:ext cx="9144000" cy="4362138"/>
          </a:xfrm>
          <a:prstGeom prst="rect">
            <a:avLst/>
          </a:prstGeom>
        </p:spPr>
      </p:pic>
      <p:pic>
        <p:nvPicPr>
          <p:cNvPr id="9" name="Picture 8" descr="compaction-step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" y="1956323"/>
            <a:ext cx="9144000" cy="4396870"/>
          </a:xfrm>
          <a:prstGeom prst="rect">
            <a:avLst/>
          </a:prstGeom>
        </p:spPr>
      </p:pic>
      <p:pic>
        <p:nvPicPr>
          <p:cNvPr id="10" name="Picture 9" descr="compaction-step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1946817"/>
            <a:ext cx="9144000" cy="441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Compaction</a:t>
            </a:r>
            <a:endParaRPr lang="en-US" dirty="0"/>
          </a:p>
        </p:txBody>
      </p:sp>
      <p:pic>
        <p:nvPicPr>
          <p:cNvPr id="6" name="Content Placeholder 5" descr="compaction-step4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8538" y="1960040"/>
            <a:ext cx="7009662" cy="43894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1" name="Content Placeholder 5" descr="compaction-step4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8833" y="2011363"/>
            <a:ext cx="6786967" cy="4389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6962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Novel cache-conscious lock-free algorithms that implement an ordered set abstract data type.</a:t>
            </a:r>
          </a:p>
          <a:p>
            <a:r>
              <a:rPr lang="en-US" dirty="0" smtClean="0"/>
              <a:t>Prove cache-conscious structure of lock-free skip tree.</a:t>
            </a:r>
          </a:p>
          <a:p>
            <a:r>
              <a:rPr lang="en-US" dirty="0" smtClean="0"/>
              <a:t>Lock-free skip tree up to </a:t>
            </a:r>
            <a:r>
              <a:rPr lang="en-US" sz="2000" dirty="0" smtClean="0"/>
              <a:t>x</a:t>
            </a:r>
            <a:r>
              <a:rPr lang="en-US" dirty="0" smtClean="0"/>
              <a:t>2.3 faster in some workloads compared to lock-free skip list with only a 13% maximum penalty across all workloads.</a:t>
            </a:r>
          </a:p>
          <a:p>
            <a:r>
              <a:rPr lang="en-US" dirty="0" smtClean="0"/>
              <a:t>Set of guidelines for selecting the skip tree as a priority queue in a parallel branch-and-bound application.</a:t>
            </a:r>
          </a:p>
          <a:p>
            <a:r>
              <a:rPr lang="en-US" dirty="0" smtClean="0"/>
              <a:t>Submitting lock-free skip tree to JSR-166 for Java 8.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compaction – I &amp; II</a:t>
            </a:r>
            <a:endParaRPr lang="en-US" dirty="0"/>
          </a:p>
        </p:txBody>
      </p:sp>
      <p:pic>
        <p:nvPicPr>
          <p:cNvPr id="4" name="Content Placeholder 3" descr="compaction-type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23304" b="21578"/>
          <a:stretch>
            <a:fillRect/>
          </a:stretch>
        </p:blipFill>
        <p:spPr>
          <a:xfrm>
            <a:off x="639613" y="2743200"/>
            <a:ext cx="2865587" cy="2352645"/>
          </a:xfrm>
        </p:spPr>
      </p:pic>
      <p:pic>
        <p:nvPicPr>
          <p:cNvPr id="5" name="Content Placeholder 3" descr="compaction-typ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4168" y="2227798"/>
            <a:ext cx="3937832" cy="417300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>
            <a:off x="1790700" y="4381500"/>
            <a:ext cx="4343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compaction – III &amp; IV</a:t>
            </a:r>
            <a:endParaRPr lang="en-US" dirty="0"/>
          </a:p>
        </p:txBody>
      </p:sp>
      <p:pic>
        <p:nvPicPr>
          <p:cNvPr id="4" name="Content Placeholder 3" descr="compaction-type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5963" y="2209800"/>
            <a:ext cx="1871920" cy="4114800"/>
          </a:xfrm>
        </p:spPr>
      </p:pic>
      <p:pic>
        <p:nvPicPr>
          <p:cNvPr id="5" name="Content Placeholder 3" descr="compaction-type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2209800"/>
            <a:ext cx="5029200" cy="386270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5400000">
            <a:off x="1104900" y="4229100"/>
            <a:ext cx="4343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Burst Trie</a:t>
            </a:r>
            <a:endParaRPr lang="en-US" dirty="0"/>
          </a:p>
        </p:txBody>
      </p:sp>
      <p:pic>
        <p:nvPicPr>
          <p:cNvPr id="6" name="Content Placeholder 5" descr="tr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79887"/>
            <a:ext cx="8229600" cy="32999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 Trie States</a:t>
            </a:r>
            <a:endParaRPr lang="en-US" dirty="0"/>
          </a:p>
        </p:txBody>
      </p:sp>
      <p:pic>
        <p:nvPicPr>
          <p:cNvPr id="6" name="Content Placeholder 5" descr="trie-stat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92024"/>
            <a:ext cx="8229600" cy="42757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715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Pugh, William (June 1990). "Skip lists: a probabilistic alternative to balanced trees." </a:t>
            </a:r>
            <a:r>
              <a:rPr lang="en-US" sz="1600" i="1" dirty="0" smtClean="0"/>
              <a:t>Communications of  the ACM.</a:t>
            </a:r>
            <a:endParaRPr lang="en-US" sz="1600" dirty="0" smtClean="0"/>
          </a:p>
        </p:txBody>
      </p:sp>
      <p:pic>
        <p:nvPicPr>
          <p:cNvPr id="5" name="Picture 4" descr="Skip_li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167" y="2321560"/>
            <a:ext cx="6482033" cy="263143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057400"/>
            <a:ext cx="9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levels</a:t>
            </a:r>
            <a:endParaRPr lang="en-US" sz="2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20285" y="388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1162" y="3378200"/>
            <a:ext cx="29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29903" y="28702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Dense Skip Tree</a:t>
            </a:r>
            <a:endParaRPr lang="en-US" dirty="0"/>
          </a:p>
        </p:txBody>
      </p:sp>
      <p:pic>
        <p:nvPicPr>
          <p:cNvPr id="6" name="Content Placeholder 5" descr="dense-skiptre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85240" y="2194543"/>
            <a:ext cx="5258545" cy="321565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6246" y="1752600"/>
            <a:ext cx="9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levels</a:t>
            </a:r>
            <a:endParaRPr lang="en-US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44131" y="4724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85008" y="3591580"/>
            <a:ext cx="29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53749" y="23622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to Skip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Introduce “link” pointers to allow nodes to split independently of their parent nodes.</a:t>
            </a:r>
          </a:p>
          <a:p>
            <a:endParaRPr lang="en-US" sz="1600" dirty="0" smtClean="0"/>
          </a:p>
          <a:p>
            <a:r>
              <a:rPr lang="en-US" dirty="0" smtClean="0"/>
              <a:t>Relax the requirement that non-leaf nodes behave as partitions.</a:t>
            </a:r>
          </a:p>
          <a:p>
            <a:endParaRPr lang="en-US" sz="1600" dirty="0" smtClean="0"/>
          </a:p>
          <a:p>
            <a:r>
              <a:rPr lang="en-US" dirty="0" smtClean="0"/>
              <a:t>Optimal paths through the tree are temporarily violated by deletion operations, and eventually restored using online node compaction.</a:t>
            </a:r>
          </a:p>
          <a:p>
            <a:endParaRPr lang="en-US" sz="1600" dirty="0" smtClean="0"/>
          </a:p>
          <a:p>
            <a:r>
              <a:rPr lang="en-US" dirty="0" smtClean="0"/>
              <a:t>Use empty nodes only for deletion operations.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Apr. 18,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290-70B1-4969-9B9A-5BFF9EAC13E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1774</TotalTime>
  <Words>2596</Words>
  <Application>Microsoft Office PowerPoint</Application>
  <PresentationFormat>On-screen Show (4:3)</PresentationFormat>
  <Paragraphs>553</Paragraphs>
  <Slides>63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Flow</vt:lpstr>
      <vt:lpstr>Equation</vt:lpstr>
      <vt:lpstr>Cache-Conscious Concurrent Data Structures</vt:lpstr>
      <vt:lpstr>Motivation</vt:lpstr>
      <vt:lpstr>Thesis</vt:lpstr>
      <vt:lpstr>Data Structure Properties</vt:lpstr>
      <vt:lpstr>Agenda</vt:lpstr>
      <vt:lpstr>Contributions</vt:lpstr>
      <vt:lpstr>Skip List</vt:lpstr>
      <vt:lpstr>Dense Skip Tree</vt:lpstr>
      <vt:lpstr>Contributions to Skip Tree</vt:lpstr>
      <vt:lpstr>Deriving Node Size Distribution</vt:lpstr>
      <vt:lpstr>Proof Outline</vt:lpstr>
      <vt:lpstr>Key and Height Vectors</vt:lpstr>
      <vt:lpstr>Agenda</vt:lpstr>
      <vt:lpstr>Evaluation Methodology</vt:lpstr>
      <vt:lpstr>Parallel Branch &amp; Bound (B&amp;B)</vt:lpstr>
      <vt:lpstr>Skip Tree Performance:  15 Puzzle</vt:lpstr>
      <vt:lpstr>Skip Tree Performance:  Graph Coloring</vt:lpstr>
      <vt:lpstr>Application Phases</vt:lpstr>
      <vt:lpstr>Synthetic Application</vt:lpstr>
      <vt:lpstr>Synthetic Application I</vt:lpstr>
      <vt:lpstr>Synthetic Application II</vt:lpstr>
      <vt:lpstr>Synthetic Application III</vt:lpstr>
      <vt:lpstr>Azul Systems Supercomputer</vt:lpstr>
      <vt:lpstr>Azul Systems B&amp;B Benchmarks</vt:lpstr>
      <vt:lpstr>SGI Altix UV 1000</vt:lpstr>
      <vt:lpstr>SGI Altix B&amp;B Benchmarks</vt:lpstr>
      <vt:lpstr>SGI Altix JVM Benchmarks</vt:lpstr>
      <vt:lpstr>Scope</vt:lpstr>
      <vt:lpstr>Heap Usage</vt:lpstr>
      <vt:lpstr>Contributions</vt:lpstr>
      <vt:lpstr>Future Work</vt:lpstr>
      <vt:lpstr>Questions</vt:lpstr>
      <vt:lpstr>[[[BACKUP SLIDES]]]</vt:lpstr>
      <vt:lpstr>Consistency Models (I)</vt:lpstr>
      <vt:lpstr>Consistency Models (II)</vt:lpstr>
      <vt:lpstr>Numbers Everyone Should Know</vt:lpstr>
      <vt:lpstr>Mean Node Size</vt:lpstr>
      <vt:lpstr>Node Size Probability Distribution</vt:lpstr>
      <vt:lpstr>Probability Generating Function</vt:lpstr>
      <vt:lpstr>Trie Node Distribution</vt:lpstr>
      <vt:lpstr>Fixing the Runtime</vt:lpstr>
      <vt:lpstr>Related Data Structures</vt:lpstr>
      <vt:lpstr>Skip Tree Performance:  15 Puzzle</vt:lpstr>
      <vt:lpstr>Skip Tree Performance:  Graph Coloring</vt:lpstr>
      <vt:lpstr>Skip Tree Absolute Speedup:  15 Puzzle</vt:lpstr>
      <vt:lpstr>Skip Tree Absolute Speedup:  Graph Coloring</vt:lpstr>
      <vt:lpstr>Synthetic Benchmarks - I</vt:lpstr>
      <vt:lpstr>Synthetic Benchmarks - II</vt:lpstr>
      <vt:lpstr>Synthetic Benchmarks - III</vt:lpstr>
      <vt:lpstr>Iterators Under Contention</vt:lpstr>
      <vt:lpstr>Additional Desirable Properties</vt:lpstr>
      <vt:lpstr>Lock-Free Skip Tree - I</vt:lpstr>
      <vt:lpstr>Lock-Free Skip Tree - II</vt:lpstr>
      <vt:lpstr>Insertion</vt:lpstr>
      <vt:lpstr>Insertion</vt:lpstr>
      <vt:lpstr>Deletion</vt:lpstr>
      <vt:lpstr>Deletion</vt:lpstr>
      <vt:lpstr>Node Compaction</vt:lpstr>
      <vt:lpstr>Node Compaction</vt:lpstr>
      <vt:lpstr>Node compaction – I &amp; II</vt:lpstr>
      <vt:lpstr>Node compaction – III &amp; IV</vt:lpstr>
      <vt:lpstr>Lock-free Burst Trie</vt:lpstr>
      <vt:lpstr>Burst Trie States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Lock-Free Multiway Search Trees</dc:title>
  <dc:creator>Michael</dc:creator>
  <cp:lastModifiedBy>Michael</cp:lastModifiedBy>
  <cp:revision>305</cp:revision>
  <dcterms:created xsi:type="dcterms:W3CDTF">2010-09-05T21:59:05Z</dcterms:created>
  <dcterms:modified xsi:type="dcterms:W3CDTF">2011-04-13T15:43:45Z</dcterms:modified>
</cp:coreProperties>
</file>