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8" r:id="rId2"/>
    <p:sldId id="265" r:id="rId3"/>
    <p:sldId id="266" r:id="rId4"/>
    <p:sldId id="280" r:id="rId5"/>
    <p:sldId id="319" r:id="rId6"/>
    <p:sldId id="320" r:id="rId7"/>
    <p:sldId id="292" r:id="rId8"/>
    <p:sldId id="321" r:id="rId9"/>
    <p:sldId id="322" r:id="rId10"/>
    <p:sldId id="318" r:id="rId11"/>
    <p:sldId id="307" r:id="rId12"/>
    <p:sldId id="323" r:id="rId13"/>
    <p:sldId id="324" r:id="rId14"/>
    <p:sldId id="281" r:id="rId15"/>
    <p:sldId id="296" r:id="rId16"/>
    <p:sldId id="294" r:id="rId17"/>
    <p:sldId id="295" r:id="rId18"/>
    <p:sldId id="298" r:id="rId19"/>
    <p:sldId id="303" r:id="rId20"/>
    <p:sldId id="309" r:id="rId21"/>
    <p:sldId id="297" r:id="rId22"/>
    <p:sldId id="299" r:id="rId23"/>
    <p:sldId id="383" r:id="rId24"/>
    <p:sldId id="302" r:id="rId25"/>
    <p:sldId id="386" r:id="rId26"/>
    <p:sldId id="362" r:id="rId27"/>
    <p:sldId id="316" r:id="rId28"/>
    <p:sldId id="317" r:id="rId29"/>
    <p:sldId id="363" r:id="rId30"/>
    <p:sldId id="381" r:id="rId31"/>
    <p:sldId id="382" r:id="rId32"/>
    <p:sldId id="384" r:id="rId33"/>
    <p:sldId id="385" r:id="rId34"/>
    <p:sldId id="338" r:id="rId35"/>
    <p:sldId id="312" r:id="rId36"/>
    <p:sldId id="328" r:id="rId37"/>
    <p:sldId id="329" r:id="rId38"/>
    <p:sldId id="325" r:id="rId39"/>
    <p:sldId id="333" r:id="rId40"/>
    <p:sldId id="330" r:id="rId41"/>
    <p:sldId id="334" r:id="rId42"/>
    <p:sldId id="353" r:id="rId43"/>
    <p:sldId id="339" r:id="rId44"/>
    <p:sldId id="271" r:id="rId45"/>
    <p:sldId id="376" r:id="rId46"/>
    <p:sldId id="377" r:id="rId47"/>
    <p:sldId id="379" r:id="rId48"/>
    <p:sldId id="380" r:id="rId49"/>
    <p:sldId id="272" r:id="rId50"/>
    <p:sldId id="273" r:id="rId5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ohiro" initials="" lastIdx="2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0000"/>
    <a:srgbClr val="DC3C00"/>
    <a:srgbClr val="0078D7"/>
    <a:srgbClr val="FF0080"/>
    <a:srgbClr val="00B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間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4" autoAdjust="0"/>
    <p:restoredTop sz="84488" autoAdjust="0"/>
  </p:normalViewPr>
  <p:slideViewPr>
    <p:cSldViewPr snapToGrid="0">
      <p:cViewPr varScale="1">
        <p:scale>
          <a:sx n="87" d="100"/>
          <a:sy n="87" d="100"/>
        </p:scale>
        <p:origin x="296" y="19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8" d="100"/>
          <a:sy n="78" d="100"/>
        </p:scale>
        <p:origin x="-372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31T23:47:24.522" idx="25">
    <p:pos x="10" y="10"/>
    <p:text>後で画像とか追加する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5-16T16:01:37.113" idx="20">
    <p:pos x="10" y="10"/>
    <p:text>もっと文字を減らし画像を入れる</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5-16T16:01:37.113" idx="16">
    <p:pos x="10" y="10"/>
    <p:text>もっと文字を減らし画像を入れる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806D34-F8D8-8D4D-8772-570A834C5212}" type="datetimeFigureOut">
              <a:rPr kumimoji="1" lang="ja-JP" altLang="en-US" smtClean="0"/>
              <a:t>2016/12/22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F9B4CD-9CD3-5A4F-A6D9-EF4ADD3003F3}" type="slidenum">
              <a:rPr kumimoji="1" lang="ja-JP" altLang="en-US" smtClean="0"/>
              <a:t>‹#›</a:t>
            </a:fld>
            <a:endParaRPr kumimoji="1" lang="ja-JP" altLang="en-US"/>
          </a:p>
        </p:txBody>
      </p:sp>
    </p:spTree>
    <p:extLst>
      <p:ext uri="{BB962C8B-B14F-4D97-AF65-F5344CB8AC3E}">
        <p14:creationId xmlns:p14="http://schemas.microsoft.com/office/powerpoint/2010/main" val="286167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BB6F7-4926-0E40-8761-64150005536A}" type="datetimeFigureOut">
              <a:rPr kumimoji="1" lang="ja-JP" altLang="en-US" smtClean="0"/>
              <a:t>2016/12/22</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7F2FE-CD39-C646-8ADC-800D246F6438}" type="slidenum">
              <a:rPr kumimoji="1" lang="ja-JP" altLang="en-US" smtClean="0"/>
              <a:t>‹#›</a:t>
            </a:fld>
            <a:endParaRPr kumimoji="1" lang="ja-JP" altLang="en-US"/>
          </a:p>
        </p:txBody>
      </p:sp>
    </p:spTree>
    <p:extLst>
      <p:ext uri="{BB962C8B-B14F-4D97-AF65-F5344CB8AC3E}">
        <p14:creationId xmlns:p14="http://schemas.microsoft.com/office/powerpoint/2010/main" val="2297423011"/>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4</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13</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ミドルウェア</a:t>
            </a:r>
            <a:r>
              <a:rPr kumimoji="1" lang="en-US" altLang="ja-JP" dirty="0" smtClean="0"/>
              <a:t>→</a:t>
            </a:r>
            <a:r>
              <a:rPr kumimoji="1" lang="ja-JP" altLang="en-US" dirty="0" smtClean="0"/>
              <a:t>データベース</a:t>
            </a:r>
            <a:r>
              <a:rPr kumimoji="1" lang="en-US" altLang="ja-JP" dirty="0" smtClean="0"/>
              <a:t>(MySQL</a:t>
            </a:r>
            <a:r>
              <a:rPr kumimoji="1" lang="ja-JP" altLang="en-US" dirty="0" smtClean="0"/>
              <a:t>等</a:t>
            </a:r>
            <a:r>
              <a:rPr kumimoji="1" lang="en-US" altLang="ja-JP" dirty="0" smtClean="0"/>
              <a:t>)</a:t>
            </a:r>
            <a:r>
              <a:rPr kumimoji="1" lang="ja-JP" altLang="en-US" dirty="0" smtClean="0"/>
              <a:t>、アパッチ、</a:t>
            </a:r>
            <a:r>
              <a:rPr kumimoji="1" lang="en-US" altLang="ja-JP" dirty="0" smtClean="0"/>
              <a:t>tomcat</a:t>
            </a:r>
            <a:r>
              <a:rPr kumimoji="1" lang="ja-JP" altLang="en-US" dirty="0" smtClean="0"/>
              <a:t>などが最初から利用できるようになっている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14</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en-US" altLang="ja-JP" dirty="0" err="1" smtClean="0"/>
              <a:t>Iaas</a:t>
            </a:r>
            <a:r>
              <a:rPr kumimoji="1" lang="ja-JP" altLang="en-US" dirty="0" smtClean="0"/>
              <a:t>についての説明</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15</a:t>
            </a:fld>
            <a:endParaRPr kumimoji="1" lang="ja-JP" altLang="en-US"/>
          </a:p>
        </p:txBody>
      </p:sp>
    </p:spTree>
    <p:extLst>
      <p:ext uri="{BB962C8B-B14F-4D97-AF65-F5344CB8AC3E}">
        <p14:creationId xmlns:p14="http://schemas.microsoft.com/office/powerpoint/2010/main" val="103199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16</a:t>
            </a:fld>
            <a:endParaRPr kumimoji="1" lang="ja-JP" altLang="en-US"/>
          </a:p>
        </p:txBody>
      </p:sp>
    </p:spTree>
    <p:extLst>
      <p:ext uri="{BB962C8B-B14F-4D97-AF65-F5344CB8AC3E}">
        <p14:creationId xmlns:p14="http://schemas.microsoft.com/office/powerpoint/2010/main" val="32389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17</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a:t>
            </a:r>
            <a:r>
              <a:rPr kumimoji="1" lang="ja-JP" altLang="en-US" dirty="0" smtClean="0"/>
              <a:t>のみベーシックとスタンダード２つあること</a:t>
            </a:r>
            <a:endParaRPr kumimoji="1" lang="en-US" altLang="ja-JP" dirty="0" smtClean="0"/>
          </a:p>
          <a:p>
            <a:r>
              <a:rPr kumimoji="1" lang="ja-JP" altLang="en-US" dirty="0" smtClean="0"/>
              <a:t>雰囲気としてはテスト用と本番用。テスト用はそれなりに機能が省かれている。そのため値段が安い。</a:t>
            </a:r>
            <a:endParaRPr kumimoji="1" lang="en-US" altLang="ja-JP" dirty="0" smtClean="0"/>
          </a:p>
          <a:p>
            <a:r>
              <a:rPr kumimoji="1" lang="ja-JP" altLang="en-US" dirty="0" smtClean="0"/>
              <a:t>その他はすべてスタンダードプランになる。</a:t>
            </a:r>
            <a:endParaRPr kumimoji="1" lang="en-US" altLang="ja-JP" dirty="0" smtClean="0"/>
          </a:p>
          <a:p>
            <a:r>
              <a:rPr kumimoji="1" lang="ja-JP" altLang="en-US" dirty="0" smtClean="0"/>
              <a:t>感覚としては</a:t>
            </a:r>
            <a:r>
              <a:rPr kumimoji="1" lang="en-US" altLang="ja-JP" dirty="0" smtClean="0"/>
              <a:t>A</a:t>
            </a:r>
            <a:r>
              <a:rPr kumimoji="1" lang="ja-JP" altLang="en-US" dirty="0" smtClean="0"/>
              <a:t>が基本的なプランディスクは</a:t>
            </a:r>
            <a:r>
              <a:rPr kumimoji="1" lang="en-US" altLang="ja-JP" dirty="0" smtClean="0"/>
              <a:t>HDD</a:t>
            </a:r>
            <a:r>
              <a:rPr kumimoji="1" lang="ja-JP" altLang="en-US" dirty="0" smtClean="0"/>
              <a:t>でコアが１コアでメモリが１ギガ無かったりするプランから８コアまであってメモリが５６ギガあったりするプランまである。</a:t>
            </a:r>
            <a:endParaRPr kumimoji="1" lang="en-US" altLang="ja-JP" dirty="0" smtClean="0"/>
          </a:p>
          <a:p>
            <a:r>
              <a:rPr kumimoji="1" lang="ja-JP" altLang="en-US" dirty="0" smtClean="0"/>
              <a:t>逆に</a:t>
            </a:r>
            <a:r>
              <a:rPr kumimoji="1" lang="en-US" altLang="ja-JP" dirty="0" smtClean="0"/>
              <a:t>GS</a:t>
            </a:r>
            <a:r>
              <a:rPr kumimoji="1" lang="ja-JP" altLang="en-US" dirty="0" smtClean="0"/>
              <a:t>は和牛インスタンス友いわれ、料金がすさまじい。その代わりメモリ４４８</a:t>
            </a:r>
            <a:r>
              <a:rPr kumimoji="1" lang="en-US" altLang="ja-JP" dirty="0" smtClean="0"/>
              <a:t>GB</a:t>
            </a:r>
            <a:r>
              <a:rPr kumimoji="1" lang="ja-JP" altLang="en-US" dirty="0" smtClean="0"/>
              <a:t>積んでると言っても嘘にならない。決して</a:t>
            </a:r>
            <a:r>
              <a:rPr kumimoji="1" lang="en-US" altLang="ja-JP" dirty="0" smtClean="0"/>
              <a:t>SSD</a:t>
            </a:r>
            <a:r>
              <a:rPr kumimoji="1" lang="ja-JP" altLang="en-US" dirty="0" smtClean="0"/>
              <a:t>の容量ではなく、</a:t>
            </a:r>
            <a:r>
              <a:rPr kumimoji="1" lang="en-US" altLang="ja-JP" dirty="0" smtClean="0"/>
              <a:t>RAM</a:t>
            </a:r>
            <a:r>
              <a:rPr kumimoji="1" lang="ja-JP" altLang="en-US" dirty="0" smtClean="0"/>
              <a:t>の容量。</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18</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19</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20</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21</a:t>
            </a:fld>
            <a:endParaRPr kumimoji="1" lang="ja-JP" altLang="en-US"/>
          </a:p>
        </p:txBody>
      </p:sp>
    </p:spTree>
    <p:extLst>
      <p:ext uri="{BB962C8B-B14F-4D97-AF65-F5344CB8AC3E}">
        <p14:creationId xmlns:p14="http://schemas.microsoft.com/office/powerpoint/2010/main" val="3739387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22</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5</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リナックスはまだ</a:t>
            </a:r>
            <a:r>
              <a:rPr kumimoji="1" lang="en-US" altLang="ja-JP" dirty="0" smtClean="0"/>
              <a:t>GA(</a:t>
            </a:r>
            <a:r>
              <a:rPr kumimoji="1" lang="ja-JP" altLang="en-US" dirty="0" smtClean="0"/>
              <a:t>一般提供</a:t>
            </a:r>
            <a:r>
              <a:rPr kumimoji="1" lang="en-US" altLang="ja-JP" dirty="0" smtClean="0"/>
              <a:t>)</a:t>
            </a:r>
            <a:r>
              <a:rPr kumimoji="1" lang="ja-JP" altLang="en-US" dirty="0" smtClean="0"/>
              <a:t>されてないよって意味での</a:t>
            </a:r>
            <a:r>
              <a:rPr kumimoji="1" lang="en-US" altLang="ja-JP" dirty="0" smtClean="0"/>
              <a:t>(preview)</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23</a:t>
            </a:fld>
            <a:endParaRPr kumimoji="1" lang="ja-JP" altLang="en-US"/>
          </a:p>
        </p:txBody>
      </p:sp>
    </p:spTree>
    <p:extLst>
      <p:ext uri="{BB962C8B-B14F-4D97-AF65-F5344CB8AC3E}">
        <p14:creationId xmlns:p14="http://schemas.microsoft.com/office/powerpoint/2010/main" val="2031401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err="1" smtClean="0"/>
              <a:t>Linusx</a:t>
            </a:r>
            <a:r>
              <a:rPr kumimoji="1" lang="ja-JP" altLang="en-US" dirty="0" smtClean="0"/>
              <a:t>版が生まれた理由は多分</a:t>
            </a:r>
            <a:r>
              <a:rPr kumimoji="1" lang="en-US" altLang="ja-JP" dirty="0" smtClean="0"/>
              <a:t>Windows Sever</a:t>
            </a:r>
            <a:r>
              <a:rPr kumimoji="1" lang="ja-JP" altLang="en-US" dirty="0" smtClean="0"/>
              <a:t>がまともに</a:t>
            </a:r>
            <a:r>
              <a:rPr kumimoji="1" lang="en-US" altLang="ja-JP" dirty="0" smtClean="0"/>
              <a:t>Ruby</a:t>
            </a:r>
            <a:r>
              <a:rPr kumimoji="1" lang="ja-JP" altLang="en-US" dirty="0" smtClean="0"/>
              <a:t>使えないという問題があり</a:t>
            </a:r>
            <a:r>
              <a:rPr kumimoji="1" lang="en-US" altLang="ja-JP" dirty="0" smtClean="0"/>
              <a:t>(</a:t>
            </a:r>
            <a:r>
              <a:rPr kumimoji="1" lang="ja-JP" altLang="en-US" dirty="0" smtClean="0"/>
              <a:t>ソース不明．道上がとてもめんどくさいと行ってた</a:t>
            </a:r>
            <a:r>
              <a:rPr kumimoji="1" lang="en-US" altLang="ja-JP" dirty="0" smtClean="0"/>
              <a:t>)</a:t>
            </a:r>
            <a:br>
              <a:rPr kumimoji="1" lang="en-US" altLang="ja-JP" dirty="0" smtClean="0"/>
            </a:br>
            <a:r>
              <a:rPr kumimoji="1" lang="ja-JP" altLang="en-US" dirty="0" smtClean="0"/>
              <a:t>そのうち</a:t>
            </a:r>
            <a:r>
              <a:rPr kumimoji="1" lang="en-US" altLang="ja-JP" dirty="0" smtClean="0"/>
              <a:t>Linux</a:t>
            </a:r>
            <a:r>
              <a:rPr kumimoji="1" lang="ja-JP" altLang="en-US" dirty="0" smtClean="0"/>
              <a:t>版で</a:t>
            </a:r>
            <a:r>
              <a:rPr kumimoji="1" lang="en-US" altLang="ja-JP" dirty="0" smtClean="0"/>
              <a:t>Ruby</a:t>
            </a:r>
            <a:r>
              <a:rPr kumimoji="1" lang="ja-JP" altLang="en-US" dirty="0" smtClean="0"/>
              <a:t>対応させて，</a:t>
            </a:r>
            <a:r>
              <a:rPr kumimoji="1" lang="en-US" altLang="ja-JP" dirty="0" err="1" smtClean="0"/>
              <a:t>Herku</a:t>
            </a:r>
            <a:r>
              <a:rPr kumimoji="1" lang="ja-JP" altLang="en-US" dirty="0" smtClean="0"/>
              <a:t>あたりのユーザーをかっさらいたいのではないかと思う</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24</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Mobile Apps SDK</a:t>
            </a:r>
            <a:r>
              <a:rPr kumimoji="1" lang="ja-JP" altLang="en-US" dirty="0" smtClean="0"/>
              <a:t>を利用することでネイティブでもマルチプラットフォームでも</a:t>
            </a:r>
            <a:r>
              <a:rPr kumimoji="1" lang="en-US" altLang="ja-JP" dirty="0" smtClean="0"/>
              <a:t>Mobile Apps</a:t>
            </a:r>
            <a:r>
              <a:rPr kumimoji="1" lang="ja-JP" altLang="en-US" dirty="0" smtClean="0"/>
              <a:t>を</a:t>
            </a:r>
            <a:r>
              <a:rPr kumimoji="1" lang="en-US" altLang="ja-JP" dirty="0" smtClean="0"/>
              <a:t/>
            </a:r>
            <a:br>
              <a:rPr kumimoji="1" lang="en-US" altLang="ja-JP" dirty="0" smtClean="0"/>
            </a:br>
            <a:r>
              <a:rPr kumimoji="1" lang="ja-JP" altLang="en-US" dirty="0" smtClean="0"/>
              <a:t>利用した上記の機能が扱えます．</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25</a:t>
            </a:fld>
            <a:endParaRPr kumimoji="1" lang="ja-JP" altLang="en-US"/>
          </a:p>
        </p:txBody>
      </p:sp>
    </p:spTree>
    <p:extLst>
      <p:ext uri="{BB962C8B-B14F-4D97-AF65-F5344CB8AC3E}">
        <p14:creationId xmlns:p14="http://schemas.microsoft.com/office/powerpoint/2010/main" val="1905266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26</a:t>
            </a:fld>
            <a:endParaRPr kumimoji="1" lang="ja-JP" altLang="en-US"/>
          </a:p>
        </p:txBody>
      </p:sp>
    </p:spTree>
    <p:extLst>
      <p:ext uri="{BB962C8B-B14F-4D97-AF65-F5344CB8AC3E}">
        <p14:creationId xmlns:p14="http://schemas.microsoft.com/office/powerpoint/2010/main" val="674336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ミドルウェア</a:t>
            </a:r>
            <a:r>
              <a:rPr kumimoji="1" lang="en-US" altLang="ja-JP" dirty="0" smtClean="0"/>
              <a:t>→</a:t>
            </a:r>
            <a:r>
              <a:rPr kumimoji="1" lang="ja-JP" altLang="en-US" dirty="0" smtClean="0"/>
              <a:t>データベース</a:t>
            </a:r>
            <a:r>
              <a:rPr kumimoji="1" lang="en-US" altLang="ja-JP" dirty="0" smtClean="0"/>
              <a:t>(MySQL</a:t>
            </a:r>
            <a:r>
              <a:rPr kumimoji="1" lang="ja-JP" altLang="en-US" dirty="0" smtClean="0"/>
              <a:t>等</a:t>
            </a:r>
            <a:r>
              <a:rPr kumimoji="1" lang="en-US" altLang="ja-JP" dirty="0" smtClean="0"/>
              <a:t>)</a:t>
            </a:r>
            <a:r>
              <a:rPr kumimoji="1" lang="ja-JP" altLang="en-US" dirty="0" smtClean="0"/>
              <a:t>、アパッチ、</a:t>
            </a:r>
            <a:r>
              <a:rPr kumimoji="1" lang="en-US" altLang="ja-JP" dirty="0" smtClean="0"/>
              <a:t>tomcat</a:t>
            </a:r>
            <a:r>
              <a:rPr kumimoji="1" lang="ja-JP" altLang="en-US" dirty="0" smtClean="0"/>
              <a:t>などが最初から利用できるようになっている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27</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28</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29</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32</a:t>
            </a:fld>
            <a:endParaRPr kumimoji="1" lang="ja-JP" altLang="en-US"/>
          </a:p>
        </p:txBody>
      </p:sp>
    </p:spTree>
    <p:extLst>
      <p:ext uri="{BB962C8B-B14F-4D97-AF65-F5344CB8AC3E}">
        <p14:creationId xmlns:p14="http://schemas.microsoft.com/office/powerpoint/2010/main" val="2097076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もともと</a:t>
            </a:r>
            <a:r>
              <a:rPr kumimoji="1" lang="en-US" altLang="ja-JP" dirty="0" smtClean="0"/>
              <a:t>0</a:t>
            </a:r>
            <a:r>
              <a:rPr kumimoji="1" lang="ja-JP" altLang="en-US" dirty="0" smtClean="0"/>
              <a:t>円で動かせれる部分がありそこを動かすためのアカウント作成という感じですね</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34</a:t>
            </a:fld>
            <a:endParaRPr kumimoji="1" lang="ja-JP" altLang="en-US"/>
          </a:p>
        </p:txBody>
      </p:sp>
    </p:spTree>
    <p:extLst>
      <p:ext uri="{BB962C8B-B14F-4D97-AF65-F5344CB8AC3E}">
        <p14:creationId xmlns:p14="http://schemas.microsoft.com/office/powerpoint/2010/main" val="80549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もともと</a:t>
            </a:r>
            <a:r>
              <a:rPr kumimoji="1" lang="en-US" altLang="ja-JP" dirty="0" smtClean="0"/>
              <a:t>0</a:t>
            </a:r>
            <a:r>
              <a:rPr kumimoji="1" lang="ja-JP" altLang="en-US" dirty="0" smtClean="0"/>
              <a:t>円で動かせれる部分がありそこを動かすためのアカウント作成という感じですね</a:t>
            </a:r>
            <a:endParaRPr kumimoji="1" lang="en-US" altLang="ja-JP" dirty="0" smtClean="0"/>
          </a:p>
          <a:p>
            <a:r>
              <a:rPr kumimoji="1" lang="ja-JP" altLang="en-US" dirty="0" smtClean="0"/>
              <a:t>クレカ登録しないから請求とか来ないところが強み</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35</a:t>
            </a:fld>
            <a:endParaRPr kumimoji="1" lang="ja-JP" altLang="en-US"/>
          </a:p>
        </p:txBody>
      </p:sp>
    </p:spTree>
    <p:extLst>
      <p:ext uri="{BB962C8B-B14F-4D97-AF65-F5344CB8AC3E}">
        <p14:creationId xmlns:p14="http://schemas.microsoft.com/office/powerpoint/2010/main" val="8054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6</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36</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37</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38</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39</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40</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41</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42</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リージョン</a:t>
            </a:r>
            <a:endParaRPr kumimoji="1" lang="en-US" altLang="ja-JP" dirty="0" smtClean="0"/>
          </a:p>
          <a:p>
            <a:r>
              <a:rPr kumimoji="1" lang="ja-JP" altLang="en-US" dirty="0" smtClean="0"/>
              <a:t>日本、中国、アメリカ、カナダ、ブラジル、ヨーロッパ、オーストラリアとかがあります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7</a:t>
            </a:fld>
            <a:endParaRPr kumimoji="1" lang="ja-JP" altLang="en-US"/>
          </a:p>
        </p:txBody>
      </p:sp>
    </p:spTree>
    <p:extLst>
      <p:ext uri="{BB962C8B-B14F-4D97-AF65-F5344CB8AC3E}">
        <p14:creationId xmlns:p14="http://schemas.microsoft.com/office/powerpoint/2010/main" val="409241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8</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9</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10</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Analytics(</a:t>
            </a:r>
            <a:r>
              <a:rPr kumimoji="1" lang="ja-JP" altLang="en-US" dirty="0" smtClean="0"/>
              <a:t>アナリティクス</a:t>
            </a:r>
            <a:r>
              <a:rPr kumimoji="1" lang="en-US" altLang="ja-JP" dirty="0" smtClean="0"/>
              <a:t>)→</a:t>
            </a:r>
            <a:r>
              <a:rPr kumimoji="1" lang="ja-JP" altLang="en-US" dirty="0" smtClean="0"/>
              <a:t>アクセス解析</a:t>
            </a:r>
            <a:endParaRPr kumimoji="1" lang="en-US" altLang="ja-JP" dirty="0" smtClean="0"/>
          </a:p>
          <a:p>
            <a:r>
              <a:rPr kumimoji="1" lang="ja-JP" altLang="en-US" dirty="0" smtClean="0"/>
              <a:t>フロントエンド</a:t>
            </a:r>
            <a:endParaRPr kumimoji="1" lang="en-US" altLang="ja-JP" dirty="0" smtClean="0"/>
          </a:p>
          <a:p>
            <a:r>
              <a:rPr kumimoji="1" lang="en-US" altLang="ja-JP" dirty="0" smtClean="0"/>
              <a:t>Conversation</a:t>
            </a:r>
            <a:r>
              <a:rPr kumimoji="1" lang="en-US" altLang="ja-JP" baseline="0" dirty="0" smtClean="0"/>
              <a:t> DB</a:t>
            </a:r>
            <a:r>
              <a:rPr kumimoji="1" lang="en-US" altLang="ja-JP" dirty="0" smtClean="0"/>
              <a:t>→</a:t>
            </a:r>
            <a:r>
              <a:rPr kumimoji="1" lang="ja-JP" altLang="en-US" dirty="0" smtClean="0"/>
              <a:t>会話用</a:t>
            </a:r>
            <a:r>
              <a:rPr kumimoji="1" lang="en-US" altLang="ja-JP" dirty="0" smtClean="0"/>
              <a:t>DB?</a:t>
            </a:r>
          </a:p>
          <a:p>
            <a:r>
              <a:rPr kumimoji="1" lang="ja-JP" altLang="en-US" dirty="0" smtClean="0"/>
              <a:t>それらから</a:t>
            </a:r>
            <a:r>
              <a:rPr kumimoji="1" lang="en-US" altLang="ja-JP" dirty="0" smtClean="0"/>
              <a:t>Bing API</a:t>
            </a:r>
            <a:r>
              <a:rPr kumimoji="1" lang="ja-JP" altLang="en-US" dirty="0" smtClean="0"/>
              <a:t>ブッコンでるかんじかな</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11</a:t>
            </a:fld>
            <a:endParaRPr kumimoji="1" lang="ja-JP" altLang="en-US"/>
          </a:p>
        </p:txBody>
      </p:sp>
    </p:spTree>
    <p:extLst>
      <p:ext uri="{BB962C8B-B14F-4D97-AF65-F5344CB8AC3E}">
        <p14:creationId xmlns:p14="http://schemas.microsoft.com/office/powerpoint/2010/main" val="13782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12</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eg"/><Relationship Id="rId3"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1">
    <p:spTree>
      <p:nvGrpSpPr>
        <p:cNvPr id="1" name=""/>
        <p:cNvGrpSpPr/>
        <p:nvPr/>
      </p:nvGrpSpPr>
      <p:grpSpPr>
        <a:xfrm>
          <a:off x="0" y="0"/>
          <a:ext cx="0" cy="0"/>
          <a:chOff x="0" y="0"/>
          <a:chExt cx="0" cy="0"/>
        </a:xfrm>
      </p:grpSpPr>
      <p:pic>
        <p:nvPicPr>
          <p:cNvPr id="13"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6337084" y="439138"/>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34" name="Rectangle 33"/>
          <p:cNvSpPr/>
          <p:nvPr/>
        </p:nvSpPr>
        <p:spPr>
          <a:xfrm flipH="1">
            <a:off x="6337085" y="5328107"/>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5" name="Rectangle 34"/>
          <p:cNvSpPr/>
          <p:nvPr/>
        </p:nvSpPr>
        <p:spPr>
          <a:xfrm flipH="1">
            <a:off x="5732249" y="5325273"/>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6" name="Rectangle 35"/>
          <p:cNvSpPr/>
          <p:nvPr/>
        </p:nvSpPr>
        <p:spPr>
          <a:xfrm flipH="1">
            <a:off x="6006643" y="499564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7" name="Title Placeholder 1"/>
          <p:cNvSpPr>
            <a:spLocks noGrp="1"/>
          </p:cNvSpPr>
          <p:nvPr>
            <p:ph type="title" hasCustomPrompt="1"/>
          </p:nvPr>
        </p:nvSpPr>
        <p:spPr>
          <a:xfrm>
            <a:off x="6338860" y="957583"/>
            <a:ext cx="4741333" cy="2301300"/>
          </a:xfrm>
          <a:prstGeom prst="rect">
            <a:avLst/>
          </a:prstGeom>
        </p:spPr>
        <p:txBody>
          <a:bodyPr vert="horz" lIns="91440" tIns="0" rIns="91440" bIns="45720" rtlCol="0" anchor="t" anchorCtr="0">
            <a:noAutofit/>
          </a:bodyPr>
          <a:lstStyle>
            <a:lvl1pPr algn="l">
              <a:defRPr sz="6400" b="0" cap="none" spc="133" baseline="0">
                <a:solidFill>
                  <a:srgbClr val="FFFFFF"/>
                </a:solidFill>
                <a:latin typeface="Segoe Light"/>
                <a:cs typeface="Segoe Light"/>
              </a:defRPr>
            </a:lvl1pPr>
          </a:lstStyle>
          <a:p>
            <a:r>
              <a:rPr lang="en-US" dirty="0" smtClean="0"/>
              <a:t>title of presentation</a:t>
            </a:r>
            <a:endParaRPr lang="en-US" dirty="0"/>
          </a:p>
        </p:txBody>
      </p:sp>
      <p:sp>
        <p:nvSpPr>
          <p:cNvPr id="38" name="Subtitle 2"/>
          <p:cNvSpPr>
            <a:spLocks noGrp="1"/>
          </p:cNvSpPr>
          <p:nvPr>
            <p:ph type="subTitle" idx="1" hasCustomPrompt="1"/>
          </p:nvPr>
        </p:nvSpPr>
        <p:spPr>
          <a:xfrm>
            <a:off x="6928802"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Tree>
    <p:extLst>
      <p:ext uri="{BB962C8B-B14F-4D97-AF65-F5344CB8AC3E}">
        <p14:creationId xmlns:p14="http://schemas.microsoft.com/office/powerpoint/2010/main" val="733698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pag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Rectangle 7"/>
          <p:cNvSpPr/>
          <p:nvPr/>
        </p:nvSpPr>
        <p:spPr>
          <a:xfrm>
            <a:off x="0" y="0"/>
            <a:ext cx="12192000" cy="6858000"/>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0"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itle 1"/>
          <p:cNvSpPr>
            <a:spLocks noGrp="1"/>
          </p:cNvSpPr>
          <p:nvPr>
            <p:ph type="title" hasCustomPrompt="1"/>
          </p:nvPr>
        </p:nvSpPr>
        <p:spPr>
          <a:xfrm>
            <a:off x="817748" y="2544589"/>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490807" y="4023363"/>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3081541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pag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Rectangle 7"/>
          <p:cNvSpPr/>
          <p:nvPr/>
        </p:nvSpPr>
        <p:spPr>
          <a:xfrm>
            <a:off x="0" y="0"/>
            <a:ext cx="12192000" cy="68580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Title 1"/>
          <p:cNvSpPr>
            <a:spLocks noGrp="1"/>
          </p:cNvSpPr>
          <p:nvPr>
            <p:ph type="title" hasCustomPrompt="1"/>
          </p:nvPr>
        </p:nvSpPr>
        <p:spPr>
          <a:xfrm>
            <a:off x="817748" y="2544589"/>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9" name="Text Placeholder 2"/>
          <p:cNvSpPr>
            <a:spLocks noGrp="1"/>
          </p:cNvSpPr>
          <p:nvPr>
            <p:ph type="body" idx="1" hasCustomPrompt="1"/>
          </p:nvPr>
        </p:nvSpPr>
        <p:spPr>
          <a:xfrm>
            <a:off x="1490807" y="4023363"/>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pic>
        <p:nvPicPr>
          <p:cNvPr id="11"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9753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descr="WIN11_Sarah_01_PPT.jpg"/>
          <p:cNvPicPr>
            <a:picLocks noChangeAspect="1"/>
          </p:cNvPicPr>
          <p:nvPr/>
        </p:nvPicPr>
        <p:blipFill rotWithShape="1">
          <a:blip r:embed="rId2" cstate="email">
            <a:extLst>
              <a:ext uri="{28A0092B-C50C-407E-A947-70E740481C1C}">
                <a14:useLocalDpi xmlns:a14="http://schemas.microsoft.com/office/drawing/2010/main"/>
              </a:ext>
            </a:extLst>
          </a:blip>
          <a:srcRect r="-232" b="-232"/>
          <a:stretch/>
        </p:blipFill>
        <p:spPr>
          <a:xfrm>
            <a:off x="474689" y="1687908"/>
            <a:ext cx="3657600" cy="3657600"/>
          </a:xfrm>
          <a:prstGeom prst="rect">
            <a:avLst/>
          </a:prstGeom>
        </p:spPr>
      </p:pic>
      <p:pic>
        <p:nvPicPr>
          <p:cNvPr id="12" name="Picture 11"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409056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4239" y="1683559"/>
            <a:ext cx="3652424" cy="3652424"/>
          </a:xfrm>
          <a:prstGeom prst="rect">
            <a:avLst/>
          </a:prstGeom>
        </p:spPr>
      </p:pic>
      <p:pic>
        <p:nvPicPr>
          <p:cNvPr id="11" name="Picture 10"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3826666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7" name="Picture 1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7357" y="1687908"/>
            <a:ext cx="3645408" cy="3645408"/>
          </a:xfrm>
          <a:prstGeom prst="rect">
            <a:avLst/>
          </a:prstGeom>
        </p:spPr>
      </p:pic>
      <p:pic>
        <p:nvPicPr>
          <p:cNvPr id="9" name="Picture 8"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1891262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4">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0585" y="1690573"/>
            <a:ext cx="3639631" cy="3645408"/>
          </a:xfrm>
          <a:prstGeom prst="rect">
            <a:avLst/>
          </a:prstGeom>
        </p:spPr>
      </p:pic>
      <p:pic>
        <p:nvPicPr>
          <p:cNvPr id="9" name="Picture 8"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17466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2"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
        <p:nvSpPr>
          <p:cNvPr id="9" name="Content Placeholder 2"/>
          <p:cNvSpPr>
            <a:spLocks noGrp="1"/>
          </p:cNvSpPr>
          <p:nvPr>
            <p:ph sz="half" idx="1"/>
          </p:nvPr>
        </p:nvSpPr>
        <p:spPr>
          <a:xfrm>
            <a:off x="609600" y="1220842"/>
            <a:ext cx="10972800" cy="4905324"/>
          </a:xfrm>
        </p:spPr>
        <p:txBody>
          <a:bodyPr vert="horz" lIns="91440" tIns="45720" rIns="91440" bIns="45720" rtlCol="0">
            <a:normAutofit/>
          </a:bodyPr>
          <a:lstStyle>
            <a:lvl1pPr>
              <a:lnSpc>
                <a:spcPct val="120000"/>
              </a:lnSpc>
              <a:defRPr lang="en-US" spc="133" dirty="0" smtClean="0">
                <a:ln>
                  <a:noFill/>
                </a:ln>
                <a:solidFill>
                  <a:srgbClr val="333333"/>
                </a:solidFill>
              </a:defRPr>
            </a:lvl1pPr>
            <a:lvl2pPr>
              <a:lnSpc>
                <a:spcPct val="120000"/>
              </a:lnSpc>
              <a:defRPr lang="en-US" spc="133" dirty="0" smtClean="0">
                <a:ln>
                  <a:noFill/>
                </a:ln>
                <a:solidFill>
                  <a:srgbClr val="333333"/>
                </a:solidFill>
              </a:defRPr>
            </a:lvl2pPr>
            <a:lvl3pPr>
              <a:lnSpc>
                <a:spcPct val="120000"/>
              </a:lnSpc>
              <a:defRPr lang="en-US" spc="133" dirty="0" smtClean="0">
                <a:ln>
                  <a:noFill/>
                </a:ln>
                <a:solidFill>
                  <a:srgbClr val="333333"/>
                </a:solidFill>
              </a:defRPr>
            </a:lvl3pPr>
            <a:lvl4pPr>
              <a:lnSpc>
                <a:spcPct val="120000"/>
              </a:lnSpc>
              <a:defRPr lang="en-US" spc="133" dirty="0" smtClean="0">
                <a:ln>
                  <a:noFill/>
                </a:ln>
                <a:solidFill>
                  <a:srgbClr val="333333"/>
                </a:solidFill>
              </a:defRPr>
            </a:lvl4pPr>
            <a:lvl5pPr>
              <a:lnSpc>
                <a:spcPct val="120000"/>
              </a:lnSpc>
              <a:defRPr lang="en-US" spc="133" dirty="0">
                <a:ln>
                  <a:noFill/>
                </a:ln>
                <a:solidFill>
                  <a:srgbClr val="333333"/>
                </a:solidFill>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922009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ne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4"/>
            <a:ext cx="10972800" cy="4525963"/>
          </a:xfrm>
        </p:spPr>
        <p:txBody>
          <a:bodyPr vert="horz" lIns="91440" tIns="45720" rIns="91440" bIns="45720" rtlCol="0">
            <a:normAutofit/>
          </a:bodyPr>
          <a:lstStyle>
            <a:lvl1pPr>
              <a:lnSpc>
                <a:spcPct val="120000"/>
              </a:lnSpc>
              <a:defRPr lang="en-US" dirty="0" smtClean="0"/>
            </a:lvl1pPr>
            <a:lvl2pPr>
              <a:lnSpc>
                <a:spcPct val="120000"/>
              </a:lnSpc>
              <a:defRPr lang="en-US" dirty="0" smtClean="0"/>
            </a:lvl2pPr>
            <a:lvl3pPr>
              <a:lnSpc>
                <a:spcPct val="120000"/>
              </a:lnSpc>
              <a:defRPr lang="en-US" dirty="0" smtClean="0"/>
            </a:lvl3pPr>
            <a:lvl4pPr>
              <a:lnSpc>
                <a:spcPct val="120000"/>
              </a:lnSpc>
              <a:defRPr lang="en-US" dirty="0" smtClean="0"/>
            </a:lvl4pPr>
            <a:lvl5pPr>
              <a:lnSpc>
                <a:spcPct val="120000"/>
              </a:lnSpc>
              <a:defRPr lang="en-US" dirty="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12638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2" name="Rectangle 11"/>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862985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947023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pic>
        <p:nvPicPr>
          <p:cNvPr id="3" name="Picture 2" descr="_0001_Layer Comp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2" descr="Z:\Share\To-Jake\logos_for_jake\MSP_regular.png"/>
          <p:cNvPicPr>
            <a:picLocks noChangeAspect="1" noChangeArrowheads="1"/>
          </p:cNvPicPr>
          <p:nvPr/>
        </p:nvPicPr>
        <p:blipFill>
          <a:blip r:embed="rId3"/>
          <a:stretch>
            <a:fillRect/>
          </a:stretch>
        </p:blipFill>
        <p:spPr bwMode="auto">
          <a:xfrm>
            <a:off x="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p:nvSpPr>
        <p:spPr>
          <a:xfrm>
            <a:off x="6509555" y="54695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11323157" y="543644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11323157" y="510678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Title Placeholder 1"/>
          <p:cNvSpPr>
            <a:spLocks noGrp="1"/>
          </p:cNvSpPr>
          <p:nvPr>
            <p:ph type="title" hasCustomPrompt="1"/>
          </p:nvPr>
        </p:nvSpPr>
        <p:spPr>
          <a:xfrm>
            <a:off x="6509556" y="957583"/>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22" name="Subtitle 2"/>
          <p:cNvSpPr>
            <a:spLocks noGrp="1"/>
          </p:cNvSpPr>
          <p:nvPr>
            <p:ph type="subTitle" idx="1" hasCustomPrompt="1"/>
          </p:nvPr>
        </p:nvSpPr>
        <p:spPr>
          <a:xfrm>
            <a:off x="7099498"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23" name="Rectangle 22"/>
          <p:cNvSpPr/>
          <p:nvPr/>
        </p:nvSpPr>
        <p:spPr>
          <a:xfrm>
            <a:off x="10175448" y="5436874"/>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520815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4105380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2">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6"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29814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ison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535116"/>
            <a:ext cx="5386917"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4" name="Content Placeholder 3"/>
          <p:cNvSpPr>
            <a:spLocks noGrp="1"/>
          </p:cNvSpPr>
          <p:nvPr>
            <p:ph sz="half" idx="2"/>
          </p:nvPr>
        </p:nvSpPr>
        <p:spPr>
          <a:xfrm>
            <a:off x="609600" y="2174875"/>
            <a:ext cx="5386917"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hasCustomPrompt="1"/>
          </p:nvPr>
        </p:nvSpPr>
        <p:spPr>
          <a:xfrm>
            <a:off x="6193378" y="1535116"/>
            <a:ext cx="5389033"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6" name="Content Placeholder 5"/>
          <p:cNvSpPr>
            <a:spLocks noGrp="1"/>
          </p:cNvSpPr>
          <p:nvPr>
            <p:ph sz="quarter" idx="4"/>
          </p:nvPr>
        </p:nvSpPr>
        <p:spPr>
          <a:xfrm>
            <a:off x="6193378" y="2174875"/>
            <a:ext cx="5389033"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4" name="Rectangle 13"/>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736416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535116"/>
            <a:ext cx="5386917"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4" name="Content Placeholder 3"/>
          <p:cNvSpPr>
            <a:spLocks noGrp="1"/>
          </p:cNvSpPr>
          <p:nvPr>
            <p:ph sz="half" idx="2"/>
          </p:nvPr>
        </p:nvSpPr>
        <p:spPr>
          <a:xfrm>
            <a:off x="609600" y="2174875"/>
            <a:ext cx="5386917"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hasCustomPrompt="1"/>
          </p:nvPr>
        </p:nvSpPr>
        <p:spPr>
          <a:xfrm>
            <a:off x="6193378" y="1535116"/>
            <a:ext cx="5389033"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6" name="Content Placeholder 5"/>
          <p:cNvSpPr>
            <a:spLocks noGrp="1"/>
          </p:cNvSpPr>
          <p:nvPr>
            <p:ph sz="quarter" idx="4"/>
          </p:nvPr>
        </p:nvSpPr>
        <p:spPr>
          <a:xfrm>
            <a:off x="6193378" y="2174875"/>
            <a:ext cx="5389033"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638904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1">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35104"/>
            <a:ext cx="6815667" cy="4691063"/>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2" name="Rectangle 11"/>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952642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35104"/>
            <a:ext cx="6815667" cy="4691063"/>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7416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1">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374775"/>
            <a:ext cx="7315200" cy="4114800"/>
          </a:xfrm>
        </p:spPr>
        <p:txBody>
          <a:bodyPr/>
          <a:lstStyle>
            <a:lvl1pPr marL="0" indent="0">
              <a:buNone/>
              <a:defRPr sz="4267">
                <a:latin typeface="Segoe UI" pitchFamily="34" charset="0"/>
                <a:ea typeface="Segoe UI" pitchFamily="34" charset="0"/>
                <a:cs typeface="Segoe UI"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dirty="0" smtClean="0"/>
              <a:t>図を追加</a:t>
            </a:r>
            <a:endParaRPr lang="en-US" dirty="0"/>
          </a:p>
        </p:txBody>
      </p:sp>
      <p:sp>
        <p:nvSpPr>
          <p:cNvPr id="4" name="Text Placeholder 3"/>
          <p:cNvSpPr>
            <a:spLocks noGrp="1"/>
          </p:cNvSpPr>
          <p:nvPr>
            <p:ph type="body" sz="half" idx="2"/>
          </p:nvPr>
        </p:nvSpPr>
        <p:spPr>
          <a:xfrm>
            <a:off x="2389717" y="5570543"/>
            <a:ext cx="7315200" cy="4746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2" name="Rectangle 11"/>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9363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with Caption 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374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dirty="0" smtClean="0"/>
              <a:t>図を追加</a:t>
            </a:r>
            <a:endParaRPr lang="en-US" dirty="0"/>
          </a:p>
        </p:txBody>
      </p:sp>
      <p:sp>
        <p:nvSpPr>
          <p:cNvPr id="4" name="Text Placeholder 3"/>
          <p:cNvSpPr>
            <a:spLocks noGrp="1"/>
          </p:cNvSpPr>
          <p:nvPr>
            <p:ph type="body" sz="half" idx="2"/>
          </p:nvPr>
        </p:nvSpPr>
        <p:spPr>
          <a:xfrm>
            <a:off x="2389717" y="5570543"/>
            <a:ext cx="7315200" cy="4746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09373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Metro template 1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4599359" y="18372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19" name="Rectangle 18"/>
          <p:cNvSpPr/>
          <p:nvPr/>
        </p:nvSpPr>
        <p:spPr bwMode="auto">
          <a:xfrm>
            <a:off x="2581380" y="383329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400" spc="-51"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7" name="Rectangle 16"/>
          <p:cNvSpPr/>
          <p:nvPr/>
        </p:nvSpPr>
        <p:spPr bwMode="auto">
          <a:xfrm>
            <a:off x="599056" y="3819121"/>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8" name="Rectangle 17"/>
          <p:cNvSpPr/>
          <p:nvPr/>
        </p:nvSpPr>
        <p:spPr bwMode="auto">
          <a:xfrm>
            <a:off x="599056" y="182767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solidFill>
                <a:srgbClr val="FFFFFF"/>
              </a:solidFill>
              <a:latin typeface="Segoe UI" pitchFamily="34" charset="0"/>
              <a:ea typeface="Segoe UI" pitchFamily="34" charset="0"/>
              <a:cs typeface="Segoe UI" pitchFamily="34" charset="0"/>
            </a:endParaRPr>
          </a:p>
        </p:txBody>
      </p:sp>
      <p:sp>
        <p:nvSpPr>
          <p:cNvPr id="20" name="Rectangle 19"/>
          <p:cNvSpPr/>
          <p:nvPr/>
        </p:nvSpPr>
        <p:spPr bwMode="auto">
          <a:xfrm>
            <a:off x="2581377" y="1836717"/>
            <a:ext cx="1879128" cy="18754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b="0" dirty="0">
              <a:solidFill>
                <a:srgbClr val="FFFFFF"/>
              </a:solidFill>
              <a:latin typeface="Segoe UI" pitchFamily="34" charset="0"/>
              <a:ea typeface="Segoe UI" pitchFamily="34" charset="0"/>
              <a:cs typeface="Segoe UI" pitchFamily="34" charset="0"/>
            </a:endParaRPr>
          </a:p>
        </p:txBody>
      </p:sp>
      <p:sp>
        <p:nvSpPr>
          <p:cNvPr id="25" name="Rectangle 24"/>
          <p:cNvSpPr/>
          <p:nvPr/>
        </p:nvSpPr>
        <p:spPr bwMode="auto">
          <a:xfrm>
            <a:off x="8009467" y="1841375"/>
            <a:ext cx="3549192" cy="384822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latin typeface="Segoe UI" pitchFamily="34" charset="0"/>
              <a:ea typeface="Segoe UI" pitchFamily="34" charset="0"/>
              <a:cs typeface="Segoe UI" pitchFamily="34" charset="0"/>
            </a:endParaRPr>
          </a:p>
        </p:txBody>
      </p:sp>
      <p:sp>
        <p:nvSpPr>
          <p:cNvPr id="4" name="Text Placeholder 3"/>
          <p:cNvSpPr>
            <a:spLocks noGrp="1"/>
          </p:cNvSpPr>
          <p:nvPr>
            <p:ph type="body" sz="quarter" idx="13" hasCustomPrompt="1"/>
          </p:nvPr>
        </p:nvSpPr>
        <p:spPr>
          <a:xfrm>
            <a:off x="599019"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4" hasCustomPrompt="1"/>
          </p:nvPr>
        </p:nvSpPr>
        <p:spPr>
          <a:xfrm>
            <a:off x="2589376"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15" hasCustomPrompt="1"/>
          </p:nvPr>
        </p:nvSpPr>
        <p:spPr>
          <a:xfrm>
            <a:off x="8009467" y="1841375"/>
            <a:ext cx="3549192" cy="383621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16" hasCustomPrompt="1"/>
          </p:nvPr>
        </p:nvSpPr>
        <p:spPr>
          <a:xfrm>
            <a:off x="2589376" y="382388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9" name="Picture Placeholder 8"/>
          <p:cNvSpPr>
            <a:spLocks noGrp="1"/>
          </p:cNvSpPr>
          <p:nvPr>
            <p:ph type="pic" sz="quarter" idx="17" hasCustomPrompt="1"/>
          </p:nvPr>
        </p:nvSpPr>
        <p:spPr>
          <a:xfrm>
            <a:off x="599017" y="3818469"/>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3" name="Rectangle 22"/>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6" name="Rectangle 25"/>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8"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931201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tro template 2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4599359" y="18372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19" name="Rectangle 18"/>
          <p:cNvSpPr/>
          <p:nvPr/>
        </p:nvSpPr>
        <p:spPr bwMode="auto">
          <a:xfrm>
            <a:off x="2581380" y="383329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400" spc="-51"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7" name="Rectangle 16"/>
          <p:cNvSpPr/>
          <p:nvPr/>
        </p:nvSpPr>
        <p:spPr bwMode="auto">
          <a:xfrm>
            <a:off x="599056" y="3819121"/>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8" name="Rectangle 17"/>
          <p:cNvSpPr/>
          <p:nvPr/>
        </p:nvSpPr>
        <p:spPr bwMode="auto">
          <a:xfrm>
            <a:off x="599056" y="182767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solidFill>
                <a:srgbClr val="FFFFFF"/>
              </a:solidFill>
              <a:latin typeface="Segoe UI" pitchFamily="34" charset="0"/>
              <a:ea typeface="Segoe UI" pitchFamily="34" charset="0"/>
              <a:cs typeface="Segoe UI" pitchFamily="34" charset="0"/>
            </a:endParaRPr>
          </a:p>
        </p:txBody>
      </p:sp>
      <p:sp>
        <p:nvSpPr>
          <p:cNvPr id="20" name="Rectangle 19"/>
          <p:cNvSpPr/>
          <p:nvPr/>
        </p:nvSpPr>
        <p:spPr bwMode="auto">
          <a:xfrm>
            <a:off x="2581377" y="1836717"/>
            <a:ext cx="1879128" cy="18754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b="0" dirty="0">
              <a:solidFill>
                <a:srgbClr val="FFFFFF"/>
              </a:solidFill>
              <a:latin typeface="Segoe UI" pitchFamily="34" charset="0"/>
              <a:ea typeface="Segoe UI" pitchFamily="34" charset="0"/>
              <a:cs typeface="Segoe UI" pitchFamily="34" charset="0"/>
            </a:endParaRPr>
          </a:p>
        </p:txBody>
      </p:sp>
      <p:sp>
        <p:nvSpPr>
          <p:cNvPr id="25" name="Rectangle 24"/>
          <p:cNvSpPr/>
          <p:nvPr/>
        </p:nvSpPr>
        <p:spPr bwMode="auto">
          <a:xfrm>
            <a:off x="8009467" y="1841375"/>
            <a:ext cx="3549192" cy="384822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latin typeface="Segoe UI" pitchFamily="34" charset="0"/>
              <a:ea typeface="Segoe UI" pitchFamily="34" charset="0"/>
              <a:cs typeface="Segoe UI" pitchFamily="34" charset="0"/>
            </a:endParaRPr>
          </a:p>
        </p:txBody>
      </p:sp>
      <p:sp>
        <p:nvSpPr>
          <p:cNvPr id="15" name="Title 1"/>
          <p:cNvSpPr>
            <a:spLocks noGrp="1"/>
          </p:cNvSpPr>
          <p:nvPr>
            <p:ph type="title" hasCustomPrompt="1"/>
          </p:nvPr>
        </p:nvSpPr>
        <p:spPr>
          <a:xfrm>
            <a:off x="609607" y="281946"/>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smtClean="0"/>
              <a:t>title of text slide</a:t>
            </a:r>
            <a:endParaRPr lang="en-US" dirty="0"/>
          </a:p>
        </p:txBody>
      </p:sp>
      <p:sp>
        <p:nvSpPr>
          <p:cNvPr id="4" name="Text Placeholder 3"/>
          <p:cNvSpPr>
            <a:spLocks noGrp="1"/>
          </p:cNvSpPr>
          <p:nvPr>
            <p:ph type="body" sz="quarter" idx="13" hasCustomPrompt="1"/>
          </p:nvPr>
        </p:nvSpPr>
        <p:spPr>
          <a:xfrm>
            <a:off x="599019"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4" hasCustomPrompt="1"/>
          </p:nvPr>
        </p:nvSpPr>
        <p:spPr>
          <a:xfrm>
            <a:off x="2589376"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15" hasCustomPrompt="1"/>
          </p:nvPr>
        </p:nvSpPr>
        <p:spPr>
          <a:xfrm>
            <a:off x="8009467" y="1841375"/>
            <a:ext cx="3549192" cy="383621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16" hasCustomPrompt="1"/>
          </p:nvPr>
        </p:nvSpPr>
        <p:spPr>
          <a:xfrm>
            <a:off x="2589376" y="382388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9" name="Picture Placeholder 8"/>
          <p:cNvSpPr>
            <a:spLocks noGrp="1"/>
          </p:cNvSpPr>
          <p:nvPr>
            <p:ph type="pic" sz="quarter" idx="17" hasCustomPrompt="1"/>
          </p:nvPr>
        </p:nvSpPr>
        <p:spPr>
          <a:xfrm>
            <a:off x="599017" y="3818469"/>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Tree>
    <p:extLst>
      <p:ext uri="{BB962C8B-B14F-4D97-AF65-F5344CB8AC3E}">
        <p14:creationId xmlns:p14="http://schemas.microsoft.com/office/powerpoint/2010/main" val="2248750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3">
    <p:spTree>
      <p:nvGrpSpPr>
        <p:cNvPr id="1" name=""/>
        <p:cNvGrpSpPr/>
        <p:nvPr/>
      </p:nvGrpSpPr>
      <p:grpSpPr>
        <a:xfrm>
          <a:off x="0" y="0"/>
          <a:ext cx="0" cy="0"/>
          <a:chOff x="0" y="0"/>
          <a:chExt cx="0" cy="0"/>
        </a:xfrm>
      </p:grpSpPr>
      <p:pic>
        <p:nvPicPr>
          <p:cNvPr id="3" name="Picture 2" descr="_0004_Layer Comp 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p:nvSpPr>
        <p:spPr>
          <a:xfrm>
            <a:off x="6509555" y="54695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11323157" y="543644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Rectangle 16"/>
          <p:cNvSpPr/>
          <p:nvPr/>
        </p:nvSpPr>
        <p:spPr>
          <a:xfrm>
            <a:off x="11323157" y="510678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9" name="Title Placeholder 1"/>
          <p:cNvSpPr>
            <a:spLocks noGrp="1"/>
          </p:cNvSpPr>
          <p:nvPr>
            <p:ph type="title" hasCustomPrompt="1"/>
          </p:nvPr>
        </p:nvSpPr>
        <p:spPr>
          <a:xfrm>
            <a:off x="6509556" y="957583"/>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20" name="Subtitle 2"/>
          <p:cNvSpPr>
            <a:spLocks noGrp="1"/>
          </p:cNvSpPr>
          <p:nvPr>
            <p:ph type="subTitle" idx="1" hasCustomPrompt="1"/>
          </p:nvPr>
        </p:nvSpPr>
        <p:spPr>
          <a:xfrm>
            <a:off x="7099498"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21" name="Rectangle 20"/>
          <p:cNvSpPr/>
          <p:nvPr/>
        </p:nvSpPr>
        <p:spPr>
          <a:xfrm>
            <a:off x="10175448" y="5436874"/>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0" name="Picture 9" descr="Z:\Share\To-Jake\logos_for_jake\MSP_regular.png"/>
          <p:cNvPicPr>
            <a:picLocks noChangeAspect="1" noChangeArrowheads="1"/>
          </p:cNvPicPr>
          <p:nvPr/>
        </p:nvPicPr>
        <p:blipFill>
          <a:blip r:embed="rId3"/>
          <a:stretch>
            <a:fillRect/>
          </a:stretch>
        </p:blipFill>
        <p:spPr bwMode="auto">
          <a:xfrm>
            <a:off x="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1712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etro template 3">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4588935" y="1841373"/>
            <a:ext cx="2997200" cy="3853197"/>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599056"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5" name="Rectangle 14"/>
          <p:cNvSpPr/>
          <p:nvPr/>
        </p:nvSpPr>
        <p:spPr bwMode="auto">
          <a:xfrm>
            <a:off x="599062" y="1841378"/>
            <a:ext cx="3859841" cy="186175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7702889" y="1841373"/>
            <a:ext cx="3884011" cy="385319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599057" y="3819121"/>
            <a:ext cx="1879129"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Text Placeholder 3"/>
          <p:cNvSpPr>
            <a:spLocks noGrp="1"/>
          </p:cNvSpPr>
          <p:nvPr>
            <p:ph type="body" sz="quarter" idx="14" hasCustomPrompt="1"/>
          </p:nvPr>
        </p:nvSpPr>
        <p:spPr>
          <a:xfrm>
            <a:off x="2581380" y="381912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9" hasCustomPrompt="1"/>
          </p:nvPr>
        </p:nvSpPr>
        <p:spPr>
          <a:xfrm>
            <a:off x="7702889" y="1841375"/>
            <a:ext cx="3884011" cy="3853196"/>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20" hasCustomPrompt="1"/>
          </p:nvPr>
        </p:nvSpPr>
        <p:spPr>
          <a:xfrm>
            <a:off x="599061" y="1841377"/>
            <a:ext cx="3859841" cy="186175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7"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4213316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etro template 4">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4588935" y="1841373"/>
            <a:ext cx="2997200" cy="3853197"/>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599056"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5" name="Rectangle 14"/>
          <p:cNvSpPr/>
          <p:nvPr/>
        </p:nvSpPr>
        <p:spPr bwMode="auto">
          <a:xfrm>
            <a:off x="599062" y="1841378"/>
            <a:ext cx="3859841" cy="186175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7702889" y="1841373"/>
            <a:ext cx="3884011" cy="385319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599057" y="3819121"/>
            <a:ext cx="1879129"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Text Placeholder 3"/>
          <p:cNvSpPr>
            <a:spLocks noGrp="1"/>
          </p:cNvSpPr>
          <p:nvPr>
            <p:ph type="body" sz="quarter" idx="14" hasCustomPrompt="1"/>
          </p:nvPr>
        </p:nvSpPr>
        <p:spPr>
          <a:xfrm>
            <a:off x="2581380" y="381912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9" hasCustomPrompt="1"/>
          </p:nvPr>
        </p:nvSpPr>
        <p:spPr>
          <a:xfrm>
            <a:off x="7702889" y="1841375"/>
            <a:ext cx="3884011" cy="3853196"/>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20" hasCustomPrompt="1"/>
          </p:nvPr>
        </p:nvSpPr>
        <p:spPr>
          <a:xfrm>
            <a:off x="599061" y="1841377"/>
            <a:ext cx="3859841" cy="186175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3"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42441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etro template 5">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74407" y="1833539"/>
            <a:ext cx="4990304" cy="3857856"/>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9671204" y="1855349"/>
            <a:ext cx="1879128" cy="185682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9671204" y="3819119"/>
            <a:ext cx="1879128" cy="187618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defTabSz="914198" fontAlgn="base">
              <a:spcBef>
                <a:spcPct val="0"/>
              </a:spcBef>
              <a:spcAft>
                <a:spcPct val="0"/>
              </a:spcAft>
            </a:pPr>
            <a:endParaRPr lang="en-US" sz="20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599056" y="1836720"/>
            <a:ext cx="1879128" cy="38578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2581377" y="1836717"/>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133" b="1" dirty="0">
              <a:solidFill>
                <a:schemeClr val="tx1"/>
              </a:solidFill>
            </a:endParaRPr>
          </a:p>
        </p:txBody>
      </p:sp>
      <p:sp>
        <p:nvSpPr>
          <p:cNvPr id="21" name="Text Placeholder 3"/>
          <p:cNvSpPr>
            <a:spLocks noGrp="1"/>
          </p:cNvSpPr>
          <p:nvPr>
            <p:ph type="body" sz="quarter" idx="13" hasCustomPrompt="1"/>
          </p:nvPr>
        </p:nvSpPr>
        <p:spPr>
          <a:xfrm>
            <a:off x="2586200" y="381912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2581380" y="1836717"/>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9679200" y="184260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6" name="Text Placeholder 3"/>
          <p:cNvSpPr>
            <a:spLocks noGrp="1"/>
          </p:cNvSpPr>
          <p:nvPr>
            <p:ph type="body" sz="quarter" idx="20" hasCustomPrompt="1"/>
          </p:nvPr>
        </p:nvSpPr>
        <p:spPr>
          <a:xfrm>
            <a:off x="9679200" y="3817092"/>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7" name="Text Placeholder 3"/>
          <p:cNvSpPr>
            <a:spLocks noGrp="1"/>
          </p:cNvSpPr>
          <p:nvPr>
            <p:ph type="body" sz="quarter" idx="21" hasCustomPrompt="1"/>
          </p:nvPr>
        </p:nvSpPr>
        <p:spPr>
          <a:xfrm>
            <a:off x="606940" y="1834684"/>
            <a:ext cx="1871133" cy="38598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9"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6908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etro template 6">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74407" y="1833539"/>
            <a:ext cx="4990304" cy="3857856"/>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9671204" y="1855349"/>
            <a:ext cx="1879128" cy="185682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9671204" y="3819119"/>
            <a:ext cx="1879128" cy="187618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defTabSz="914198" fontAlgn="base">
              <a:spcBef>
                <a:spcPct val="0"/>
              </a:spcBef>
              <a:spcAft>
                <a:spcPct val="0"/>
              </a:spcAft>
            </a:pPr>
            <a:endParaRPr lang="en-US" sz="20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599056" y="1836720"/>
            <a:ext cx="1879128" cy="38578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2581377" y="1836717"/>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133" b="1" dirty="0">
              <a:solidFill>
                <a:schemeClr val="tx1"/>
              </a:solidFill>
            </a:endParaRPr>
          </a:p>
        </p:txBody>
      </p:sp>
      <p:sp>
        <p:nvSpPr>
          <p:cNvPr id="21" name="Text Placeholder 3"/>
          <p:cNvSpPr>
            <a:spLocks noGrp="1"/>
          </p:cNvSpPr>
          <p:nvPr>
            <p:ph type="body" sz="quarter" idx="13" hasCustomPrompt="1"/>
          </p:nvPr>
        </p:nvSpPr>
        <p:spPr>
          <a:xfrm>
            <a:off x="2586200" y="381912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2581380" y="1836717"/>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9679200" y="184260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6" name="Text Placeholder 3"/>
          <p:cNvSpPr>
            <a:spLocks noGrp="1"/>
          </p:cNvSpPr>
          <p:nvPr>
            <p:ph type="body" sz="quarter" idx="20" hasCustomPrompt="1"/>
          </p:nvPr>
        </p:nvSpPr>
        <p:spPr>
          <a:xfrm>
            <a:off x="9679200" y="3817092"/>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7" name="Text Placeholder 3"/>
          <p:cNvSpPr>
            <a:spLocks noGrp="1"/>
          </p:cNvSpPr>
          <p:nvPr>
            <p:ph type="body" sz="quarter" idx="21" hasCustomPrompt="1"/>
          </p:nvPr>
        </p:nvSpPr>
        <p:spPr>
          <a:xfrm>
            <a:off x="606940" y="1834684"/>
            <a:ext cx="1871133" cy="38598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9180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etro template 7">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2602023" y="1856586"/>
            <a:ext cx="5715000" cy="3804979"/>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624060" y="1856583"/>
            <a:ext cx="1879128" cy="1855584"/>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000" b="1" dirty="0">
              <a:solidFill>
                <a:schemeClr val="tx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19"/>
            <a:ext cx="1879128" cy="185916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rgbClr val="FFFFFF"/>
              </a:solidFill>
              <a:latin typeface="Segoe UI" pitchFamily="34" charset="0"/>
              <a:ea typeface="Segoe UI" pitchFamily="34" charset="0"/>
              <a:cs typeface="Segoe UI" pitchFamily="34" charset="0"/>
            </a:endParaRPr>
          </a:p>
        </p:txBody>
      </p:sp>
      <p:sp>
        <p:nvSpPr>
          <p:cNvPr id="17" name="Rectangle 16"/>
          <p:cNvSpPr/>
          <p:nvPr/>
        </p:nvSpPr>
        <p:spPr bwMode="auto">
          <a:xfrm>
            <a:off x="8428139" y="1856582"/>
            <a:ext cx="3166533" cy="380900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Tx/>
              <a:buSzTx/>
              <a:buFontTx/>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620711" y="3806423"/>
            <a:ext cx="1871133" cy="1860277"/>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Picture Placeholder 8"/>
          <p:cNvSpPr>
            <a:spLocks noGrp="1"/>
          </p:cNvSpPr>
          <p:nvPr>
            <p:ph type="pic" sz="quarter" idx="17" hasCustomPrompt="1"/>
          </p:nvPr>
        </p:nvSpPr>
        <p:spPr>
          <a:xfrm>
            <a:off x="623588" y="1856583"/>
            <a:ext cx="1879600" cy="1855584"/>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8428139" y="1856583"/>
            <a:ext cx="3166533" cy="38064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5"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20197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etro template 8">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2602023" y="1856586"/>
            <a:ext cx="5715000" cy="3804979"/>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624060" y="1856583"/>
            <a:ext cx="1879128" cy="1855584"/>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000" b="1" dirty="0">
              <a:solidFill>
                <a:schemeClr val="tx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19"/>
            <a:ext cx="1879128" cy="185916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rgbClr val="FFFFFF"/>
              </a:solidFill>
              <a:latin typeface="Segoe UI" pitchFamily="34" charset="0"/>
              <a:ea typeface="Segoe UI" pitchFamily="34" charset="0"/>
              <a:cs typeface="Segoe UI" pitchFamily="34" charset="0"/>
            </a:endParaRPr>
          </a:p>
        </p:txBody>
      </p:sp>
      <p:sp>
        <p:nvSpPr>
          <p:cNvPr id="17" name="Rectangle 16"/>
          <p:cNvSpPr/>
          <p:nvPr/>
        </p:nvSpPr>
        <p:spPr bwMode="auto">
          <a:xfrm>
            <a:off x="8428139" y="1856582"/>
            <a:ext cx="3166533" cy="380900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Tx/>
              <a:buSzTx/>
              <a:buFontTx/>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620711" y="3806423"/>
            <a:ext cx="1871133" cy="1860277"/>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Picture Placeholder 8"/>
          <p:cNvSpPr>
            <a:spLocks noGrp="1"/>
          </p:cNvSpPr>
          <p:nvPr>
            <p:ph type="pic" sz="quarter" idx="17" hasCustomPrompt="1"/>
          </p:nvPr>
        </p:nvSpPr>
        <p:spPr>
          <a:xfrm>
            <a:off x="623588" y="1856583"/>
            <a:ext cx="1879600" cy="1855584"/>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8428139" y="1856583"/>
            <a:ext cx="3166533" cy="38064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6"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08197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Metro template 9">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624060" y="1856583"/>
            <a:ext cx="1879128" cy="1855584"/>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lgn="ctr"/>
            <a:endParaRPr lang="en-US" sz="13200"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19"/>
            <a:ext cx="1879128" cy="1870668"/>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133" spc="-51"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2612219" y="1868083"/>
            <a:ext cx="8970952" cy="38090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0" y="1852515"/>
            <a:ext cx="1871133" cy="1859168"/>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Picture Placeholder 8"/>
          <p:cNvSpPr>
            <a:spLocks noGrp="1"/>
          </p:cNvSpPr>
          <p:nvPr>
            <p:ph type="pic" sz="quarter" idx="17" hasCustomPrompt="1"/>
          </p:nvPr>
        </p:nvSpPr>
        <p:spPr>
          <a:xfrm>
            <a:off x="624071" y="3804721"/>
            <a:ext cx="1879127" cy="1872369"/>
          </a:xfrm>
          <a:solidFill>
            <a:srgbClr val="0072C6"/>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2612219" y="1868083"/>
            <a:ext cx="8970952" cy="3797504"/>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6"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97000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etro template 10">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624060" y="1856583"/>
            <a:ext cx="1879128" cy="1855584"/>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lgn="ctr"/>
            <a:endParaRPr lang="en-US" sz="13200"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25"/>
            <a:ext cx="1879128" cy="1856153"/>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133" spc="-51"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2612219" y="1853571"/>
            <a:ext cx="8970952" cy="38090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0" y="1853567"/>
            <a:ext cx="1871133" cy="1858600"/>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Picture Placeholder 8"/>
          <p:cNvSpPr>
            <a:spLocks noGrp="1"/>
          </p:cNvSpPr>
          <p:nvPr>
            <p:ph type="pic" sz="quarter" idx="17" hasCustomPrompt="1"/>
          </p:nvPr>
        </p:nvSpPr>
        <p:spPr>
          <a:xfrm>
            <a:off x="624067" y="3806422"/>
            <a:ext cx="1879127" cy="1856153"/>
          </a:xfrm>
          <a:solidFill>
            <a:srgbClr val="0072C6"/>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2612219" y="1868083"/>
            <a:ext cx="8970952" cy="3797504"/>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2"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8273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etro template 11">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99849" y="18304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8009467" y="1828803"/>
            <a:ext cx="3549192" cy="1874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4" name="Rectangle 13"/>
          <p:cNvSpPr/>
          <p:nvPr/>
        </p:nvSpPr>
        <p:spPr bwMode="auto">
          <a:xfrm>
            <a:off x="599056" y="1828803"/>
            <a:ext cx="3859915" cy="18743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599056" y="3819122"/>
            <a:ext cx="1879128" cy="1870483"/>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5"/>
            <a:ext cx="1879128" cy="18704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8009467" y="3819125"/>
            <a:ext cx="3549192" cy="187048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599056" y="1825646"/>
            <a:ext cx="3859915"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598584" y="3818469"/>
            <a:ext cx="1879600" cy="1871133"/>
          </a:xfrm>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8009467" y="1825646"/>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20" hasCustomPrompt="1"/>
          </p:nvPr>
        </p:nvSpPr>
        <p:spPr>
          <a:xfrm>
            <a:off x="8009467" y="3819122"/>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5" name="Text Placeholder 3"/>
          <p:cNvSpPr>
            <a:spLocks noGrp="1"/>
          </p:cNvSpPr>
          <p:nvPr>
            <p:ph type="body" sz="quarter" idx="21" hasCustomPrompt="1"/>
          </p:nvPr>
        </p:nvSpPr>
        <p:spPr>
          <a:xfrm>
            <a:off x="2581387" y="3819122"/>
            <a:ext cx="1877591"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9"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091298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Metro template 12">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99849" y="18304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8009467" y="1828803"/>
            <a:ext cx="3549192" cy="1874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4" name="Rectangle 13"/>
          <p:cNvSpPr/>
          <p:nvPr/>
        </p:nvSpPr>
        <p:spPr bwMode="auto">
          <a:xfrm>
            <a:off x="599056" y="1828803"/>
            <a:ext cx="3859915" cy="18743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599056" y="3819122"/>
            <a:ext cx="1879128" cy="1870483"/>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5"/>
            <a:ext cx="1879128" cy="18704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8009467" y="3819125"/>
            <a:ext cx="3549192" cy="187048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599056" y="1825646"/>
            <a:ext cx="3859915"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598584" y="3818469"/>
            <a:ext cx="1879600" cy="1871133"/>
          </a:xfrm>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8009467" y="1825646"/>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20" hasCustomPrompt="1"/>
          </p:nvPr>
        </p:nvSpPr>
        <p:spPr>
          <a:xfrm>
            <a:off x="8009467" y="3819122"/>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5" name="Text Placeholder 3"/>
          <p:cNvSpPr>
            <a:spLocks noGrp="1"/>
          </p:cNvSpPr>
          <p:nvPr>
            <p:ph type="body" sz="quarter" idx="21" hasCustomPrompt="1"/>
          </p:nvPr>
        </p:nvSpPr>
        <p:spPr>
          <a:xfrm>
            <a:off x="2581387" y="3819122"/>
            <a:ext cx="1877591"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19813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4">
    <p:spTree>
      <p:nvGrpSpPr>
        <p:cNvPr id="1" name=""/>
        <p:cNvGrpSpPr/>
        <p:nvPr/>
      </p:nvGrpSpPr>
      <p:grpSpPr>
        <a:xfrm>
          <a:off x="0" y="0"/>
          <a:ext cx="0" cy="0"/>
          <a:chOff x="0" y="0"/>
          <a:chExt cx="0" cy="0"/>
        </a:xfrm>
      </p:grpSpPr>
      <p:pic>
        <p:nvPicPr>
          <p:cNvPr id="3" name="Picture 2" descr="new_0001_Layer Comp 2.jpg"/>
          <p:cNvPicPr>
            <a:picLocks noChangeAspect="1"/>
          </p:cNvPicPr>
          <p:nvPr/>
        </p:nvPicPr>
        <p:blipFill rotWithShape="1">
          <a:blip r:embed="rId2">
            <a:extLst>
              <a:ext uri="{28A0092B-C50C-407E-A947-70E740481C1C}">
                <a14:useLocalDpi xmlns:a14="http://schemas.microsoft.com/office/drawing/2010/main" val="0"/>
              </a:ext>
            </a:extLst>
          </a:blip>
          <a:srcRect l="673" t="10272" r="17057" b="7457"/>
          <a:stretch/>
        </p:blipFill>
        <p:spPr>
          <a:xfrm>
            <a:off x="-1" y="0"/>
            <a:ext cx="12192001" cy="6858000"/>
          </a:xfrm>
          <a:prstGeom prst="rect">
            <a:avLst/>
          </a:prstGeom>
        </p:spPr>
      </p:pic>
      <p:sp>
        <p:nvSpPr>
          <p:cNvPr id="9" name="Rectangle 8"/>
          <p:cNvSpPr/>
          <p:nvPr/>
        </p:nvSpPr>
        <p:spPr>
          <a:xfrm>
            <a:off x="877803" y="449237"/>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12" name="Rectangle 11"/>
          <p:cNvSpPr/>
          <p:nvPr/>
        </p:nvSpPr>
        <p:spPr>
          <a:xfrm flipH="1">
            <a:off x="877804" y="5338206"/>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flipH="1">
            <a:off x="272968" y="5335372"/>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flipH="1">
            <a:off x="547362" y="5005741"/>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Title Placeholder 1"/>
          <p:cNvSpPr>
            <a:spLocks noGrp="1"/>
          </p:cNvSpPr>
          <p:nvPr>
            <p:ph type="title" hasCustomPrompt="1"/>
          </p:nvPr>
        </p:nvSpPr>
        <p:spPr>
          <a:xfrm>
            <a:off x="878703" y="869447"/>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17" name="Subtitle 2"/>
          <p:cNvSpPr>
            <a:spLocks noGrp="1"/>
          </p:cNvSpPr>
          <p:nvPr>
            <p:ph type="subTitle" idx="1" hasCustomPrompt="1"/>
          </p:nvPr>
        </p:nvSpPr>
        <p:spPr>
          <a:xfrm>
            <a:off x="877810" y="3884503"/>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pic>
        <p:nvPicPr>
          <p:cNvPr id="10" name="Picture 12"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522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5">
    <p:spTree>
      <p:nvGrpSpPr>
        <p:cNvPr id="1" name=""/>
        <p:cNvGrpSpPr/>
        <p:nvPr/>
      </p:nvGrpSpPr>
      <p:grpSpPr>
        <a:xfrm>
          <a:off x="0" y="0"/>
          <a:ext cx="0" cy="0"/>
          <a:chOff x="0" y="0"/>
          <a:chExt cx="0" cy="0"/>
        </a:xfrm>
      </p:grpSpPr>
      <p:pic>
        <p:nvPicPr>
          <p:cNvPr id="2" name="Picture 1" descr="MSC12_Sam_001_16x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 y="0"/>
            <a:ext cx="12188388" cy="6858000"/>
          </a:xfrm>
          <a:prstGeom prst="rect">
            <a:avLst/>
          </a:prstGeom>
        </p:spPr>
      </p:pic>
      <p:sp>
        <p:nvSpPr>
          <p:cNvPr id="10" name="Rectangle 9"/>
          <p:cNvSpPr/>
          <p:nvPr/>
        </p:nvSpPr>
        <p:spPr>
          <a:xfrm>
            <a:off x="7079116" y="54695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18" name="Title Placeholder 1"/>
          <p:cNvSpPr>
            <a:spLocks noGrp="1"/>
          </p:cNvSpPr>
          <p:nvPr>
            <p:ph type="title" hasCustomPrompt="1"/>
          </p:nvPr>
        </p:nvSpPr>
        <p:spPr>
          <a:xfrm>
            <a:off x="7079116" y="957583"/>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19" name="Subtitle 2"/>
          <p:cNvSpPr>
            <a:spLocks noGrp="1"/>
          </p:cNvSpPr>
          <p:nvPr>
            <p:ph type="subTitle" idx="1" hasCustomPrompt="1"/>
          </p:nvPr>
        </p:nvSpPr>
        <p:spPr>
          <a:xfrm>
            <a:off x="7669060"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11" name="Rectangle 10"/>
          <p:cNvSpPr/>
          <p:nvPr/>
        </p:nvSpPr>
        <p:spPr>
          <a:xfrm flipH="1">
            <a:off x="7079116" y="5435918"/>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Rectangle 11"/>
          <p:cNvSpPr/>
          <p:nvPr/>
        </p:nvSpPr>
        <p:spPr>
          <a:xfrm flipH="1">
            <a:off x="6474281" y="543308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flipH="1">
            <a:off x="6748675" y="5103455"/>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4" name="Picture 12" descr="Z:\Share\To-Jake\logos_for_jake\MSP_regular.png"/>
          <p:cNvPicPr>
            <a:picLocks noChangeAspect="1" noChangeArrowheads="1"/>
          </p:cNvPicPr>
          <p:nvPr/>
        </p:nvPicPr>
        <p:blipFill>
          <a:blip r:embed="rId3"/>
          <a:stretch>
            <a:fillRect/>
          </a:stretch>
        </p:blipFill>
        <p:spPr bwMode="auto">
          <a:xfrm>
            <a:off x="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12921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6">
    <p:spTree>
      <p:nvGrpSpPr>
        <p:cNvPr id="1" name=""/>
        <p:cNvGrpSpPr/>
        <p:nvPr/>
      </p:nvGrpSpPr>
      <p:grpSpPr>
        <a:xfrm>
          <a:off x="0" y="0"/>
          <a:ext cx="0" cy="0"/>
          <a:chOff x="0" y="0"/>
          <a:chExt cx="0" cy="0"/>
        </a:xfrm>
      </p:grpSpPr>
      <p:pic>
        <p:nvPicPr>
          <p:cNvPr id="3" name="Picture 2" descr="new_0002_Layer Comp 3.jpg"/>
          <p:cNvPicPr>
            <a:picLocks noChangeAspect="1"/>
          </p:cNvPicPr>
          <p:nvPr/>
        </p:nvPicPr>
        <p:blipFill rotWithShape="1">
          <a:blip r:embed="rId2">
            <a:extLst>
              <a:ext uri="{28A0092B-C50C-407E-A947-70E740481C1C}">
                <a14:useLocalDpi xmlns:a14="http://schemas.microsoft.com/office/drawing/2010/main" val="0"/>
              </a:ext>
            </a:extLst>
          </a:blip>
          <a:srcRect t="8470" r="8470"/>
          <a:stretch/>
        </p:blipFill>
        <p:spPr>
          <a:xfrm>
            <a:off x="-1" y="0"/>
            <a:ext cx="12192001" cy="6858000"/>
          </a:xfrm>
          <a:prstGeom prst="rect">
            <a:avLst/>
          </a:prstGeom>
        </p:spPr>
      </p:pic>
      <p:sp>
        <p:nvSpPr>
          <p:cNvPr id="10" name="Rectangle 9"/>
          <p:cNvSpPr/>
          <p:nvPr/>
        </p:nvSpPr>
        <p:spPr>
          <a:xfrm>
            <a:off x="870755" y="408298"/>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13" name="Rectangle 12"/>
          <p:cNvSpPr/>
          <p:nvPr/>
        </p:nvSpPr>
        <p:spPr>
          <a:xfrm flipH="1">
            <a:off x="870756" y="5297267"/>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flipH="1">
            <a:off x="265920" y="5294434"/>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flipH="1">
            <a:off x="540314" y="496480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8" name="Title Placeholder 1"/>
          <p:cNvSpPr>
            <a:spLocks noGrp="1"/>
          </p:cNvSpPr>
          <p:nvPr>
            <p:ph type="title" hasCustomPrompt="1"/>
          </p:nvPr>
        </p:nvSpPr>
        <p:spPr>
          <a:xfrm>
            <a:off x="878703" y="869447"/>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pic>
        <p:nvPicPr>
          <p:cNvPr id="11" name="Picture 12" descr="Z:\Share\To-Jake\logos_for_jake\MSP_regular.png"/>
          <p:cNvPicPr>
            <a:picLocks noChangeAspect="1" noChangeArrowheads="1"/>
          </p:cNvPicPr>
          <p:nvPr/>
        </p:nvPicPr>
        <p:blipFill>
          <a:blip r:embed="rId3"/>
          <a:stretch>
            <a:fillRect/>
          </a:stretch>
        </p:blipFill>
        <p:spPr bwMode="auto">
          <a:xfrm>
            <a:off x="8032840" y="0"/>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Subtitle 2"/>
          <p:cNvSpPr>
            <a:spLocks noGrp="1"/>
          </p:cNvSpPr>
          <p:nvPr>
            <p:ph type="subTitle" idx="1" hasCustomPrompt="1"/>
          </p:nvPr>
        </p:nvSpPr>
        <p:spPr>
          <a:xfrm>
            <a:off x="877810" y="3884503"/>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Tree>
    <p:extLst>
      <p:ext uri="{BB962C8B-B14F-4D97-AF65-F5344CB8AC3E}">
        <p14:creationId xmlns:p14="http://schemas.microsoft.com/office/powerpoint/2010/main" val="2128367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7">
    <p:spTree>
      <p:nvGrpSpPr>
        <p:cNvPr id="1" name=""/>
        <p:cNvGrpSpPr/>
        <p:nvPr/>
      </p:nvGrpSpPr>
      <p:grpSpPr>
        <a:xfrm>
          <a:off x="0" y="0"/>
          <a:ext cx="0" cy="0"/>
          <a:chOff x="0" y="0"/>
          <a:chExt cx="0" cy="0"/>
        </a:xfrm>
      </p:grpSpPr>
      <p:pic>
        <p:nvPicPr>
          <p:cNvPr id="4" name="Picture 3" descr="_0003_Layer Comp 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p:cNvSpPr/>
          <p:nvPr/>
        </p:nvSpPr>
        <p:spPr>
          <a:xfrm>
            <a:off x="6978108" y="327544"/>
            <a:ext cx="4245403" cy="516795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Title Placeholder 1"/>
          <p:cNvSpPr>
            <a:spLocks noGrp="1"/>
          </p:cNvSpPr>
          <p:nvPr>
            <p:ph type="title" hasCustomPrompt="1"/>
          </p:nvPr>
        </p:nvSpPr>
        <p:spPr>
          <a:xfrm>
            <a:off x="6978109" y="1734561"/>
            <a:ext cx="4245400" cy="1954348"/>
          </a:xfrm>
          <a:prstGeom prst="rect">
            <a:avLst/>
          </a:prstGeom>
        </p:spPr>
        <p:txBody>
          <a:bodyPr vert="horz" lIns="91440" tIns="0" rIns="91440" bIns="45720" rtlCol="0" anchor="t" anchorCtr="0">
            <a:noAutofit/>
          </a:bodyPr>
          <a:lstStyle>
            <a:lvl1pPr algn="l">
              <a:defRPr sz="5867" b="0" cap="none" baseline="0">
                <a:solidFill>
                  <a:srgbClr val="FFFFFF"/>
                </a:solidFill>
                <a:latin typeface="Segoe Light"/>
                <a:cs typeface="Segoe Light"/>
              </a:defRPr>
            </a:lvl1pPr>
          </a:lstStyle>
          <a:p>
            <a:r>
              <a:rPr lang="en-US" dirty="0" smtClean="0"/>
              <a:t>title of </a:t>
            </a:r>
            <a:br>
              <a:rPr lang="en-US" dirty="0" smtClean="0"/>
            </a:br>
            <a:r>
              <a:rPr lang="en-US" dirty="0" smtClean="0"/>
              <a:t>presentation</a:t>
            </a:r>
            <a:endParaRPr lang="en-US" dirty="0"/>
          </a:p>
        </p:txBody>
      </p:sp>
      <p:sp>
        <p:nvSpPr>
          <p:cNvPr id="30" name="Subtitle 2"/>
          <p:cNvSpPr>
            <a:spLocks noGrp="1"/>
          </p:cNvSpPr>
          <p:nvPr>
            <p:ph type="subTitle" idx="1" hasCustomPrompt="1"/>
          </p:nvPr>
        </p:nvSpPr>
        <p:spPr>
          <a:xfrm>
            <a:off x="7165633" y="4706302"/>
            <a:ext cx="3870355" cy="572695"/>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31" name="Rectangle 30"/>
          <p:cNvSpPr/>
          <p:nvPr/>
        </p:nvSpPr>
        <p:spPr>
          <a:xfrm>
            <a:off x="11296924" y="5567950"/>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2" name="Rectangle 31"/>
          <p:cNvSpPr/>
          <p:nvPr/>
        </p:nvSpPr>
        <p:spPr>
          <a:xfrm>
            <a:off x="11296923" y="5238287"/>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3" name="Rectangle 32"/>
          <p:cNvSpPr/>
          <p:nvPr/>
        </p:nvSpPr>
        <p:spPr>
          <a:xfrm>
            <a:off x="10148156" y="5568519"/>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2" descr="Z:\Share\To-Jake\logos_for_jake\MSP_regular.png"/>
          <p:cNvPicPr>
            <a:picLocks noChangeAspect="1" noChangeArrowheads="1"/>
          </p:cNvPicPr>
          <p:nvPr/>
        </p:nvPicPr>
        <p:blipFill>
          <a:blip r:embed="rId3"/>
          <a:stretch>
            <a:fillRect/>
          </a:stretch>
        </p:blipFill>
        <p:spPr bwMode="auto">
          <a:xfrm>
            <a:off x="0" y="0"/>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9331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8">
    <p:spTree>
      <p:nvGrpSpPr>
        <p:cNvPr id="1" name=""/>
        <p:cNvGrpSpPr/>
        <p:nvPr/>
      </p:nvGrpSpPr>
      <p:grpSpPr>
        <a:xfrm>
          <a:off x="0" y="0"/>
          <a:ext cx="0" cy="0"/>
          <a:chOff x="0" y="0"/>
          <a:chExt cx="0" cy="0"/>
        </a:xfrm>
      </p:grpSpPr>
      <p:sp>
        <p:nvSpPr>
          <p:cNvPr id="9" name="Rectangle 8"/>
          <p:cNvSpPr/>
          <p:nvPr/>
        </p:nvSpPr>
        <p:spPr>
          <a:xfrm>
            <a:off x="1369422" y="619521"/>
            <a:ext cx="9736667" cy="36307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Title 1"/>
          <p:cNvSpPr>
            <a:spLocks noGrp="1"/>
          </p:cNvSpPr>
          <p:nvPr>
            <p:ph type="title" hasCustomPrompt="1"/>
          </p:nvPr>
        </p:nvSpPr>
        <p:spPr>
          <a:xfrm>
            <a:off x="1369424" y="1794192"/>
            <a:ext cx="9735691" cy="1107016"/>
          </a:xfrm>
        </p:spPr>
        <p:txBody>
          <a:bodyPr anchor="t">
            <a:noAutofit/>
          </a:bodyPr>
          <a:lstStyle>
            <a:lvl1pPr algn="l">
              <a:lnSpc>
                <a:spcPct val="80000"/>
              </a:lnSpc>
              <a:defRPr sz="7200" b="0" cap="none" baseline="0">
                <a:solidFill>
                  <a:schemeClr val="bg1"/>
                </a:solidFill>
                <a:latin typeface="Segoe Light"/>
                <a:cs typeface="Segoe Light"/>
              </a:defRPr>
            </a:lvl1pPr>
          </a:lstStyle>
          <a:p>
            <a:r>
              <a:rPr lang="en-US" dirty="0" smtClean="0"/>
              <a:t>title of presentation</a:t>
            </a:r>
            <a:endParaRPr lang="en-US" dirty="0"/>
          </a:p>
        </p:txBody>
      </p:sp>
      <p:sp>
        <p:nvSpPr>
          <p:cNvPr id="12" name="Text Placeholder 2"/>
          <p:cNvSpPr>
            <a:spLocks noGrp="1"/>
          </p:cNvSpPr>
          <p:nvPr>
            <p:ph type="body" idx="1" hasCustomPrompt="1"/>
          </p:nvPr>
        </p:nvSpPr>
        <p:spPr>
          <a:xfrm>
            <a:off x="1780096" y="2902663"/>
            <a:ext cx="9325019" cy="559473"/>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subtitle</a:t>
            </a:r>
          </a:p>
        </p:txBody>
      </p:sp>
      <p:sp>
        <p:nvSpPr>
          <p:cNvPr id="13" name="Rectangle 12"/>
          <p:cNvSpPr/>
          <p:nvPr/>
        </p:nvSpPr>
        <p:spPr>
          <a:xfrm>
            <a:off x="762196" y="432328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1037633" y="3993657"/>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1369424" y="4323510"/>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6" name="Picture 15"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360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pag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Rectangle 7"/>
          <p:cNvSpPr/>
          <p:nvPr/>
        </p:nvSpPr>
        <p:spPr>
          <a:xfrm>
            <a:off x="0" y="0"/>
            <a:ext cx="12192000" cy="685800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0"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itle 1"/>
          <p:cNvSpPr>
            <a:spLocks noGrp="1"/>
          </p:cNvSpPr>
          <p:nvPr>
            <p:ph type="title" hasCustomPrompt="1"/>
          </p:nvPr>
        </p:nvSpPr>
        <p:spPr>
          <a:xfrm>
            <a:off x="817748" y="2544589"/>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490807" y="4023363"/>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2698185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t" anchorCtr="0">
            <a:no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5913DFB-9003-47F2-BA72-A45DC80D6FE8}" type="datetimeFigureOut">
              <a:rPr kumimoji="1" lang="ja-JP" altLang="en-US" smtClean="0"/>
              <a:t>2016/12/22</a:t>
            </a:fld>
            <a:endParaRPr kumimoji="1" lang="ja-JP" alt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D25E54F-BE75-4DBC-9F1B-B36626FC8750}" type="slidenum">
              <a:rPr kumimoji="1" lang="ja-JP" altLang="en-US" smtClean="0"/>
              <a:t>‹#›</a:t>
            </a:fld>
            <a:endParaRPr kumimoji="1" lang="ja-JP" altLang="en-US" dirty="0"/>
          </a:p>
        </p:txBody>
      </p:sp>
    </p:spTree>
    <p:extLst>
      <p:ext uri="{BB962C8B-B14F-4D97-AF65-F5344CB8AC3E}">
        <p14:creationId xmlns:p14="http://schemas.microsoft.com/office/powerpoint/2010/main" val="3404551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txStyles>
    <p:titleStyle>
      <a:lvl1pPr algn="l" defTabSz="609585" rtl="0" eaLnBrk="1" latinLnBrk="0" hangingPunct="1">
        <a:spcBef>
          <a:spcPct val="0"/>
        </a:spcBef>
        <a:buNone/>
        <a:defRPr kumimoji="1" sz="3733" kern="1200" cap="none" spc="133" baseline="0">
          <a:solidFill>
            <a:schemeClr val="tx1"/>
          </a:solidFill>
          <a:latin typeface="游ゴシック" panose="020B0400000000000000" pitchFamily="50" charset="-128"/>
          <a:ea typeface="游ゴシック" panose="020B0400000000000000" pitchFamily="50" charset="-128"/>
          <a:cs typeface="游ゴシック" panose="020B0400000000000000" pitchFamily="50" charset="-128"/>
        </a:defRPr>
      </a:lvl1pPr>
    </p:titleStyle>
    <p:bodyStyle>
      <a:lvl1pPr marL="457189" indent="-457189" algn="l" defTabSz="609585" rtl="0" eaLnBrk="1" latinLnBrk="0" hangingPunct="1">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85" rtl="0" eaLnBrk="1" latinLnBrk="0" hangingPunct="1">
        <a:defRPr kumimoji="1" sz="2400" kern="1200">
          <a:solidFill>
            <a:schemeClr val="tx1"/>
          </a:solidFill>
          <a:latin typeface="+mn-lt"/>
          <a:ea typeface="+mn-ea"/>
          <a:cs typeface="+mn-cs"/>
        </a:defRPr>
      </a:lvl1pPr>
      <a:lvl2pPr marL="609585" algn="l" defTabSz="609585" rtl="0" eaLnBrk="1" latinLnBrk="0" hangingPunct="1">
        <a:defRPr kumimoji="1" sz="2400" kern="1200">
          <a:solidFill>
            <a:schemeClr val="tx1"/>
          </a:solidFill>
          <a:latin typeface="+mn-lt"/>
          <a:ea typeface="+mn-ea"/>
          <a:cs typeface="+mn-cs"/>
        </a:defRPr>
      </a:lvl2pPr>
      <a:lvl3pPr marL="1219170" algn="l" defTabSz="609585" rtl="0" eaLnBrk="1" latinLnBrk="0" hangingPunct="1">
        <a:defRPr kumimoji="1" sz="2400" kern="1200">
          <a:solidFill>
            <a:schemeClr val="tx1"/>
          </a:solidFill>
          <a:latin typeface="+mn-lt"/>
          <a:ea typeface="+mn-ea"/>
          <a:cs typeface="+mn-cs"/>
        </a:defRPr>
      </a:lvl3pPr>
      <a:lvl4pPr marL="1828754" algn="l" defTabSz="609585" rtl="0" eaLnBrk="1" latinLnBrk="0" hangingPunct="1">
        <a:defRPr kumimoji="1" sz="2400" kern="1200">
          <a:solidFill>
            <a:schemeClr val="tx1"/>
          </a:solidFill>
          <a:latin typeface="+mn-lt"/>
          <a:ea typeface="+mn-ea"/>
          <a:cs typeface="+mn-cs"/>
        </a:defRPr>
      </a:lvl4pPr>
      <a:lvl5pPr marL="2438339" algn="l" defTabSz="609585" rtl="0" eaLnBrk="1" latinLnBrk="0" hangingPunct="1">
        <a:defRPr kumimoji="1" sz="2400" kern="1200">
          <a:solidFill>
            <a:schemeClr val="tx1"/>
          </a:solidFill>
          <a:latin typeface="+mn-lt"/>
          <a:ea typeface="+mn-ea"/>
          <a:cs typeface="+mn-cs"/>
        </a:defRPr>
      </a:lvl5pPr>
      <a:lvl6pPr marL="3047924" algn="l" defTabSz="609585" rtl="0" eaLnBrk="1" latinLnBrk="0" hangingPunct="1">
        <a:defRPr kumimoji="1" sz="2400" kern="1200">
          <a:solidFill>
            <a:schemeClr val="tx1"/>
          </a:solidFill>
          <a:latin typeface="+mn-lt"/>
          <a:ea typeface="+mn-ea"/>
          <a:cs typeface="+mn-cs"/>
        </a:defRPr>
      </a:lvl6pPr>
      <a:lvl7pPr marL="3657509" algn="l" defTabSz="609585" rtl="0" eaLnBrk="1" latinLnBrk="0" hangingPunct="1">
        <a:defRPr kumimoji="1" sz="2400" kern="1200">
          <a:solidFill>
            <a:schemeClr val="tx1"/>
          </a:solidFill>
          <a:latin typeface="+mn-lt"/>
          <a:ea typeface="+mn-ea"/>
          <a:cs typeface="+mn-cs"/>
        </a:defRPr>
      </a:lvl7pPr>
      <a:lvl8pPr marL="4267093" algn="l" defTabSz="609585" rtl="0" eaLnBrk="1" latinLnBrk="0" hangingPunct="1">
        <a:defRPr kumimoji="1" sz="2400" kern="1200">
          <a:solidFill>
            <a:schemeClr val="tx1"/>
          </a:solidFill>
          <a:latin typeface="+mn-lt"/>
          <a:ea typeface="+mn-ea"/>
          <a:cs typeface="+mn-cs"/>
        </a:defRPr>
      </a:lvl8pPr>
      <a:lvl9pPr marL="4876678" algn="l" defTabSz="60958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comments" Target="../comments/comment3.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hyperlink" Target="https://azure.microsoft.com/ja-jp/documentation/articles/virtual-machines-windows-sizes/" TargetMode="External"/><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4.jpg"/><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jpg"/><Relationship Id="rId8" Type="http://schemas.openxmlformats.org/officeDocument/2006/relationships/image" Target="../media/image30.png"/><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25.png"/><Relationship Id="rId5" Type="http://schemas.openxmlformats.org/officeDocument/2006/relationships/image" Target="../media/image31.png"/><Relationship Id="rId6" Type="http://schemas.openxmlformats.org/officeDocument/2006/relationships/image" Target="../media/image33.png"/><Relationship Id="rId7" Type="http://schemas.openxmlformats.org/officeDocument/2006/relationships/image" Target="../media/image34.png"/><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image" Target="../media/image49.png"/><Relationship Id="rId11" Type="http://schemas.openxmlformats.org/officeDocument/2006/relationships/image" Target="../media/image50.png"/><Relationship Id="rId1" Type="http://schemas.openxmlformats.org/officeDocument/2006/relationships/slideLayout" Target="../slideLayouts/slideLayout16.xml"/><Relationship Id="rId2"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02939" y="2093213"/>
            <a:ext cx="4455360" cy="771251"/>
          </a:xfrm>
        </p:spPr>
        <p:txBody>
          <a:bodyPr/>
          <a:lstStyle/>
          <a:p>
            <a:pPr>
              <a:lnSpc>
                <a:spcPct val="110000"/>
              </a:lnSpc>
            </a:pPr>
            <a:r>
              <a:rPr kumimoji="1" lang="en-US" altLang="ja-JP" sz="3600" dirty="0" smtClean="0"/>
              <a:t>Microsoft Azure</a:t>
            </a:r>
            <a:r>
              <a:rPr kumimoji="1" lang="ja-JP" altLang="en-US" sz="3600" dirty="0" smtClean="0"/>
              <a:t>とは</a:t>
            </a:r>
            <a:endParaRPr kumimoji="1" lang="ja-JP" altLang="en-US" sz="3600" dirty="0"/>
          </a:p>
        </p:txBody>
      </p:sp>
      <p:sp>
        <p:nvSpPr>
          <p:cNvPr id="3" name="サブタイトル 2"/>
          <p:cNvSpPr>
            <a:spLocks noGrp="1"/>
          </p:cNvSpPr>
          <p:nvPr>
            <p:ph type="subTitle" idx="1"/>
          </p:nvPr>
        </p:nvSpPr>
        <p:spPr>
          <a:xfrm>
            <a:off x="9201492" y="3317414"/>
            <a:ext cx="1756807" cy="487625"/>
          </a:xfrm>
        </p:spPr>
        <p:txBody>
          <a:bodyPr/>
          <a:lstStyle/>
          <a:p>
            <a:r>
              <a:rPr lang="ja-JP" altLang="en-US" dirty="0" smtClean="0"/>
              <a:t>栗原</a:t>
            </a:r>
            <a:r>
              <a:rPr lang="en-US" altLang="ja-JP" dirty="0" smtClean="0"/>
              <a:t> </a:t>
            </a:r>
            <a:r>
              <a:rPr lang="ja-JP" altLang="en-US" dirty="0" smtClean="0"/>
              <a:t>尚弘</a:t>
            </a:r>
            <a:endParaRPr kumimoji="1" lang="ja-JP" altLang="en-US" dirty="0"/>
          </a:p>
        </p:txBody>
      </p:sp>
      <p:pic>
        <p:nvPicPr>
          <p:cNvPr id="5" name="図 4" descr="Microsoft Azur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861907"/>
            <a:ext cx="4637821" cy="4637821"/>
          </a:xfrm>
          <a:prstGeom prst="rect">
            <a:avLst/>
          </a:prstGeom>
        </p:spPr>
      </p:pic>
    </p:spTree>
    <p:extLst>
      <p:ext uri="{BB962C8B-B14F-4D97-AF65-F5344CB8AC3E}">
        <p14:creationId xmlns:p14="http://schemas.microsoft.com/office/powerpoint/2010/main" val="1799798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pic>
        <p:nvPicPr>
          <p:cNvPr id="8" name="図 7" descr="スクリーンショット 2016-05-31 9.18.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99" y="939148"/>
            <a:ext cx="10604615" cy="5918855"/>
          </a:xfrm>
          <a:prstGeom prst="rect">
            <a:avLst/>
          </a:prstGeom>
        </p:spPr>
      </p:pic>
    </p:spTree>
    <p:extLst>
      <p:ext uri="{BB962C8B-B14F-4D97-AF65-F5344CB8AC3E}">
        <p14:creationId xmlns:p14="http://schemas.microsoft.com/office/powerpoint/2010/main" val="294131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Microsoft Azure</a:t>
            </a:r>
            <a:r>
              <a:rPr lang="ja-JP" altLang="en-US" dirty="0"/>
              <a:t>とは</a:t>
            </a:r>
            <a:endParaRPr kumimoji="1" lang="ja-JP" altLang="en-US" dirty="0"/>
          </a:p>
        </p:txBody>
      </p:sp>
      <p:pic>
        <p:nvPicPr>
          <p:cNvPr id="3" name="図 2" descr="スクリーンショット 2016-05-30 11.19.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188" y="1034616"/>
            <a:ext cx="9775647" cy="5470311"/>
          </a:xfrm>
          <a:prstGeom prst="rect">
            <a:avLst/>
          </a:prstGeom>
        </p:spPr>
      </p:pic>
      <p:sp>
        <p:nvSpPr>
          <p:cNvPr id="4" name="テキスト ボックス 3"/>
          <p:cNvSpPr txBox="1"/>
          <p:nvPr/>
        </p:nvSpPr>
        <p:spPr>
          <a:xfrm>
            <a:off x="5822805" y="6342414"/>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引用</a:t>
            </a:r>
            <a:r>
              <a:rPr lang="en-US" altLang="ja-JP" dirty="0" smtClean="0">
                <a:solidFill>
                  <a:schemeClr val="bg2">
                    <a:lumMod val="65000"/>
                  </a:schemeClr>
                </a:solidFill>
              </a:rPr>
              <a:t> </a:t>
            </a:r>
            <a:r>
              <a:rPr lang="en-US" altLang="ja-JP" dirty="0">
                <a:solidFill>
                  <a:schemeClr val="bg2">
                    <a:lumMod val="65000"/>
                  </a:schemeClr>
                </a:solidFill>
              </a:rPr>
              <a:t>https://channel9.msdn.com/Events/FEST/2015/BIC-231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920375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kumimoji="1" lang="ja-JP" altLang="en-US" sz="3500" dirty="0" smtClean="0"/>
              <a:t>“りんな“を支えているサービスだったりするよ</a:t>
            </a:r>
            <a:endParaRPr lang="en-US" altLang="ja-JP" sz="35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393434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lang="ja-JP" altLang="en-US" sz="3500" dirty="0" smtClean="0"/>
              <a:t>“りんな“</a:t>
            </a:r>
            <a:r>
              <a:rPr kumimoji="1" lang="ja-JP" altLang="en-US" sz="3500" dirty="0" smtClean="0"/>
              <a:t>を支えているサービスだったりするよ</a:t>
            </a:r>
            <a:endParaRPr lang="en-US" altLang="ja-JP" sz="3500" dirty="0"/>
          </a:p>
          <a:p>
            <a:pPr lvl="1">
              <a:lnSpc>
                <a:spcPct val="200000"/>
              </a:lnSpc>
              <a:buFont typeface="Wingdings" charset="2"/>
              <a:buChar char="l"/>
            </a:pPr>
            <a:r>
              <a:rPr lang="ja-JP" altLang="en-US" sz="3600" dirty="0" smtClean="0">
                <a:solidFill>
                  <a:srgbClr val="FF0000"/>
                </a:solidFill>
              </a:rPr>
              <a:t>大きく分けて３種類</a:t>
            </a:r>
            <a:endParaRPr lang="en-US" altLang="ja-JP" sz="3600" dirty="0" smtClean="0">
              <a:solidFill>
                <a:srgbClr val="FF0000"/>
              </a:solidFill>
            </a:endParaRPr>
          </a:p>
        </p:txBody>
      </p:sp>
      <p:sp>
        <p:nvSpPr>
          <p:cNvPr id="4" name="テキスト ボックス 3"/>
          <p:cNvSpPr txBox="1"/>
          <p:nvPr/>
        </p:nvSpPr>
        <p:spPr>
          <a:xfrm>
            <a:off x="-2607733" y="16086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393434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409345136"/>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3085064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2660145247"/>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DC3C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270421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a:t>
            </a:r>
            <a:r>
              <a:rPr lang="en-US" altLang="ja-JP" dirty="0" smtClean="0"/>
              <a:t>Machine - </a:t>
            </a:r>
            <a:r>
              <a:rPr lang="ja-JP" altLang="en-US" dirty="0" smtClean="0"/>
              <a:t>説明</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2"/>
            <a:ext cx="10979895" cy="2725355"/>
          </a:xfrm>
        </p:spPr>
        <p:txBody>
          <a:bodyPr>
            <a:normAutofit fontScale="92500"/>
          </a:bodyPr>
          <a:lstStyle/>
          <a:p>
            <a:r>
              <a:rPr lang="ja-JP" altLang="en-US" sz="3600" dirty="0" smtClean="0"/>
              <a:t>何ができるの？</a:t>
            </a:r>
            <a:endParaRPr lang="en-US" altLang="ja-JP" sz="3600" dirty="0" smtClean="0"/>
          </a:p>
          <a:p>
            <a:pPr lvl="1"/>
            <a:r>
              <a:rPr lang="ja-JP" altLang="en-US" dirty="0" smtClean="0"/>
              <a:t>パソコンをオンライン上で借りることができる</a:t>
            </a:r>
            <a:endParaRPr lang="en-US" altLang="ja-JP" dirty="0" smtClean="0"/>
          </a:p>
          <a:p>
            <a:pPr lvl="1"/>
            <a:r>
              <a:rPr lang="ja-JP" altLang="en-US" dirty="0"/>
              <a:t>豊富な</a:t>
            </a:r>
            <a:r>
              <a:rPr lang="en-US" altLang="ja-JP" dirty="0"/>
              <a:t>OS</a:t>
            </a:r>
            <a:r>
              <a:rPr lang="ja-JP" altLang="en-US" dirty="0"/>
              <a:t>イメージが使用</a:t>
            </a:r>
            <a:r>
              <a:rPr lang="ja-JP" altLang="en-US" dirty="0" smtClean="0"/>
              <a:t>可能</a:t>
            </a:r>
            <a:endParaRPr lang="en-US" altLang="ja-JP" dirty="0" smtClean="0"/>
          </a:p>
          <a:p>
            <a:pPr lvl="1"/>
            <a:r>
              <a:rPr lang="en-US" altLang="ja-JP" dirty="0" smtClean="0"/>
              <a:t>VHD</a:t>
            </a:r>
            <a:r>
              <a:rPr lang="ja-JP" altLang="en-US" dirty="0" smtClean="0"/>
              <a:t>ファイルをアップロードし利用することも可能</a:t>
            </a:r>
            <a:endParaRPr lang="en-US" altLang="ja-JP" dirty="0" smtClean="0"/>
          </a:p>
          <a:p>
            <a:pPr lvl="1"/>
            <a:endParaRPr lang="en-US" altLang="ja-JP" sz="2267" dirty="0" smtClean="0"/>
          </a:p>
        </p:txBody>
      </p:sp>
      <p:grpSp>
        <p:nvGrpSpPr>
          <p:cNvPr id="3" name="図形グループ 2"/>
          <p:cNvGrpSpPr/>
          <p:nvPr/>
        </p:nvGrpSpPr>
        <p:grpSpPr>
          <a:xfrm>
            <a:off x="1776696" y="4118958"/>
            <a:ext cx="8631515" cy="1250427"/>
            <a:chOff x="1280850" y="4099448"/>
            <a:chExt cx="8631514" cy="1250426"/>
          </a:xfrm>
        </p:grpSpPr>
        <p:pic>
          <p:nvPicPr>
            <p:cNvPr id="10" name="図 9" descr="Mediu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0465" y="4104680"/>
              <a:ext cx="1239962" cy="1239962"/>
            </a:xfrm>
            <a:prstGeom prst="rect">
              <a:avLst/>
            </a:prstGeom>
          </p:spPr>
        </p:pic>
        <p:pic>
          <p:nvPicPr>
            <p:cNvPr id="11" name="図 10" descr="Mediu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9682" y="4099448"/>
              <a:ext cx="1250426" cy="1250426"/>
            </a:xfrm>
            <a:prstGeom prst="rect">
              <a:avLst/>
            </a:prstGeom>
          </p:spPr>
        </p:pic>
        <p:pic>
          <p:nvPicPr>
            <p:cNvPr id="12" name="図 11" descr="Larg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2900" y="4100507"/>
              <a:ext cx="1248309" cy="1248309"/>
            </a:xfrm>
            <a:prstGeom prst="rect">
              <a:avLst/>
            </a:prstGeom>
          </p:spPr>
        </p:pic>
        <p:pic>
          <p:nvPicPr>
            <p:cNvPr id="13" name="図 12" descr="Larg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0850" y="4108264"/>
              <a:ext cx="1232795" cy="1232795"/>
            </a:xfrm>
            <a:prstGeom prst="rect">
              <a:avLst/>
            </a:prstGeom>
          </p:spPr>
        </p:pic>
        <p:pic>
          <p:nvPicPr>
            <p:cNvPr id="14" name="図 13" descr="Mediu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9364" y="4153161"/>
              <a:ext cx="1143000" cy="1143000"/>
            </a:xfrm>
            <a:prstGeom prst="rect">
              <a:avLst/>
            </a:prstGeom>
          </p:spPr>
        </p:pic>
      </p:grpSp>
      <p:sp>
        <p:nvSpPr>
          <p:cNvPr id="15" name="テキスト ボックス 14"/>
          <p:cNvSpPr txBox="1"/>
          <p:nvPr/>
        </p:nvSpPr>
        <p:spPr>
          <a:xfrm>
            <a:off x="10324877" y="5144374"/>
            <a:ext cx="1509967" cy="694851"/>
          </a:xfrm>
          <a:prstGeom prst="rect">
            <a:avLst/>
          </a:prstGeom>
        </p:spPr>
        <p:txBody>
          <a:bodyPr vert="horz" wrap="none" lIns="91440" tIns="45720" rIns="91440" bIns="45720" rtlCol="0" anchor="ctr">
            <a:normAutofit/>
          </a:bodyPr>
          <a:lstStyle/>
          <a:p>
            <a:r>
              <a:rPr lang="ja-JP" altLang="en-US" dirty="0" smtClean="0"/>
              <a:t>などなど</a:t>
            </a:r>
            <a:r>
              <a:rPr lang="en-US" altLang="ja-JP" dirty="0" smtClean="0"/>
              <a:t>…</a:t>
            </a:r>
            <a:endParaRPr kumimoji="1" lang="ja-JP" altLang="en-US" dirty="0" smtClean="0"/>
          </a:p>
        </p:txBody>
      </p:sp>
    </p:spTree>
    <p:extLst>
      <p:ext uri="{BB962C8B-B14F-4D97-AF65-F5344CB8AC3E}">
        <p14:creationId xmlns:p14="http://schemas.microsoft.com/office/powerpoint/2010/main" val="372958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a:t>
            </a:r>
            <a:r>
              <a:rPr lang="en-US" altLang="ja-JP" dirty="0" smtClean="0"/>
              <a:t>Machine - </a:t>
            </a:r>
            <a:r>
              <a:rPr lang="ja-JP" altLang="en-US" dirty="0" smtClean="0"/>
              <a:t>種類</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smtClean="0"/>
              <a:t>種類(</a:t>
            </a:r>
            <a:r>
              <a:rPr lang="ja-JP" altLang="en-US" sz="3600" dirty="0" smtClean="0"/>
              <a:t>インスタンス</a:t>
            </a:r>
            <a:r>
              <a:rPr lang="en-US" altLang="ja-JP" sz="3600" dirty="0" smtClean="0"/>
              <a:t>)</a:t>
            </a:r>
          </a:p>
          <a:p>
            <a:pPr lvl="1"/>
            <a:endParaRPr lang="en-US" altLang="ja-JP" sz="2267" dirty="0" smtClean="0"/>
          </a:p>
        </p:txBody>
      </p:sp>
      <p:graphicFrame>
        <p:nvGraphicFramePr>
          <p:cNvPr id="4" name="表 3"/>
          <p:cNvGraphicFramePr>
            <a:graphicFrameLocks noGrp="1"/>
          </p:cNvGraphicFramePr>
          <p:nvPr>
            <p:extLst>
              <p:ext uri="{D42A27DB-BD31-4B8C-83A1-F6EECF244321}">
                <p14:modId xmlns:p14="http://schemas.microsoft.com/office/powerpoint/2010/main" val="2978754541"/>
              </p:ext>
            </p:extLst>
          </p:nvPr>
        </p:nvGraphicFramePr>
        <p:xfrm>
          <a:off x="1269905" y="2487410"/>
          <a:ext cx="9383213" cy="1622985"/>
        </p:xfrm>
        <a:graphic>
          <a:graphicData uri="http://schemas.openxmlformats.org/drawingml/2006/table">
            <a:tbl>
              <a:tblPr bandRow="1">
                <a:tableStyleId>{FABFCF23-3B69-468F-B69F-88F6DE6A72F2}</a:tableStyleId>
              </a:tblPr>
              <a:tblGrid>
                <a:gridCol w="1340459"/>
                <a:gridCol w="1340459"/>
                <a:gridCol w="1340459"/>
                <a:gridCol w="1340459"/>
                <a:gridCol w="1340459"/>
                <a:gridCol w="1340459"/>
                <a:gridCol w="1340459"/>
              </a:tblGrid>
              <a:tr h="1622985">
                <a:tc>
                  <a:txBody>
                    <a:bodyPr/>
                    <a:lstStyle/>
                    <a:p>
                      <a:pPr algn="ctr"/>
                      <a:r>
                        <a:rPr kumimoji="1" lang="en-US" altLang="ja-JP" sz="3600" dirty="0" smtClean="0">
                          <a:solidFill>
                            <a:schemeClr val="bg1"/>
                          </a:solidFill>
                        </a:rPr>
                        <a:t>A</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r>
            </a:tbl>
          </a:graphicData>
        </a:graphic>
      </p:graphicFrame>
      <p:sp>
        <p:nvSpPr>
          <p:cNvPr id="6" name="テキスト ボックス 5"/>
          <p:cNvSpPr txBox="1"/>
          <p:nvPr/>
        </p:nvSpPr>
        <p:spPr>
          <a:xfrm>
            <a:off x="1746127" y="4745473"/>
            <a:ext cx="8430780" cy="914400"/>
          </a:xfrm>
          <a:prstGeom prst="rect">
            <a:avLst/>
          </a:prstGeom>
        </p:spPr>
        <p:txBody>
          <a:bodyPr vert="horz" wrap="none" lIns="91440" tIns="45720" rIns="91440" bIns="45720" rtlCol="0" anchor="ctr">
            <a:noAutofit/>
          </a:bodyPr>
          <a:lstStyle/>
          <a:p>
            <a:pPr algn="ctr"/>
            <a:r>
              <a:rPr lang="ja-JP" altLang="en-US" sz="3200" dirty="0" smtClean="0"/>
              <a:t>メモリ重視、</a:t>
            </a:r>
            <a:r>
              <a:rPr lang="en-US" altLang="ja-JP" sz="3200" dirty="0" smtClean="0"/>
              <a:t>SSD</a:t>
            </a:r>
            <a:r>
              <a:rPr lang="ja-JP" altLang="en-US" sz="3200" dirty="0" smtClean="0"/>
              <a:t>重視、</a:t>
            </a:r>
            <a:r>
              <a:rPr lang="en-US" altLang="ja-JP" sz="3200" dirty="0" smtClean="0"/>
              <a:t>CPU</a:t>
            </a:r>
            <a:r>
              <a:rPr lang="ja-JP" altLang="en-US" sz="3200" dirty="0" smtClean="0"/>
              <a:t>重視などそれぞれ違いのある</a:t>
            </a:r>
            <a:endParaRPr lang="en-US" altLang="ja-JP" sz="3200" dirty="0" smtClean="0"/>
          </a:p>
          <a:p>
            <a:pPr algn="ctr"/>
            <a:r>
              <a:rPr lang="ja-JP" altLang="en-US" sz="3200" dirty="0" smtClean="0"/>
              <a:t>７種類のインスタンス</a:t>
            </a:r>
            <a:endParaRPr kumimoji="1" lang="ja-JP" altLang="en-US" sz="3200" dirty="0" smtClean="0"/>
          </a:p>
        </p:txBody>
      </p:sp>
    </p:spTree>
    <p:extLst>
      <p:ext uri="{BB962C8B-B14F-4D97-AF65-F5344CB8AC3E}">
        <p14:creationId xmlns:p14="http://schemas.microsoft.com/office/powerpoint/2010/main" val="94766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a:t>
            </a:r>
            <a:r>
              <a:rPr lang="en-US" altLang="ja-JP" dirty="0" smtClean="0"/>
              <a:t>Machine - </a:t>
            </a:r>
            <a:r>
              <a:rPr lang="ja-JP" altLang="en-US" dirty="0" smtClean="0"/>
              <a:t>種類</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smtClean="0"/>
              <a:t>種類(</a:t>
            </a:r>
            <a:r>
              <a:rPr lang="ja-JP" altLang="en-US" sz="3600" dirty="0" smtClean="0"/>
              <a:t>インスタンス</a:t>
            </a:r>
            <a:r>
              <a:rPr lang="en-US" altLang="ja-JP" sz="3600" dirty="0" smtClean="0"/>
              <a:t>)</a:t>
            </a:r>
          </a:p>
          <a:p>
            <a:pPr lvl="1"/>
            <a:endParaRPr lang="en-US" altLang="ja-JP" sz="2267" dirty="0" smtClean="0"/>
          </a:p>
        </p:txBody>
      </p:sp>
      <p:graphicFrame>
        <p:nvGraphicFramePr>
          <p:cNvPr id="4" name="表 3"/>
          <p:cNvGraphicFramePr>
            <a:graphicFrameLocks noGrp="1"/>
          </p:cNvGraphicFramePr>
          <p:nvPr>
            <p:extLst>
              <p:ext uri="{D42A27DB-BD31-4B8C-83A1-F6EECF244321}">
                <p14:modId xmlns:p14="http://schemas.microsoft.com/office/powerpoint/2010/main" val="2866661528"/>
              </p:ext>
            </p:extLst>
          </p:nvPr>
        </p:nvGraphicFramePr>
        <p:xfrm>
          <a:off x="1269905" y="2487410"/>
          <a:ext cx="9383213" cy="1622985"/>
        </p:xfrm>
        <a:graphic>
          <a:graphicData uri="http://schemas.openxmlformats.org/drawingml/2006/table">
            <a:tbl>
              <a:tblPr bandRow="1">
                <a:tableStyleId>{FABFCF23-3B69-468F-B69F-88F6DE6A72F2}</a:tableStyleId>
              </a:tblPr>
              <a:tblGrid>
                <a:gridCol w="1340459"/>
                <a:gridCol w="1340459"/>
                <a:gridCol w="1340459"/>
                <a:gridCol w="1340459"/>
                <a:gridCol w="1340459"/>
                <a:gridCol w="1340459"/>
                <a:gridCol w="1340459"/>
              </a:tblGrid>
              <a:tr h="1622985">
                <a:tc>
                  <a:txBody>
                    <a:bodyPr/>
                    <a:lstStyle/>
                    <a:p>
                      <a:pPr algn="ctr"/>
                      <a:r>
                        <a:rPr kumimoji="1" lang="en-US" altLang="ja-JP" sz="3600" dirty="0" smtClean="0">
                          <a:solidFill>
                            <a:schemeClr val="bg1"/>
                          </a:solidFill>
                        </a:rPr>
                        <a:t>A</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r>
            </a:tbl>
          </a:graphicData>
        </a:graphic>
      </p:graphicFrame>
      <p:sp>
        <p:nvSpPr>
          <p:cNvPr id="6" name="テキスト ボックス 5"/>
          <p:cNvSpPr txBox="1"/>
          <p:nvPr/>
        </p:nvSpPr>
        <p:spPr>
          <a:xfrm>
            <a:off x="-2451628" y="4692551"/>
            <a:ext cx="17708163" cy="914400"/>
          </a:xfrm>
          <a:prstGeom prst="rect">
            <a:avLst/>
          </a:prstGeom>
        </p:spPr>
        <p:txBody>
          <a:bodyPr vert="horz" wrap="none" lIns="91440" tIns="45720" rIns="91440" bIns="45720" rtlCol="0" anchor="ctr">
            <a:noAutofit/>
          </a:bodyPr>
          <a:lstStyle/>
          <a:p>
            <a:pPr algn="ctr"/>
            <a:r>
              <a:rPr lang="en-US" altLang="ja-JP" sz="3200" dirty="0" smtClean="0">
                <a:solidFill>
                  <a:srgbClr val="333333"/>
                </a:solidFill>
              </a:rPr>
              <a:t>Azure </a:t>
            </a:r>
            <a:r>
              <a:rPr lang="ja-JP" altLang="en-US" sz="3200" dirty="0" smtClean="0">
                <a:solidFill>
                  <a:srgbClr val="333333"/>
                </a:solidFill>
              </a:rPr>
              <a:t>仮想マシン</a:t>
            </a:r>
            <a:r>
              <a:rPr lang="en-US" altLang="ja-JP" sz="3200" dirty="0">
                <a:solidFill>
                  <a:srgbClr val="333333"/>
                </a:solidFill>
              </a:rPr>
              <a:t> </a:t>
            </a:r>
            <a:r>
              <a:rPr lang="ja-JP" altLang="en-US" sz="3200" dirty="0" smtClean="0">
                <a:solidFill>
                  <a:srgbClr val="333333"/>
                </a:solidFill>
              </a:rPr>
              <a:t>サイズ</a:t>
            </a:r>
            <a:r>
              <a:rPr lang="en-US" altLang="ja-JP" sz="3200" dirty="0" smtClean="0">
                <a:solidFill>
                  <a:srgbClr val="333333"/>
                </a:solidFill>
              </a:rPr>
              <a:t> [</a:t>
            </a:r>
            <a:r>
              <a:rPr lang="ja-JP" altLang="en-US" sz="3200" dirty="0" smtClean="0">
                <a:solidFill>
                  <a:srgbClr val="333333"/>
                </a:solidFill>
              </a:rPr>
              <a:t>検索</a:t>
            </a:r>
            <a:r>
              <a:rPr lang="en-US" altLang="ja-JP" sz="3200" dirty="0" smtClean="0">
                <a:solidFill>
                  <a:srgbClr val="333333"/>
                </a:solidFill>
              </a:rPr>
              <a:t>]</a:t>
            </a:r>
            <a:endParaRPr lang="en-US" altLang="ja-JP" sz="3200" dirty="0">
              <a:solidFill>
                <a:srgbClr val="333333"/>
              </a:solidFill>
            </a:endParaRPr>
          </a:p>
          <a:p>
            <a:pPr algn="ctr"/>
            <a:r>
              <a:rPr lang="en-US" altLang="ja-JP" sz="2000" dirty="0" smtClean="0">
                <a:solidFill>
                  <a:srgbClr val="333333"/>
                </a:solidFill>
                <a:hlinkClick r:id="rId4"/>
              </a:rPr>
              <a:t>https://</a:t>
            </a:r>
            <a:r>
              <a:rPr lang="en-US" altLang="ja-JP" sz="2000" dirty="0" err="1" smtClean="0">
                <a:solidFill>
                  <a:srgbClr val="333333"/>
                </a:solidFill>
                <a:hlinkClick r:id="rId4"/>
              </a:rPr>
              <a:t>azure.microsoft.com</a:t>
            </a:r>
            <a:r>
              <a:rPr lang="en-US" altLang="ja-JP" sz="2000" dirty="0" smtClean="0">
                <a:solidFill>
                  <a:srgbClr val="333333"/>
                </a:solidFill>
                <a:hlinkClick r:id="rId4"/>
              </a:rPr>
              <a:t>/</a:t>
            </a:r>
            <a:r>
              <a:rPr lang="en-US" altLang="ja-JP" sz="2000" dirty="0" err="1" smtClean="0">
                <a:solidFill>
                  <a:srgbClr val="333333"/>
                </a:solidFill>
                <a:hlinkClick r:id="rId4"/>
              </a:rPr>
              <a:t>ja-jp</a:t>
            </a:r>
            <a:r>
              <a:rPr lang="en-US" altLang="ja-JP" sz="2000" dirty="0" smtClean="0">
                <a:solidFill>
                  <a:srgbClr val="333333"/>
                </a:solidFill>
                <a:hlinkClick r:id="rId4"/>
              </a:rPr>
              <a:t>/documentation/articles/virtual-machines-windows-sizes/</a:t>
            </a:r>
            <a:endParaRPr kumimoji="1" lang="ja-JP" altLang="en-US" sz="2000" dirty="0" smtClean="0">
              <a:solidFill>
                <a:srgbClr val="333333"/>
              </a:solidFill>
            </a:endParaRPr>
          </a:p>
        </p:txBody>
      </p:sp>
    </p:spTree>
    <p:extLst>
      <p:ext uri="{BB962C8B-B14F-4D97-AF65-F5344CB8AC3E}">
        <p14:creationId xmlns:p14="http://schemas.microsoft.com/office/powerpoint/2010/main" val="364673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a:t>
            </a:r>
            <a:r>
              <a:rPr lang="en-US" altLang="ja-JP" dirty="0" smtClean="0"/>
              <a:t>Machine - </a:t>
            </a:r>
            <a:r>
              <a:rPr lang="ja-JP" altLang="en-US" dirty="0" smtClean="0"/>
              <a:t>価格</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ja-JP" altLang="en-US" sz="3600" dirty="0" smtClean="0"/>
              <a:t>料金</a:t>
            </a:r>
            <a:endParaRPr lang="en-US" altLang="ja-JP" sz="3600" dirty="0" smtClean="0"/>
          </a:p>
          <a:p>
            <a:pPr lvl="1">
              <a:lnSpc>
                <a:spcPct val="200000"/>
              </a:lnSpc>
            </a:pPr>
            <a:r>
              <a:rPr lang="ja-JP" altLang="en-US" dirty="0" smtClean="0"/>
              <a:t>インスタンスごとの料金</a:t>
            </a:r>
            <a:r>
              <a:rPr lang="en-US" altLang="ja-JP" dirty="0" smtClean="0"/>
              <a:t>×◯</a:t>
            </a:r>
            <a:r>
              <a:rPr lang="ja-JP" altLang="en-US" dirty="0" smtClean="0"/>
              <a:t>時間</a:t>
            </a:r>
            <a:endParaRPr lang="en-US" altLang="ja-JP" dirty="0" smtClean="0"/>
          </a:p>
          <a:p>
            <a:pPr lvl="1">
              <a:lnSpc>
                <a:spcPct val="200000"/>
              </a:lnSpc>
            </a:pPr>
            <a:r>
              <a:rPr lang="ja-JP" altLang="en-US" dirty="0" smtClean="0"/>
              <a:t>データ送信料</a:t>
            </a:r>
            <a:endParaRPr lang="en-US" altLang="ja-JP" dirty="0" smtClean="0"/>
          </a:p>
          <a:p>
            <a:pPr lvl="1">
              <a:lnSpc>
                <a:spcPct val="200000"/>
              </a:lnSpc>
            </a:pPr>
            <a:endParaRPr lang="en-US" altLang="ja-JP" sz="2267" dirty="0" smtClean="0"/>
          </a:p>
        </p:txBody>
      </p:sp>
    </p:spTree>
    <p:extLst>
      <p:ext uri="{BB962C8B-B14F-4D97-AF65-F5344CB8AC3E}">
        <p14:creationId xmlns:p14="http://schemas.microsoft.com/office/powerpoint/2010/main" val="1691309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sp>
        <p:nvSpPr>
          <p:cNvPr id="3" name="コンテンツ プレースホルダー 2"/>
          <p:cNvSpPr>
            <a:spLocks noGrp="1"/>
          </p:cNvSpPr>
          <p:nvPr>
            <p:ph sz="half" idx="1"/>
          </p:nvPr>
        </p:nvSpPr>
        <p:spPr>
          <a:xfrm>
            <a:off x="3118343" y="1348157"/>
            <a:ext cx="8464063" cy="4778011"/>
          </a:xfrm>
        </p:spPr>
        <p:txBody>
          <a:bodyPr/>
          <a:lstStyle/>
          <a:p>
            <a:r>
              <a:rPr kumimoji="1" lang="ja-JP" altLang="en-US" dirty="0" smtClean="0"/>
              <a:t>栗原</a:t>
            </a:r>
            <a:r>
              <a:rPr lang="en-US" altLang="ja-JP" dirty="0"/>
              <a:t> </a:t>
            </a:r>
            <a:r>
              <a:rPr kumimoji="1" lang="ja-JP" altLang="en-US" dirty="0" smtClean="0"/>
              <a:t>尚弘</a:t>
            </a:r>
            <a:endParaRPr kumimoji="1" lang="en-US" altLang="ja-JP" dirty="0" smtClean="0"/>
          </a:p>
          <a:p>
            <a:r>
              <a:rPr lang="ja-JP" altLang="en-US" dirty="0" smtClean="0"/>
              <a:t>愛知工業大学</a:t>
            </a:r>
            <a:r>
              <a:rPr lang="en-US" altLang="ja-JP" dirty="0" smtClean="0"/>
              <a:t> </a:t>
            </a:r>
            <a:r>
              <a:rPr lang="ja-JP" altLang="en-US" dirty="0" smtClean="0"/>
              <a:t>情報科学科</a:t>
            </a:r>
            <a:r>
              <a:rPr lang="en-US" altLang="ja-JP" dirty="0" smtClean="0"/>
              <a:t> </a:t>
            </a:r>
            <a:r>
              <a:rPr lang="ja-JP" altLang="en-US" dirty="0" smtClean="0"/>
              <a:t>学部</a:t>
            </a:r>
            <a:r>
              <a:rPr lang="en-US" altLang="ja-JP" dirty="0" smtClean="0"/>
              <a:t>3</a:t>
            </a:r>
            <a:r>
              <a:rPr lang="ja-JP" altLang="en-US" dirty="0" smtClean="0"/>
              <a:t>年</a:t>
            </a:r>
            <a:endParaRPr lang="en-US" altLang="ja-JP" dirty="0" smtClean="0"/>
          </a:p>
          <a:p>
            <a:r>
              <a:rPr lang="en-US" altLang="ja-JP" dirty="0" smtClean="0"/>
              <a:t>Twitter @soiya1919</a:t>
            </a:r>
          </a:p>
          <a:p>
            <a:r>
              <a:rPr lang="en-US" altLang="ja-JP" dirty="0" smtClean="0"/>
              <a:t>C, C++, C#, Java(Android) </a:t>
            </a:r>
          </a:p>
          <a:p>
            <a:endParaRPr kumimoji="1" lang="ja-JP" altLang="en-US" dirty="0"/>
          </a:p>
        </p:txBody>
      </p:sp>
      <p:sp>
        <p:nvSpPr>
          <p:cNvPr id="4" name="正方形/長方形 3"/>
          <p:cNvSpPr/>
          <p:nvPr/>
        </p:nvSpPr>
        <p:spPr>
          <a:xfrm>
            <a:off x="750278" y="1230925"/>
            <a:ext cx="2121877" cy="18756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dirty="0"/>
              <a:t>写真</a:t>
            </a:r>
            <a:r>
              <a:rPr lang="ja-JP" altLang="en-US" dirty="0" smtClean="0"/>
              <a:t>など</a:t>
            </a:r>
            <a:endParaRPr kumimoji="1" lang="ja-JP" altLang="en-US" dirty="0"/>
          </a:p>
        </p:txBody>
      </p:sp>
      <p:pic>
        <p:nvPicPr>
          <p:cNvPr id="5" name="図 4" descr="12801169_468757573316966_6169525740585623202_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93" y="1044410"/>
            <a:ext cx="2391325" cy="2431856"/>
          </a:xfrm>
          <a:prstGeom prst="rect">
            <a:avLst/>
          </a:prstGeom>
        </p:spPr>
      </p:pic>
    </p:spTree>
    <p:extLst>
      <p:ext uri="{BB962C8B-B14F-4D97-AF65-F5344CB8AC3E}">
        <p14:creationId xmlns:p14="http://schemas.microsoft.com/office/powerpoint/2010/main" val="54874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599105704"/>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216537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2942559576"/>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DC3C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3927926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 </a:t>
            </a:r>
            <a:r>
              <a:rPr lang="en-US" altLang="ja-JP" dirty="0" smtClean="0"/>
              <a:t>Apps - </a:t>
            </a:r>
            <a:r>
              <a:rPr lang="ja-JP" altLang="en-US" dirty="0" smtClean="0"/>
              <a:t>説明</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en-US" altLang="en-US" sz="3600" dirty="0" smtClean="0"/>
              <a:t>何ができるの？</a:t>
            </a:r>
          </a:p>
          <a:p>
            <a:pPr lvl="1">
              <a:lnSpc>
                <a:spcPct val="200000"/>
              </a:lnSpc>
            </a:pPr>
            <a:r>
              <a:rPr lang="en-US" altLang="en-US" dirty="0" smtClean="0"/>
              <a:t>Web</a:t>
            </a:r>
            <a:r>
              <a:rPr lang="ja-JP" altLang="en-US" dirty="0" smtClean="0"/>
              <a:t>アプリを作成することが</a:t>
            </a:r>
            <a:r>
              <a:rPr lang="ja-JP" altLang="en-US" dirty="0" smtClean="0"/>
              <a:t>可能</a:t>
            </a:r>
            <a:endParaRPr lang="en-US" altLang="ja-JP" dirty="0" smtClean="0"/>
          </a:p>
        </p:txBody>
      </p:sp>
      <p:pic>
        <p:nvPicPr>
          <p:cNvPr id="10" name="図 9" descr="Web App (was Websit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116000" cy="1116000"/>
          </a:xfrm>
          <a:prstGeom prst="rect">
            <a:avLst/>
          </a:prstGeom>
        </p:spPr>
      </p:pic>
    </p:spTree>
    <p:extLst>
      <p:ext uri="{BB962C8B-B14F-4D97-AF65-F5344CB8AC3E}">
        <p14:creationId xmlns:p14="http://schemas.microsoft.com/office/powerpoint/2010/main" val="2974336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 Apps - </a:t>
            </a:r>
            <a:r>
              <a:rPr kumimoji="1" lang="ja-JP" altLang="en-US" dirty="0" smtClean="0"/>
              <a:t>バックエンド</a:t>
            </a:r>
            <a:endParaRPr kumimoji="1" lang="ja-JP" altLang="en-US" dirty="0"/>
          </a:p>
        </p:txBody>
      </p:sp>
      <p:sp>
        <p:nvSpPr>
          <p:cNvPr id="3" name="コンテンツ プレースホルダー 2"/>
          <p:cNvSpPr>
            <a:spLocks noGrp="1"/>
          </p:cNvSpPr>
          <p:nvPr>
            <p:ph sz="half" idx="1"/>
          </p:nvPr>
        </p:nvSpPr>
        <p:spPr/>
        <p:txBody>
          <a:bodyPr/>
          <a:lstStyle/>
          <a:p>
            <a:pPr>
              <a:lnSpc>
                <a:spcPct val="150000"/>
              </a:lnSpc>
            </a:pPr>
            <a:r>
              <a:rPr kumimoji="1" lang="en-US" altLang="ja-JP" dirty="0" smtClean="0"/>
              <a:t>Windows Server </a:t>
            </a:r>
          </a:p>
          <a:p>
            <a:pPr>
              <a:lnSpc>
                <a:spcPct val="150000"/>
              </a:lnSpc>
            </a:pPr>
            <a:r>
              <a:rPr lang="en-US" altLang="ja-JP" dirty="0" smtClean="0"/>
              <a:t>Linux (preview)</a:t>
            </a:r>
            <a:endParaRPr kumimoji="1" lang="ja-JP" altLang="en-US" dirty="0"/>
          </a:p>
        </p:txBody>
      </p:sp>
    </p:spTree>
    <p:extLst>
      <p:ext uri="{BB962C8B-B14F-4D97-AF65-F5344CB8AC3E}">
        <p14:creationId xmlns:p14="http://schemas.microsoft.com/office/powerpoint/2010/main" val="53940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 </a:t>
            </a:r>
            <a:r>
              <a:rPr lang="en-US" altLang="ja-JP" dirty="0" smtClean="0"/>
              <a:t>Apps - </a:t>
            </a:r>
            <a:r>
              <a:rPr lang="ja-JP" altLang="en-US" dirty="0" smtClean="0"/>
              <a:t>動作可能な言語</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10" name="図 9" descr="Web App (was Websit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116000" cy="1116000"/>
          </a:xfrm>
          <a:prstGeom prst="rect">
            <a:avLst/>
          </a:prstGeom>
        </p:spPr>
      </p:pic>
      <p:pic>
        <p:nvPicPr>
          <p:cNvPr id="7" name="図 6" descr="c0d23d2d6769e53e24a1b3136c064577-php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7346" y="1918118"/>
            <a:ext cx="2407260" cy="1444356"/>
          </a:xfrm>
          <a:prstGeom prst="rect">
            <a:avLst/>
          </a:prstGeom>
        </p:spPr>
      </p:pic>
      <p:pic>
        <p:nvPicPr>
          <p:cNvPr id="8" name="図 7" descr="python-logo-master-v3-T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6695" y="3554607"/>
            <a:ext cx="2990565" cy="1010124"/>
          </a:xfrm>
          <a:prstGeom prst="rect">
            <a:avLst/>
          </a:prstGeom>
        </p:spPr>
      </p:pic>
      <p:pic>
        <p:nvPicPr>
          <p:cNvPr id="11" name="図 10" descr="NET_h_rgb_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498" y="2266358"/>
            <a:ext cx="2678863" cy="661549"/>
          </a:xfrm>
          <a:prstGeom prst="rect">
            <a:avLst/>
          </a:prstGeom>
        </p:spPr>
      </p:pic>
      <p:sp>
        <p:nvSpPr>
          <p:cNvPr id="6" name="テキスト ボックス 5"/>
          <p:cNvSpPr txBox="1"/>
          <p:nvPr/>
        </p:nvSpPr>
        <p:spPr>
          <a:xfrm>
            <a:off x="586741" y="1223115"/>
            <a:ext cx="3510116" cy="914400"/>
          </a:xfrm>
          <a:prstGeom prst="rect">
            <a:avLst/>
          </a:prstGeom>
        </p:spPr>
        <p:txBody>
          <a:bodyPr vert="horz" wrap="none" lIns="91440" tIns="45720" rIns="91440" bIns="45720" rtlCol="0" anchor="ctr">
            <a:normAutofit/>
          </a:bodyPr>
          <a:lstStyle/>
          <a:p>
            <a:r>
              <a:rPr lang="en-US" altLang="ja-JP" sz="3200" dirty="0" smtClean="0">
                <a:solidFill>
                  <a:srgbClr val="333333"/>
                </a:solidFill>
              </a:rPr>
              <a:t>Windows</a:t>
            </a:r>
            <a:r>
              <a:rPr kumimoji="1" lang="en-US" altLang="ja-JP" sz="3200" dirty="0" smtClean="0">
                <a:solidFill>
                  <a:srgbClr val="333333"/>
                </a:solidFill>
              </a:rPr>
              <a:t> Server</a:t>
            </a:r>
            <a:endParaRPr kumimoji="1" lang="ja-JP" altLang="en-US" sz="3200" dirty="0" smtClean="0">
              <a:solidFill>
                <a:srgbClr val="333333"/>
              </a:solidFill>
            </a:endParaRPr>
          </a:p>
        </p:txBody>
      </p:sp>
      <p:sp>
        <p:nvSpPr>
          <p:cNvPr id="15" name="角丸四角形 14"/>
          <p:cNvSpPr/>
          <p:nvPr/>
        </p:nvSpPr>
        <p:spPr>
          <a:xfrm>
            <a:off x="602514" y="1918118"/>
            <a:ext cx="9116674" cy="2845611"/>
          </a:xfrm>
          <a:prstGeom prst="roundRect">
            <a:avLst/>
          </a:prstGeom>
          <a:no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498" y="3482526"/>
            <a:ext cx="2310581" cy="988929"/>
          </a:xfrm>
          <a:prstGeom prst="rect">
            <a:avLst/>
          </a:prstGeom>
        </p:spPr>
      </p:pic>
      <p:pic>
        <p:nvPicPr>
          <p:cNvPr id="18" name="図 17" descr="2000px-Tomcat-logo.sv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9194" y="2266358"/>
            <a:ext cx="2566976" cy="1710890"/>
          </a:xfrm>
          <a:prstGeom prst="rect">
            <a:avLst/>
          </a:prstGeom>
        </p:spPr>
      </p:pic>
      <p:sp>
        <p:nvSpPr>
          <p:cNvPr id="20" name="テキスト ボックス 19"/>
          <p:cNvSpPr txBox="1"/>
          <p:nvPr/>
        </p:nvSpPr>
        <p:spPr>
          <a:xfrm>
            <a:off x="586741" y="4852948"/>
            <a:ext cx="3510116" cy="914400"/>
          </a:xfrm>
          <a:prstGeom prst="rect">
            <a:avLst/>
          </a:prstGeom>
        </p:spPr>
        <p:txBody>
          <a:bodyPr vert="horz" wrap="none" lIns="91440" tIns="45720" rIns="91440" bIns="45720" rtlCol="0" anchor="ctr">
            <a:normAutofit/>
          </a:bodyPr>
          <a:lstStyle/>
          <a:p>
            <a:r>
              <a:rPr kumimoji="1" lang="en-US" altLang="ja-JP" sz="3200" dirty="0" smtClean="0">
                <a:solidFill>
                  <a:srgbClr val="333333"/>
                </a:solidFill>
              </a:rPr>
              <a:t>Linux</a:t>
            </a:r>
            <a:endParaRPr kumimoji="1" lang="ja-JP" altLang="en-US" sz="3200" dirty="0" smtClean="0">
              <a:solidFill>
                <a:srgbClr val="333333"/>
              </a:solidFill>
            </a:endParaRPr>
          </a:p>
        </p:txBody>
      </p:sp>
      <p:pic>
        <p:nvPicPr>
          <p:cNvPr id="23" name="図 22" descr="c0d23d2d6769e53e24a1b3136c064577-php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617" y="5433822"/>
            <a:ext cx="2407260" cy="1444356"/>
          </a:xfrm>
          <a:prstGeom prst="rect">
            <a:avLst/>
          </a:prstGeom>
        </p:spPr>
      </p:pic>
      <p:pic>
        <p:nvPicPr>
          <p:cNvPr id="24" name="図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497" y="5643340"/>
            <a:ext cx="2310581" cy="988929"/>
          </a:xfrm>
          <a:prstGeom prst="rect">
            <a:avLst/>
          </a:prstGeom>
        </p:spPr>
      </p:pic>
      <p:sp>
        <p:nvSpPr>
          <p:cNvPr id="25" name="角丸四角形 24"/>
          <p:cNvSpPr/>
          <p:nvPr/>
        </p:nvSpPr>
        <p:spPr>
          <a:xfrm>
            <a:off x="602514" y="5550798"/>
            <a:ext cx="9116674" cy="1174011"/>
          </a:xfrm>
          <a:prstGeom prst="roundRect">
            <a:avLst/>
          </a:prstGeom>
          <a:noFill/>
          <a:ln w="762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889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Mobile Apps </a:t>
            </a:r>
            <a:r>
              <a:rPr lang="en-US" altLang="ja-JP" dirty="0" smtClean="0"/>
              <a:t>- </a:t>
            </a:r>
            <a:r>
              <a:rPr lang="ja-JP" altLang="en-US" dirty="0" smtClean="0"/>
              <a:t>説明</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en-US" altLang="en-US" sz="3600" dirty="0" smtClean="0"/>
              <a:t>何ができるの</a:t>
            </a:r>
            <a:r>
              <a:rPr lang="en-US" altLang="en-US" sz="3600" dirty="0" smtClean="0"/>
              <a:t>？</a:t>
            </a:r>
          </a:p>
          <a:p>
            <a:pPr lvl="1">
              <a:lnSpc>
                <a:spcPct val="200000"/>
              </a:lnSpc>
            </a:pPr>
            <a:r>
              <a:rPr lang="ja-JP" altLang="en-US" sz="3067" dirty="0" smtClean="0"/>
              <a:t>データアクセス，オフライン同期，プッシュ通知</a:t>
            </a:r>
            <a:endParaRPr lang="en-US" altLang="ja-JP" sz="3067" dirty="0" smtClean="0"/>
          </a:p>
          <a:p>
            <a:pPr lvl="1">
              <a:lnSpc>
                <a:spcPct val="200000"/>
              </a:lnSpc>
            </a:pPr>
            <a:r>
              <a:rPr lang="en-US" altLang="ja-JP" sz="3067" dirty="0" smtClean="0"/>
              <a:t>IOS, Android, </a:t>
            </a:r>
            <a:r>
              <a:rPr lang="en-US" altLang="ja-JP" sz="3067" dirty="0" err="1" smtClean="0"/>
              <a:t>Xamarin</a:t>
            </a:r>
            <a:r>
              <a:rPr lang="ja-JP" altLang="en-US" sz="3067" dirty="0" smtClean="0"/>
              <a:t>でも移植使用可能</a:t>
            </a:r>
            <a:endParaRPr lang="en-US" altLang="ja-JP" sz="3067" dirty="0" smtClean="0"/>
          </a:p>
          <a:p>
            <a:pPr lvl="1">
              <a:lnSpc>
                <a:spcPct val="200000"/>
              </a:lnSpc>
            </a:pPr>
            <a:endParaRPr lang="en-US" altLang="en-US" sz="3067" dirty="0" smtClean="0"/>
          </a:p>
        </p:txBody>
      </p:sp>
      <p:pic>
        <p:nvPicPr>
          <p:cNvPr id="7" name="図 6" descr="Mobile App (was Mobile Servic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80000"/>
            <a:ext cx="1116000" cy="1116000"/>
          </a:xfrm>
          <a:prstGeom prst="rect">
            <a:avLst/>
          </a:prstGeom>
        </p:spPr>
      </p:pic>
    </p:spTree>
    <p:extLst>
      <p:ext uri="{BB962C8B-B14F-4D97-AF65-F5344CB8AC3E}">
        <p14:creationId xmlns:p14="http://schemas.microsoft.com/office/powerpoint/2010/main" val="998532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 Service</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App Servi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1915" y="3251368"/>
            <a:ext cx="1260000" cy="1260000"/>
          </a:xfrm>
          <a:prstGeom prst="rect">
            <a:avLst/>
          </a:prstGeom>
        </p:spPr>
      </p:pic>
      <p:pic>
        <p:nvPicPr>
          <p:cNvPr id="6" name="図 5" descr="Web App (was Websit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174" y="1123460"/>
            <a:ext cx="899999" cy="899999"/>
          </a:xfrm>
          <a:prstGeom prst="rect">
            <a:avLst/>
          </a:prstGeom>
        </p:spPr>
      </p:pic>
      <p:pic>
        <p:nvPicPr>
          <p:cNvPr id="7" name="図 6" descr="Mobile App (was Mobile Service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174" y="2665338"/>
            <a:ext cx="899999" cy="899999"/>
          </a:xfrm>
          <a:prstGeom prst="rect">
            <a:avLst/>
          </a:prstGeom>
        </p:spPr>
      </p:pic>
      <p:pic>
        <p:nvPicPr>
          <p:cNvPr id="8" name="図 7" descr="API App.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9174" y="4148692"/>
            <a:ext cx="899999" cy="899999"/>
          </a:xfrm>
          <a:prstGeom prst="rect">
            <a:avLst/>
          </a:prstGeom>
        </p:spPr>
      </p:pic>
      <p:pic>
        <p:nvPicPr>
          <p:cNvPr id="9" name="図 8" descr="Logic Ap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9174" y="5661308"/>
            <a:ext cx="899999" cy="899999"/>
          </a:xfrm>
          <a:prstGeom prst="rect">
            <a:avLst/>
          </a:prstGeom>
        </p:spPr>
      </p:pic>
      <p:sp>
        <p:nvSpPr>
          <p:cNvPr id="10" name="テキスト ボックス 9"/>
          <p:cNvSpPr txBox="1"/>
          <p:nvPr/>
        </p:nvSpPr>
        <p:spPr>
          <a:xfrm>
            <a:off x="2627338" y="1116255"/>
            <a:ext cx="1393372" cy="914400"/>
          </a:xfrm>
          <a:prstGeom prst="rect">
            <a:avLst/>
          </a:prstGeom>
        </p:spPr>
        <p:txBody>
          <a:bodyPr vert="horz" wrap="none" lIns="91440" tIns="45720" rIns="91440" bIns="45720" rtlCol="0" anchor="ctr">
            <a:normAutofit/>
          </a:bodyPr>
          <a:lstStyle/>
          <a:p>
            <a:r>
              <a:rPr lang="en-US" altLang="ja-JP" sz="3200" dirty="0"/>
              <a:t>Web App</a:t>
            </a:r>
            <a:endParaRPr kumimoji="1" lang="ja-JP" altLang="en-US" sz="3200" dirty="0" smtClean="0"/>
          </a:p>
        </p:txBody>
      </p:sp>
      <p:sp>
        <p:nvSpPr>
          <p:cNvPr id="13" name="テキスト ボックス 12"/>
          <p:cNvSpPr txBox="1"/>
          <p:nvPr/>
        </p:nvSpPr>
        <p:spPr>
          <a:xfrm>
            <a:off x="2627338" y="2658132"/>
            <a:ext cx="1393372" cy="914400"/>
          </a:xfrm>
          <a:prstGeom prst="rect">
            <a:avLst/>
          </a:prstGeom>
        </p:spPr>
        <p:txBody>
          <a:bodyPr vert="horz" wrap="none" lIns="91440" tIns="45720" rIns="91440" bIns="45720" rtlCol="0" anchor="ctr">
            <a:normAutofit/>
          </a:bodyPr>
          <a:lstStyle/>
          <a:p>
            <a:r>
              <a:rPr lang="en-US" altLang="ja-JP" sz="3200" dirty="0" smtClean="0"/>
              <a:t>Mobile Apps</a:t>
            </a:r>
            <a:endParaRPr kumimoji="1" lang="ja-JP" altLang="en-US" sz="3200" dirty="0" smtClean="0"/>
          </a:p>
        </p:txBody>
      </p:sp>
      <p:sp>
        <p:nvSpPr>
          <p:cNvPr id="14" name="テキスト ボックス 13"/>
          <p:cNvSpPr txBox="1"/>
          <p:nvPr/>
        </p:nvSpPr>
        <p:spPr>
          <a:xfrm>
            <a:off x="2627338" y="4098987"/>
            <a:ext cx="1393372" cy="914400"/>
          </a:xfrm>
          <a:prstGeom prst="rect">
            <a:avLst/>
          </a:prstGeom>
        </p:spPr>
        <p:txBody>
          <a:bodyPr vert="horz" wrap="none" lIns="91440" tIns="45720" rIns="91440" bIns="45720" rtlCol="0" anchor="ctr">
            <a:normAutofit/>
          </a:bodyPr>
          <a:lstStyle/>
          <a:p>
            <a:r>
              <a:rPr lang="en-US" altLang="ja-JP" sz="3200" dirty="0" smtClean="0"/>
              <a:t>API Apps</a:t>
            </a:r>
            <a:endParaRPr kumimoji="1" lang="ja-JP" altLang="en-US" sz="3200" dirty="0" smtClean="0"/>
          </a:p>
        </p:txBody>
      </p:sp>
      <p:sp>
        <p:nvSpPr>
          <p:cNvPr id="15" name="テキスト ボックス 14"/>
          <p:cNvSpPr txBox="1"/>
          <p:nvPr/>
        </p:nvSpPr>
        <p:spPr>
          <a:xfrm>
            <a:off x="2627338" y="5654103"/>
            <a:ext cx="1393372" cy="914400"/>
          </a:xfrm>
          <a:prstGeom prst="rect">
            <a:avLst/>
          </a:prstGeom>
        </p:spPr>
        <p:txBody>
          <a:bodyPr vert="horz" wrap="none" lIns="91440" tIns="45720" rIns="91440" bIns="45720" rtlCol="0" anchor="ctr">
            <a:normAutofit/>
          </a:bodyPr>
          <a:lstStyle/>
          <a:p>
            <a:r>
              <a:rPr lang="en-US" altLang="ja-JP" sz="3200" dirty="0" smtClean="0"/>
              <a:t>Logic Apps</a:t>
            </a:r>
            <a:endParaRPr kumimoji="1" lang="ja-JP" altLang="en-US" sz="3200" dirty="0" smtClean="0"/>
          </a:p>
        </p:txBody>
      </p:sp>
      <p:sp>
        <p:nvSpPr>
          <p:cNvPr id="18" name="テキスト ボックス 17"/>
          <p:cNvSpPr txBox="1"/>
          <p:nvPr/>
        </p:nvSpPr>
        <p:spPr>
          <a:xfrm>
            <a:off x="8582515" y="3424168"/>
            <a:ext cx="1393372" cy="914400"/>
          </a:xfrm>
          <a:prstGeom prst="rect">
            <a:avLst/>
          </a:prstGeom>
        </p:spPr>
        <p:txBody>
          <a:bodyPr vert="horz" wrap="none" lIns="91440" tIns="45720" rIns="91440" bIns="45720" rtlCol="0" anchor="ctr">
            <a:normAutofit/>
          </a:bodyPr>
          <a:lstStyle/>
          <a:p>
            <a:r>
              <a:rPr kumimoji="1" lang="en-US" altLang="ja-JP" sz="3200" dirty="0" smtClean="0"/>
              <a:t>App</a:t>
            </a:r>
            <a:r>
              <a:rPr lang="en-US" altLang="ja-JP" sz="3200" dirty="0"/>
              <a:t> </a:t>
            </a:r>
            <a:r>
              <a:rPr lang="en-US" altLang="ja-JP" sz="3200" dirty="0" smtClean="0"/>
              <a:t>Service</a:t>
            </a:r>
            <a:endParaRPr kumimoji="1" lang="ja-JP" altLang="en-US" sz="3200" dirty="0" smtClean="0"/>
          </a:p>
        </p:txBody>
      </p:sp>
      <p:sp>
        <p:nvSpPr>
          <p:cNvPr id="16" name="右中かっこ 15"/>
          <p:cNvSpPr/>
          <p:nvPr/>
        </p:nvSpPr>
        <p:spPr>
          <a:xfrm>
            <a:off x="4920895" y="1323089"/>
            <a:ext cx="1403997" cy="5186500"/>
          </a:xfrm>
          <a:prstGeom prst="rightBrace">
            <a:avLst/>
          </a:prstGeom>
          <a:ln>
            <a:solidFill>
              <a:srgbClr val="0078D7"/>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a:solidFill>
                <a:srgbClr val="0078D7"/>
              </a:solidFill>
            </a:endParaRPr>
          </a:p>
        </p:txBody>
      </p:sp>
    </p:spTree>
    <p:extLst>
      <p:ext uri="{BB962C8B-B14F-4D97-AF65-F5344CB8AC3E}">
        <p14:creationId xmlns:p14="http://schemas.microsoft.com/office/powerpoint/2010/main" val="1833151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434620223"/>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
        <p:nvSpPr>
          <p:cNvPr id="3" name="テキスト ボックス 2"/>
          <p:cNvSpPr txBox="1"/>
          <p:nvPr/>
        </p:nvSpPr>
        <p:spPr>
          <a:xfrm>
            <a:off x="-2573867" y="5909733"/>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49355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897179304"/>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DC3C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
        <p:nvSpPr>
          <p:cNvPr id="3" name="テキスト ボックス 2"/>
          <p:cNvSpPr txBox="1"/>
          <p:nvPr/>
        </p:nvSpPr>
        <p:spPr>
          <a:xfrm>
            <a:off x="-914400" y="56218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275298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Azure Machine </a:t>
            </a:r>
            <a:r>
              <a:rPr lang="en-US" altLang="ja-JP" dirty="0" smtClean="0"/>
              <a:t>Learning - </a:t>
            </a:r>
            <a:r>
              <a:rPr lang="ja-JP" altLang="en-US" dirty="0" smtClean="0"/>
              <a:t>説明</a:t>
            </a:r>
            <a:r>
              <a:rPr lang="en-US" altLang="ja-JP" dirty="0" smtClean="0"/>
              <a:t> </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en-US" altLang="en-US" sz="3600" dirty="0" smtClean="0"/>
              <a:t>何ができるの？</a:t>
            </a:r>
          </a:p>
          <a:p>
            <a:pPr lvl="1">
              <a:lnSpc>
                <a:spcPct val="200000"/>
              </a:lnSpc>
            </a:pPr>
            <a:r>
              <a:rPr lang="ja-JP" altLang="en-US" dirty="0" smtClean="0"/>
              <a:t>機械学習ができます</a:t>
            </a:r>
            <a:endParaRPr lang="en-US" altLang="ja-JP" dirty="0" smtClean="0"/>
          </a:p>
        </p:txBody>
      </p:sp>
      <p:pic>
        <p:nvPicPr>
          <p:cNvPr id="3" name="図 2" descr="Machine Learni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80000"/>
            <a:ext cx="1116000" cy="1116000"/>
          </a:xfrm>
          <a:prstGeom prst="rect">
            <a:avLst/>
          </a:prstGeom>
        </p:spPr>
      </p:pic>
    </p:spTree>
    <p:extLst>
      <p:ext uri="{BB962C8B-B14F-4D97-AF65-F5344CB8AC3E}">
        <p14:creationId xmlns:p14="http://schemas.microsoft.com/office/powerpoint/2010/main" val="126489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概要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160810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Azure Machine </a:t>
            </a:r>
            <a:r>
              <a:rPr lang="en-US" altLang="ja-JP" dirty="0" smtClean="0"/>
              <a:t>Learning - </a:t>
            </a:r>
            <a:r>
              <a:rPr lang="ja-JP" altLang="en-US" dirty="0" smtClean="0"/>
              <a:t>価格</a:t>
            </a:r>
            <a:r>
              <a:rPr lang="en-US" altLang="ja-JP" dirty="0" smtClean="0"/>
              <a:t> </a:t>
            </a:r>
            <a:endParaRPr kumimoji="1" lang="ja-JP" altLang="en-US" dirty="0"/>
          </a:p>
        </p:txBody>
      </p:sp>
      <p:pic>
        <p:nvPicPr>
          <p:cNvPr id="8" name="図 7" descr="スクリーンショット 2016-06-05 23.54.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573"/>
            <a:ext cx="12192000" cy="5896857"/>
          </a:xfrm>
          <a:prstGeom prst="rect">
            <a:avLst/>
          </a:prstGeom>
        </p:spPr>
      </p:pic>
    </p:spTree>
    <p:extLst>
      <p:ext uri="{BB962C8B-B14F-4D97-AF65-F5344CB8AC3E}">
        <p14:creationId xmlns:p14="http://schemas.microsoft.com/office/powerpoint/2010/main" val="159217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Azure Machine </a:t>
            </a:r>
            <a:r>
              <a:rPr lang="en-US" altLang="ja-JP" dirty="0" smtClean="0"/>
              <a:t>Learning - </a:t>
            </a:r>
            <a:r>
              <a:rPr lang="ja-JP" altLang="en-US" dirty="0" smtClean="0"/>
              <a:t>学び</a:t>
            </a:r>
            <a:r>
              <a:rPr lang="en-US" altLang="ja-JP" dirty="0" smtClean="0"/>
              <a:t> </a:t>
            </a:r>
            <a:endParaRPr kumimoji="1" lang="ja-JP" altLang="en-US" dirty="0"/>
          </a:p>
        </p:txBody>
      </p:sp>
      <p:sp>
        <p:nvSpPr>
          <p:cNvPr id="3" name="テキスト ボックス 2"/>
          <p:cNvSpPr txBox="1"/>
          <p:nvPr/>
        </p:nvSpPr>
        <p:spPr>
          <a:xfrm>
            <a:off x="1655828" y="861358"/>
            <a:ext cx="8880345" cy="914400"/>
          </a:xfrm>
          <a:prstGeom prst="rect">
            <a:avLst/>
          </a:prstGeom>
        </p:spPr>
        <p:txBody>
          <a:bodyPr vert="horz" wrap="none" lIns="91440" tIns="45720" rIns="91440" bIns="45720" rtlCol="0" anchor="ctr">
            <a:normAutofit/>
          </a:bodyPr>
          <a:lstStyle/>
          <a:p>
            <a:r>
              <a:rPr lang="en-US" altLang="ja-JP" sz="3600" dirty="0" smtClean="0">
                <a:solidFill>
                  <a:srgbClr val="333333"/>
                </a:solidFill>
              </a:rPr>
              <a:t>Azure Machine Learning</a:t>
            </a:r>
            <a:r>
              <a:rPr lang="ja-JP" altLang="en-US" sz="3600" dirty="0">
                <a:solidFill>
                  <a:srgbClr val="333333"/>
                </a:solidFill>
              </a:rPr>
              <a:t>を無料で使う方法</a:t>
            </a:r>
            <a:endParaRPr kumimoji="1" lang="ja-JP" altLang="en-US" sz="3600" dirty="0" smtClean="0">
              <a:solidFill>
                <a:srgbClr val="333333"/>
              </a:solidFill>
            </a:endParaRPr>
          </a:p>
        </p:txBody>
      </p:sp>
      <p:pic>
        <p:nvPicPr>
          <p:cNvPr id="4" name="図 3" descr="スクリーンショット 2016-06-11 8.3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441" y="1852620"/>
            <a:ext cx="5897119" cy="3817928"/>
          </a:xfrm>
          <a:prstGeom prst="rect">
            <a:avLst/>
          </a:prstGeom>
        </p:spPr>
      </p:pic>
      <p:sp>
        <p:nvSpPr>
          <p:cNvPr id="5" name="テキスト ボックス 4"/>
          <p:cNvSpPr txBox="1"/>
          <p:nvPr/>
        </p:nvSpPr>
        <p:spPr>
          <a:xfrm>
            <a:off x="3400149" y="5839702"/>
            <a:ext cx="5391703" cy="914400"/>
          </a:xfrm>
          <a:prstGeom prst="rect">
            <a:avLst/>
          </a:prstGeom>
        </p:spPr>
        <p:txBody>
          <a:bodyPr vert="horz" wrap="none" lIns="91440" tIns="45720" rIns="91440" bIns="45720" rtlCol="0" anchor="ctr">
            <a:normAutofit/>
          </a:bodyPr>
          <a:lstStyle/>
          <a:p>
            <a:r>
              <a:rPr lang="en-US" altLang="ja-JP" sz="3200" dirty="0">
                <a:solidFill>
                  <a:srgbClr val="333333"/>
                </a:solidFill>
              </a:rPr>
              <a:t>http://</a:t>
            </a:r>
            <a:r>
              <a:rPr lang="en-US" altLang="ja-JP" sz="3200" dirty="0" err="1">
                <a:solidFill>
                  <a:srgbClr val="333333"/>
                </a:solidFill>
              </a:rPr>
              <a:t>garicchi.com</a:t>
            </a:r>
            <a:r>
              <a:rPr lang="en-US" altLang="ja-JP" sz="3200" dirty="0">
                <a:solidFill>
                  <a:srgbClr val="333333"/>
                </a:solidFill>
              </a:rPr>
              <a:t>/?p=19344</a:t>
            </a:r>
            <a:endParaRPr kumimoji="1" lang="ja-JP" altLang="en-US" sz="3200" dirty="0" smtClean="0">
              <a:solidFill>
                <a:srgbClr val="333333"/>
              </a:solidFill>
            </a:endParaRPr>
          </a:p>
        </p:txBody>
      </p:sp>
    </p:spTree>
    <p:extLst>
      <p:ext uri="{BB962C8B-B14F-4D97-AF65-F5344CB8AC3E}">
        <p14:creationId xmlns:p14="http://schemas.microsoft.com/office/powerpoint/2010/main" val="2422811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Azure Functions - </a:t>
            </a:r>
            <a:r>
              <a:rPr kumimoji="1" lang="ja-JP" altLang="en-US" dirty="0" smtClean="0"/>
              <a:t>説明</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ja-JP" altLang="en-US" sz="3600" dirty="0" smtClean="0"/>
              <a:t>なにこれ？</a:t>
            </a:r>
            <a:endParaRPr lang="en-US" altLang="ja-JP" sz="3600" dirty="0" smtClean="0"/>
          </a:p>
          <a:p>
            <a:pPr lvl="1">
              <a:lnSpc>
                <a:spcPct val="200000"/>
              </a:lnSpc>
            </a:pPr>
            <a:r>
              <a:rPr lang="ja-JP" altLang="en-US" sz="3067" dirty="0" smtClean="0"/>
              <a:t>巷で話題のサーバーレスアーキテクチャです</a:t>
            </a:r>
            <a:endParaRPr lang="en-US" altLang="ja-JP" sz="3067" dirty="0" smtClean="0"/>
          </a:p>
          <a:p>
            <a:pPr>
              <a:lnSpc>
                <a:spcPct val="200000"/>
              </a:lnSpc>
            </a:pPr>
            <a:r>
              <a:rPr lang="ja-JP" altLang="en-US" sz="3600" dirty="0" smtClean="0"/>
              <a:t>なにができるの？</a:t>
            </a:r>
            <a:endParaRPr lang="en-US" altLang="ja-JP" sz="3600" dirty="0" smtClean="0"/>
          </a:p>
          <a:p>
            <a:pPr lvl="1">
              <a:lnSpc>
                <a:spcPct val="200000"/>
              </a:lnSpc>
            </a:pPr>
            <a:r>
              <a:rPr lang="ja-JP" altLang="en-US" sz="2800" dirty="0"/>
              <a:t>小規模なコード </a:t>
            </a:r>
            <a:r>
              <a:rPr lang="en-US" altLang="ja-JP" sz="2800" dirty="0"/>
              <a:t>("</a:t>
            </a:r>
            <a:r>
              <a:rPr lang="ja-JP" altLang="en-US" sz="2800" dirty="0"/>
              <a:t>関数</a:t>
            </a:r>
            <a:r>
              <a:rPr lang="en-US" altLang="ja-JP" sz="2800" dirty="0"/>
              <a:t>") </a:t>
            </a:r>
            <a:r>
              <a:rPr lang="ja-JP" altLang="en-US" sz="2800" dirty="0"/>
              <a:t>をクラウドで手軽に実行できる</a:t>
            </a:r>
            <a:endParaRPr lang="en-US" altLang="en-US" sz="3067"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00" y="5580000"/>
            <a:ext cx="1116000" cy="1116000"/>
          </a:xfrm>
          <a:prstGeom prst="rect">
            <a:avLst/>
          </a:prstGeom>
        </p:spPr>
      </p:pic>
    </p:spTree>
    <p:extLst>
      <p:ext uri="{BB962C8B-B14F-4D97-AF65-F5344CB8AC3E}">
        <p14:creationId xmlns:p14="http://schemas.microsoft.com/office/powerpoint/2010/main" val="111098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Azure Functions - </a:t>
            </a:r>
            <a:r>
              <a:rPr lang="ja-JP" altLang="en-US" dirty="0"/>
              <a:t>説明</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dirty="0" smtClean="0"/>
              <a:t>使える言語</a:t>
            </a:r>
            <a:endParaRPr kumimoji="1" lang="en-US" altLang="ja-JP" dirty="0" smtClean="0"/>
          </a:p>
          <a:p>
            <a:pPr lvl="1"/>
            <a:r>
              <a:rPr lang="en-US" altLang="ja-JP" dirty="0" smtClean="0"/>
              <a:t>C#, F#, </a:t>
            </a:r>
            <a:r>
              <a:rPr lang="en-US" altLang="ja-JP" dirty="0" err="1" smtClean="0"/>
              <a:t>Node.js</a:t>
            </a:r>
            <a:r>
              <a:rPr lang="en-US" altLang="ja-JP" dirty="0" smtClean="0"/>
              <a:t>, Python, PHP, Batch, Bash</a:t>
            </a:r>
          </a:p>
          <a:p>
            <a:r>
              <a:rPr lang="ja-JP" altLang="en-US" dirty="0" smtClean="0"/>
              <a:t>どんなことに使えるの？</a:t>
            </a:r>
            <a:endParaRPr lang="en-US" altLang="ja-JP" dirty="0" smtClean="0"/>
          </a:p>
          <a:p>
            <a:pPr lvl="1"/>
            <a:r>
              <a:rPr kumimoji="1" lang="ja-JP" altLang="en-US" dirty="0" smtClean="0"/>
              <a:t>定期実行</a:t>
            </a:r>
            <a:endParaRPr kumimoji="1" lang="en-US" altLang="ja-JP" dirty="0" smtClean="0"/>
          </a:p>
          <a:p>
            <a:pPr lvl="1"/>
            <a:r>
              <a:rPr lang="en-US" altLang="ja-JP" dirty="0" err="1" smtClean="0"/>
              <a:t>Webhook</a:t>
            </a:r>
            <a:r>
              <a:rPr lang="en-US" altLang="ja-JP" dirty="0" smtClean="0"/>
              <a:t>/HTTP</a:t>
            </a:r>
            <a:r>
              <a:rPr lang="ja-JP" altLang="en-US" dirty="0" smtClean="0"/>
              <a:t>要求された際に実行</a:t>
            </a:r>
            <a:endParaRPr lang="en-US" altLang="ja-JP" dirty="0" smtClean="0"/>
          </a:p>
          <a:p>
            <a:pPr lvl="1"/>
            <a:r>
              <a:rPr lang="en-US" altLang="ja-JP" dirty="0" smtClean="0"/>
              <a:t>Azure</a:t>
            </a:r>
            <a:r>
              <a:rPr lang="ja-JP" altLang="en-US" dirty="0" smtClean="0"/>
              <a:t>サービスのイベントで実行</a:t>
            </a:r>
            <a:endParaRPr lang="en-US" altLang="ja-JP" dirty="0" smtClean="0"/>
          </a:p>
        </p:txBody>
      </p:sp>
      <p:sp>
        <p:nvSpPr>
          <p:cNvPr id="4" name="テキスト ボックス 3"/>
          <p:cNvSpPr txBox="1"/>
          <p:nvPr/>
        </p:nvSpPr>
        <p:spPr>
          <a:xfrm>
            <a:off x="10353368" y="2403987"/>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000" y="5580000"/>
            <a:ext cx="1116000" cy="1116000"/>
          </a:xfrm>
          <a:prstGeom prst="rect">
            <a:avLst/>
          </a:prstGeom>
        </p:spPr>
      </p:pic>
    </p:spTree>
    <p:extLst>
      <p:ext uri="{BB962C8B-B14F-4D97-AF65-F5344CB8AC3E}">
        <p14:creationId xmlns:p14="http://schemas.microsoft.com/office/powerpoint/2010/main" val="29120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他社製品と比べて</a:t>
            </a:r>
            <a:endParaRPr kumimoji="1" lang="ja-JP" altLang="en-US" dirty="0"/>
          </a:p>
        </p:txBody>
      </p:sp>
      <p:sp>
        <p:nvSpPr>
          <p:cNvPr id="3" name="コンテンツ プレースホルダー 2"/>
          <p:cNvSpPr>
            <a:spLocks noGrp="1"/>
          </p:cNvSpPr>
          <p:nvPr>
            <p:ph sz="half" idx="1"/>
          </p:nvPr>
        </p:nvSpPr>
        <p:spPr>
          <a:xfrm>
            <a:off x="778934" y="1220842"/>
            <a:ext cx="10972800" cy="2335158"/>
          </a:xfrm>
        </p:spPr>
        <p:txBody>
          <a:bodyPr>
            <a:normAutofit/>
          </a:bodyPr>
          <a:lstStyle/>
          <a:p>
            <a:r>
              <a:rPr lang="en-US" altLang="ja-JP" dirty="0"/>
              <a:t>Amazon Web Services</a:t>
            </a:r>
          </a:p>
          <a:p>
            <a:pPr lvl="1"/>
            <a:r>
              <a:rPr lang="ja-JP" altLang="en-US" dirty="0" smtClean="0"/>
              <a:t>クレジットカード情報</a:t>
            </a:r>
            <a:r>
              <a:rPr lang="ja-JP" altLang="en-US" dirty="0"/>
              <a:t>が必須</a:t>
            </a:r>
            <a:endParaRPr lang="en-US" altLang="ja-JP" dirty="0"/>
          </a:p>
          <a:p>
            <a:pPr lvl="1"/>
            <a:r>
              <a:rPr lang="ja-JP" altLang="en-US" dirty="0"/>
              <a:t>学生会員で</a:t>
            </a:r>
            <a:r>
              <a:rPr lang="en-US" altLang="ja-JP" dirty="0"/>
              <a:t>35or100$/</a:t>
            </a:r>
            <a:r>
              <a:rPr lang="ja-JP" altLang="en-US" dirty="0"/>
              <a:t>月</a:t>
            </a:r>
            <a:r>
              <a:rPr lang="en-US" altLang="ja-JP" dirty="0"/>
              <a:t>(</a:t>
            </a:r>
            <a:r>
              <a:rPr lang="ja-JP" altLang="en-US" dirty="0"/>
              <a:t>非加盟校</a:t>
            </a:r>
            <a:r>
              <a:rPr lang="en-US" altLang="ja-JP" dirty="0"/>
              <a:t>,</a:t>
            </a:r>
            <a:r>
              <a:rPr lang="ja-JP" altLang="en-US" dirty="0"/>
              <a:t>加盟校</a:t>
            </a:r>
            <a:r>
              <a:rPr lang="en-US" altLang="ja-JP" dirty="0"/>
              <a:t>)</a:t>
            </a:r>
            <a:r>
              <a:rPr lang="ja-JP" altLang="en-US" dirty="0" smtClean="0"/>
              <a:t>支援</a:t>
            </a:r>
            <a:endParaRPr kumimoji="1" lang="en-US" altLang="ja-JP" dirty="0" smtClean="0"/>
          </a:p>
        </p:txBody>
      </p:sp>
      <p:sp>
        <p:nvSpPr>
          <p:cNvPr id="4" name="テキスト ボックス 3"/>
          <p:cNvSpPr txBox="1"/>
          <p:nvPr/>
        </p:nvSpPr>
        <p:spPr>
          <a:xfrm>
            <a:off x="7619449" y="629789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5" name="テキスト ボックス 4"/>
          <p:cNvSpPr txBox="1"/>
          <p:nvPr/>
        </p:nvSpPr>
        <p:spPr>
          <a:xfrm>
            <a:off x="3315871" y="6315535"/>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6" name="テキスト ボックス 5"/>
          <p:cNvSpPr txBox="1"/>
          <p:nvPr/>
        </p:nvSpPr>
        <p:spPr>
          <a:xfrm>
            <a:off x="6631743" y="64919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txBox="1">
            <a:spLocks/>
          </p:cNvSpPr>
          <p:nvPr/>
        </p:nvSpPr>
        <p:spPr>
          <a:xfrm>
            <a:off x="778934" y="3811642"/>
            <a:ext cx="10972800" cy="2335158"/>
          </a:xfrm>
          <a:prstGeom prst="rect">
            <a:avLst/>
          </a:prstGeom>
        </p:spPr>
        <p:txBody>
          <a:bodyPr vert="horz" lIns="91440" tIns="45720" rIns="91440" bIns="45720" rtlCol="0">
            <a:normAutofit/>
          </a:bodyPr>
          <a:lstStyle>
            <a:lvl1pPr marL="457189" indent="-457189" algn="l" defTabSz="609585" rtl="0" eaLnBrk="1" latinLnBrk="0" hangingPunct="1">
              <a:lnSpc>
                <a:spcPct val="120000"/>
              </a:lnSpc>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lnSpc>
                <a:spcPct val="120000"/>
              </a:lnSpc>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lnSpc>
                <a:spcPct val="120000"/>
              </a:lnSpc>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lnSpc>
                <a:spcPct val="120000"/>
              </a:lnSpc>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lnSpc>
                <a:spcPct val="120000"/>
              </a:lnSpc>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dirty="0"/>
              <a:t>Microsoft Azure</a:t>
            </a:r>
          </a:p>
          <a:p>
            <a:pPr lvl="1"/>
            <a:r>
              <a:rPr lang="en-US" altLang="ja-JP" dirty="0" err="1"/>
              <a:t>DreamSpark</a:t>
            </a:r>
            <a:r>
              <a:rPr lang="ja-JP" altLang="en-US" dirty="0"/>
              <a:t>経由ならクレジットカード必要無し</a:t>
            </a:r>
            <a:endParaRPr lang="en-US" altLang="ja-JP" dirty="0"/>
          </a:p>
          <a:p>
            <a:pPr lvl="1"/>
            <a:r>
              <a:rPr lang="en-US" altLang="ja-JP" dirty="0"/>
              <a:t>0</a:t>
            </a:r>
            <a:r>
              <a:rPr lang="ja-JP" altLang="en-US" dirty="0"/>
              <a:t>円</a:t>
            </a:r>
            <a:r>
              <a:rPr lang="en-US" altLang="ja-JP" dirty="0"/>
              <a:t>/</a:t>
            </a:r>
            <a:r>
              <a:rPr lang="ja-JP" altLang="en-US" dirty="0"/>
              <a:t>月支援</a:t>
            </a:r>
            <a:endParaRPr lang="en-US" altLang="ja-JP" dirty="0"/>
          </a:p>
        </p:txBody>
      </p:sp>
      <p:sp>
        <p:nvSpPr>
          <p:cNvPr id="10" name="角丸四角形 9"/>
          <p:cNvSpPr/>
          <p:nvPr/>
        </p:nvSpPr>
        <p:spPr>
          <a:xfrm>
            <a:off x="533400" y="1286935"/>
            <a:ext cx="10955867" cy="2370666"/>
          </a:xfrm>
          <a:prstGeom prst="roundRect">
            <a:avLst/>
          </a:prstGeom>
          <a:noFill/>
          <a:ln w="76200" cmpd="sng">
            <a:solidFill>
              <a:srgbClr val="DC3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533400" y="3894670"/>
            <a:ext cx="10955867" cy="2370666"/>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AD7"/>
              </a:solidFill>
            </a:endParaRPr>
          </a:p>
        </p:txBody>
      </p:sp>
    </p:spTree>
    <p:extLst>
      <p:ext uri="{BB962C8B-B14F-4D97-AF65-F5344CB8AC3E}">
        <p14:creationId xmlns:p14="http://schemas.microsoft.com/office/powerpoint/2010/main" val="2851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他社製品と比べて</a:t>
            </a:r>
            <a:endParaRPr kumimoji="1" lang="ja-JP" altLang="en-US" dirty="0"/>
          </a:p>
        </p:txBody>
      </p:sp>
      <p:sp>
        <p:nvSpPr>
          <p:cNvPr id="3" name="コンテンツ プレースホルダー 2"/>
          <p:cNvSpPr>
            <a:spLocks noGrp="1"/>
          </p:cNvSpPr>
          <p:nvPr>
            <p:ph sz="half" idx="1"/>
          </p:nvPr>
        </p:nvSpPr>
        <p:spPr>
          <a:xfrm>
            <a:off x="778934" y="1220842"/>
            <a:ext cx="10972800" cy="2335158"/>
          </a:xfrm>
        </p:spPr>
        <p:txBody>
          <a:bodyPr>
            <a:normAutofit/>
          </a:bodyPr>
          <a:lstStyle/>
          <a:p>
            <a:r>
              <a:rPr lang="en-US" altLang="ja-JP" dirty="0"/>
              <a:t>Amazon Web Services</a:t>
            </a:r>
          </a:p>
          <a:p>
            <a:pPr lvl="1"/>
            <a:r>
              <a:rPr lang="ja-JP" altLang="en-US" dirty="0" smtClean="0"/>
              <a:t>クレジットカード情報</a:t>
            </a:r>
            <a:r>
              <a:rPr lang="ja-JP" altLang="en-US" dirty="0"/>
              <a:t>が必須</a:t>
            </a:r>
            <a:endParaRPr lang="en-US" altLang="ja-JP" dirty="0"/>
          </a:p>
          <a:p>
            <a:pPr lvl="1"/>
            <a:r>
              <a:rPr lang="ja-JP" altLang="en-US" dirty="0"/>
              <a:t>学生会員で</a:t>
            </a:r>
            <a:r>
              <a:rPr lang="en-US" altLang="ja-JP" dirty="0"/>
              <a:t>35or100$/</a:t>
            </a:r>
            <a:r>
              <a:rPr lang="ja-JP" altLang="en-US" dirty="0"/>
              <a:t>月</a:t>
            </a:r>
            <a:r>
              <a:rPr lang="en-US" altLang="ja-JP" dirty="0"/>
              <a:t>(</a:t>
            </a:r>
            <a:r>
              <a:rPr lang="ja-JP" altLang="en-US" dirty="0"/>
              <a:t>非加盟校</a:t>
            </a:r>
            <a:r>
              <a:rPr lang="en-US" altLang="ja-JP" dirty="0"/>
              <a:t>,</a:t>
            </a:r>
            <a:r>
              <a:rPr lang="ja-JP" altLang="en-US" dirty="0"/>
              <a:t>加盟校</a:t>
            </a:r>
            <a:r>
              <a:rPr lang="en-US" altLang="ja-JP" dirty="0"/>
              <a:t>)</a:t>
            </a:r>
            <a:r>
              <a:rPr lang="ja-JP" altLang="en-US" dirty="0" smtClean="0"/>
              <a:t>支援</a:t>
            </a:r>
            <a:endParaRPr kumimoji="1" lang="en-US" altLang="ja-JP" dirty="0" smtClean="0"/>
          </a:p>
        </p:txBody>
      </p:sp>
      <p:sp>
        <p:nvSpPr>
          <p:cNvPr id="4" name="テキスト ボックス 3"/>
          <p:cNvSpPr txBox="1"/>
          <p:nvPr/>
        </p:nvSpPr>
        <p:spPr>
          <a:xfrm>
            <a:off x="7619449" y="629789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5" name="テキスト ボックス 4"/>
          <p:cNvSpPr txBox="1"/>
          <p:nvPr/>
        </p:nvSpPr>
        <p:spPr>
          <a:xfrm>
            <a:off x="3315871" y="6315535"/>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6" name="テキスト ボックス 5"/>
          <p:cNvSpPr txBox="1"/>
          <p:nvPr/>
        </p:nvSpPr>
        <p:spPr>
          <a:xfrm>
            <a:off x="6631743" y="64919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txBox="1">
            <a:spLocks/>
          </p:cNvSpPr>
          <p:nvPr/>
        </p:nvSpPr>
        <p:spPr>
          <a:xfrm>
            <a:off x="778934" y="3811642"/>
            <a:ext cx="10972800" cy="2335158"/>
          </a:xfrm>
          <a:prstGeom prst="rect">
            <a:avLst/>
          </a:prstGeom>
        </p:spPr>
        <p:txBody>
          <a:bodyPr vert="horz" lIns="91440" tIns="45720" rIns="91440" bIns="45720" rtlCol="0">
            <a:normAutofit/>
          </a:bodyPr>
          <a:lstStyle>
            <a:lvl1pPr marL="457189" indent="-457189" algn="l" defTabSz="609585" rtl="0" eaLnBrk="1" latinLnBrk="0" hangingPunct="1">
              <a:lnSpc>
                <a:spcPct val="120000"/>
              </a:lnSpc>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lnSpc>
                <a:spcPct val="120000"/>
              </a:lnSpc>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lnSpc>
                <a:spcPct val="120000"/>
              </a:lnSpc>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lnSpc>
                <a:spcPct val="120000"/>
              </a:lnSpc>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lnSpc>
                <a:spcPct val="120000"/>
              </a:lnSpc>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dirty="0"/>
              <a:t>Microsoft Azure</a:t>
            </a:r>
          </a:p>
          <a:p>
            <a:pPr lvl="1"/>
            <a:r>
              <a:rPr lang="en-US" altLang="ja-JP" dirty="0" err="1"/>
              <a:t>DreamSpark</a:t>
            </a:r>
            <a:r>
              <a:rPr lang="ja-JP" altLang="en-US" dirty="0"/>
              <a:t>経由ならクレジットカード必要無し</a:t>
            </a:r>
            <a:endParaRPr lang="en-US" altLang="ja-JP" dirty="0"/>
          </a:p>
          <a:p>
            <a:pPr lvl="1"/>
            <a:r>
              <a:rPr lang="en-US" altLang="ja-JP" dirty="0">
                <a:solidFill>
                  <a:srgbClr val="FF0000"/>
                </a:solidFill>
              </a:rPr>
              <a:t>0</a:t>
            </a:r>
            <a:r>
              <a:rPr lang="ja-JP" altLang="en-US" dirty="0">
                <a:solidFill>
                  <a:srgbClr val="FF0000"/>
                </a:solidFill>
              </a:rPr>
              <a:t>円</a:t>
            </a:r>
            <a:r>
              <a:rPr lang="en-US" altLang="ja-JP" dirty="0"/>
              <a:t>/</a:t>
            </a:r>
            <a:r>
              <a:rPr lang="ja-JP" altLang="en-US" dirty="0"/>
              <a:t>月支援</a:t>
            </a:r>
            <a:endParaRPr lang="en-US" altLang="ja-JP" dirty="0"/>
          </a:p>
        </p:txBody>
      </p:sp>
      <p:sp>
        <p:nvSpPr>
          <p:cNvPr id="10" name="角丸四角形 9"/>
          <p:cNvSpPr/>
          <p:nvPr/>
        </p:nvSpPr>
        <p:spPr>
          <a:xfrm>
            <a:off x="533400" y="1286935"/>
            <a:ext cx="10955867" cy="2370666"/>
          </a:xfrm>
          <a:prstGeom prst="roundRect">
            <a:avLst/>
          </a:prstGeom>
          <a:noFill/>
          <a:ln w="76200" cmpd="sng">
            <a:solidFill>
              <a:srgbClr val="DC3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533400" y="3894670"/>
            <a:ext cx="10955867" cy="2370666"/>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AD7"/>
              </a:solidFill>
            </a:endParaRPr>
          </a:p>
        </p:txBody>
      </p:sp>
    </p:spTree>
    <p:extLst>
      <p:ext uri="{BB962C8B-B14F-4D97-AF65-F5344CB8AC3E}">
        <p14:creationId xmlns:p14="http://schemas.microsoft.com/office/powerpoint/2010/main" val="539692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330946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角丸四角形 8"/>
          <p:cNvSpPr/>
          <p:nvPr/>
        </p:nvSpPr>
        <p:spPr>
          <a:xfrm>
            <a:off x="406400" y="3674533"/>
            <a:ext cx="5486400" cy="28956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9144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78711" y="1172636"/>
            <a:ext cx="10979895" cy="2068399"/>
          </a:xfrm>
        </p:spPr>
        <p:txBody>
          <a:bodyPr>
            <a:noAutofit/>
          </a:bodyPr>
          <a:lstStyle/>
          <a:p>
            <a:r>
              <a:rPr lang="ja-JP" altLang="en-US" sz="3600" dirty="0" smtClean="0"/>
              <a:t>インストーラ</a:t>
            </a:r>
            <a:endParaRPr lang="en-US" altLang="ja-JP" sz="3600" dirty="0" smtClean="0"/>
          </a:p>
          <a:p>
            <a:pPr lvl="1"/>
            <a:r>
              <a:rPr lang="en-US" altLang="ja-JP" sz="3067" dirty="0" smtClean="0"/>
              <a:t>Linux</a:t>
            </a:r>
            <a:r>
              <a:rPr lang="ja-JP" altLang="en-US" sz="3067" dirty="0" smtClean="0"/>
              <a:t>，</a:t>
            </a:r>
            <a:r>
              <a:rPr lang="en-US" altLang="ja-JP" sz="3067" dirty="0" smtClean="0"/>
              <a:t>OSX</a:t>
            </a:r>
            <a:r>
              <a:rPr lang="ja-JP" altLang="en-US" sz="3067" dirty="0" smtClean="0"/>
              <a:t>，</a:t>
            </a:r>
            <a:r>
              <a:rPr lang="en-US" altLang="ja-JP" sz="3067" dirty="0" smtClean="0"/>
              <a:t>Windows</a:t>
            </a:r>
            <a:r>
              <a:rPr lang="ja-JP" altLang="en-US" sz="3067" dirty="0" smtClean="0"/>
              <a:t>の</a:t>
            </a:r>
            <a:r>
              <a:rPr lang="en-US" altLang="ja-JP" sz="3067" dirty="0" smtClean="0"/>
              <a:t>3</a:t>
            </a:r>
            <a:r>
              <a:rPr lang="ja-JP" altLang="en-US" sz="3067" dirty="0" smtClean="0"/>
              <a:t>種類</a:t>
            </a:r>
            <a:endParaRPr lang="en-US" altLang="ja-JP" sz="3067" dirty="0" smtClean="0"/>
          </a:p>
        </p:txBody>
      </p:sp>
      <p:sp>
        <p:nvSpPr>
          <p:cNvPr id="2" name="タイトル 1"/>
          <p:cNvSpPr>
            <a:spLocks noGrp="1"/>
          </p:cNvSpPr>
          <p:nvPr>
            <p:ph type="title"/>
          </p:nvPr>
        </p:nvSpPr>
        <p:spPr/>
        <p:txBody>
          <a:bodyPr/>
          <a:lstStyle/>
          <a:p>
            <a:r>
              <a:rPr lang="en-US" altLang="ja-JP" sz="4000" dirty="0"/>
              <a:t>Azure CLI</a:t>
            </a:r>
            <a:endParaRPr lang="ja-JP" altLang="en-US" sz="4000" dirty="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12" name="コンテンツ プレースホルダー 2"/>
          <p:cNvSpPr txBox="1">
            <a:spLocks/>
          </p:cNvSpPr>
          <p:nvPr/>
        </p:nvSpPr>
        <p:spPr>
          <a:xfrm>
            <a:off x="678711" y="3323184"/>
            <a:ext cx="10979895" cy="1621367"/>
          </a:xfrm>
          <a:prstGeom prst="rect">
            <a:avLst/>
          </a:prstGeom>
        </p:spPr>
        <p:txBody>
          <a:bodyPr vert="horz" lIns="91440" tIns="45720" rIns="91440" bIns="45720" rtlCol="0">
            <a:noAutofit/>
          </a:bodyPr>
          <a:lstStyle>
            <a:lvl1pPr marL="457189" indent="-457189" algn="l" defTabSz="609585" rtl="0" eaLnBrk="1" latinLnBrk="0" hangingPunct="1">
              <a:lnSpc>
                <a:spcPct val="120000"/>
              </a:lnSpc>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lnSpc>
                <a:spcPct val="120000"/>
              </a:lnSpc>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lnSpc>
                <a:spcPct val="120000"/>
              </a:lnSpc>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lnSpc>
                <a:spcPct val="120000"/>
              </a:lnSpc>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lnSpc>
                <a:spcPct val="120000"/>
              </a:lnSpc>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sz="3600" dirty="0"/>
              <a:t>npm </a:t>
            </a:r>
            <a:r>
              <a:rPr lang="ja-JP" altLang="en-US" sz="3600" dirty="0"/>
              <a:t>パッケージの</a:t>
            </a:r>
            <a:r>
              <a:rPr lang="ja-JP" altLang="en-US" sz="3600" dirty="0" smtClean="0"/>
              <a:t>インストール</a:t>
            </a:r>
            <a:endParaRPr lang="en-US" altLang="ja-JP" sz="3067" dirty="0" smtClean="0"/>
          </a:p>
          <a:p>
            <a:pPr lvl="1"/>
            <a:r>
              <a:rPr lang="en-US" altLang="ja-JP" sz="2800" dirty="0"/>
              <a:t>npm install azure-cli -g</a:t>
            </a:r>
          </a:p>
          <a:p>
            <a:pPr lvl="1"/>
            <a:endParaRPr lang="ja-JP" altLang="en-US" sz="3067" dirty="0" smtClean="0"/>
          </a:p>
        </p:txBody>
      </p:sp>
      <p:sp>
        <p:nvSpPr>
          <p:cNvPr id="5" name="テキスト ボックス 4"/>
          <p:cNvSpPr txBox="1"/>
          <p:nvPr/>
        </p:nvSpPr>
        <p:spPr>
          <a:xfrm>
            <a:off x="3396279" y="59436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6" name="テキスト ボックス 5"/>
          <p:cNvSpPr txBox="1"/>
          <p:nvPr/>
        </p:nvSpPr>
        <p:spPr>
          <a:xfrm>
            <a:off x="220379" y="5943600"/>
            <a:ext cx="7534602" cy="914400"/>
          </a:xfrm>
          <a:prstGeom prst="rect">
            <a:avLst/>
          </a:prstGeom>
        </p:spPr>
        <p:txBody>
          <a:bodyPr vert="horz" wrap="none" lIns="91440" tIns="45720" rIns="91440" bIns="45720" rtlCol="0" anchor="ctr">
            <a:normAutofit/>
          </a:bodyPr>
          <a:lstStyle/>
          <a:p>
            <a:endParaRPr kumimoji="1" lang="ja-JP" altLang="en-US" sz="3200" dirty="0" smtClean="0">
              <a:solidFill>
                <a:srgbClr val="333333"/>
              </a:solidFill>
            </a:endParaRPr>
          </a:p>
        </p:txBody>
      </p:sp>
      <p:sp>
        <p:nvSpPr>
          <p:cNvPr id="7" name="テキスト ボックス 6"/>
          <p:cNvSpPr txBox="1"/>
          <p:nvPr/>
        </p:nvSpPr>
        <p:spPr>
          <a:xfrm>
            <a:off x="3599943" y="5679110"/>
            <a:ext cx="4992114" cy="914400"/>
          </a:xfrm>
          <a:prstGeom prst="rect">
            <a:avLst/>
          </a:prstGeom>
        </p:spPr>
        <p:txBody>
          <a:bodyPr vert="horz" wrap="none" lIns="91440" tIns="45720" rIns="91440" bIns="45720" rtlCol="0" anchor="ctr">
            <a:normAutofit/>
          </a:bodyPr>
          <a:lstStyle/>
          <a:p>
            <a:endParaRPr kumimoji="1" lang="ja-JP" altLang="en-US" sz="3200" dirty="0" smtClean="0">
              <a:solidFill>
                <a:srgbClr val="333333"/>
              </a:solidFill>
            </a:endParaRPr>
          </a:p>
        </p:txBody>
      </p:sp>
    </p:spTree>
    <p:extLst>
      <p:ext uri="{BB962C8B-B14F-4D97-AF65-F5344CB8AC3E}">
        <p14:creationId xmlns:p14="http://schemas.microsoft.com/office/powerpoint/2010/main" val="4259598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Azure CLI</a:t>
            </a:r>
            <a:endParaRPr lang="ja-JP" altLang="en-US" sz="4000" dirty="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8" name="テキスト ボックス 7"/>
          <p:cNvSpPr txBox="1"/>
          <p:nvPr/>
        </p:nvSpPr>
        <p:spPr>
          <a:xfrm>
            <a:off x="152403" y="2396069"/>
            <a:ext cx="5774267" cy="1693333"/>
          </a:xfrm>
          <a:prstGeom prst="rect">
            <a:avLst/>
          </a:prstGeom>
        </p:spPr>
        <p:txBody>
          <a:bodyPr vert="horz" wrap="none" lIns="91440" tIns="45720" rIns="91440" bIns="45720" rtlCol="0" anchor="ctr">
            <a:normAutofit/>
          </a:bodyPr>
          <a:lstStyle/>
          <a:p>
            <a:r>
              <a:rPr lang="ja-JP" altLang="en-US" sz="2800" dirty="0" smtClean="0"/>
              <a:t>・</a:t>
            </a:r>
            <a:r>
              <a:rPr kumimoji="1" lang="ja-JP" altLang="en-US" sz="2800" dirty="0" smtClean="0"/>
              <a:t>スクリプトで</a:t>
            </a:r>
            <a:r>
              <a:rPr kumimoji="1" lang="en-US" altLang="ja-JP" sz="2800" dirty="0" smtClean="0"/>
              <a:t>Azure</a:t>
            </a:r>
            <a:r>
              <a:rPr kumimoji="1" lang="ja-JP" altLang="en-US" sz="2800" dirty="0" smtClean="0"/>
              <a:t>を操作できる</a:t>
            </a:r>
          </a:p>
        </p:txBody>
      </p:sp>
      <p:sp>
        <p:nvSpPr>
          <p:cNvPr id="10" name="テキスト ボックス 9"/>
          <p:cNvSpPr txBox="1"/>
          <p:nvPr/>
        </p:nvSpPr>
        <p:spPr>
          <a:xfrm>
            <a:off x="6282269" y="2396069"/>
            <a:ext cx="5774267" cy="1693333"/>
          </a:xfrm>
          <a:prstGeom prst="rect">
            <a:avLst/>
          </a:prstGeom>
        </p:spPr>
        <p:txBody>
          <a:bodyPr vert="horz" wrap="none" lIns="91440" tIns="45720" rIns="91440" bIns="45720" rtlCol="0" anchor="ctr">
            <a:normAutofit/>
          </a:bodyPr>
          <a:lstStyle/>
          <a:p>
            <a:r>
              <a:rPr lang="ja-JP" altLang="en-US" sz="2800" dirty="0" smtClean="0"/>
              <a:t>・コマンドを慣れるまでがダルい</a:t>
            </a:r>
            <a:endParaRPr lang="en-US" altLang="ja-JP" sz="2800" dirty="0" smtClean="0"/>
          </a:p>
        </p:txBody>
      </p:sp>
      <p:sp>
        <p:nvSpPr>
          <p:cNvPr id="11" name="テキスト ボックス 10"/>
          <p:cNvSpPr txBox="1"/>
          <p:nvPr/>
        </p:nvSpPr>
        <p:spPr>
          <a:xfrm>
            <a:off x="6282269" y="3886203"/>
            <a:ext cx="5774267" cy="1693333"/>
          </a:xfrm>
          <a:prstGeom prst="rect">
            <a:avLst/>
          </a:prstGeom>
        </p:spPr>
        <p:txBody>
          <a:bodyPr vert="horz" wrap="none" lIns="91440" tIns="45720" rIns="91440" bIns="45720" rtlCol="0" anchor="ctr">
            <a:normAutofit/>
          </a:bodyPr>
          <a:lstStyle/>
          <a:p>
            <a:r>
              <a:rPr lang="ja-JP" altLang="en-US" sz="2800" dirty="0" smtClean="0"/>
              <a:t>・エラーが出た時ググっても</a:t>
            </a:r>
            <a:r>
              <a:rPr lang="en-US" altLang="ja-JP" sz="2800" dirty="0" smtClean="0"/>
              <a:t/>
            </a:r>
            <a:br>
              <a:rPr lang="en-US" altLang="ja-JP" sz="2800" dirty="0" smtClean="0"/>
            </a:br>
            <a:r>
              <a:rPr lang="ja-JP" altLang="en-US" sz="2800" dirty="0" smtClean="0"/>
              <a:t>　解決に至らないことが多い</a:t>
            </a:r>
            <a:r>
              <a:rPr lang="en-US" altLang="ja-JP" sz="2800" dirty="0" smtClean="0"/>
              <a:t>(</a:t>
            </a:r>
            <a:r>
              <a:rPr lang="ja-JP" altLang="en-US" sz="2800" dirty="0" smtClean="0"/>
              <a:t>体感</a:t>
            </a:r>
            <a:r>
              <a:rPr lang="en-US" altLang="ja-JP" sz="2800" dirty="0" smtClean="0"/>
              <a:t>)</a:t>
            </a:r>
          </a:p>
        </p:txBody>
      </p:sp>
      <p:sp>
        <p:nvSpPr>
          <p:cNvPr id="3" name="角丸四角形 2"/>
          <p:cNvSpPr/>
          <p:nvPr/>
        </p:nvSpPr>
        <p:spPr>
          <a:xfrm>
            <a:off x="118532" y="1879600"/>
            <a:ext cx="5858933" cy="4216400"/>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065874" y="1422397"/>
            <a:ext cx="1947335" cy="914400"/>
          </a:xfrm>
          <a:prstGeom prst="rect">
            <a:avLst/>
          </a:prstGeom>
          <a:ln w="76200" cmpd="sng">
            <a:solidFill>
              <a:srgbClr val="00BAD7"/>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メリット</a:t>
            </a:r>
          </a:p>
        </p:txBody>
      </p:sp>
      <p:sp>
        <p:nvSpPr>
          <p:cNvPr id="12" name="角丸四角形 11"/>
          <p:cNvSpPr/>
          <p:nvPr/>
        </p:nvSpPr>
        <p:spPr>
          <a:xfrm>
            <a:off x="6231470" y="1862671"/>
            <a:ext cx="5858933" cy="42164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09467" y="1422397"/>
            <a:ext cx="2387603" cy="914400"/>
          </a:xfrm>
          <a:prstGeom prst="rect">
            <a:avLst/>
          </a:prstGeom>
          <a:ln w="76200" cmpd="sng">
            <a:solidFill>
              <a:srgbClr val="FF0000"/>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デメリット</a:t>
            </a:r>
          </a:p>
        </p:txBody>
      </p:sp>
      <p:sp>
        <p:nvSpPr>
          <p:cNvPr id="5" name="テキスト ボックス 4"/>
          <p:cNvSpPr txBox="1"/>
          <p:nvPr/>
        </p:nvSpPr>
        <p:spPr>
          <a:xfrm>
            <a:off x="-1490133" y="28786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3815522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r>
              <a:rPr kumimoji="1" lang="ja-JP" altLang="en-US" sz="3600" dirty="0" smtClean="0"/>
              <a:t>クラウドサービス</a:t>
            </a:r>
            <a:endParaRPr kumimoji="1" lang="en-US" altLang="ja-JP" sz="3600" dirty="0" smtClean="0"/>
          </a:p>
          <a:p>
            <a:pPr marL="0" indent="0">
              <a:buNone/>
            </a:pPr>
            <a:endParaRPr kumimoji="1" lang="en-US" altLang="ja-JP" sz="3600" dirty="0" smtClean="0"/>
          </a:p>
        </p:txBody>
      </p:sp>
      <p:pic>
        <p:nvPicPr>
          <p:cNvPr id="4" name="図 3" descr="ill13_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995" y="2026773"/>
            <a:ext cx="7838335" cy="3858873"/>
          </a:xfrm>
          <a:prstGeom prst="rect">
            <a:avLst/>
          </a:prstGeom>
        </p:spPr>
      </p:pic>
      <p:sp>
        <p:nvSpPr>
          <p:cNvPr id="5" name="テキスト ボックス 4"/>
          <p:cNvSpPr txBox="1"/>
          <p:nvPr/>
        </p:nvSpPr>
        <p:spPr>
          <a:xfrm>
            <a:off x="3950825" y="5943600"/>
            <a:ext cx="914400" cy="914400"/>
          </a:xfrm>
          <a:prstGeom prst="rect">
            <a:avLst/>
          </a:prstGeom>
        </p:spPr>
        <p:txBody>
          <a:bodyPr vert="horz" wrap="none" lIns="91440" tIns="45720" rIns="91440" bIns="45720" rtlCol="0" anchor="ctr">
            <a:normAutofit/>
          </a:bodyPr>
          <a:lstStyle/>
          <a:p>
            <a:r>
              <a:rPr lang="ja-JP" altLang="en-US" dirty="0">
                <a:solidFill>
                  <a:schemeClr val="bg2">
                    <a:lumMod val="50000"/>
                  </a:schemeClr>
                </a:solidFill>
              </a:rPr>
              <a:t>出典： 総務省</a:t>
            </a:r>
            <a:r>
              <a:rPr lang="en-US" altLang="ja-JP" dirty="0">
                <a:solidFill>
                  <a:schemeClr val="bg2">
                    <a:lumMod val="50000"/>
                  </a:schemeClr>
                </a:solidFill>
              </a:rPr>
              <a:t>『</a:t>
            </a:r>
            <a:r>
              <a:rPr lang="ja-JP" altLang="en-US" dirty="0">
                <a:solidFill>
                  <a:schemeClr val="bg2">
                    <a:lumMod val="50000"/>
                  </a:schemeClr>
                </a:solidFill>
              </a:rPr>
              <a:t>国民のための情報セキュリティサイト</a:t>
            </a:r>
            <a:r>
              <a:rPr lang="en-US" altLang="ja-JP" dirty="0" smtClean="0">
                <a:solidFill>
                  <a:schemeClr val="bg2">
                    <a:lumMod val="50000"/>
                  </a:schemeClr>
                </a:solidFill>
              </a:rPr>
              <a:t>』</a:t>
            </a:r>
          </a:p>
          <a:p>
            <a:r>
              <a:rPr lang="en-US" altLang="ja-JP" dirty="0">
                <a:solidFill>
                  <a:schemeClr val="bg2">
                    <a:lumMod val="50000"/>
                  </a:schemeClr>
                </a:solidFill>
              </a:rPr>
              <a:t>http://</a:t>
            </a:r>
            <a:r>
              <a:rPr lang="en-US" altLang="ja-JP" dirty="0" err="1">
                <a:solidFill>
                  <a:schemeClr val="bg2">
                    <a:lumMod val="50000"/>
                  </a:schemeClr>
                </a:solidFill>
              </a:rPr>
              <a:t>www.soumu.go.jp</a:t>
            </a:r>
            <a:r>
              <a:rPr lang="en-US" altLang="ja-JP" dirty="0">
                <a:solidFill>
                  <a:schemeClr val="bg2">
                    <a:lumMod val="50000"/>
                  </a:schemeClr>
                </a:solidFill>
              </a:rPr>
              <a:t>/</a:t>
            </a:r>
            <a:r>
              <a:rPr lang="en-US" altLang="ja-JP" dirty="0" err="1">
                <a:solidFill>
                  <a:schemeClr val="bg2">
                    <a:lumMod val="50000"/>
                  </a:schemeClr>
                </a:solidFill>
              </a:rPr>
              <a:t>main_sosiki</a:t>
            </a:r>
            <a:r>
              <a:rPr lang="en-US" altLang="ja-JP" dirty="0">
                <a:solidFill>
                  <a:schemeClr val="bg2">
                    <a:lumMod val="50000"/>
                  </a:schemeClr>
                </a:solidFill>
              </a:rPr>
              <a:t>/</a:t>
            </a:r>
            <a:r>
              <a:rPr lang="en-US" altLang="ja-JP" dirty="0" err="1">
                <a:solidFill>
                  <a:schemeClr val="bg2">
                    <a:lumMod val="50000"/>
                  </a:schemeClr>
                </a:solidFill>
              </a:rPr>
              <a:t>joho_tsusin</a:t>
            </a:r>
            <a:r>
              <a:rPr lang="en-US" altLang="ja-JP" dirty="0">
                <a:solidFill>
                  <a:schemeClr val="bg2">
                    <a:lumMod val="50000"/>
                  </a:schemeClr>
                </a:solidFill>
              </a:rPr>
              <a:t>/security/basic/service/13.html</a:t>
            </a:r>
            <a:endParaRPr kumimoji="1" lang="ja-JP" altLang="en-US" dirty="0" smtClean="0">
              <a:solidFill>
                <a:schemeClr val="bg2">
                  <a:lumMod val="50000"/>
                </a:schemeClr>
              </a:solidFill>
            </a:endParaRPr>
          </a:p>
        </p:txBody>
      </p:sp>
    </p:spTree>
    <p:extLst>
      <p:ext uri="{BB962C8B-B14F-4D97-AF65-F5344CB8AC3E}">
        <p14:creationId xmlns:p14="http://schemas.microsoft.com/office/powerpoint/2010/main" val="196530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テキスト ボックス 8"/>
          <p:cNvSpPr txBox="1"/>
          <p:nvPr/>
        </p:nvSpPr>
        <p:spPr>
          <a:xfrm>
            <a:off x="-1998133" y="32342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2422283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10" name="角丸四角形 9"/>
          <p:cNvSpPr/>
          <p:nvPr/>
        </p:nvSpPr>
        <p:spPr>
          <a:xfrm>
            <a:off x="6316134" y="1981200"/>
            <a:ext cx="5486400" cy="46228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333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Azure CLI</a:t>
            </a:r>
            <a:endParaRPr lang="ja-JP" altLang="en-US" sz="4000" dirty="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8" name="テキスト ボックス 7"/>
          <p:cNvSpPr txBox="1"/>
          <p:nvPr/>
        </p:nvSpPr>
        <p:spPr>
          <a:xfrm>
            <a:off x="203203" y="2396069"/>
            <a:ext cx="5774267" cy="1693333"/>
          </a:xfrm>
          <a:prstGeom prst="rect">
            <a:avLst/>
          </a:prstGeom>
        </p:spPr>
        <p:txBody>
          <a:bodyPr vert="horz" wrap="none" lIns="91440" tIns="45720" rIns="91440" bIns="45720" rtlCol="0" anchor="ctr">
            <a:normAutofit/>
          </a:bodyPr>
          <a:lstStyle/>
          <a:p>
            <a:r>
              <a:rPr lang="ja-JP" altLang="en-US" sz="2800" dirty="0" smtClean="0"/>
              <a:t>・</a:t>
            </a:r>
            <a:r>
              <a:rPr lang="en-US" altLang="ja-JP" sz="2800" dirty="0" smtClean="0"/>
              <a:t>Web</a:t>
            </a:r>
            <a:r>
              <a:rPr lang="ja-JP" altLang="en-US" sz="2800" dirty="0" smtClean="0"/>
              <a:t>なので環境設定いらず</a:t>
            </a:r>
            <a:endParaRPr lang="en-US" altLang="ja-JP" sz="2800" dirty="0" smtClean="0"/>
          </a:p>
        </p:txBody>
      </p:sp>
      <p:sp>
        <p:nvSpPr>
          <p:cNvPr id="10" name="テキスト ボックス 9"/>
          <p:cNvSpPr txBox="1"/>
          <p:nvPr/>
        </p:nvSpPr>
        <p:spPr>
          <a:xfrm>
            <a:off x="6282269" y="2396069"/>
            <a:ext cx="5774267" cy="1693333"/>
          </a:xfrm>
          <a:prstGeom prst="rect">
            <a:avLst/>
          </a:prstGeom>
        </p:spPr>
        <p:txBody>
          <a:bodyPr vert="horz" wrap="none" lIns="91440" tIns="45720" rIns="91440" bIns="45720" rtlCol="0" anchor="ctr">
            <a:normAutofit/>
          </a:bodyPr>
          <a:lstStyle/>
          <a:p>
            <a:r>
              <a:rPr lang="ja-JP" altLang="en-US" sz="2800" dirty="0" smtClean="0"/>
              <a:t>・大量にインスタンスを</a:t>
            </a:r>
            <a:r>
              <a:rPr lang="en-US" altLang="ja-JP" sz="2800" dirty="0" smtClean="0"/>
              <a:t/>
            </a:r>
            <a:br>
              <a:rPr lang="en-US" altLang="ja-JP" sz="2800" dirty="0" smtClean="0"/>
            </a:br>
            <a:r>
              <a:rPr lang="ja-JP" altLang="en-US" sz="2800" dirty="0" smtClean="0"/>
              <a:t>　作ることが苦手</a:t>
            </a:r>
            <a:endParaRPr lang="en-US" altLang="ja-JP" sz="2800" dirty="0" smtClean="0"/>
          </a:p>
        </p:txBody>
      </p:sp>
      <p:sp>
        <p:nvSpPr>
          <p:cNvPr id="3" name="角丸四角形 2"/>
          <p:cNvSpPr/>
          <p:nvPr/>
        </p:nvSpPr>
        <p:spPr>
          <a:xfrm>
            <a:off x="118532" y="1879600"/>
            <a:ext cx="5858933" cy="4216400"/>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065874" y="1422397"/>
            <a:ext cx="1947335" cy="914400"/>
          </a:xfrm>
          <a:prstGeom prst="rect">
            <a:avLst/>
          </a:prstGeom>
          <a:ln w="76200" cmpd="sng">
            <a:solidFill>
              <a:srgbClr val="00BAD7"/>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メリット</a:t>
            </a:r>
          </a:p>
        </p:txBody>
      </p:sp>
      <p:sp>
        <p:nvSpPr>
          <p:cNvPr id="12" name="角丸四角形 11"/>
          <p:cNvSpPr/>
          <p:nvPr/>
        </p:nvSpPr>
        <p:spPr>
          <a:xfrm>
            <a:off x="6231470" y="1862671"/>
            <a:ext cx="5858933" cy="42164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09467" y="1422397"/>
            <a:ext cx="2387603" cy="914400"/>
          </a:xfrm>
          <a:prstGeom prst="rect">
            <a:avLst/>
          </a:prstGeom>
          <a:ln w="76200" cmpd="sng">
            <a:solidFill>
              <a:srgbClr val="FF0000"/>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デメリット</a:t>
            </a:r>
          </a:p>
        </p:txBody>
      </p:sp>
      <p:sp>
        <p:nvSpPr>
          <p:cNvPr id="5" name="テキスト ボックス 4"/>
          <p:cNvSpPr txBox="1"/>
          <p:nvPr/>
        </p:nvSpPr>
        <p:spPr>
          <a:xfrm>
            <a:off x="-1490133" y="287866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13" name="テキスト ボックス 12"/>
          <p:cNvSpPr txBox="1"/>
          <p:nvPr/>
        </p:nvSpPr>
        <p:spPr>
          <a:xfrm>
            <a:off x="203203" y="3699935"/>
            <a:ext cx="5774267" cy="1693333"/>
          </a:xfrm>
          <a:prstGeom prst="rect">
            <a:avLst/>
          </a:prstGeom>
        </p:spPr>
        <p:txBody>
          <a:bodyPr vert="horz" wrap="none" lIns="91440" tIns="45720" rIns="91440" bIns="45720" rtlCol="0" anchor="ctr">
            <a:normAutofit/>
          </a:bodyPr>
          <a:lstStyle/>
          <a:p>
            <a:r>
              <a:rPr lang="ja-JP" altLang="en-US" sz="2800" dirty="0" smtClean="0"/>
              <a:t>・エラーが</a:t>
            </a:r>
            <a:r>
              <a:rPr lang="en-US" altLang="ja-JP" sz="2800" dirty="0" smtClean="0"/>
              <a:t>CLI</a:t>
            </a:r>
            <a:r>
              <a:rPr lang="ja-JP" altLang="en-US" sz="2800" dirty="0" smtClean="0"/>
              <a:t>に比べると少なく</a:t>
            </a:r>
            <a:r>
              <a:rPr lang="en-US" altLang="ja-JP" sz="2800" dirty="0" smtClean="0"/>
              <a:t/>
            </a:r>
            <a:br>
              <a:rPr lang="en-US" altLang="ja-JP" sz="2800" dirty="0" smtClean="0"/>
            </a:br>
            <a:r>
              <a:rPr lang="ja-JP" altLang="en-US" sz="2800" dirty="0" smtClean="0"/>
              <a:t>　直感的な操作ができる</a:t>
            </a:r>
            <a:endParaRPr lang="en-US" altLang="ja-JP" sz="2800" dirty="0" smtClean="0"/>
          </a:p>
        </p:txBody>
      </p:sp>
    </p:spTree>
    <p:extLst>
      <p:ext uri="{BB962C8B-B14F-4D97-AF65-F5344CB8AC3E}">
        <p14:creationId xmlns:p14="http://schemas.microsoft.com/office/powerpoint/2010/main" val="585113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無料で</a:t>
            </a:r>
            <a:r>
              <a:rPr lang="ja-JP" altLang="en-US" dirty="0" smtClean="0"/>
              <a:t>出来る機能</a:t>
            </a:r>
            <a:endParaRPr kumimoji="1" lang="ja-JP" altLang="en-US" dirty="0"/>
          </a:p>
        </p:txBody>
      </p:sp>
      <p:sp>
        <p:nvSpPr>
          <p:cNvPr id="4" name="テキスト ボックス 3"/>
          <p:cNvSpPr txBox="1"/>
          <p:nvPr/>
        </p:nvSpPr>
        <p:spPr>
          <a:xfrm>
            <a:off x="1007180" y="1153341"/>
            <a:ext cx="7926078" cy="914400"/>
          </a:xfrm>
          <a:prstGeom prst="rect">
            <a:avLst/>
          </a:prstGeom>
        </p:spPr>
        <p:txBody>
          <a:bodyPr vert="horz" wrap="none" lIns="91440" tIns="45720" rIns="91440" bIns="45720" rtlCol="0" anchor="ctr">
            <a:normAutofit/>
          </a:bodyPr>
          <a:lstStyle/>
          <a:p>
            <a:r>
              <a:rPr kumimoji="1" lang="ja-JP" altLang="en-US" sz="3600" dirty="0" smtClean="0">
                <a:solidFill>
                  <a:srgbClr val="333333"/>
                </a:solidFill>
              </a:rPr>
              <a:t>無料で出来る</a:t>
            </a:r>
            <a:r>
              <a:rPr lang="en-US" altLang="ja-JP" sz="3600" dirty="0" smtClean="0">
                <a:solidFill>
                  <a:srgbClr val="333333"/>
                </a:solidFill>
              </a:rPr>
              <a:t>(</a:t>
            </a:r>
            <a:r>
              <a:rPr lang="en-US" altLang="ja-JP" sz="3600" dirty="0" smtClean="0">
                <a:solidFill>
                  <a:srgbClr val="333333"/>
                </a:solidFill>
              </a:rPr>
              <a:t>2016/12/22)</a:t>
            </a:r>
            <a:r>
              <a:rPr kumimoji="1" lang="en-US" altLang="ja-JP" sz="3600" dirty="0" smtClean="0">
                <a:solidFill>
                  <a:srgbClr val="333333"/>
                </a:solidFill>
              </a:rPr>
              <a:t> </a:t>
            </a:r>
            <a:endParaRPr kumimoji="1" lang="ja-JP" altLang="en-US" sz="3600" dirty="0" smtClean="0">
              <a:solidFill>
                <a:srgbClr val="333333"/>
              </a:solidFill>
            </a:endParaRPr>
          </a:p>
        </p:txBody>
      </p:sp>
      <p:pic>
        <p:nvPicPr>
          <p:cNvPr id="6" name="図 5" descr="Mediu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31" y="2187759"/>
            <a:ext cx="1143000" cy="1143000"/>
          </a:xfrm>
          <a:prstGeom prst="rect">
            <a:avLst/>
          </a:prstGeom>
        </p:spPr>
      </p:pic>
      <p:pic>
        <p:nvPicPr>
          <p:cNvPr id="7" name="図 6" descr="Mediu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147" y="2187759"/>
            <a:ext cx="1143000" cy="1143000"/>
          </a:xfrm>
          <a:prstGeom prst="rect">
            <a:avLst/>
          </a:prstGeom>
        </p:spPr>
      </p:pic>
      <p:pic>
        <p:nvPicPr>
          <p:cNvPr id="8" name="図 7" descr="Mediu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563" y="2187759"/>
            <a:ext cx="1143000" cy="1143000"/>
          </a:xfrm>
          <a:prstGeom prst="rect">
            <a:avLst/>
          </a:prstGeom>
        </p:spPr>
      </p:pic>
      <p:pic>
        <p:nvPicPr>
          <p:cNvPr id="9" name="図 8" descr="Mediu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3395" y="2330634"/>
            <a:ext cx="857250" cy="857250"/>
          </a:xfrm>
          <a:prstGeom prst="rect">
            <a:avLst/>
          </a:prstGeom>
        </p:spPr>
      </p:pic>
      <p:pic>
        <p:nvPicPr>
          <p:cNvPr id="10" name="図 9" descr="Mediu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7979" y="2187759"/>
            <a:ext cx="1143000" cy="1143000"/>
          </a:xfrm>
          <a:prstGeom prst="rect">
            <a:avLst/>
          </a:prstGeom>
        </p:spPr>
      </p:pic>
      <p:pic>
        <p:nvPicPr>
          <p:cNvPr id="11" name="図 10" descr="Mediu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7134" y="3638826"/>
            <a:ext cx="1143000" cy="1143000"/>
          </a:xfrm>
          <a:prstGeom prst="rect">
            <a:avLst/>
          </a:prstGeom>
        </p:spPr>
      </p:pic>
      <p:pic>
        <p:nvPicPr>
          <p:cNvPr id="12" name="図 11" descr="Mediu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1569" y="3638331"/>
            <a:ext cx="1143989" cy="1143989"/>
          </a:xfrm>
          <a:prstGeom prst="rect">
            <a:avLst/>
          </a:prstGeom>
        </p:spPr>
      </p:pic>
      <p:pic>
        <p:nvPicPr>
          <p:cNvPr id="13" name="図 12" descr="Mediu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07921" y="3668859"/>
            <a:ext cx="1082934" cy="1082934"/>
          </a:xfrm>
          <a:prstGeom prst="rect">
            <a:avLst/>
          </a:prstGeom>
        </p:spPr>
      </p:pic>
      <p:pic>
        <p:nvPicPr>
          <p:cNvPr id="14" name="図 13" descr="Mediu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06289" y="3652931"/>
            <a:ext cx="1114790" cy="1114790"/>
          </a:xfrm>
          <a:prstGeom prst="rect">
            <a:avLst/>
          </a:prstGeom>
        </p:spPr>
      </p:pic>
      <p:sp>
        <p:nvSpPr>
          <p:cNvPr id="16" name="テキスト ボックス 15"/>
          <p:cNvSpPr txBox="1"/>
          <p:nvPr/>
        </p:nvSpPr>
        <p:spPr>
          <a:xfrm>
            <a:off x="828363" y="5080542"/>
            <a:ext cx="10808113" cy="1631467"/>
          </a:xfrm>
          <a:prstGeom prst="rect">
            <a:avLst/>
          </a:prstGeom>
        </p:spPr>
        <p:txBody>
          <a:bodyPr vert="horz" wrap="none" lIns="91440" tIns="45720" rIns="91440" bIns="45720" rtlCol="0" anchor="ctr">
            <a:normAutofit/>
          </a:bodyPr>
          <a:lstStyle/>
          <a:p>
            <a:r>
              <a:rPr kumimoji="1" lang="en-US" altLang="ja-JP" sz="2400" dirty="0" smtClean="0"/>
              <a:t>Web App</a:t>
            </a:r>
            <a:r>
              <a:rPr kumimoji="1" lang="ja-JP" altLang="en-US" sz="2400" dirty="0" smtClean="0"/>
              <a:t>，</a:t>
            </a:r>
            <a:r>
              <a:rPr kumimoji="1" lang="en-US" altLang="ja-JP" sz="2400" dirty="0" smtClean="0"/>
              <a:t>Mobile App</a:t>
            </a:r>
            <a:r>
              <a:rPr lang="ja-JP" altLang="en-US" sz="2400" dirty="0" smtClean="0"/>
              <a:t>，</a:t>
            </a:r>
            <a:r>
              <a:rPr lang="en-US" altLang="ja-JP" sz="2400" dirty="0" smtClean="0"/>
              <a:t>API App</a:t>
            </a:r>
            <a:r>
              <a:rPr lang="ja-JP" altLang="en-US" sz="2400" dirty="0" smtClean="0"/>
              <a:t>，</a:t>
            </a:r>
            <a:r>
              <a:rPr lang="en-US" altLang="ja-JP" sz="2400" dirty="0"/>
              <a:t>Notification </a:t>
            </a:r>
            <a:r>
              <a:rPr lang="en-US" altLang="ja-JP" sz="2400" dirty="0" smtClean="0"/>
              <a:t>Hub</a:t>
            </a:r>
            <a:r>
              <a:rPr lang="ja-JP" altLang="en-US" sz="2400" dirty="0" smtClean="0"/>
              <a:t>，</a:t>
            </a:r>
            <a:r>
              <a:rPr lang="en-US" altLang="ja-JP" sz="2400" dirty="0" err="1"/>
              <a:t>Umbraco</a:t>
            </a:r>
            <a:r>
              <a:rPr lang="en-US" altLang="ja-JP" sz="2400" dirty="0"/>
              <a:t> </a:t>
            </a:r>
            <a:r>
              <a:rPr lang="en-US" altLang="ja-JP" sz="2400" dirty="0" smtClean="0"/>
              <a:t>CMS</a:t>
            </a:r>
          </a:p>
          <a:p>
            <a:r>
              <a:rPr kumimoji="1" lang="en-US" altLang="ja-JP" sz="2400" dirty="0" smtClean="0"/>
              <a:t>SQL Database</a:t>
            </a:r>
            <a:r>
              <a:rPr kumimoji="1" lang="ja-JP" altLang="en-US" sz="2400" dirty="0" smtClean="0"/>
              <a:t>，</a:t>
            </a:r>
            <a:r>
              <a:rPr kumimoji="1" lang="en-US" altLang="ja-JP" sz="2400" dirty="0" smtClean="0"/>
              <a:t>MySQL </a:t>
            </a:r>
            <a:r>
              <a:rPr kumimoji="1" lang="ja-JP" altLang="en-US" sz="2400" dirty="0" smtClean="0"/>
              <a:t>データベース，</a:t>
            </a:r>
            <a:r>
              <a:rPr lang="en-US" altLang="ja-JP" sz="2400" dirty="0"/>
              <a:t>Application Insights</a:t>
            </a:r>
            <a:r>
              <a:rPr lang="ja-JP" altLang="en-US" sz="2400" dirty="0" smtClean="0"/>
              <a:t>，</a:t>
            </a:r>
            <a:r>
              <a:rPr lang="en-US" altLang="ja-JP" sz="2400" dirty="0" smtClean="0"/>
              <a:t>Team Project</a:t>
            </a:r>
            <a:r>
              <a:rPr lang="ja-JP" altLang="en-US" sz="2400" dirty="0" smtClean="0"/>
              <a:t>，</a:t>
            </a:r>
            <a:endParaRPr lang="en-US" altLang="ja-JP" sz="2400" dirty="0" smtClean="0"/>
          </a:p>
          <a:p>
            <a:r>
              <a:rPr lang="en-US" altLang="ja-JP" sz="2400" dirty="0" smtClean="0"/>
              <a:t>Machine </a:t>
            </a:r>
            <a:r>
              <a:rPr lang="en-US" altLang="ja-JP" sz="2400" dirty="0"/>
              <a:t>Learning</a:t>
            </a:r>
            <a:endParaRPr kumimoji="1" lang="ja-JP" altLang="en-US" sz="2400" dirty="0" smtClean="0"/>
          </a:p>
        </p:txBody>
      </p:sp>
      <p:sp>
        <p:nvSpPr>
          <p:cNvPr id="17" name="角丸四角形 16"/>
          <p:cNvSpPr/>
          <p:nvPr/>
        </p:nvSpPr>
        <p:spPr>
          <a:xfrm>
            <a:off x="819247" y="5270331"/>
            <a:ext cx="10935218" cy="1343131"/>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9" name="図 18" descr="Mediu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4662" y="3679095"/>
            <a:ext cx="1053193" cy="1053193"/>
          </a:xfrm>
          <a:prstGeom prst="rect">
            <a:avLst/>
          </a:prstGeom>
        </p:spPr>
      </p:pic>
    </p:spTree>
    <p:extLst>
      <p:ext uri="{BB962C8B-B14F-4D97-AF65-F5344CB8AC3E}">
        <p14:creationId xmlns:p14="http://schemas.microsoft.com/office/powerpoint/2010/main" val="85299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さらに学ぶには</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037307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公式サイトの見方</a:t>
            </a:r>
            <a:r>
              <a:rPr kumimoji="1" lang="en-US" altLang="ja-JP" dirty="0" smtClean="0"/>
              <a:t> </a:t>
            </a:r>
            <a:r>
              <a:rPr lang="en-US" altLang="ja-JP" dirty="0" smtClean="0"/>
              <a:t>– </a:t>
            </a:r>
            <a:r>
              <a:rPr lang="ja-JP" altLang="en-US" dirty="0" smtClean="0"/>
              <a:t>ドキュメントセンター編</a:t>
            </a:r>
            <a:endParaRPr kumimoji="1" lang="ja-JP" altLang="en-US" dirty="0"/>
          </a:p>
        </p:txBody>
      </p:sp>
      <p:sp>
        <p:nvSpPr>
          <p:cNvPr id="3" name="コンテンツ プレースホルダー 2"/>
          <p:cNvSpPr>
            <a:spLocks noGrp="1"/>
          </p:cNvSpPr>
          <p:nvPr>
            <p:ph sz="half" idx="1"/>
          </p:nvPr>
        </p:nvSpPr>
        <p:spPr/>
        <p:txBody>
          <a:bodyPr>
            <a:normAutofit/>
          </a:bodyPr>
          <a:lstStyle/>
          <a:p>
            <a:r>
              <a:rPr lang="ja-JP" altLang="en-US" sz="3600" dirty="0" smtClean="0"/>
              <a:t>ドキュメントセンター</a:t>
            </a:r>
            <a:endParaRPr lang="en-US" altLang="ja-JP" sz="3600" dirty="0" smtClean="0"/>
          </a:p>
          <a:p>
            <a:pPr lvl="1"/>
            <a:r>
              <a:rPr lang="ja-JP" altLang="en-US" sz="2400" dirty="0" smtClean="0"/>
              <a:t>サンプルコード、使用方法等詳しく解説してある公式サイト</a:t>
            </a:r>
            <a:endParaRPr lang="en-US" altLang="ja-JP" sz="2400" dirty="0" smtClean="0"/>
          </a:p>
          <a:p>
            <a:pPr lvl="1"/>
            <a:r>
              <a:rPr lang="ja-JP" altLang="en-US" sz="2400" dirty="0" smtClean="0"/>
              <a:t>わかりづらい部分も若干ある</a:t>
            </a:r>
            <a:endParaRPr lang="en-US" altLang="ja-JP" sz="2400" dirty="0" smtClean="0"/>
          </a:p>
          <a:p>
            <a:pPr lvl="1"/>
            <a:r>
              <a:rPr lang="ja-JP" altLang="en-US" sz="2400" dirty="0" smtClean="0"/>
              <a:t>量では一番</a:t>
            </a:r>
          </a:p>
          <a:p>
            <a:pPr lvl="1"/>
            <a:r>
              <a:rPr lang="en-US" altLang="ja-JP" sz="2400" dirty="0" smtClean="0"/>
              <a:t>https://</a:t>
            </a:r>
            <a:r>
              <a:rPr lang="en-US" altLang="ja-JP" sz="2400" dirty="0" err="1" smtClean="0"/>
              <a:t>azure.microsoft.com</a:t>
            </a:r>
            <a:r>
              <a:rPr lang="en-US" altLang="ja-JP" sz="2400" dirty="0" smtClean="0"/>
              <a:t>/</a:t>
            </a:r>
            <a:r>
              <a:rPr lang="en-US" altLang="ja-JP" sz="2400" dirty="0" err="1" smtClean="0"/>
              <a:t>ja-jp</a:t>
            </a:r>
            <a:r>
              <a:rPr lang="en-US" altLang="ja-JP" sz="2400" dirty="0" smtClean="0"/>
              <a:t>/documentation/</a:t>
            </a:r>
          </a:p>
          <a:p>
            <a:pPr lvl="1"/>
            <a:endParaRPr lang="en-US" altLang="ja-JP" dirty="0" smtClean="0"/>
          </a:p>
          <a:p>
            <a:endParaRPr lang="en-US" altLang="ja-JP" sz="3200" dirty="0"/>
          </a:p>
        </p:txBody>
      </p:sp>
    </p:spTree>
    <p:extLst>
      <p:ext uri="{BB962C8B-B14F-4D97-AF65-F5344CB8AC3E}">
        <p14:creationId xmlns:p14="http://schemas.microsoft.com/office/powerpoint/2010/main" val="3365925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公式サイトの見方</a:t>
            </a:r>
            <a:r>
              <a:rPr kumimoji="1" lang="en-US" altLang="ja-JP" dirty="0" smtClean="0"/>
              <a:t> </a:t>
            </a:r>
            <a:r>
              <a:rPr lang="en-US" altLang="ja-JP" dirty="0" smtClean="0"/>
              <a:t>– </a:t>
            </a:r>
            <a:r>
              <a:rPr lang="ja-JP" altLang="en-US" dirty="0" smtClean="0"/>
              <a:t>ドキュメントセンター編</a:t>
            </a:r>
            <a:endParaRPr kumimoji="1" lang="ja-JP" altLang="en-US" dirty="0"/>
          </a:p>
        </p:txBody>
      </p:sp>
      <p:sp>
        <p:nvSpPr>
          <p:cNvPr id="3" name="コンテンツ プレースホルダー 2"/>
          <p:cNvSpPr>
            <a:spLocks noGrp="1"/>
          </p:cNvSpPr>
          <p:nvPr>
            <p:ph sz="half" idx="1"/>
          </p:nvPr>
        </p:nvSpPr>
        <p:spPr/>
        <p:txBody>
          <a:bodyPr>
            <a:normAutofit/>
          </a:bodyPr>
          <a:lstStyle/>
          <a:p>
            <a:pPr marL="609585" lvl="1" indent="0">
              <a:buNone/>
            </a:pPr>
            <a:endParaRPr lang="en-US" altLang="ja-JP" dirty="0" smtClean="0"/>
          </a:p>
          <a:p>
            <a:endParaRPr lang="en-US" altLang="ja-JP" sz="3200" dirty="0"/>
          </a:p>
        </p:txBody>
      </p:sp>
      <p:pic>
        <p:nvPicPr>
          <p:cNvPr id="4" name="図 3" descr="スクリーンショット_2016-06-05_7_48_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943" y="837924"/>
            <a:ext cx="10554115" cy="6020076"/>
          </a:xfrm>
          <a:prstGeom prst="rect">
            <a:avLst/>
          </a:prstGeom>
        </p:spPr>
      </p:pic>
    </p:spTree>
    <p:extLst>
      <p:ext uri="{BB962C8B-B14F-4D97-AF65-F5344CB8AC3E}">
        <p14:creationId xmlns:p14="http://schemas.microsoft.com/office/powerpoint/2010/main" val="3982684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公式サイトの見方</a:t>
            </a:r>
            <a:r>
              <a:rPr kumimoji="1" lang="en-US" altLang="ja-JP" dirty="0" smtClean="0"/>
              <a:t> </a:t>
            </a:r>
            <a:r>
              <a:rPr lang="en-US" altLang="ja-JP" dirty="0" smtClean="0"/>
              <a:t>– </a:t>
            </a:r>
            <a:r>
              <a:rPr lang="ja-JP" altLang="en-US" dirty="0" smtClean="0"/>
              <a:t>ドキュメントセンター編</a:t>
            </a:r>
            <a:endParaRPr kumimoji="1" lang="ja-JP" altLang="en-US" dirty="0"/>
          </a:p>
        </p:txBody>
      </p:sp>
      <p:sp>
        <p:nvSpPr>
          <p:cNvPr id="3" name="コンテンツ プレースホルダー 2"/>
          <p:cNvSpPr>
            <a:spLocks noGrp="1"/>
          </p:cNvSpPr>
          <p:nvPr>
            <p:ph sz="half" idx="1"/>
          </p:nvPr>
        </p:nvSpPr>
        <p:spPr/>
        <p:txBody>
          <a:bodyPr>
            <a:normAutofit/>
          </a:bodyPr>
          <a:lstStyle/>
          <a:p>
            <a:pPr marL="609585" lvl="1" indent="0">
              <a:buNone/>
            </a:pPr>
            <a:endParaRPr lang="en-US" altLang="ja-JP" dirty="0" smtClean="0"/>
          </a:p>
          <a:p>
            <a:endParaRPr lang="en-US" altLang="ja-JP" sz="3200" dirty="0"/>
          </a:p>
        </p:txBody>
      </p:sp>
      <p:pic>
        <p:nvPicPr>
          <p:cNvPr id="5" name="図 4" descr="スクリーンショット_2016-06-05_11_52_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9748"/>
            <a:ext cx="12192000" cy="5118110"/>
          </a:xfrm>
          <a:prstGeom prst="rect">
            <a:avLst/>
          </a:prstGeom>
        </p:spPr>
      </p:pic>
    </p:spTree>
    <p:extLst>
      <p:ext uri="{BB962C8B-B14F-4D97-AF65-F5344CB8AC3E}">
        <p14:creationId xmlns:p14="http://schemas.microsoft.com/office/powerpoint/2010/main" val="2309030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公式サイトの見方</a:t>
            </a:r>
            <a:r>
              <a:rPr kumimoji="1" lang="en-US" altLang="ja-JP" dirty="0" smtClean="0"/>
              <a:t> </a:t>
            </a:r>
            <a:r>
              <a:rPr lang="en-US" altLang="ja-JP" dirty="0" smtClean="0"/>
              <a:t>– </a:t>
            </a:r>
            <a:r>
              <a:rPr lang="ja-JP" altLang="en-US" dirty="0" smtClean="0"/>
              <a:t>ドキュメントセンター編</a:t>
            </a:r>
            <a:endParaRPr kumimoji="1" lang="ja-JP" altLang="en-US" dirty="0"/>
          </a:p>
        </p:txBody>
      </p:sp>
      <p:sp>
        <p:nvSpPr>
          <p:cNvPr id="3" name="コンテンツ プレースホルダー 2"/>
          <p:cNvSpPr>
            <a:spLocks noGrp="1"/>
          </p:cNvSpPr>
          <p:nvPr>
            <p:ph sz="half" idx="1"/>
          </p:nvPr>
        </p:nvSpPr>
        <p:spPr/>
        <p:txBody>
          <a:bodyPr>
            <a:normAutofit/>
          </a:bodyPr>
          <a:lstStyle/>
          <a:p>
            <a:pPr marL="609585" lvl="1" indent="0">
              <a:buNone/>
            </a:pPr>
            <a:endParaRPr lang="en-US" altLang="ja-JP" dirty="0" smtClean="0"/>
          </a:p>
          <a:p>
            <a:endParaRPr lang="en-US" altLang="ja-JP" sz="3200" dirty="0"/>
          </a:p>
        </p:txBody>
      </p:sp>
      <p:pic>
        <p:nvPicPr>
          <p:cNvPr id="4" name="図 3" descr="スクリーンショット_2016-06-05_23_13_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344"/>
            <a:ext cx="12192000" cy="5794521"/>
          </a:xfrm>
          <a:prstGeom prst="rect">
            <a:avLst/>
          </a:prstGeom>
        </p:spPr>
      </p:pic>
    </p:spTree>
    <p:extLst>
      <p:ext uri="{BB962C8B-B14F-4D97-AF65-F5344CB8AC3E}">
        <p14:creationId xmlns:p14="http://schemas.microsoft.com/office/powerpoint/2010/main" val="2501486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見るべき入門サイト、情報源</a:t>
            </a:r>
            <a:endParaRPr kumimoji="1" lang="ja-JP" altLang="en-US" dirty="0"/>
          </a:p>
        </p:txBody>
      </p:sp>
      <p:sp>
        <p:nvSpPr>
          <p:cNvPr id="3" name="コンテンツ プレースホルダー 2"/>
          <p:cNvSpPr>
            <a:spLocks noGrp="1"/>
          </p:cNvSpPr>
          <p:nvPr>
            <p:ph sz="half" idx="1"/>
          </p:nvPr>
        </p:nvSpPr>
        <p:spPr/>
        <p:txBody>
          <a:bodyPr>
            <a:normAutofit/>
          </a:bodyPr>
          <a:lstStyle/>
          <a:p>
            <a:r>
              <a:rPr lang="ja-JP" altLang="en-US" sz="3600" dirty="0"/>
              <a:t>プチザッキ</a:t>
            </a:r>
            <a:endParaRPr lang="en-US" altLang="ja-JP" sz="3600" dirty="0"/>
          </a:p>
          <a:p>
            <a:pPr lvl="1"/>
            <a:r>
              <a:rPr lang="ja-JP" altLang="en-US" dirty="0"/>
              <a:t>最新情報を日本語で解説</a:t>
            </a:r>
            <a:endParaRPr lang="en-US" altLang="ja-JP" dirty="0"/>
          </a:p>
          <a:p>
            <a:pPr lvl="1"/>
            <a:r>
              <a:rPr lang="ja-JP" altLang="en-US" dirty="0"/>
              <a:t>解説記事が丁寧で非常に分かりやすい</a:t>
            </a:r>
            <a:endParaRPr lang="en-US" altLang="ja-JP" dirty="0"/>
          </a:p>
          <a:p>
            <a:pPr lvl="1"/>
            <a:r>
              <a:rPr lang="en-US" altLang="ja-JP" dirty="0"/>
              <a:t>https://</a:t>
            </a:r>
            <a:r>
              <a:rPr lang="en-US" altLang="ja-JP" dirty="0" err="1"/>
              <a:t>buchizo.wordpress.com</a:t>
            </a:r>
            <a:r>
              <a:rPr lang="en-US" altLang="ja-JP" dirty="0"/>
              <a:t>/</a:t>
            </a:r>
            <a:endParaRPr lang="en-US" altLang="ja-JP" sz="4400" dirty="0"/>
          </a:p>
          <a:p>
            <a:endParaRPr lang="en-US" altLang="ja-JP" sz="2400" dirty="0" smtClean="0"/>
          </a:p>
          <a:p>
            <a:endParaRPr lang="en-US" altLang="ja-JP" sz="2800" dirty="0"/>
          </a:p>
        </p:txBody>
      </p:sp>
    </p:spTree>
    <p:extLst>
      <p:ext uri="{BB962C8B-B14F-4D97-AF65-F5344CB8AC3E}">
        <p14:creationId xmlns:p14="http://schemas.microsoft.com/office/powerpoint/2010/main" val="2084919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lang="ja-JP" altLang="en-US" sz="3500" dirty="0" smtClean="0"/>
              <a:t>“りんな”</a:t>
            </a:r>
            <a:r>
              <a:rPr kumimoji="1" lang="ja-JP" altLang="en-US" sz="3500" dirty="0" smtClean="0"/>
              <a:t>を支えているサービスだったりするよ</a:t>
            </a:r>
            <a:endParaRPr lang="en-US" altLang="ja-JP" sz="35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1752706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ユーザーコミュニティ</a:t>
            </a:r>
            <a:endParaRPr kumimoji="1" lang="ja-JP" altLang="en-US" dirty="0"/>
          </a:p>
        </p:txBody>
      </p:sp>
      <p:sp>
        <p:nvSpPr>
          <p:cNvPr id="3" name="コンテンツ プレースホルダー 2"/>
          <p:cNvSpPr>
            <a:spLocks noGrp="1"/>
          </p:cNvSpPr>
          <p:nvPr>
            <p:ph sz="half" idx="1"/>
          </p:nvPr>
        </p:nvSpPr>
        <p:spPr/>
        <p:txBody>
          <a:bodyPr>
            <a:normAutofit/>
          </a:bodyPr>
          <a:lstStyle/>
          <a:p>
            <a:pPr>
              <a:lnSpc>
                <a:spcPct val="150000"/>
              </a:lnSpc>
            </a:pPr>
            <a:r>
              <a:rPr kumimoji="1" lang="en-US" altLang="ja-JP" sz="3200" dirty="0" smtClean="0"/>
              <a:t>JAZUG</a:t>
            </a:r>
            <a:r>
              <a:rPr kumimoji="1" lang="ja-JP" altLang="en-US" sz="3200" dirty="0" smtClean="0"/>
              <a:t>学生支部</a:t>
            </a:r>
            <a:endParaRPr kumimoji="1" lang="en-US" altLang="ja-JP" sz="3200" dirty="0" smtClean="0"/>
          </a:p>
          <a:p>
            <a:pPr lvl="1">
              <a:lnSpc>
                <a:spcPct val="150000"/>
              </a:lnSpc>
            </a:pPr>
            <a:r>
              <a:rPr lang="ja-JP" altLang="en-US" sz="2800" dirty="0" smtClean="0"/>
              <a:t>本勉強会のユーザーコミュニティでもある</a:t>
            </a:r>
            <a:endParaRPr lang="en-US" altLang="ja-JP" sz="2800" dirty="0" smtClean="0"/>
          </a:p>
          <a:p>
            <a:pPr lvl="1">
              <a:lnSpc>
                <a:spcPct val="150000"/>
              </a:lnSpc>
            </a:pPr>
            <a:r>
              <a:rPr lang="ja-JP" altLang="en-US" sz="2800" dirty="0" smtClean="0"/>
              <a:t>学生主催で</a:t>
            </a:r>
            <a:r>
              <a:rPr lang="en-US" altLang="ja-JP" sz="2800" dirty="0" smtClean="0"/>
              <a:t>Azure</a:t>
            </a:r>
            <a:r>
              <a:rPr lang="ja-JP" altLang="en-US" sz="2800" dirty="0" smtClean="0"/>
              <a:t>のハンズオンや勉強会を開催している</a:t>
            </a:r>
            <a:endParaRPr kumimoji="1" lang="en-US" altLang="ja-JP" sz="2800" dirty="0" smtClean="0"/>
          </a:p>
          <a:p>
            <a:pPr>
              <a:lnSpc>
                <a:spcPct val="150000"/>
              </a:lnSpc>
            </a:pPr>
            <a:r>
              <a:rPr kumimoji="1" lang="en-US" altLang="ja-JP" sz="3200" dirty="0" smtClean="0"/>
              <a:t>JAZUG (Japan Azure User Group)</a:t>
            </a:r>
          </a:p>
          <a:p>
            <a:pPr lvl="1">
              <a:lnSpc>
                <a:spcPct val="150000"/>
              </a:lnSpc>
            </a:pPr>
            <a:r>
              <a:rPr lang="en-US" altLang="ja-JP" sz="2800" dirty="0" smtClean="0"/>
              <a:t>Azure</a:t>
            </a:r>
            <a:r>
              <a:rPr lang="ja-JP" altLang="en-US" sz="2800" dirty="0" smtClean="0"/>
              <a:t>の社会人が中心のゆるふわコミュニティ</a:t>
            </a:r>
            <a:endParaRPr lang="en-US" altLang="ja-JP" sz="2800" dirty="0" smtClean="0"/>
          </a:p>
          <a:p>
            <a:pPr lvl="1">
              <a:lnSpc>
                <a:spcPct val="150000"/>
              </a:lnSpc>
            </a:pPr>
            <a:r>
              <a:rPr kumimoji="1" lang="en-US" altLang="ja-JP" sz="2800" dirty="0" smtClean="0"/>
              <a:t>MS MVP</a:t>
            </a:r>
            <a:r>
              <a:rPr kumimoji="1" lang="ja-JP" altLang="en-US" sz="2800" dirty="0" smtClean="0"/>
              <a:t>などの</a:t>
            </a:r>
            <a:r>
              <a:rPr kumimoji="1" lang="en-US" altLang="ja-JP" sz="2800" dirty="0" smtClean="0"/>
              <a:t>Azure</a:t>
            </a:r>
            <a:r>
              <a:rPr kumimoji="1" lang="ja-JP" altLang="en-US" sz="2800" dirty="0" smtClean="0"/>
              <a:t>界で有名な方々が参加している</a:t>
            </a:r>
            <a:endParaRPr kumimoji="1" lang="en-US" altLang="ja-JP" sz="2800" dirty="0" smtClean="0"/>
          </a:p>
          <a:p>
            <a:pPr lvl="1">
              <a:lnSpc>
                <a:spcPct val="150000"/>
              </a:lnSpc>
            </a:pPr>
            <a:endParaRPr lang="en-US" altLang="ja-JP" sz="1867" dirty="0"/>
          </a:p>
          <a:p>
            <a:pPr>
              <a:lnSpc>
                <a:spcPct val="150000"/>
              </a:lnSpc>
            </a:pPr>
            <a:endParaRPr kumimoji="1" lang="ja-JP" altLang="en-US" sz="2400" dirty="0"/>
          </a:p>
        </p:txBody>
      </p:sp>
    </p:spTree>
    <p:extLst>
      <p:ext uri="{BB962C8B-B14F-4D97-AF65-F5344CB8AC3E}">
        <p14:creationId xmlns:p14="http://schemas.microsoft.com/office/powerpoint/2010/main" val="243463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solidFill>
                  <a:srgbClr val="FF0000"/>
                </a:solidFill>
              </a:rPr>
              <a:t>Microsoft</a:t>
            </a:r>
            <a:r>
              <a:rPr lang="ja-JP" altLang="en-US" sz="3600" dirty="0" smtClean="0">
                <a:solidFill>
                  <a:srgbClr val="FF0000"/>
                </a:solidFill>
              </a:rPr>
              <a:t>のサービス</a:t>
            </a:r>
            <a:endParaRPr kumimoji="1" lang="en-US" altLang="ja-JP" sz="3600" dirty="0" smtClean="0">
              <a:solidFill>
                <a:srgbClr val="FF0000"/>
              </a:solidFill>
            </a:endParaRPr>
          </a:p>
          <a:p>
            <a:pPr lvl="1">
              <a:lnSpc>
                <a:spcPct val="200000"/>
              </a:lnSpc>
              <a:buFont typeface="Wingdings" charset="2"/>
              <a:buChar char="l"/>
            </a:pPr>
            <a:r>
              <a:rPr lang="ja-JP" altLang="en-US" sz="3500" dirty="0" smtClean="0"/>
              <a:t>“りんな“</a:t>
            </a:r>
            <a:r>
              <a:rPr kumimoji="1" lang="ja-JP" altLang="en-US" sz="3500" dirty="0" smtClean="0"/>
              <a:t>を支えているサービスだったりするよ</a:t>
            </a:r>
            <a:endParaRPr lang="en-US" altLang="ja-JP" sz="35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11759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世界各地に存在する</a:t>
            </a:r>
            <a:r>
              <a:rPr lang="ja-JP" altLang="en-US" dirty="0" smtClean="0"/>
              <a:t>地域</a:t>
            </a:r>
            <a:endParaRPr kumimoji="1" lang="ja-JP" altLang="en-US" dirty="0"/>
          </a:p>
        </p:txBody>
      </p:sp>
      <p:pic>
        <p:nvPicPr>
          <p:cNvPr id="4" name="図 3" descr="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747" y="1154203"/>
            <a:ext cx="7110519" cy="4119089"/>
          </a:xfrm>
          <a:prstGeom prst="rect">
            <a:avLst/>
          </a:prstGeom>
        </p:spPr>
      </p:pic>
      <p:sp>
        <p:nvSpPr>
          <p:cNvPr id="5" name="テキスト ボックス 4"/>
          <p:cNvSpPr txBox="1"/>
          <p:nvPr/>
        </p:nvSpPr>
        <p:spPr>
          <a:xfrm>
            <a:off x="4266260" y="5330975"/>
            <a:ext cx="3659480" cy="914400"/>
          </a:xfrm>
          <a:prstGeom prst="rect">
            <a:avLst/>
          </a:prstGeom>
        </p:spPr>
        <p:txBody>
          <a:bodyPr vert="horz" wrap="none" lIns="91440" tIns="45720" rIns="91440" bIns="45720" rtlCol="0" anchor="ctr">
            <a:normAutofit/>
          </a:bodyPr>
          <a:lstStyle/>
          <a:p>
            <a:r>
              <a:rPr lang="en-US" altLang="ja-JP" sz="3200" dirty="0" smtClean="0"/>
              <a:t>12</a:t>
            </a:r>
            <a:r>
              <a:rPr lang="ja-JP" altLang="en-US" sz="3200" dirty="0" smtClean="0"/>
              <a:t>ヶ国，</a:t>
            </a:r>
            <a:r>
              <a:rPr lang="en-US" altLang="ja-JP" sz="3200" dirty="0" smtClean="0"/>
              <a:t>32</a:t>
            </a:r>
            <a:r>
              <a:rPr lang="ja-JP" altLang="en-US" sz="3200" dirty="0" smtClean="0"/>
              <a:t>箇所</a:t>
            </a:r>
            <a:r>
              <a:rPr kumimoji="1" lang="ja-JP" altLang="en-US" sz="3200" dirty="0" smtClean="0"/>
              <a:t>に存在</a:t>
            </a:r>
          </a:p>
        </p:txBody>
      </p:sp>
      <p:sp>
        <p:nvSpPr>
          <p:cNvPr id="6" name="テキスト ボックス 5"/>
          <p:cNvSpPr txBox="1"/>
          <p:nvPr/>
        </p:nvSpPr>
        <p:spPr>
          <a:xfrm>
            <a:off x="6767531" y="5832329"/>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203582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lang="ja-JP" altLang="en-US" sz="3500" dirty="0" smtClean="0"/>
              <a:t>“りんな“</a:t>
            </a:r>
            <a:r>
              <a:rPr kumimoji="1" lang="ja-JP" altLang="en-US" sz="3500" dirty="0" smtClean="0"/>
              <a:t>を支えているサービスだったりするよ</a:t>
            </a:r>
            <a:endParaRPr lang="en-US" altLang="ja-JP" sz="35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299445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kumimoji="1" lang="ja-JP" altLang="en-US" sz="3500" dirty="0" smtClean="0">
                <a:solidFill>
                  <a:srgbClr val="FF0000"/>
                </a:solidFill>
              </a:rPr>
              <a:t>“りんな“を支えているサービスだったりするよ</a:t>
            </a:r>
            <a:endParaRPr lang="en-US" altLang="ja-JP" sz="3500" dirty="0">
              <a:solidFill>
                <a:srgbClr val="FF0000"/>
              </a:solidFill>
            </a:endParaRPr>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299445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msp">
  <a:themeElements>
    <a:clrScheme name="Microsoft">
      <a:dk1>
        <a:sysClr val="windowText" lastClr="000000"/>
      </a:dk1>
      <a:lt1>
        <a:sysClr val="window" lastClr="FFFFFF"/>
      </a:lt1>
      <a:dk2>
        <a:srgbClr val="000000"/>
      </a:dk2>
      <a:lt2>
        <a:srgbClr val="FFFFFF"/>
      </a:lt2>
      <a:accent1>
        <a:srgbClr val="FFB900"/>
      </a:accent1>
      <a:accent2>
        <a:srgbClr val="FF8C00"/>
      </a:accent2>
      <a:accent3>
        <a:srgbClr val="EB3C00"/>
      </a:accent3>
      <a:accent4>
        <a:srgbClr val="6DC2E9"/>
      </a:accent4>
      <a:accent5>
        <a:srgbClr val="00BCF2"/>
      </a:accent5>
      <a:accent6>
        <a:srgbClr val="0072C6"/>
      </a:accent6>
      <a:hlink>
        <a:srgbClr val="4C4C4C"/>
      </a:hlink>
      <a:folHlink>
        <a:srgbClr val="000000"/>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defRPr dirty="0" smtClean="0"/>
        </a:defPPr>
      </a:lstStyle>
    </a:txDef>
  </a:objectDefaults>
  <a:extraClrSchemeLst/>
  <a:extLst>
    <a:ext uri="{05A4C25C-085E-4340-85A3-A5531E510DB2}">
      <thm15:themeFamily xmlns:thm15="http://schemas.microsoft.com/office/thememl/2012/main" name="IoT_Team.pptx" id="{BAAC0D9F-7634-48BD-A88E-D690AF8CE5C6}" vid="{FDD74696-2EE9-4C7D-81AB-F24CBC172B66}"/>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mspslide</Template>
  <TotalTime>23696</TotalTime>
  <Words>1518</Words>
  <Application>Microsoft Macintosh PowerPoint</Application>
  <PresentationFormat>ワイド画面</PresentationFormat>
  <Paragraphs>313</Paragraphs>
  <Slides>50</Slides>
  <Notes>36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50</vt:i4>
      </vt:variant>
    </vt:vector>
  </HeadingPairs>
  <TitlesOfParts>
    <vt:vector size="59" baseType="lpstr">
      <vt:lpstr>Calibri</vt:lpstr>
      <vt:lpstr>Courier New</vt:lpstr>
      <vt:lpstr>ＭＳ Ｐゴシック</vt:lpstr>
      <vt:lpstr>Segoe Light</vt:lpstr>
      <vt:lpstr>Segoe UI</vt:lpstr>
      <vt:lpstr>Wingdings</vt:lpstr>
      <vt:lpstr>游ゴシック</vt:lpstr>
      <vt:lpstr>Arial</vt:lpstr>
      <vt:lpstr>msp</vt:lpstr>
      <vt:lpstr>Microsoft Azureとは</vt:lpstr>
      <vt:lpstr>自己紹介</vt:lpstr>
      <vt:lpstr>概要</vt:lpstr>
      <vt:lpstr>Microsoft Azureとは</vt:lpstr>
      <vt:lpstr>Microsoft Azureとは</vt:lpstr>
      <vt:lpstr>Microsoft Azureとは</vt:lpstr>
      <vt:lpstr>世界各地に存在する地域</vt:lpstr>
      <vt:lpstr>Microsoft Azureとは</vt:lpstr>
      <vt:lpstr>Microsoft Azureとは</vt:lpstr>
      <vt:lpstr>Microsoft Azureとは</vt:lpstr>
      <vt:lpstr>Microsoft Azureとは</vt:lpstr>
      <vt:lpstr>Microsoft Azureとは</vt:lpstr>
      <vt:lpstr>Microsoft Azureとは</vt:lpstr>
      <vt:lpstr>IaaS PaaS SaaS</vt:lpstr>
      <vt:lpstr>IaaS PaaS SaaS</vt:lpstr>
      <vt:lpstr>Virtual Machine - 説明</vt:lpstr>
      <vt:lpstr>Virtual Machine - 種類</vt:lpstr>
      <vt:lpstr>Virtual Machine - 種類</vt:lpstr>
      <vt:lpstr>Virtual Machine - 価格</vt:lpstr>
      <vt:lpstr>IaaS PaaS SaaS</vt:lpstr>
      <vt:lpstr>IaaS PaaS SaaS</vt:lpstr>
      <vt:lpstr>Web Apps - 説明</vt:lpstr>
      <vt:lpstr>Web Apps - バックエンド</vt:lpstr>
      <vt:lpstr>Web Apps - 動作可能な言語</vt:lpstr>
      <vt:lpstr>Mobile Apps - 説明</vt:lpstr>
      <vt:lpstr>App Service</vt:lpstr>
      <vt:lpstr>IaaS PaaS SaaS</vt:lpstr>
      <vt:lpstr>IaaS PaaS SaaS</vt:lpstr>
      <vt:lpstr>Azure Machine Learning - 説明 </vt:lpstr>
      <vt:lpstr>Azure Machine Learning - 価格 </vt:lpstr>
      <vt:lpstr>Azure Machine Learning - 学び </vt:lpstr>
      <vt:lpstr>Azure Functions - 説明</vt:lpstr>
      <vt:lpstr>Azure Functions - 説明</vt:lpstr>
      <vt:lpstr>他社製品と比べて</vt:lpstr>
      <vt:lpstr>他社製品と比べて</vt:lpstr>
      <vt:lpstr>必要な開発環境</vt:lpstr>
      <vt:lpstr>必要な開発環境</vt:lpstr>
      <vt:lpstr>Azure CLI</vt:lpstr>
      <vt:lpstr>Azure CLI</vt:lpstr>
      <vt:lpstr>必要な開発環境</vt:lpstr>
      <vt:lpstr>必要な開発環境</vt:lpstr>
      <vt:lpstr>Azure CLI</vt:lpstr>
      <vt:lpstr>無料で出来る機能</vt:lpstr>
      <vt:lpstr>さらに学ぶには</vt:lpstr>
      <vt:lpstr>公式サイトの見方 – ドキュメントセンター編</vt:lpstr>
      <vt:lpstr>公式サイトの見方 – ドキュメントセンター編</vt:lpstr>
      <vt:lpstr>公式サイトの見方 – ドキュメントセンター編</vt:lpstr>
      <vt:lpstr>公式サイトの見方 – ドキュメントセンター編</vt:lpstr>
      <vt:lpstr>見るべき入門サイト、情報源</vt:lpstr>
      <vt:lpstr>ユーザーコミュニティ</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Ryota Togai</dc:creator>
  <cp:lastModifiedBy>栗原尚弘</cp:lastModifiedBy>
  <cp:revision>262</cp:revision>
  <cp:lastPrinted>2016-12-22T12:39:34Z</cp:lastPrinted>
  <dcterms:created xsi:type="dcterms:W3CDTF">2016-04-23T07:57:40Z</dcterms:created>
  <dcterms:modified xsi:type="dcterms:W3CDTF">2016-12-22T19:04:01Z</dcterms:modified>
</cp:coreProperties>
</file>