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8" r:id="rId2"/>
    <p:sldId id="257" r:id="rId3"/>
    <p:sldId id="259" r:id="rId4"/>
    <p:sldId id="260" r:id="rId5"/>
    <p:sldId id="261" r:id="rId6"/>
    <p:sldId id="262" r:id="rId7"/>
    <p:sldId id="263" r:id="rId8"/>
    <p:sldId id="264" r:id="rId9"/>
    <p:sldId id="265" r:id="rId10"/>
    <p:sldId id="266" r:id="rId11"/>
    <p:sldId id="267" r:id="rId12"/>
    <p:sldId id="275" r:id="rId13"/>
    <p:sldId id="269" r:id="rId14"/>
    <p:sldId id="268" r:id="rId15"/>
    <p:sldId id="270" r:id="rId16"/>
    <p:sldId id="271" r:id="rId17"/>
    <p:sldId id="272" r:id="rId18"/>
    <p:sldId id="273" r:id="rId19"/>
    <p:sldId id="274" r:id="rId20"/>
    <p:sldId id="276" r:id="rId21"/>
    <p:sldId id="279" r:id="rId22"/>
    <p:sldId id="278" r:id="rId23"/>
    <p:sldId id="277" r:id="rId24"/>
    <p:sldId id="282" r:id="rId25"/>
    <p:sldId id="283" r:id="rId26"/>
    <p:sldId id="284" r:id="rId27"/>
    <p:sldId id="285" r:id="rId28"/>
    <p:sldId id="286" r:id="rId29"/>
    <p:sldId id="287" r:id="rId30"/>
    <p:sldId id="288" r:id="rId31"/>
    <p:sldId id="289" r:id="rId32"/>
    <p:sldId id="290" r:id="rId33"/>
    <p:sldId id="291" r:id="rId34"/>
    <p:sldId id="280" r:id="rId35"/>
    <p:sldId id="281" r:id="rId36"/>
    <p:sldId id="292" r:id="rId37"/>
    <p:sldId id="293" r:id="rId38"/>
    <p:sldId id="294" r:id="rId39"/>
    <p:sldId id="295" r:id="rId40"/>
    <p:sldId id="296" r:id="rId41"/>
    <p:sldId id="297" r:id="rId42"/>
    <p:sldId id="298" r:id="rId43"/>
    <p:sldId id="299" r:id="rId44"/>
    <p:sldId id="302" r:id="rId45"/>
    <p:sldId id="303" r:id="rId46"/>
    <p:sldId id="305" r:id="rId47"/>
    <p:sldId id="306" r:id="rId48"/>
    <p:sldId id="307" r:id="rId49"/>
    <p:sldId id="308" r:id="rId50"/>
    <p:sldId id="310" r:id="rId51"/>
    <p:sldId id="311" r:id="rId52"/>
    <p:sldId id="312" r:id="rId53"/>
    <p:sldId id="313" r:id="rId54"/>
    <p:sldId id="329" r:id="rId55"/>
    <p:sldId id="321" r:id="rId56"/>
    <p:sldId id="322" r:id="rId57"/>
    <p:sldId id="323" r:id="rId58"/>
    <p:sldId id="324" r:id="rId59"/>
    <p:sldId id="325" r:id="rId60"/>
    <p:sldId id="326" r:id="rId61"/>
    <p:sldId id="327" r:id="rId62"/>
    <p:sldId id="328" r:id="rId63"/>
    <p:sldId id="331" r:id="rId6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5B7E"/>
    <a:srgbClr val="1E50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8"/>
    <p:restoredTop sz="94424" autoAdjust="0"/>
  </p:normalViewPr>
  <p:slideViewPr>
    <p:cSldViewPr snapToGrid="0">
      <p:cViewPr varScale="1">
        <p:scale>
          <a:sx n="121" d="100"/>
          <a:sy n="121" d="100"/>
        </p:scale>
        <p:origin x="19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9DA00-01D9-4663-8F8D-B29A34470A5B}" type="datetimeFigureOut">
              <a:rPr kumimoji="1" lang="ja-JP" altLang="en-US" smtClean="0"/>
              <a:t>2016/12/21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47FF1-8C41-4F65-BFBD-50C12C28150F}" type="slidenum">
              <a:rPr kumimoji="1" lang="ja-JP" altLang="en-US" smtClean="0"/>
              <a:t>‹#›</a:t>
            </a:fld>
            <a:endParaRPr kumimoji="1" lang="ja-JP" altLang="en-US"/>
          </a:p>
        </p:txBody>
      </p:sp>
    </p:spTree>
    <p:extLst>
      <p:ext uri="{BB962C8B-B14F-4D97-AF65-F5344CB8AC3E}">
        <p14:creationId xmlns:p14="http://schemas.microsoft.com/office/powerpoint/2010/main" val="7470668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8747FF1-8C41-4F65-BFBD-50C12C28150F}" type="slidenum">
              <a:rPr kumimoji="1" lang="ja-JP" altLang="en-US" smtClean="0"/>
              <a:t>8</a:t>
            </a:fld>
            <a:endParaRPr kumimoji="1" lang="ja-JP" altLang="en-US"/>
          </a:p>
        </p:txBody>
      </p:sp>
    </p:spTree>
    <p:extLst>
      <p:ext uri="{BB962C8B-B14F-4D97-AF65-F5344CB8AC3E}">
        <p14:creationId xmlns:p14="http://schemas.microsoft.com/office/powerpoint/2010/main" val="370038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7" name="正方形/長方形 6"/>
          <p:cNvSpPr/>
          <p:nvPr userDrawn="1"/>
        </p:nvSpPr>
        <p:spPr>
          <a:xfrm>
            <a:off x="0" y="1122363"/>
            <a:ext cx="12192000" cy="5735637"/>
          </a:xfrm>
          <a:prstGeom prst="rect">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1282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357673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107830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a:off x="2293494" y="1184223"/>
            <a:ext cx="9898505" cy="5673777"/>
          </a:xfrm>
          <a:prstGeom prst="rect">
            <a:avLst/>
          </a:prstGeom>
          <a:solidFill>
            <a:srgbClr val="1E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1" y="0"/>
            <a:ext cx="12192000" cy="1184223"/>
          </a:xfrm>
          <a:prstGeom prst="rect">
            <a:avLst/>
          </a:prstGeom>
          <a:solidFill>
            <a:srgbClr val="1E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432810" y="140273"/>
            <a:ext cx="10364449" cy="939019"/>
          </a:xfrm>
        </p:spPr>
        <p:txBody>
          <a:bodyPr/>
          <a:lstStyle>
            <a:lvl1pPr>
              <a:defRPr>
                <a:solidFill>
                  <a:schemeClr val="bg1"/>
                </a:solidFill>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473377" y="1324496"/>
            <a:ext cx="9323882" cy="45066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2524593" y="6356349"/>
            <a:ext cx="2743200" cy="365125"/>
          </a:xfrm>
        </p:spPr>
        <p:txBody>
          <a:bodyPr/>
          <a:lstStyle/>
          <a:p>
            <a:fld id="{3033E5A5-D6F0-4A1C-B069-0E2CCD39F6CA}" type="datetimeFigureOut">
              <a:rPr kumimoji="1" lang="ja-JP" altLang="en-US" smtClean="0"/>
              <a:t>2016/12/21</a:t>
            </a:fld>
            <a:endParaRPr kumimoji="1" lang="ja-JP" altLang="en-US"/>
          </a:p>
        </p:txBody>
      </p:sp>
      <p:sp>
        <p:nvSpPr>
          <p:cNvPr id="5" name="フッター プレースホルダー 4"/>
          <p:cNvSpPr>
            <a:spLocks noGrp="1"/>
          </p:cNvSpPr>
          <p:nvPr>
            <p:ph type="ftr" sz="quarter" idx="11"/>
          </p:nvPr>
        </p:nvSpPr>
        <p:spPr>
          <a:xfrm>
            <a:off x="5627558" y="6356350"/>
            <a:ext cx="41148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a:xfrm>
            <a:off x="9983448" y="6356350"/>
            <a:ext cx="2074889" cy="365125"/>
          </a:xfrm>
        </p:spPr>
        <p:txBody>
          <a:bodyPr/>
          <a:lstStyle/>
          <a:p>
            <a:fld id="{9FB9105D-F01C-4A81-8F0C-192FED82DBA0}" type="slidenum">
              <a:rPr kumimoji="1" lang="ja-JP" altLang="en-US" smtClean="0"/>
              <a:t>‹#›</a:t>
            </a:fld>
            <a:endParaRPr kumimoji="1" lang="ja-JP" altLang="en-US"/>
          </a:p>
        </p:txBody>
      </p:sp>
      <p:sp>
        <p:nvSpPr>
          <p:cNvPr id="9" name="二等辺三角形 8"/>
          <p:cNvSpPr/>
          <p:nvPr userDrawn="1"/>
        </p:nvSpPr>
        <p:spPr>
          <a:xfrm>
            <a:off x="134911" y="923588"/>
            <a:ext cx="479686" cy="46469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134911" y="140273"/>
            <a:ext cx="1513556" cy="1015663"/>
          </a:xfrm>
          <a:prstGeom prst="rect">
            <a:avLst/>
          </a:prstGeom>
          <a:noFill/>
        </p:spPr>
        <p:txBody>
          <a:bodyPr wrap="none" rtlCol="0">
            <a:spAutoFit/>
          </a:bodyPr>
          <a:lstStyle/>
          <a:p>
            <a:pPr marL="1143000" indent="-1143000">
              <a:buClr>
                <a:srgbClr val="92D050"/>
              </a:buClr>
              <a:buFont typeface="Segoe UI Symbol" panose="020B0502040204020203" pitchFamily="34" charset="0"/>
              <a:buChar char=""/>
            </a:pPr>
            <a:r>
              <a:rPr kumimoji="1" lang="en-US" altLang="ja-JP" sz="6000" baseline="0" dirty="0" smtClean="0"/>
              <a:t> </a:t>
            </a:r>
            <a:endParaRPr kumimoji="1" lang="ja-JP" altLang="en-US" sz="6000" dirty="0"/>
          </a:p>
        </p:txBody>
      </p:sp>
    </p:spTree>
    <p:extLst>
      <p:ext uri="{BB962C8B-B14F-4D97-AF65-F5344CB8AC3E}">
        <p14:creationId xmlns:p14="http://schemas.microsoft.com/office/powerpoint/2010/main" val="39375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337232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308173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214922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245048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111132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171486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033E5A5-D6F0-4A1C-B069-0E2CCD39F6CA}" type="datetimeFigureOut">
              <a:rPr kumimoji="1" lang="ja-JP" altLang="en-US" smtClean="0"/>
              <a:t>2016/12/21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2205130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3E5A5-D6F0-4A1C-B069-0E2CCD39F6CA}" type="datetimeFigureOut">
              <a:rPr kumimoji="1" lang="ja-JP" altLang="en-US" smtClean="0"/>
              <a:t>2016/12/21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9105D-F01C-4A81-8F0C-192FED82DBA0}" type="slidenum">
              <a:rPr kumimoji="1" lang="ja-JP" altLang="en-US" smtClean="0"/>
              <a:t>‹#›</a:t>
            </a:fld>
            <a:endParaRPr kumimoji="1" lang="ja-JP" altLang="en-US"/>
          </a:p>
        </p:txBody>
      </p:sp>
    </p:spTree>
    <p:extLst>
      <p:ext uri="{BB962C8B-B14F-4D97-AF65-F5344CB8AC3E}">
        <p14:creationId xmlns:p14="http://schemas.microsoft.com/office/powerpoint/2010/main" val="3238983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游ゴシック" panose="020B0400000000000000" pitchFamily="50" charset="-128"/>
          <a:ea typeface="游ゴシック" panose="020B04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jpe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jpe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 Id="rId3" Type="http://schemas.openxmlformats.org/officeDocument/2006/relationships/image" Target="../media/image5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 Id="rId3"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47.jpeg"/><Relationship Id="rId4"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 Id="rId3" Type="http://schemas.openxmlformats.org/officeDocument/2006/relationships/image" Target="../media/image6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 Id="rId3"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 Id="rId3" Type="http://schemas.openxmlformats.org/officeDocument/2006/relationships/image" Target="../media/image7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 Id="rId3" Type="http://schemas.openxmlformats.org/officeDocument/2006/relationships/image" Target="../media/image7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5.png"/><Relationship Id="rId3" Type="http://schemas.openxmlformats.org/officeDocument/2006/relationships/image" Target="../media/image7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79816" y="2415551"/>
            <a:ext cx="11632367" cy="2250789"/>
          </a:xfrm>
        </p:spPr>
        <p:txBody>
          <a:bodyPr>
            <a:normAutofit fontScale="90000"/>
          </a:bodyPr>
          <a:lstStyle/>
          <a:p>
            <a:r>
              <a:rPr kumimoji="1" lang="en-US" altLang="ja-JP" dirty="0" smtClean="0">
                <a:solidFill>
                  <a:schemeClr val="bg1">
                    <a:lumMod val="95000"/>
                  </a:schemeClr>
                </a:solidFill>
              </a:rPr>
              <a:t>Azure </a:t>
            </a:r>
            <a:r>
              <a:rPr kumimoji="1" lang="en-US" altLang="ja-JP" dirty="0" err="1" smtClean="0">
                <a:solidFill>
                  <a:schemeClr val="bg1">
                    <a:lumMod val="95000"/>
                  </a:schemeClr>
                </a:solidFill>
              </a:rPr>
              <a:t>WebApp</a:t>
            </a:r>
            <a:r>
              <a:rPr kumimoji="1" lang="ja-JP" altLang="en-US" dirty="0" smtClean="0">
                <a:solidFill>
                  <a:schemeClr val="bg1">
                    <a:lumMod val="95000"/>
                  </a:schemeClr>
                </a:solidFill>
              </a:rPr>
              <a:t>で</a:t>
            </a:r>
            <a:r>
              <a:rPr kumimoji="1" lang="en-US" altLang="ja-JP" dirty="0" smtClean="0">
                <a:solidFill>
                  <a:schemeClr val="bg1">
                    <a:lumMod val="95000"/>
                  </a:schemeClr>
                </a:solidFill>
              </a:rPr>
              <a:t>Dropbox</a:t>
            </a:r>
            <a:r>
              <a:rPr kumimoji="1" lang="ja-JP" altLang="en-US" dirty="0" smtClean="0">
                <a:solidFill>
                  <a:schemeClr val="bg1">
                    <a:lumMod val="95000"/>
                  </a:schemeClr>
                </a:solidFill>
              </a:rPr>
              <a:t>を使って</a:t>
            </a:r>
            <a:r>
              <a:rPr kumimoji="1" lang="en-US" altLang="ja-JP" dirty="0" smtClean="0">
                <a:solidFill>
                  <a:schemeClr val="bg1">
                    <a:lumMod val="95000"/>
                  </a:schemeClr>
                </a:solidFill>
              </a:rPr>
              <a:t/>
            </a:r>
            <a:br>
              <a:rPr kumimoji="1" lang="en-US" altLang="ja-JP" dirty="0" smtClean="0">
                <a:solidFill>
                  <a:schemeClr val="bg1">
                    <a:lumMod val="95000"/>
                  </a:schemeClr>
                </a:solidFill>
              </a:rPr>
            </a:br>
            <a:r>
              <a:rPr lang="en-US" altLang="ja-JP" dirty="0" smtClean="0">
                <a:solidFill>
                  <a:schemeClr val="bg1">
                    <a:lumMod val="95000"/>
                  </a:schemeClr>
                </a:solidFill>
              </a:rPr>
              <a:t>PHP</a:t>
            </a:r>
            <a:r>
              <a:rPr lang="ja-JP" altLang="en-US" dirty="0" smtClean="0">
                <a:solidFill>
                  <a:schemeClr val="bg1">
                    <a:lumMod val="95000"/>
                  </a:schemeClr>
                </a:solidFill>
              </a:rPr>
              <a:t>の</a:t>
            </a:r>
            <a:r>
              <a:rPr lang="en-US" altLang="ja-JP" dirty="0" smtClean="0">
                <a:solidFill>
                  <a:schemeClr val="bg1">
                    <a:lumMod val="95000"/>
                  </a:schemeClr>
                </a:solidFill>
              </a:rPr>
              <a:t>Web</a:t>
            </a:r>
            <a:r>
              <a:rPr lang="ja-JP" altLang="en-US" dirty="0" smtClean="0">
                <a:solidFill>
                  <a:schemeClr val="bg1">
                    <a:lumMod val="95000"/>
                  </a:schemeClr>
                </a:solidFill>
              </a:rPr>
              <a:t>サイトを</a:t>
            </a:r>
            <a:r>
              <a:rPr lang="en-US" altLang="ja-JP" dirty="0" smtClean="0">
                <a:solidFill>
                  <a:schemeClr val="bg1">
                    <a:lumMod val="95000"/>
                  </a:schemeClr>
                </a:solidFill>
              </a:rPr>
              <a:t/>
            </a:r>
            <a:br>
              <a:rPr lang="en-US" altLang="ja-JP" dirty="0" smtClean="0">
                <a:solidFill>
                  <a:schemeClr val="bg1">
                    <a:lumMod val="95000"/>
                  </a:schemeClr>
                </a:solidFill>
              </a:rPr>
            </a:br>
            <a:r>
              <a:rPr lang="ja-JP" altLang="en-US" dirty="0" smtClean="0">
                <a:solidFill>
                  <a:schemeClr val="bg1">
                    <a:lumMod val="95000"/>
                  </a:schemeClr>
                </a:solidFill>
              </a:rPr>
              <a:t>作るハンズオン</a:t>
            </a:r>
            <a:endParaRPr kumimoji="1" lang="ja-JP" altLang="en-US" dirty="0">
              <a:solidFill>
                <a:schemeClr val="bg1">
                  <a:lumMod val="95000"/>
                </a:schemeClr>
              </a:solidFill>
            </a:endParaRPr>
          </a:p>
        </p:txBody>
      </p:sp>
      <p:sp>
        <p:nvSpPr>
          <p:cNvPr id="3" name="サブタイトル 2"/>
          <p:cNvSpPr>
            <a:spLocks noGrp="1"/>
          </p:cNvSpPr>
          <p:nvPr>
            <p:ph type="subTitle" idx="1"/>
          </p:nvPr>
        </p:nvSpPr>
        <p:spPr>
          <a:xfrm>
            <a:off x="4227226" y="5021705"/>
            <a:ext cx="7684957" cy="539646"/>
          </a:xfrm>
        </p:spPr>
        <p:txBody>
          <a:bodyPr>
            <a:normAutofit/>
          </a:bodyPr>
          <a:lstStyle/>
          <a:p>
            <a:r>
              <a:rPr lang="en-US" altLang="ja-JP" sz="2800" dirty="0" smtClean="0">
                <a:solidFill>
                  <a:srgbClr val="92D050"/>
                </a:solidFill>
              </a:rPr>
              <a:t>Microsoft Student </a:t>
            </a:r>
            <a:r>
              <a:rPr lang="en-US" altLang="ja-JP" sz="2800" dirty="0" smtClean="0">
                <a:solidFill>
                  <a:srgbClr val="92D050"/>
                </a:solidFill>
              </a:rPr>
              <a:t>Partners</a:t>
            </a:r>
            <a:endParaRPr lang="en-US" altLang="ja-JP" sz="2800" dirty="0" smtClean="0">
              <a:solidFill>
                <a:srgbClr val="92D050"/>
              </a:solidFill>
            </a:endParaRPr>
          </a:p>
        </p:txBody>
      </p:sp>
    </p:spTree>
    <p:extLst>
      <p:ext uri="{BB962C8B-B14F-4D97-AF65-F5344CB8AC3E}">
        <p14:creationId xmlns:p14="http://schemas.microsoft.com/office/powerpoint/2010/main" val="3633322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作成したリソースにアクセスしよう</a:t>
            </a:r>
            <a:endParaRPr kumimoji="1" lang="ja-JP" altLang="en-US" dirty="0"/>
          </a:p>
        </p:txBody>
      </p:sp>
      <p:pic>
        <p:nvPicPr>
          <p:cNvPr id="4" name="図 3"/>
          <p:cNvPicPr>
            <a:picLocks noChangeAspect="1"/>
          </p:cNvPicPr>
          <p:nvPr/>
        </p:nvPicPr>
        <p:blipFill>
          <a:blip r:embed="rId2"/>
          <a:stretch>
            <a:fillRect/>
          </a:stretch>
        </p:blipFill>
        <p:spPr>
          <a:xfrm>
            <a:off x="4900220" y="1079292"/>
            <a:ext cx="6897039" cy="4166632"/>
          </a:xfrm>
          <a:prstGeom prst="rect">
            <a:avLst/>
          </a:prstGeom>
        </p:spPr>
      </p:pic>
      <p:sp>
        <p:nvSpPr>
          <p:cNvPr id="5" name="正方形/長方形 4"/>
          <p:cNvSpPr/>
          <p:nvPr/>
        </p:nvSpPr>
        <p:spPr>
          <a:xfrm>
            <a:off x="4900220" y="2380783"/>
            <a:ext cx="1764406" cy="310902"/>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4082603" y="2549875"/>
            <a:ext cx="817617" cy="305609"/>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267315" y="2961098"/>
            <a:ext cx="2495410" cy="400110"/>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すべてのリソース</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9" name="正方形/長方形 8"/>
          <p:cNvSpPr/>
          <p:nvPr/>
        </p:nvSpPr>
        <p:spPr>
          <a:xfrm>
            <a:off x="6829904" y="4593803"/>
            <a:ext cx="1764406" cy="310902"/>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flipV="1">
            <a:off x="6156101" y="4773970"/>
            <a:ext cx="691892" cy="63878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782422" y="5409723"/>
            <a:ext cx="4379009" cy="400110"/>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つくったリソースを探してクリック</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4" name="テキスト ボックス 13"/>
          <p:cNvSpPr txBox="1"/>
          <p:nvPr/>
        </p:nvSpPr>
        <p:spPr>
          <a:xfrm>
            <a:off x="0" y="1820140"/>
            <a:ext cx="2267315" cy="1200329"/>
          </a:xfrm>
          <a:prstGeom prst="rect">
            <a:avLst/>
          </a:prstGeom>
          <a:noFill/>
        </p:spPr>
        <p:txBody>
          <a:bodyPr wrap="square" rtlCol="0">
            <a:spAutoFit/>
          </a:bodyPr>
          <a:lstStyle/>
          <a:p>
            <a:r>
              <a:rPr kumimoji="1" lang="en-US" altLang="ja-JP" dirty="0" smtClean="0">
                <a:solidFill>
                  <a:srgbClr val="D55B7E"/>
                </a:solidFill>
                <a:latin typeface="游ゴシック" panose="020B0400000000000000" pitchFamily="50" charset="-128"/>
                <a:ea typeface="游ゴシック" panose="020B0400000000000000" pitchFamily="50" charset="-128"/>
              </a:rPr>
              <a:t>※</a:t>
            </a:r>
            <a:r>
              <a:rPr kumimoji="1" lang="ja-JP" altLang="en-US" b="1" dirty="0" smtClean="0">
                <a:solidFill>
                  <a:srgbClr val="D55B7E"/>
                </a:solidFill>
                <a:latin typeface="游ゴシック" panose="020B0400000000000000" pitchFamily="50" charset="-128"/>
                <a:ea typeface="游ゴシック" panose="020B0400000000000000" pitchFamily="50" charset="-128"/>
              </a:rPr>
              <a:t>すべてのリソース</a:t>
            </a:r>
            <a:endParaRPr kumimoji="1" lang="en-US" altLang="ja-JP" b="1" dirty="0" smtClean="0">
              <a:solidFill>
                <a:srgbClr val="D55B7E"/>
              </a:solidFill>
              <a:latin typeface="游ゴシック" panose="020B0400000000000000" pitchFamily="50" charset="-128"/>
              <a:ea typeface="游ゴシック" panose="020B0400000000000000" pitchFamily="50" charset="-128"/>
            </a:endParaRPr>
          </a:p>
          <a:p>
            <a:r>
              <a:rPr lang="ja-JP" altLang="en-US" dirty="0" smtClean="0">
                <a:solidFill>
                  <a:srgbClr val="D55B7E"/>
                </a:solidFill>
                <a:latin typeface="游ゴシック" panose="020B0400000000000000" pitchFamily="50" charset="-128"/>
                <a:ea typeface="游ゴシック" panose="020B0400000000000000" pitchFamily="50" charset="-128"/>
              </a:rPr>
              <a:t>作成したすべての</a:t>
            </a:r>
            <a:endParaRPr lang="en-US" altLang="ja-JP" dirty="0" smtClean="0">
              <a:solidFill>
                <a:srgbClr val="D55B7E"/>
              </a:solidFill>
              <a:latin typeface="游ゴシック" panose="020B0400000000000000" pitchFamily="50" charset="-128"/>
              <a:ea typeface="游ゴシック" panose="020B0400000000000000" pitchFamily="50" charset="-128"/>
            </a:endParaRPr>
          </a:p>
          <a:p>
            <a:r>
              <a:rPr lang="en-US" altLang="ja-JP" dirty="0" smtClean="0">
                <a:solidFill>
                  <a:srgbClr val="D55B7E"/>
                </a:solidFill>
                <a:latin typeface="游ゴシック" panose="020B0400000000000000" pitchFamily="50" charset="-128"/>
                <a:ea typeface="游ゴシック" panose="020B0400000000000000" pitchFamily="50" charset="-128"/>
              </a:rPr>
              <a:t>Azure</a:t>
            </a:r>
            <a:r>
              <a:rPr lang="ja-JP" altLang="en-US" dirty="0" smtClean="0">
                <a:solidFill>
                  <a:srgbClr val="D55B7E"/>
                </a:solidFill>
                <a:latin typeface="游ゴシック" panose="020B0400000000000000" pitchFamily="50" charset="-128"/>
                <a:ea typeface="游ゴシック" panose="020B0400000000000000" pitchFamily="50" charset="-128"/>
              </a:rPr>
              <a:t>のリソースが</a:t>
            </a:r>
            <a:endParaRPr lang="en-US" altLang="ja-JP" dirty="0" smtClean="0">
              <a:solidFill>
                <a:srgbClr val="D55B7E"/>
              </a:solidFill>
              <a:latin typeface="游ゴシック" panose="020B0400000000000000" pitchFamily="50" charset="-128"/>
              <a:ea typeface="游ゴシック" panose="020B0400000000000000" pitchFamily="50" charset="-128"/>
            </a:endParaRPr>
          </a:p>
          <a:p>
            <a:r>
              <a:rPr lang="ja-JP" altLang="en-US" dirty="0" smtClean="0">
                <a:solidFill>
                  <a:srgbClr val="D55B7E"/>
                </a:solidFill>
                <a:latin typeface="游ゴシック" panose="020B0400000000000000" pitchFamily="50" charset="-128"/>
                <a:ea typeface="游ゴシック" panose="020B0400000000000000" pitchFamily="50" charset="-128"/>
              </a:rPr>
              <a:t>表示される</a:t>
            </a:r>
            <a:endParaRPr lang="en-US" altLang="ja-JP" dirty="0">
              <a:solidFill>
                <a:srgbClr val="D55B7E"/>
              </a:solidFill>
              <a:latin typeface="游ゴシック" panose="020B0400000000000000" pitchFamily="50" charset="-128"/>
              <a:ea typeface="游ゴシック" panose="020B0400000000000000" pitchFamily="50" charset="-128"/>
            </a:endParaRPr>
          </a:p>
        </p:txBody>
      </p:sp>
      <p:sp>
        <p:nvSpPr>
          <p:cNvPr id="15" name="テキスト ボックス 14"/>
          <p:cNvSpPr txBox="1"/>
          <p:nvPr/>
        </p:nvSpPr>
        <p:spPr>
          <a:xfrm>
            <a:off x="0" y="4642849"/>
            <a:ext cx="2267315" cy="646331"/>
          </a:xfrm>
          <a:prstGeom prst="rect">
            <a:avLst/>
          </a:prstGeom>
          <a:noFill/>
        </p:spPr>
        <p:txBody>
          <a:bodyPr wrap="square" rtlCol="0">
            <a:spAutoFit/>
          </a:bodyPr>
          <a:lstStyle/>
          <a:p>
            <a:r>
              <a:rPr lang="en-US" altLang="ja-JP" dirty="0" err="1" smtClean="0">
                <a:solidFill>
                  <a:srgbClr val="D55B7E"/>
                </a:solidFill>
                <a:latin typeface="游ゴシック" panose="020B0400000000000000" pitchFamily="50" charset="-128"/>
                <a:ea typeface="游ゴシック" panose="020B0400000000000000" pitchFamily="50" charset="-128"/>
              </a:rPr>
              <a:t>WebApp</a:t>
            </a:r>
            <a:r>
              <a:rPr lang="ja-JP" altLang="en-US" dirty="0" smtClean="0">
                <a:solidFill>
                  <a:srgbClr val="D55B7E"/>
                </a:solidFill>
                <a:latin typeface="游ゴシック" panose="020B0400000000000000" pitchFamily="50" charset="-128"/>
                <a:ea typeface="游ゴシック" panose="020B0400000000000000" pitchFamily="50" charset="-128"/>
              </a:rPr>
              <a:t>のアイコンはこれ</a:t>
            </a:r>
            <a:endParaRPr lang="en-US" altLang="ja-JP" dirty="0">
              <a:solidFill>
                <a:srgbClr val="D55B7E"/>
              </a:solidFill>
              <a:latin typeface="游ゴシック" panose="020B0400000000000000" pitchFamily="50" charset="-128"/>
              <a:ea typeface="游ゴシック" panose="020B0400000000000000" pitchFamily="50" charset="-128"/>
            </a:endParaRPr>
          </a:p>
        </p:txBody>
      </p:sp>
      <p:pic>
        <p:nvPicPr>
          <p:cNvPr id="16" name="図 15"/>
          <p:cNvPicPr>
            <a:picLocks noChangeAspect="1"/>
          </p:cNvPicPr>
          <p:nvPr/>
        </p:nvPicPr>
        <p:blipFill>
          <a:blip r:embed="rId3"/>
          <a:stretch>
            <a:fillRect/>
          </a:stretch>
        </p:blipFill>
        <p:spPr>
          <a:xfrm>
            <a:off x="885022" y="4940202"/>
            <a:ext cx="643625" cy="611444"/>
          </a:xfrm>
          <a:prstGeom prst="rect">
            <a:avLst/>
          </a:prstGeom>
        </p:spPr>
      </p:pic>
      <p:pic>
        <p:nvPicPr>
          <p:cNvPr id="17" name="図 16"/>
          <p:cNvPicPr>
            <a:picLocks noChangeAspect="1"/>
          </p:cNvPicPr>
          <p:nvPr/>
        </p:nvPicPr>
        <p:blipFill>
          <a:blip r:embed="rId4"/>
          <a:stretch>
            <a:fillRect/>
          </a:stretch>
        </p:blipFill>
        <p:spPr>
          <a:xfrm>
            <a:off x="71036" y="5551646"/>
            <a:ext cx="707643" cy="671354"/>
          </a:xfrm>
          <a:prstGeom prst="rect">
            <a:avLst/>
          </a:prstGeom>
        </p:spPr>
      </p:pic>
      <p:sp>
        <p:nvSpPr>
          <p:cNvPr id="18" name="テキスト ボックス 17"/>
          <p:cNvSpPr txBox="1"/>
          <p:nvPr/>
        </p:nvSpPr>
        <p:spPr>
          <a:xfrm>
            <a:off x="-1" y="6162300"/>
            <a:ext cx="2267315" cy="369332"/>
          </a:xfrm>
          <a:prstGeom prst="rect">
            <a:avLst/>
          </a:prstGeom>
          <a:noFill/>
        </p:spPr>
        <p:txBody>
          <a:bodyPr wrap="square" rtlCol="0">
            <a:spAutoFit/>
          </a:bodyPr>
          <a:lstStyle/>
          <a:p>
            <a:r>
              <a:rPr lang="ja-JP" altLang="en-US" dirty="0" smtClean="0">
                <a:solidFill>
                  <a:srgbClr val="D55B7E"/>
                </a:solidFill>
                <a:latin typeface="游ゴシック" panose="020B0400000000000000" pitchFamily="50" charset="-128"/>
                <a:ea typeface="游ゴシック" panose="020B0400000000000000" pitchFamily="50" charset="-128"/>
              </a:rPr>
              <a:t>これは</a:t>
            </a:r>
            <a:r>
              <a:rPr lang="en-US" altLang="ja-JP" dirty="0" err="1" smtClean="0">
                <a:solidFill>
                  <a:srgbClr val="D55B7E"/>
                </a:solidFill>
                <a:latin typeface="游ゴシック" panose="020B0400000000000000" pitchFamily="50" charset="-128"/>
                <a:ea typeface="游ゴシック" panose="020B0400000000000000" pitchFamily="50" charset="-128"/>
              </a:rPr>
              <a:t>Appservice</a:t>
            </a:r>
            <a:endParaRPr lang="en-US" altLang="ja-JP" dirty="0">
              <a:solidFill>
                <a:srgbClr val="D55B7E"/>
              </a:solidFill>
              <a:latin typeface="游ゴシック" panose="020B0400000000000000" pitchFamily="50" charset="-128"/>
              <a:ea typeface="游ゴシック" panose="020B0400000000000000" pitchFamily="50" charset="-128"/>
            </a:endParaRPr>
          </a:p>
        </p:txBody>
      </p:sp>
      <p:pic>
        <p:nvPicPr>
          <p:cNvPr id="19" name="図 18"/>
          <p:cNvPicPr>
            <a:picLocks noChangeAspect="1"/>
          </p:cNvPicPr>
          <p:nvPr/>
        </p:nvPicPr>
        <p:blipFill>
          <a:blip r:embed="rId3"/>
          <a:stretch>
            <a:fillRect/>
          </a:stretch>
        </p:blipFill>
        <p:spPr>
          <a:xfrm>
            <a:off x="6156101" y="5809833"/>
            <a:ext cx="643625" cy="611444"/>
          </a:xfrm>
          <a:prstGeom prst="rect">
            <a:avLst/>
          </a:prstGeom>
        </p:spPr>
      </p:pic>
      <p:sp>
        <p:nvSpPr>
          <p:cNvPr id="20" name="テキスト ボックス 19"/>
          <p:cNvSpPr txBox="1"/>
          <p:nvPr/>
        </p:nvSpPr>
        <p:spPr>
          <a:xfrm>
            <a:off x="6894387" y="5822890"/>
            <a:ext cx="2155078" cy="400110"/>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←このアイコン</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642633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Web</a:t>
            </a:r>
            <a:r>
              <a:rPr lang="en-US" altLang="ja-JP" dirty="0" err="1" smtClean="0"/>
              <a:t>App</a:t>
            </a:r>
            <a:r>
              <a:rPr lang="ja-JP" altLang="en-US" dirty="0" smtClean="0"/>
              <a:t>にアクセスしよう</a:t>
            </a:r>
            <a:endParaRPr kumimoji="1" lang="ja-JP" altLang="en-US" dirty="0"/>
          </a:p>
        </p:txBody>
      </p:sp>
      <p:pic>
        <p:nvPicPr>
          <p:cNvPr id="4" name="図 3"/>
          <p:cNvPicPr>
            <a:picLocks noChangeAspect="1"/>
          </p:cNvPicPr>
          <p:nvPr/>
        </p:nvPicPr>
        <p:blipFill>
          <a:blip r:embed="rId2"/>
          <a:stretch>
            <a:fillRect/>
          </a:stretch>
        </p:blipFill>
        <p:spPr>
          <a:xfrm>
            <a:off x="6396037" y="1079292"/>
            <a:ext cx="5572125" cy="4610100"/>
          </a:xfrm>
          <a:prstGeom prst="rect">
            <a:avLst/>
          </a:prstGeom>
        </p:spPr>
      </p:pic>
      <p:sp>
        <p:nvSpPr>
          <p:cNvPr id="5" name="正方形/長方形 4"/>
          <p:cNvSpPr/>
          <p:nvPr/>
        </p:nvSpPr>
        <p:spPr>
          <a:xfrm>
            <a:off x="9129319" y="2736382"/>
            <a:ext cx="2667939" cy="337017"/>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5676900" y="2413000"/>
            <a:ext cx="3452419" cy="491891"/>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827433" y="1927316"/>
            <a:ext cx="3209035" cy="707886"/>
          </a:xfrm>
          <a:prstGeom prst="rect">
            <a:avLst/>
          </a:prstGeom>
          <a:noFill/>
        </p:spPr>
        <p:txBody>
          <a:bodyPr wrap="square" rtlCol="0">
            <a:spAutoFit/>
          </a:bodyPr>
          <a:lstStyle/>
          <a:p>
            <a:r>
              <a:rPr kumimoji="1" lang="en-US" altLang="ja-JP" sz="2000" dirty="0" smtClean="0">
                <a:solidFill>
                  <a:schemeClr val="bg1"/>
                </a:solidFill>
                <a:latin typeface="游ゴシック" panose="020B0400000000000000" pitchFamily="50" charset="-128"/>
                <a:ea typeface="游ゴシック" panose="020B0400000000000000" pitchFamily="50" charset="-128"/>
              </a:rPr>
              <a:t>URL</a:t>
            </a:r>
            <a:r>
              <a:rPr kumimoji="1" lang="ja-JP" altLang="en-US" sz="2000" dirty="0" smtClean="0">
                <a:solidFill>
                  <a:schemeClr val="bg1"/>
                </a:solidFill>
                <a:latin typeface="游ゴシック" panose="020B0400000000000000" pitchFamily="50" charset="-128"/>
                <a:ea typeface="游ゴシック" panose="020B0400000000000000" pitchFamily="50" charset="-128"/>
              </a:rPr>
              <a:t>をクリックして</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a:p>
            <a:r>
              <a:rPr lang="en-US" altLang="ja-JP" sz="2000" dirty="0" smtClean="0">
                <a:solidFill>
                  <a:schemeClr val="bg1"/>
                </a:solidFill>
                <a:latin typeface="游ゴシック" panose="020B0400000000000000" pitchFamily="50" charset="-128"/>
                <a:ea typeface="游ゴシック" panose="020B0400000000000000" pitchFamily="50" charset="-128"/>
              </a:rPr>
              <a:t>Web</a:t>
            </a:r>
            <a:r>
              <a:rPr lang="ja-JP" altLang="en-US" sz="2000" dirty="0" smtClean="0">
                <a:solidFill>
                  <a:schemeClr val="bg1"/>
                </a:solidFill>
                <a:latin typeface="游ゴシック" panose="020B0400000000000000" pitchFamily="50" charset="-128"/>
                <a:ea typeface="游ゴシック" panose="020B0400000000000000" pitchFamily="50" charset="-128"/>
              </a:rPr>
              <a:t>サイトにアクセス</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pic>
        <p:nvPicPr>
          <p:cNvPr id="10" name="図 9"/>
          <p:cNvPicPr>
            <a:picLocks noChangeAspect="1"/>
          </p:cNvPicPr>
          <p:nvPr/>
        </p:nvPicPr>
        <p:blipFill>
          <a:blip r:embed="rId3"/>
          <a:stretch>
            <a:fillRect/>
          </a:stretch>
        </p:blipFill>
        <p:spPr>
          <a:xfrm>
            <a:off x="2349500" y="3727610"/>
            <a:ext cx="3810000" cy="2333188"/>
          </a:xfrm>
          <a:prstGeom prst="rect">
            <a:avLst/>
          </a:prstGeom>
        </p:spPr>
      </p:pic>
      <p:sp>
        <p:nvSpPr>
          <p:cNvPr id="11" name="テキスト ボックス 10"/>
          <p:cNvSpPr txBox="1"/>
          <p:nvPr/>
        </p:nvSpPr>
        <p:spPr>
          <a:xfrm>
            <a:off x="3034602" y="6175076"/>
            <a:ext cx="3797998" cy="400110"/>
          </a:xfrm>
          <a:prstGeom prst="rect">
            <a:avLst/>
          </a:prstGeom>
          <a:noFill/>
        </p:spPr>
        <p:txBody>
          <a:bodyPr wrap="square" rtlCol="0">
            <a:spAutoFit/>
          </a:bodyPr>
          <a:lstStyle/>
          <a:p>
            <a:r>
              <a:rPr kumimoji="1" lang="en-US" altLang="ja-JP" sz="2000" dirty="0" smtClean="0">
                <a:solidFill>
                  <a:schemeClr val="bg1"/>
                </a:solidFill>
                <a:latin typeface="游ゴシック" panose="020B0400000000000000" pitchFamily="50" charset="-128"/>
                <a:ea typeface="游ゴシック" panose="020B0400000000000000" pitchFamily="50" charset="-128"/>
              </a:rPr>
              <a:t>Web</a:t>
            </a:r>
            <a:r>
              <a:rPr kumimoji="1" lang="ja-JP" altLang="en-US" sz="2000" dirty="0" smtClean="0">
                <a:solidFill>
                  <a:schemeClr val="bg1"/>
                </a:solidFill>
                <a:latin typeface="游ゴシック" panose="020B0400000000000000" pitchFamily="50" charset="-128"/>
                <a:ea typeface="游ゴシック" panose="020B0400000000000000" pitchFamily="50" charset="-128"/>
              </a:rPr>
              <a:t>サイトができた！！！</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659426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解説：リソースを作成する</a:t>
            </a:r>
            <a:endParaRPr kumimoji="1" lang="ja-JP" altLang="en-US" dirty="0"/>
          </a:p>
        </p:txBody>
      </p:sp>
      <p:sp>
        <p:nvSpPr>
          <p:cNvPr id="3" name="コンテンツ プレースホルダー 2"/>
          <p:cNvSpPr>
            <a:spLocks noGrp="1"/>
          </p:cNvSpPr>
          <p:nvPr>
            <p:ph idx="1"/>
          </p:nvPr>
        </p:nvSpPr>
        <p:spPr>
          <a:xfrm>
            <a:off x="2473377" y="3175000"/>
            <a:ext cx="9323882" cy="3214974"/>
          </a:xfrm>
        </p:spPr>
        <p:txBody>
          <a:bodyPr/>
          <a:lstStyle/>
          <a:p>
            <a:pPr>
              <a:lnSpc>
                <a:spcPct val="150000"/>
              </a:lnSpc>
            </a:pPr>
            <a:r>
              <a:rPr kumimoji="1" lang="ja-JP" altLang="en-US" dirty="0" smtClean="0"/>
              <a:t>リソースを作成するには「</a:t>
            </a:r>
            <a:r>
              <a:rPr kumimoji="1" lang="ja-JP" altLang="en-US" b="1" dirty="0" smtClean="0">
                <a:solidFill>
                  <a:srgbClr val="92D050"/>
                </a:solidFill>
              </a:rPr>
              <a:t>新規</a:t>
            </a:r>
            <a:r>
              <a:rPr kumimoji="1" lang="ja-JP" altLang="en-US" dirty="0" smtClean="0"/>
              <a:t>」ボタンから</a:t>
            </a:r>
            <a:endParaRPr kumimoji="1" lang="en-US" altLang="ja-JP" dirty="0" smtClean="0"/>
          </a:p>
          <a:p>
            <a:pPr>
              <a:lnSpc>
                <a:spcPct val="150000"/>
              </a:lnSpc>
            </a:pPr>
            <a:r>
              <a:rPr lang="ja-JP" altLang="en-US" dirty="0"/>
              <a:t>詳細</a:t>
            </a:r>
            <a:r>
              <a:rPr lang="ja-JP" altLang="en-US" dirty="0" smtClean="0"/>
              <a:t>な情報を入力していき、リソースを作成する</a:t>
            </a:r>
            <a:endParaRPr lang="en-US" altLang="ja-JP" dirty="0" smtClean="0"/>
          </a:p>
          <a:p>
            <a:pPr>
              <a:lnSpc>
                <a:spcPct val="150000"/>
              </a:lnSpc>
            </a:pPr>
            <a:r>
              <a:rPr lang="ja-JP" altLang="en-US" b="1" dirty="0" smtClean="0">
                <a:solidFill>
                  <a:srgbClr val="92D050"/>
                </a:solidFill>
              </a:rPr>
              <a:t>リソースグループ</a:t>
            </a:r>
            <a:r>
              <a:rPr lang="ja-JP" altLang="en-US" dirty="0" smtClean="0"/>
              <a:t>とは複数の異なる種類のリソースをまとめてグルーピングするもの</a:t>
            </a:r>
            <a:endParaRPr lang="en-US" altLang="ja-JP" dirty="0"/>
          </a:p>
          <a:p>
            <a:pPr>
              <a:lnSpc>
                <a:spcPct val="150000"/>
              </a:lnSpc>
            </a:pPr>
            <a:endParaRPr kumimoji="1" lang="ja-JP" altLang="en-US" dirty="0"/>
          </a:p>
        </p:txBody>
      </p:sp>
      <p:pic>
        <p:nvPicPr>
          <p:cNvPr id="4" name="図 3"/>
          <p:cNvPicPr>
            <a:picLocks noChangeAspect="1"/>
          </p:cNvPicPr>
          <p:nvPr/>
        </p:nvPicPr>
        <p:blipFill>
          <a:blip r:embed="rId2"/>
          <a:stretch>
            <a:fillRect/>
          </a:stretch>
        </p:blipFill>
        <p:spPr>
          <a:xfrm>
            <a:off x="7878695" y="1079292"/>
            <a:ext cx="4148206" cy="2095708"/>
          </a:xfrm>
          <a:prstGeom prst="rect">
            <a:avLst/>
          </a:prstGeom>
        </p:spPr>
      </p:pic>
      <p:cxnSp>
        <p:nvCxnSpPr>
          <p:cNvPr id="5" name="直線コネクタ 4"/>
          <p:cNvCxnSpPr/>
          <p:nvPr/>
        </p:nvCxnSpPr>
        <p:spPr>
          <a:xfrm>
            <a:off x="1143000" y="4536541"/>
            <a:ext cx="1701800" cy="1432459"/>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3975100" y="5969000"/>
            <a:ext cx="1978077" cy="0"/>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2844800" y="5969000"/>
            <a:ext cx="1978077" cy="0"/>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9342" y="3403109"/>
            <a:ext cx="2267315" cy="1077218"/>
          </a:xfrm>
          <a:prstGeom prst="rect">
            <a:avLst/>
          </a:prstGeom>
          <a:noFill/>
        </p:spPr>
        <p:txBody>
          <a:bodyPr wrap="square" rtlCol="0">
            <a:spAutoFit/>
          </a:bodyPr>
          <a:lstStyle/>
          <a:p>
            <a:r>
              <a:rPr lang="ja-JP" altLang="en-US" sz="1600" dirty="0" smtClean="0">
                <a:solidFill>
                  <a:srgbClr val="D55B7E"/>
                </a:solidFill>
                <a:latin typeface="游ゴシック" panose="020B0400000000000000" pitchFamily="50" charset="-128"/>
                <a:ea typeface="游ゴシック" panose="020B0400000000000000" pitchFamily="50" charset="-128"/>
              </a:rPr>
              <a:t>例えばリソースグループを削除すると</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a:solidFill>
                  <a:srgbClr val="D55B7E"/>
                </a:solidFill>
                <a:latin typeface="游ゴシック" panose="020B0400000000000000" pitchFamily="50" charset="-128"/>
                <a:ea typeface="游ゴシック" panose="020B0400000000000000" pitchFamily="50" charset="-128"/>
              </a:rPr>
              <a:t>その中</a:t>
            </a:r>
            <a:r>
              <a:rPr lang="ja-JP" altLang="en-US" sz="1600" dirty="0" smtClean="0">
                <a:solidFill>
                  <a:srgbClr val="D55B7E"/>
                </a:solidFill>
                <a:latin typeface="游ゴシック" panose="020B0400000000000000" pitchFamily="50" charset="-128"/>
                <a:ea typeface="游ゴシック" panose="020B0400000000000000" pitchFamily="50" charset="-128"/>
              </a:rPr>
              <a:t>のリソースを一括削除できたりする</a:t>
            </a:r>
            <a:endParaRPr lang="en-US" altLang="ja-JP" sz="1600" dirty="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86311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正方形/長方形 3"/>
          <p:cNvSpPr/>
          <p:nvPr/>
        </p:nvSpPr>
        <p:spPr>
          <a:xfrm>
            <a:off x="0" y="3459994"/>
            <a:ext cx="11047751" cy="2431140"/>
          </a:xfrm>
          <a:prstGeom prst="rect">
            <a:avLst/>
          </a:prstGeom>
          <a:solidFill>
            <a:schemeClr val="dk1">
              <a:alpha val="3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46154" y="3840877"/>
            <a:ext cx="10515600" cy="1309609"/>
          </a:xfrm>
        </p:spPr>
        <p:txBody>
          <a:bodyPr/>
          <a:lstStyle/>
          <a:p>
            <a:r>
              <a:rPr kumimoji="1" lang="ja-JP" altLang="en-US" dirty="0" smtClean="0">
                <a:solidFill>
                  <a:schemeClr val="bg1"/>
                </a:solidFill>
              </a:rPr>
              <a:t>管理ポータルを使いこなす</a:t>
            </a:r>
            <a:endParaRPr kumimoji="1" lang="ja-JP" altLang="en-US" dirty="0">
              <a:solidFill>
                <a:schemeClr val="bg1"/>
              </a:solidFill>
            </a:endParaRPr>
          </a:p>
        </p:txBody>
      </p:sp>
    </p:spTree>
    <p:extLst>
      <p:ext uri="{BB962C8B-B14F-4D97-AF65-F5344CB8AC3E}">
        <p14:creationId xmlns:p14="http://schemas.microsoft.com/office/powerpoint/2010/main" val="2205246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タイルからピン留めを外す</a:t>
            </a:r>
            <a:endParaRPr kumimoji="1" lang="ja-JP" altLang="en-US" dirty="0"/>
          </a:p>
        </p:txBody>
      </p:sp>
      <p:pic>
        <p:nvPicPr>
          <p:cNvPr id="4" name="図 3"/>
          <p:cNvPicPr>
            <a:picLocks noChangeAspect="1"/>
          </p:cNvPicPr>
          <p:nvPr/>
        </p:nvPicPr>
        <p:blipFill>
          <a:blip r:embed="rId2"/>
          <a:stretch>
            <a:fillRect/>
          </a:stretch>
        </p:blipFill>
        <p:spPr>
          <a:xfrm>
            <a:off x="5682412" y="877635"/>
            <a:ext cx="6378290" cy="3733800"/>
          </a:xfrm>
          <a:prstGeom prst="rect">
            <a:avLst/>
          </a:prstGeom>
        </p:spPr>
      </p:pic>
      <p:sp>
        <p:nvSpPr>
          <p:cNvPr id="5" name="正方形/長方形 4"/>
          <p:cNvSpPr/>
          <p:nvPr/>
        </p:nvSpPr>
        <p:spPr>
          <a:xfrm>
            <a:off x="10071100" y="2774604"/>
            <a:ext cx="1175064" cy="1263812"/>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a:endCxn id="5" idx="1"/>
          </p:cNvCxnSpPr>
          <p:nvPr/>
        </p:nvCxnSpPr>
        <p:spPr>
          <a:xfrm>
            <a:off x="5575300" y="2610729"/>
            <a:ext cx="4495800" cy="795781"/>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453861" y="2085023"/>
            <a:ext cx="3209035" cy="707886"/>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さきほど作った</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a:p>
            <a:r>
              <a:rPr lang="en-US" altLang="ja-JP" sz="2000" dirty="0" err="1" smtClean="0">
                <a:solidFill>
                  <a:schemeClr val="bg1"/>
                </a:solidFill>
                <a:latin typeface="游ゴシック" panose="020B0400000000000000" pitchFamily="50" charset="-128"/>
                <a:ea typeface="游ゴシック" panose="020B0400000000000000" pitchFamily="50" charset="-128"/>
              </a:rPr>
              <a:t>WebApp</a:t>
            </a:r>
            <a:r>
              <a:rPr lang="ja-JP" altLang="en-US" sz="2000" dirty="0" smtClean="0">
                <a:solidFill>
                  <a:schemeClr val="bg1"/>
                </a:solidFill>
                <a:latin typeface="游ゴシック" panose="020B0400000000000000" pitchFamily="50" charset="-128"/>
                <a:ea typeface="游ゴシック" panose="020B0400000000000000" pitchFamily="50" charset="-128"/>
              </a:rPr>
              <a:t>が表示されてる</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pic>
        <p:nvPicPr>
          <p:cNvPr id="11" name="図 10"/>
          <p:cNvPicPr>
            <a:picLocks noChangeAspect="1"/>
          </p:cNvPicPr>
          <p:nvPr/>
        </p:nvPicPr>
        <p:blipFill>
          <a:blip r:embed="rId3"/>
          <a:stretch>
            <a:fillRect/>
          </a:stretch>
        </p:blipFill>
        <p:spPr>
          <a:xfrm>
            <a:off x="2721157" y="3641730"/>
            <a:ext cx="3252761" cy="3144336"/>
          </a:xfrm>
          <a:prstGeom prst="rect">
            <a:avLst/>
          </a:prstGeom>
        </p:spPr>
      </p:pic>
      <p:sp>
        <p:nvSpPr>
          <p:cNvPr id="12" name="正方形/長方形 11"/>
          <p:cNvSpPr/>
          <p:nvPr/>
        </p:nvSpPr>
        <p:spPr>
          <a:xfrm>
            <a:off x="3337211" y="4866013"/>
            <a:ext cx="2434030" cy="410850"/>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99400" y="5598861"/>
            <a:ext cx="4112161" cy="707886"/>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右</a:t>
            </a:r>
            <a:r>
              <a:rPr lang="ja-JP" altLang="en-US" sz="2000" dirty="0" smtClean="0">
                <a:solidFill>
                  <a:schemeClr val="bg1"/>
                </a:solidFill>
                <a:latin typeface="游ゴシック" panose="020B0400000000000000" pitchFamily="50" charset="-128"/>
                <a:ea typeface="游ゴシック" panose="020B0400000000000000" pitchFamily="50" charset="-128"/>
              </a:rPr>
              <a:t>クリック </a:t>
            </a:r>
            <a:r>
              <a:rPr lang="en-US" altLang="ja-JP" sz="2000" dirty="0" smtClean="0">
                <a:solidFill>
                  <a:schemeClr val="bg1"/>
                </a:solidFill>
                <a:latin typeface="游ゴシック" panose="020B0400000000000000" pitchFamily="50" charset="-128"/>
                <a:ea typeface="游ゴシック" panose="020B0400000000000000" pitchFamily="50" charset="-128"/>
              </a:rPr>
              <a:t>&gt; </a:t>
            </a:r>
            <a:r>
              <a:rPr lang="ja-JP" altLang="en-US" sz="2000" dirty="0" smtClean="0">
                <a:solidFill>
                  <a:schemeClr val="bg1"/>
                </a:solidFill>
                <a:latin typeface="游ゴシック" panose="020B0400000000000000" pitchFamily="50" charset="-128"/>
                <a:ea typeface="游ゴシック" panose="020B0400000000000000" pitchFamily="50" charset="-128"/>
              </a:rPr>
              <a:t>ダッシュボードへのピン留めを外す</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15" name="直線コネクタ 14"/>
          <p:cNvCxnSpPr>
            <a:endCxn id="13" idx="1"/>
          </p:cNvCxnSpPr>
          <p:nvPr/>
        </p:nvCxnSpPr>
        <p:spPr>
          <a:xfrm>
            <a:off x="5771241" y="5062365"/>
            <a:ext cx="2128159" cy="890439"/>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0" y="1654136"/>
            <a:ext cx="2267315" cy="1138773"/>
          </a:xfrm>
          <a:prstGeom prst="rect">
            <a:avLst/>
          </a:prstGeom>
          <a:noFill/>
        </p:spPr>
        <p:txBody>
          <a:bodyPr wrap="square" rtlCol="0">
            <a:spAutoFit/>
          </a:bodyPr>
          <a:lstStyle/>
          <a:p>
            <a:r>
              <a:rPr kumimoji="1" lang="en-US" altLang="ja-JP" dirty="0" smtClean="0">
                <a:solidFill>
                  <a:srgbClr val="D55B7E"/>
                </a:solidFill>
                <a:latin typeface="游ゴシック" panose="020B0400000000000000" pitchFamily="50" charset="-128"/>
                <a:ea typeface="游ゴシック" panose="020B0400000000000000" pitchFamily="50" charset="-128"/>
              </a:rPr>
              <a:t>※</a:t>
            </a:r>
            <a:r>
              <a:rPr kumimoji="1" lang="ja-JP" altLang="en-US" b="1" dirty="0" smtClean="0">
                <a:solidFill>
                  <a:srgbClr val="D55B7E"/>
                </a:solidFill>
                <a:latin typeface="游ゴシック" panose="020B0400000000000000" pitchFamily="50" charset="-128"/>
                <a:ea typeface="游ゴシック" panose="020B0400000000000000" pitchFamily="50" charset="-128"/>
              </a:rPr>
              <a:t>ダッシュボードへの行き方</a:t>
            </a:r>
            <a:endParaRPr kumimoji="1" lang="en-US" altLang="ja-JP" b="1"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smtClean="0">
                <a:solidFill>
                  <a:srgbClr val="D55B7E"/>
                </a:solidFill>
                <a:latin typeface="游ゴシック" panose="020B0400000000000000" pitchFamily="50" charset="-128"/>
                <a:ea typeface="游ゴシック" panose="020B0400000000000000" pitchFamily="50" charset="-128"/>
              </a:rPr>
              <a:t>左上の</a:t>
            </a:r>
            <a:r>
              <a:rPr lang="en-US" altLang="ja-JP" sz="1600" dirty="0" err="1" smtClean="0">
                <a:solidFill>
                  <a:srgbClr val="D55B7E"/>
                </a:solidFill>
                <a:latin typeface="游ゴシック" panose="020B0400000000000000" pitchFamily="50" charset="-128"/>
                <a:ea typeface="游ゴシック" panose="020B0400000000000000" pitchFamily="50" charset="-128"/>
              </a:rPr>
              <a:t>MicrosoftAzure</a:t>
            </a:r>
            <a:r>
              <a:rPr lang="ja-JP" altLang="en-US" sz="1600" dirty="0" smtClean="0">
                <a:solidFill>
                  <a:srgbClr val="D55B7E"/>
                </a:solidFill>
                <a:latin typeface="游ゴシック" panose="020B0400000000000000" pitchFamily="50" charset="-128"/>
                <a:ea typeface="游ゴシック" panose="020B0400000000000000" pitchFamily="50" charset="-128"/>
              </a:rPr>
              <a:t>のロゴをクリックする</a:t>
            </a:r>
            <a:endParaRPr lang="en-US" altLang="ja-JP" sz="1600" dirty="0">
              <a:solidFill>
                <a:srgbClr val="D55B7E"/>
              </a:solidFill>
              <a:latin typeface="游ゴシック" panose="020B0400000000000000" pitchFamily="50" charset="-128"/>
              <a:ea typeface="游ゴシック" panose="020B0400000000000000" pitchFamily="50" charset="-128"/>
            </a:endParaRPr>
          </a:p>
        </p:txBody>
      </p:sp>
      <p:sp>
        <p:nvSpPr>
          <p:cNvPr id="3" name="正方形/長方形 2"/>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17106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リソースを検索して</a:t>
            </a:r>
            <a:r>
              <a:rPr lang="ja-JP" altLang="en-US" dirty="0"/>
              <a:t>みる</a:t>
            </a:r>
            <a:endParaRPr kumimoji="1" lang="ja-JP" altLang="en-US" dirty="0"/>
          </a:p>
        </p:txBody>
      </p:sp>
      <p:sp>
        <p:nvSpPr>
          <p:cNvPr id="3" name="コンテンツ プレースホルダー 2"/>
          <p:cNvSpPr>
            <a:spLocks noGrp="1"/>
          </p:cNvSpPr>
          <p:nvPr>
            <p:ph idx="1"/>
          </p:nvPr>
        </p:nvSpPr>
        <p:spPr>
          <a:xfrm>
            <a:off x="2473377" y="4356100"/>
            <a:ext cx="9323882" cy="1475074"/>
          </a:xfrm>
        </p:spPr>
        <p:txBody>
          <a:bodyPr/>
          <a:lstStyle/>
          <a:p>
            <a:r>
              <a:rPr kumimoji="1" lang="en-US" altLang="ja-JP" dirty="0" smtClean="0"/>
              <a:t>s</a:t>
            </a:r>
            <a:endParaRPr kumimoji="1" lang="ja-JP" altLang="en-US" dirty="0"/>
          </a:p>
        </p:txBody>
      </p:sp>
      <p:pic>
        <p:nvPicPr>
          <p:cNvPr id="5" name="図 4"/>
          <p:cNvPicPr>
            <a:picLocks noChangeAspect="1"/>
          </p:cNvPicPr>
          <p:nvPr/>
        </p:nvPicPr>
        <p:blipFill>
          <a:blip r:embed="rId2"/>
          <a:stretch>
            <a:fillRect/>
          </a:stretch>
        </p:blipFill>
        <p:spPr>
          <a:xfrm>
            <a:off x="4803775" y="1805663"/>
            <a:ext cx="7258050" cy="2162175"/>
          </a:xfrm>
          <a:prstGeom prst="rect">
            <a:avLst/>
          </a:prstGeom>
        </p:spPr>
      </p:pic>
      <p:sp>
        <p:nvSpPr>
          <p:cNvPr id="6" name="正方形/長方形 5"/>
          <p:cNvSpPr/>
          <p:nvPr/>
        </p:nvSpPr>
        <p:spPr>
          <a:xfrm>
            <a:off x="5254910" y="1805663"/>
            <a:ext cx="3863689" cy="410850"/>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320639" y="1079292"/>
            <a:ext cx="4112161" cy="400110"/>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検索ボックスから検索してみる</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8" name="直線コネクタ 7"/>
          <p:cNvCxnSpPr/>
          <p:nvPr/>
        </p:nvCxnSpPr>
        <p:spPr>
          <a:xfrm>
            <a:off x="6627734" y="1479402"/>
            <a:ext cx="520284" cy="326261"/>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pic>
        <p:nvPicPr>
          <p:cNvPr id="11" name="図 10"/>
          <p:cNvPicPr>
            <a:picLocks noChangeAspect="1"/>
          </p:cNvPicPr>
          <p:nvPr/>
        </p:nvPicPr>
        <p:blipFill>
          <a:blip r:embed="rId3"/>
          <a:stretch>
            <a:fillRect/>
          </a:stretch>
        </p:blipFill>
        <p:spPr>
          <a:xfrm>
            <a:off x="2375692" y="3137519"/>
            <a:ext cx="4301176" cy="3656776"/>
          </a:xfrm>
          <a:prstGeom prst="rect">
            <a:avLst/>
          </a:prstGeom>
        </p:spPr>
      </p:pic>
      <p:sp>
        <p:nvSpPr>
          <p:cNvPr id="12" name="正方形/長方形 11"/>
          <p:cNvSpPr/>
          <p:nvPr/>
        </p:nvSpPr>
        <p:spPr>
          <a:xfrm>
            <a:off x="2513030" y="5445832"/>
            <a:ext cx="4114704" cy="28186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p:nvPr/>
        </p:nvCxnSpPr>
        <p:spPr>
          <a:xfrm>
            <a:off x="6627734" y="5600467"/>
            <a:ext cx="750966" cy="25488"/>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476385" y="5445832"/>
            <a:ext cx="4112161" cy="400110"/>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あった！</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4" name="正方形/長方形 13"/>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653108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再びピン留めしてみる</a:t>
            </a:r>
            <a:endParaRPr kumimoji="1" lang="ja-JP" altLang="en-US" dirty="0"/>
          </a:p>
        </p:txBody>
      </p:sp>
      <p:pic>
        <p:nvPicPr>
          <p:cNvPr id="4" name="図 3"/>
          <p:cNvPicPr>
            <a:picLocks noChangeAspect="1"/>
          </p:cNvPicPr>
          <p:nvPr/>
        </p:nvPicPr>
        <p:blipFill>
          <a:blip r:embed="rId2"/>
          <a:stretch>
            <a:fillRect/>
          </a:stretch>
        </p:blipFill>
        <p:spPr>
          <a:xfrm>
            <a:off x="5135047" y="952292"/>
            <a:ext cx="6916212" cy="2629108"/>
          </a:xfrm>
          <a:prstGeom prst="rect">
            <a:avLst/>
          </a:prstGeom>
        </p:spPr>
      </p:pic>
      <p:sp>
        <p:nvSpPr>
          <p:cNvPr id="5" name="正方形/長方形 4"/>
          <p:cNvSpPr/>
          <p:nvPr/>
        </p:nvSpPr>
        <p:spPr>
          <a:xfrm>
            <a:off x="11201400" y="952292"/>
            <a:ext cx="495299" cy="40660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8763000" y="1182861"/>
            <a:ext cx="2438400" cy="2576339"/>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247785" y="3806735"/>
            <a:ext cx="4112161" cy="707886"/>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右上のピンボタンを押すことで</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smtClean="0">
                <a:solidFill>
                  <a:schemeClr val="bg1"/>
                </a:solidFill>
                <a:latin typeface="游ゴシック" panose="020B0400000000000000" pitchFamily="50" charset="-128"/>
                <a:ea typeface="游ゴシック" panose="020B0400000000000000" pitchFamily="50" charset="-128"/>
              </a:rPr>
              <a:t>ダッシュボードにピン留めできる</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pic>
        <p:nvPicPr>
          <p:cNvPr id="10" name="図 9"/>
          <p:cNvPicPr>
            <a:picLocks noChangeAspect="1"/>
          </p:cNvPicPr>
          <p:nvPr/>
        </p:nvPicPr>
        <p:blipFill>
          <a:blip r:embed="rId3"/>
          <a:stretch>
            <a:fillRect/>
          </a:stretch>
        </p:blipFill>
        <p:spPr>
          <a:xfrm>
            <a:off x="919699" y="3542519"/>
            <a:ext cx="4019550" cy="3224988"/>
          </a:xfrm>
          <a:prstGeom prst="rect">
            <a:avLst/>
          </a:prstGeom>
        </p:spPr>
      </p:pic>
      <p:sp>
        <p:nvSpPr>
          <p:cNvPr id="11" name="正方形/長方形 10"/>
          <p:cNvSpPr/>
          <p:nvPr/>
        </p:nvSpPr>
        <p:spPr>
          <a:xfrm>
            <a:off x="3048000" y="5054392"/>
            <a:ext cx="1346200" cy="138450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flipV="1">
            <a:off x="4412724" y="5746646"/>
            <a:ext cx="1759476" cy="1"/>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190724" y="5622835"/>
            <a:ext cx="4112161" cy="400110"/>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ピン留めできた！</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3" name="正方形/長方形 12"/>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062184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もっと</a:t>
            </a:r>
            <a:r>
              <a:rPr lang="ja-JP" altLang="en-US"/>
              <a:t>詳細</a:t>
            </a:r>
            <a:r>
              <a:rPr kumimoji="1" lang="ja-JP" altLang="en-US" smtClean="0"/>
              <a:t>な</a:t>
            </a:r>
            <a:r>
              <a:rPr kumimoji="1" lang="ja-JP" altLang="en-US" dirty="0" smtClean="0"/>
              <a:t>情報を表示してみる</a:t>
            </a:r>
            <a:endParaRPr kumimoji="1" lang="ja-JP" altLang="en-US" dirty="0"/>
          </a:p>
        </p:txBody>
      </p:sp>
      <p:pic>
        <p:nvPicPr>
          <p:cNvPr id="4" name="図 3"/>
          <p:cNvPicPr>
            <a:picLocks noChangeAspect="1"/>
          </p:cNvPicPr>
          <p:nvPr/>
        </p:nvPicPr>
        <p:blipFill rotWithShape="1">
          <a:blip r:embed="rId2"/>
          <a:srcRect r="22268"/>
          <a:stretch/>
        </p:blipFill>
        <p:spPr>
          <a:xfrm>
            <a:off x="5738813" y="1206292"/>
            <a:ext cx="6300788" cy="3800475"/>
          </a:xfrm>
          <a:prstGeom prst="rect">
            <a:avLst/>
          </a:prstGeom>
        </p:spPr>
      </p:pic>
      <p:sp>
        <p:nvSpPr>
          <p:cNvPr id="5" name="正方形/長方形 4"/>
          <p:cNvSpPr/>
          <p:nvPr/>
        </p:nvSpPr>
        <p:spPr>
          <a:xfrm>
            <a:off x="8889207" y="1587292"/>
            <a:ext cx="889000" cy="30500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5498307" y="1752873"/>
            <a:ext cx="3390900" cy="403537"/>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60677" y="1956355"/>
            <a:ext cx="2800875" cy="400110"/>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「編集」ボタンを</a:t>
            </a:r>
            <a:r>
              <a:rPr lang="ja-JP" altLang="en-US" sz="2000" dirty="0" smtClean="0">
                <a:solidFill>
                  <a:schemeClr val="bg1"/>
                </a:solidFill>
                <a:latin typeface="游ゴシック" panose="020B0400000000000000" pitchFamily="50" charset="-128"/>
                <a:ea typeface="游ゴシック" panose="020B0400000000000000" pitchFamily="50" charset="-128"/>
              </a:rPr>
              <a:t>押す</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7" name="正方形/長方形 6"/>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247930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もっと詳細な情報を表示してみる</a:t>
            </a:r>
            <a:endParaRPr kumimoji="1" lang="ja-JP" altLang="en-US" dirty="0"/>
          </a:p>
        </p:txBody>
      </p:sp>
      <p:pic>
        <p:nvPicPr>
          <p:cNvPr id="4" name="図 3"/>
          <p:cNvPicPr>
            <a:picLocks noChangeAspect="1"/>
          </p:cNvPicPr>
          <p:nvPr/>
        </p:nvPicPr>
        <p:blipFill>
          <a:blip r:embed="rId2"/>
          <a:stretch>
            <a:fillRect/>
          </a:stretch>
        </p:blipFill>
        <p:spPr>
          <a:xfrm>
            <a:off x="5025459" y="1523792"/>
            <a:ext cx="7016750" cy="4178429"/>
          </a:xfrm>
          <a:prstGeom prst="rect">
            <a:avLst/>
          </a:prstGeom>
        </p:spPr>
      </p:pic>
      <p:sp>
        <p:nvSpPr>
          <p:cNvPr id="5" name="正方形/長方形 4"/>
          <p:cNvSpPr/>
          <p:nvPr/>
        </p:nvSpPr>
        <p:spPr>
          <a:xfrm>
            <a:off x="5118140" y="2057464"/>
            <a:ext cx="1523960" cy="1269935"/>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4368800" y="2462811"/>
            <a:ext cx="749340" cy="19053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317265" y="1721074"/>
            <a:ext cx="2800875" cy="1015663"/>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リソースグループと</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smtClean="0">
                <a:solidFill>
                  <a:schemeClr val="bg1"/>
                </a:solidFill>
                <a:latin typeface="游ゴシック" panose="020B0400000000000000" pitchFamily="50" charset="-128"/>
                <a:ea typeface="游ゴシック" panose="020B0400000000000000" pitchFamily="50" charset="-128"/>
              </a:rPr>
              <a:t>リソース名を選択して</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kumimoji="1" lang="ja-JP" altLang="en-US" sz="2000" dirty="0">
                <a:solidFill>
                  <a:schemeClr val="bg1"/>
                </a:solidFill>
                <a:latin typeface="游ゴシック" panose="020B0400000000000000" pitchFamily="50" charset="-128"/>
                <a:ea typeface="游ゴシック" panose="020B0400000000000000" pitchFamily="50" charset="-128"/>
              </a:rPr>
              <a:t>絞り込む</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9" name="正方形/長方形 8"/>
          <p:cNvSpPr/>
          <p:nvPr/>
        </p:nvSpPr>
        <p:spPr>
          <a:xfrm>
            <a:off x="5118140" y="3962399"/>
            <a:ext cx="761960" cy="901701"/>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カーブ矢印 9"/>
          <p:cNvSpPr/>
          <p:nvPr/>
        </p:nvSpPr>
        <p:spPr>
          <a:xfrm>
            <a:off x="5867400" y="3663789"/>
            <a:ext cx="2032000" cy="705011"/>
          </a:xfrm>
          <a:prstGeom prst="curvedDownArrow">
            <a:avLst/>
          </a:prstGeom>
          <a:solidFill>
            <a:srgbClr val="D55B7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p:cNvSpPr txBox="1"/>
          <p:nvPr/>
        </p:nvSpPr>
        <p:spPr>
          <a:xfrm>
            <a:off x="5482962" y="5906183"/>
            <a:ext cx="5388238" cy="400110"/>
          </a:xfrm>
          <a:prstGeom prst="rect">
            <a:avLst/>
          </a:prstGeom>
          <a:noFill/>
        </p:spPr>
        <p:txBody>
          <a:bodyPr wrap="square" rtlCol="0">
            <a:spAutoFit/>
          </a:bodyPr>
          <a:lstStyle/>
          <a:p>
            <a:r>
              <a:rPr kumimoji="1" lang="en-US" altLang="ja-JP" sz="2000" dirty="0" smtClean="0">
                <a:solidFill>
                  <a:schemeClr val="bg1"/>
                </a:solidFill>
                <a:latin typeface="游ゴシック" panose="020B0400000000000000" pitchFamily="50" charset="-128"/>
                <a:ea typeface="游ゴシック" panose="020B0400000000000000" pitchFamily="50" charset="-128"/>
              </a:rPr>
              <a:t>CPU</a:t>
            </a:r>
            <a:r>
              <a:rPr kumimoji="1" lang="ja-JP" altLang="en-US" sz="2000" dirty="0" smtClean="0">
                <a:solidFill>
                  <a:schemeClr val="bg1"/>
                </a:solidFill>
                <a:latin typeface="游ゴシック" panose="020B0400000000000000" pitchFamily="50" charset="-128"/>
                <a:ea typeface="游ゴシック" panose="020B0400000000000000" pitchFamily="50" charset="-128"/>
              </a:rPr>
              <a:t>の割合をタイルにドラッグ</a:t>
            </a:r>
            <a:r>
              <a:rPr kumimoji="1" lang="en-US" altLang="ja-JP" sz="2000" dirty="0" smtClean="0">
                <a:solidFill>
                  <a:schemeClr val="bg1"/>
                </a:solidFill>
                <a:latin typeface="游ゴシック" panose="020B0400000000000000" pitchFamily="50" charset="-128"/>
                <a:ea typeface="游ゴシック" panose="020B0400000000000000" pitchFamily="50" charset="-128"/>
              </a:rPr>
              <a:t>&amp;</a:t>
            </a:r>
            <a:r>
              <a:rPr kumimoji="1" lang="ja-JP" altLang="en-US" sz="2000" dirty="0" smtClean="0">
                <a:solidFill>
                  <a:schemeClr val="bg1"/>
                </a:solidFill>
                <a:latin typeface="游ゴシック" panose="020B0400000000000000" pitchFamily="50" charset="-128"/>
                <a:ea typeface="游ゴシック" panose="020B0400000000000000" pitchFamily="50" charset="-128"/>
              </a:rPr>
              <a:t>ドロップ</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2" name="正方形/長方形 11"/>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21570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もっと詳細な情報を表示してみる</a:t>
            </a:r>
            <a:endParaRPr kumimoji="1" lang="ja-JP" altLang="en-US" dirty="0"/>
          </a:p>
        </p:txBody>
      </p:sp>
      <p:pic>
        <p:nvPicPr>
          <p:cNvPr id="4" name="図 3"/>
          <p:cNvPicPr>
            <a:picLocks noChangeAspect="1"/>
          </p:cNvPicPr>
          <p:nvPr/>
        </p:nvPicPr>
        <p:blipFill>
          <a:blip r:embed="rId2"/>
          <a:stretch>
            <a:fillRect/>
          </a:stretch>
        </p:blipFill>
        <p:spPr>
          <a:xfrm>
            <a:off x="6180137" y="1079292"/>
            <a:ext cx="5343525" cy="1914525"/>
          </a:xfrm>
          <a:prstGeom prst="rect">
            <a:avLst/>
          </a:prstGeom>
        </p:spPr>
      </p:pic>
      <p:sp>
        <p:nvSpPr>
          <p:cNvPr id="5" name="正方形/長方形 4"/>
          <p:cNvSpPr/>
          <p:nvPr/>
        </p:nvSpPr>
        <p:spPr>
          <a:xfrm>
            <a:off x="9829800" y="1079292"/>
            <a:ext cx="838200" cy="39390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V="1">
            <a:off x="5906540" y="1271432"/>
            <a:ext cx="3923260" cy="490433"/>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473377" y="1407922"/>
            <a:ext cx="3706760" cy="707886"/>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「完了」ボタンを押してダッシュボードの編集を完了する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pic>
        <p:nvPicPr>
          <p:cNvPr id="9" name="図 8"/>
          <p:cNvPicPr>
            <a:picLocks noChangeAspect="1"/>
          </p:cNvPicPr>
          <p:nvPr/>
        </p:nvPicPr>
        <p:blipFill>
          <a:blip r:embed="rId3"/>
          <a:stretch>
            <a:fillRect/>
          </a:stretch>
        </p:blipFill>
        <p:spPr>
          <a:xfrm>
            <a:off x="6375400" y="3293432"/>
            <a:ext cx="5527674" cy="3324855"/>
          </a:xfrm>
          <a:prstGeom prst="rect">
            <a:avLst/>
          </a:prstGeom>
        </p:spPr>
      </p:pic>
      <p:sp>
        <p:nvSpPr>
          <p:cNvPr id="10" name="正方形/長方形 9"/>
          <p:cNvSpPr/>
          <p:nvPr/>
        </p:nvSpPr>
        <p:spPr>
          <a:xfrm>
            <a:off x="8432798" y="3412838"/>
            <a:ext cx="2959101" cy="2962561"/>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6070600" y="4408557"/>
            <a:ext cx="2362198" cy="240345"/>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516240" y="4054614"/>
            <a:ext cx="3706760" cy="707886"/>
          </a:xfrm>
          <a:prstGeom prst="rect">
            <a:avLst/>
          </a:prstGeom>
          <a:noFill/>
        </p:spPr>
        <p:txBody>
          <a:bodyPr wrap="square" rtlCol="0">
            <a:spAutoFit/>
          </a:bodyPr>
          <a:lstStyle/>
          <a:p>
            <a:r>
              <a:rPr lang="en-US" altLang="ja-JP" sz="2000" dirty="0" err="1" smtClean="0">
                <a:solidFill>
                  <a:schemeClr val="bg1"/>
                </a:solidFill>
                <a:latin typeface="游ゴシック" panose="020B0400000000000000" pitchFamily="50" charset="-128"/>
                <a:ea typeface="游ゴシック" panose="020B0400000000000000" pitchFamily="50" charset="-128"/>
              </a:rPr>
              <a:t>WebApp</a:t>
            </a:r>
            <a:r>
              <a:rPr lang="ja-JP" altLang="en-US" sz="2000" dirty="0" smtClean="0">
                <a:solidFill>
                  <a:schemeClr val="bg1"/>
                </a:solidFill>
                <a:latin typeface="游ゴシック" panose="020B0400000000000000" pitchFamily="50" charset="-128"/>
                <a:ea typeface="游ゴシック" panose="020B0400000000000000" pitchFamily="50" charset="-128"/>
              </a:rPr>
              <a:t>の</a:t>
            </a:r>
            <a:r>
              <a:rPr lang="en-US" altLang="ja-JP" sz="2000" dirty="0" smtClean="0">
                <a:solidFill>
                  <a:schemeClr val="bg1"/>
                </a:solidFill>
                <a:latin typeface="游ゴシック" panose="020B0400000000000000" pitchFamily="50" charset="-128"/>
                <a:ea typeface="游ゴシック" panose="020B0400000000000000" pitchFamily="50" charset="-128"/>
              </a:rPr>
              <a:t>CPU</a:t>
            </a:r>
            <a:r>
              <a:rPr lang="ja-JP" altLang="en-US" sz="2000" dirty="0" smtClean="0">
                <a:solidFill>
                  <a:schemeClr val="bg1"/>
                </a:solidFill>
                <a:latin typeface="游ゴシック" panose="020B0400000000000000" pitchFamily="50" charset="-128"/>
                <a:ea typeface="游ゴシック" panose="020B0400000000000000" pitchFamily="50" charset="-128"/>
              </a:rPr>
              <a:t>使用率が</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smtClean="0">
                <a:solidFill>
                  <a:schemeClr val="bg1"/>
                </a:solidFill>
                <a:latin typeface="游ゴシック" panose="020B0400000000000000" pitchFamily="50" charset="-128"/>
                <a:ea typeface="游ゴシック" panose="020B0400000000000000" pitchFamily="50" charset="-128"/>
              </a:rPr>
              <a:t>素早く確認できるように！</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5" name="テキスト ボックス 14"/>
          <p:cNvSpPr txBox="1"/>
          <p:nvPr/>
        </p:nvSpPr>
        <p:spPr>
          <a:xfrm>
            <a:off x="20143" y="2115808"/>
            <a:ext cx="2179637" cy="1569660"/>
          </a:xfrm>
          <a:prstGeom prst="rect">
            <a:avLst/>
          </a:prstGeom>
          <a:noFill/>
        </p:spPr>
        <p:txBody>
          <a:bodyPr wrap="square" rtlCol="0">
            <a:spAutoFit/>
          </a:bodyPr>
          <a:lstStyle/>
          <a:p>
            <a:r>
              <a:rPr lang="ja-JP" altLang="en-US" sz="1600" dirty="0" smtClean="0">
                <a:solidFill>
                  <a:srgbClr val="D55B7E"/>
                </a:solidFill>
                <a:latin typeface="游ゴシック" panose="020B0400000000000000" pitchFamily="50" charset="-128"/>
                <a:ea typeface="游ゴシック" panose="020B0400000000000000" pitchFamily="50" charset="-128"/>
              </a:rPr>
              <a:t>ダッシュボードのタイルの中には</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smtClean="0">
                <a:solidFill>
                  <a:srgbClr val="D55B7E"/>
                </a:solidFill>
                <a:latin typeface="游ゴシック" panose="020B0400000000000000" pitchFamily="50" charset="-128"/>
                <a:ea typeface="游ゴシック" panose="020B0400000000000000" pitchFamily="50" charset="-128"/>
              </a:rPr>
              <a:t>ショートカットリンクだけではなく</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smtClean="0">
                <a:solidFill>
                  <a:srgbClr val="D55B7E"/>
                </a:solidFill>
                <a:latin typeface="游ゴシック" panose="020B0400000000000000" pitchFamily="50" charset="-128"/>
                <a:ea typeface="游ゴシック" panose="020B0400000000000000" pitchFamily="50" charset="-128"/>
              </a:rPr>
              <a:t>様々な情報を表示してくれるものもある</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p:txBody>
      </p:sp>
      <p:sp>
        <p:nvSpPr>
          <p:cNvPr id="12" name="正方形/長方形 11"/>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339155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ひつようなもの</a:t>
            </a:r>
            <a:endParaRPr kumimoji="1" lang="ja-JP" altLang="en-US" dirty="0"/>
          </a:p>
        </p:txBody>
      </p:sp>
      <p:sp>
        <p:nvSpPr>
          <p:cNvPr id="3" name="コンテンツ プレースホルダー 2"/>
          <p:cNvSpPr>
            <a:spLocks noGrp="1"/>
          </p:cNvSpPr>
          <p:nvPr>
            <p:ph idx="1"/>
          </p:nvPr>
        </p:nvSpPr>
        <p:spPr>
          <a:xfrm>
            <a:off x="2983043" y="1324496"/>
            <a:ext cx="8814216" cy="4506678"/>
          </a:xfrm>
        </p:spPr>
        <p:txBody>
          <a:bodyPr/>
          <a:lstStyle/>
          <a:p>
            <a:pPr>
              <a:lnSpc>
                <a:spcPct val="150000"/>
              </a:lnSpc>
            </a:pPr>
            <a:r>
              <a:rPr kumimoji="1" lang="en-US" altLang="ja-JP" dirty="0" smtClean="0"/>
              <a:t>Microsoft </a:t>
            </a:r>
            <a:r>
              <a:rPr kumimoji="1" lang="ja-JP" altLang="en-US" dirty="0" smtClean="0"/>
              <a:t>アカウント</a:t>
            </a:r>
            <a:endParaRPr kumimoji="1" lang="en-US" altLang="ja-JP" dirty="0" smtClean="0"/>
          </a:p>
          <a:p>
            <a:pPr>
              <a:lnSpc>
                <a:spcPct val="150000"/>
              </a:lnSpc>
            </a:pPr>
            <a:r>
              <a:rPr kumimoji="1" lang="en-US" altLang="ja-JP" dirty="0" smtClean="0"/>
              <a:t>Microsoft DreamSpark</a:t>
            </a:r>
            <a:r>
              <a:rPr kumimoji="1" lang="ja-JP" altLang="en-US" dirty="0" smtClean="0"/>
              <a:t>の学生認証</a:t>
            </a:r>
            <a:endParaRPr kumimoji="1" lang="en-US" altLang="ja-JP" dirty="0" smtClean="0"/>
          </a:p>
          <a:p>
            <a:pPr>
              <a:lnSpc>
                <a:spcPct val="150000"/>
              </a:lnSpc>
            </a:pPr>
            <a:r>
              <a:rPr kumimoji="1" lang="en-US" altLang="ja-JP" dirty="0" smtClean="0"/>
              <a:t>Microsoft Azure</a:t>
            </a:r>
            <a:r>
              <a:rPr kumimoji="1" lang="ja-JP" altLang="en-US" dirty="0" smtClean="0"/>
              <a:t>のサブスクリプション</a:t>
            </a:r>
            <a:endParaRPr kumimoji="1" lang="en-US" altLang="ja-JP" dirty="0" smtClean="0"/>
          </a:p>
          <a:p>
            <a:pPr>
              <a:lnSpc>
                <a:spcPct val="150000"/>
              </a:lnSpc>
            </a:pPr>
            <a:r>
              <a:rPr lang="en-US" altLang="ja-JP" dirty="0" smtClean="0"/>
              <a:t>Dropbox</a:t>
            </a:r>
            <a:r>
              <a:rPr lang="ja-JP" altLang="en-US" dirty="0" smtClean="0"/>
              <a:t>アカウント</a:t>
            </a:r>
            <a:endParaRPr lang="en-US" altLang="ja-JP" dirty="0" smtClean="0"/>
          </a:p>
          <a:p>
            <a:pPr>
              <a:lnSpc>
                <a:spcPct val="150000"/>
              </a:lnSpc>
            </a:pPr>
            <a:r>
              <a:rPr kumimoji="1" lang="ja-JP" altLang="en-US" dirty="0" smtClean="0"/>
              <a:t>お好きなテキストエディタ</a:t>
            </a:r>
            <a:endParaRPr kumimoji="1" lang="en-US" altLang="ja-JP" dirty="0" smtClean="0"/>
          </a:p>
          <a:p>
            <a:pPr>
              <a:lnSpc>
                <a:spcPct val="150000"/>
              </a:lnSpc>
            </a:pPr>
            <a:endParaRPr kumimoji="1" lang="en-US" altLang="ja-JP" dirty="0" smtClean="0"/>
          </a:p>
        </p:txBody>
      </p:sp>
      <p:cxnSp>
        <p:nvCxnSpPr>
          <p:cNvPr id="5" name="直線コネクタ 4"/>
          <p:cNvCxnSpPr/>
          <p:nvPr/>
        </p:nvCxnSpPr>
        <p:spPr>
          <a:xfrm>
            <a:off x="3357797" y="4242216"/>
            <a:ext cx="3057993" cy="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657600" y="4242216"/>
            <a:ext cx="1006839" cy="284814"/>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963711" y="4527030"/>
            <a:ext cx="1693889" cy="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0" y="4342364"/>
            <a:ext cx="1962397" cy="369332"/>
          </a:xfrm>
          <a:prstGeom prst="rect">
            <a:avLst/>
          </a:prstGeom>
          <a:noFill/>
        </p:spPr>
        <p:txBody>
          <a:bodyPr wrap="none" rtlCol="0">
            <a:spAutoFit/>
          </a:bodyPr>
          <a:lstStyle/>
          <a:p>
            <a:r>
              <a:rPr kumimoji="1" lang="en-US" altLang="ja-JP" dirty="0" smtClean="0">
                <a:solidFill>
                  <a:srgbClr val="D55B7E"/>
                </a:solidFill>
                <a:latin typeface="游ゴシック" panose="020B0400000000000000" pitchFamily="50" charset="-128"/>
                <a:ea typeface="游ゴシック" panose="020B0400000000000000" pitchFamily="50" charset="-128"/>
              </a:rPr>
              <a:t>OneDrive</a:t>
            </a:r>
            <a:r>
              <a:rPr kumimoji="1" lang="ja-JP" altLang="en-US" dirty="0" smtClean="0">
                <a:solidFill>
                  <a:srgbClr val="D55B7E"/>
                </a:solidFill>
                <a:latin typeface="游ゴシック" panose="020B0400000000000000" pitchFamily="50" charset="-128"/>
                <a:ea typeface="游ゴシック" panose="020B0400000000000000" pitchFamily="50" charset="-128"/>
              </a:rPr>
              <a:t>でも</a:t>
            </a:r>
            <a:r>
              <a:rPr kumimoji="1" lang="en-US" altLang="ja-JP" dirty="0" smtClean="0">
                <a:solidFill>
                  <a:srgbClr val="D55B7E"/>
                </a:solidFill>
                <a:latin typeface="游ゴシック" panose="020B0400000000000000" pitchFamily="50" charset="-128"/>
                <a:ea typeface="游ゴシック" panose="020B0400000000000000" pitchFamily="50" charset="-128"/>
              </a:rPr>
              <a:t>OK</a:t>
            </a:r>
            <a:endParaRPr kumimoji="1" lang="ja-JP" altLang="en-US" dirty="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744980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タイルを移動する、サイズを変える</a:t>
            </a:r>
            <a:endParaRPr kumimoji="1" lang="ja-JP" altLang="en-US" dirty="0"/>
          </a:p>
        </p:txBody>
      </p:sp>
      <p:pic>
        <p:nvPicPr>
          <p:cNvPr id="4" name="図 3"/>
          <p:cNvPicPr>
            <a:picLocks noChangeAspect="1"/>
          </p:cNvPicPr>
          <p:nvPr/>
        </p:nvPicPr>
        <p:blipFill>
          <a:blip r:embed="rId2"/>
          <a:stretch>
            <a:fillRect/>
          </a:stretch>
        </p:blipFill>
        <p:spPr>
          <a:xfrm>
            <a:off x="8549651" y="1079292"/>
            <a:ext cx="3010524" cy="1003508"/>
          </a:xfrm>
          <a:prstGeom prst="rect">
            <a:avLst/>
          </a:prstGeom>
        </p:spPr>
      </p:pic>
      <p:sp>
        <p:nvSpPr>
          <p:cNvPr id="6" name="正方形/長方形 5"/>
          <p:cNvSpPr/>
          <p:nvPr/>
        </p:nvSpPr>
        <p:spPr>
          <a:xfrm>
            <a:off x="10421416" y="1187138"/>
            <a:ext cx="932383" cy="362262"/>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6388100" y="1407922"/>
            <a:ext cx="4033316" cy="0"/>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589264" y="1187138"/>
            <a:ext cx="3706760"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「編集」ボタンを押す</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pic>
        <p:nvPicPr>
          <p:cNvPr id="11" name="図 10"/>
          <p:cNvPicPr>
            <a:picLocks noChangeAspect="1"/>
          </p:cNvPicPr>
          <p:nvPr/>
        </p:nvPicPr>
        <p:blipFill>
          <a:blip r:embed="rId3"/>
          <a:stretch>
            <a:fillRect/>
          </a:stretch>
        </p:blipFill>
        <p:spPr>
          <a:xfrm>
            <a:off x="7854797" y="2303584"/>
            <a:ext cx="3705378" cy="2662116"/>
          </a:xfrm>
          <a:prstGeom prst="rect">
            <a:avLst/>
          </a:prstGeom>
        </p:spPr>
      </p:pic>
      <p:cxnSp>
        <p:nvCxnSpPr>
          <p:cNvPr id="12" name="直線コネクタ 11"/>
          <p:cNvCxnSpPr/>
          <p:nvPr/>
        </p:nvCxnSpPr>
        <p:spPr>
          <a:xfrm>
            <a:off x="6388100" y="3505200"/>
            <a:ext cx="2755900" cy="40329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589264" y="3233615"/>
            <a:ext cx="4191026"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ドラッグアンドドロップで移動</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pic>
        <p:nvPicPr>
          <p:cNvPr id="16" name="図 15"/>
          <p:cNvPicPr>
            <a:picLocks noChangeAspect="1"/>
          </p:cNvPicPr>
          <p:nvPr/>
        </p:nvPicPr>
        <p:blipFill>
          <a:blip r:embed="rId4"/>
          <a:stretch>
            <a:fillRect/>
          </a:stretch>
        </p:blipFill>
        <p:spPr>
          <a:xfrm>
            <a:off x="2589264" y="4125862"/>
            <a:ext cx="3541424" cy="2401938"/>
          </a:xfrm>
          <a:prstGeom prst="rect">
            <a:avLst/>
          </a:prstGeom>
        </p:spPr>
      </p:pic>
      <p:cxnSp>
        <p:nvCxnSpPr>
          <p:cNvPr id="17" name="直線コネクタ 16"/>
          <p:cNvCxnSpPr/>
          <p:nvPr/>
        </p:nvCxnSpPr>
        <p:spPr>
          <a:xfrm>
            <a:off x="5098897" y="5788048"/>
            <a:ext cx="2165503" cy="0"/>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7369149" y="5587993"/>
            <a:ext cx="4191026"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右</a:t>
            </a:r>
            <a:r>
              <a:rPr lang="ja-JP" altLang="en-US" sz="2000" dirty="0" smtClean="0">
                <a:solidFill>
                  <a:schemeClr val="bg1"/>
                </a:solidFill>
                <a:latin typeface="游ゴシック" panose="020B0400000000000000" pitchFamily="50" charset="-128"/>
                <a:ea typeface="游ゴシック" panose="020B0400000000000000" pitchFamily="50" charset="-128"/>
              </a:rPr>
              <a:t>クリックで</a:t>
            </a:r>
            <a:r>
              <a:rPr lang="ja-JP" altLang="en-US" sz="2000" dirty="0">
                <a:solidFill>
                  <a:schemeClr val="bg1"/>
                </a:solidFill>
                <a:latin typeface="游ゴシック" panose="020B0400000000000000" pitchFamily="50" charset="-128"/>
                <a:ea typeface="游ゴシック" panose="020B0400000000000000" pitchFamily="50" charset="-128"/>
              </a:rPr>
              <a:t>タイル</a:t>
            </a:r>
            <a:r>
              <a:rPr lang="ja-JP" altLang="en-US" sz="2000" dirty="0" smtClean="0">
                <a:solidFill>
                  <a:schemeClr val="bg1"/>
                </a:solidFill>
                <a:latin typeface="游ゴシック" panose="020B0400000000000000" pitchFamily="50" charset="-128"/>
                <a:ea typeface="游ゴシック" panose="020B0400000000000000" pitchFamily="50" charset="-128"/>
              </a:rPr>
              <a:t>サイズ変更</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3" name="正方形/長方形 12"/>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66003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左のブックマークに追加する</a:t>
            </a:r>
            <a:endParaRPr kumimoji="1" lang="ja-JP" altLang="en-US" dirty="0"/>
          </a:p>
        </p:txBody>
      </p:sp>
      <p:pic>
        <p:nvPicPr>
          <p:cNvPr id="4" name="図 3"/>
          <p:cNvPicPr>
            <a:picLocks noChangeAspect="1"/>
          </p:cNvPicPr>
          <p:nvPr/>
        </p:nvPicPr>
        <p:blipFill>
          <a:blip r:embed="rId2"/>
          <a:stretch>
            <a:fillRect/>
          </a:stretch>
        </p:blipFill>
        <p:spPr>
          <a:xfrm>
            <a:off x="7482253" y="1079292"/>
            <a:ext cx="4520834" cy="4751882"/>
          </a:xfrm>
          <a:prstGeom prst="rect">
            <a:avLst/>
          </a:prstGeom>
        </p:spPr>
      </p:pic>
      <p:sp>
        <p:nvSpPr>
          <p:cNvPr id="5" name="正方形/長方形 4"/>
          <p:cNvSpPr/>
          <p:nvPr/>
        </p:nvSpPr>
        <p:spPr>
          <a:xfrm>
            <a:off x="7482253" y="5111438"/>
            <a:ext cx="932383" cy="362262"/>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4965700" y="2624000"/>
            <a:ext cx="2516553" cy="2689084"/>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908274" y="2382826"/>
            <a:ext cx="3706760"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参照</a:t>
            </a:r>
            <a:r>
              <a:rPr lang="en-US" altLang="ja-JP" sz="2000" dirty="0" smtClean="0">
                <a:solidFill>
                  <a:schemeClr val="bg1"/>
                </a:solidFill>
                <a:latin typeface="游ゴシック" panose="020B0400000000000000" pitchFamily="50" charset="-128"/>
                <a:ea typeface="游ゴシック" panose="020B0400000000000000" pitchFamily="50" charset="-128"/>
              </a:rPr>
              <a:t>&gt;</a:t>
            </a:r>
            <a:r>
              <a:rPr lang="ja-JP" altLang="en-US" sz="2000" dirty="0" smtClean="0">
                <a:solidFill>
                  <a:schemeClr val="bg1"/>
                </a:solidFill>
                <a:latin typeface="游ゴシック" panose="020B0400000000000000" pitchFamily="50" charset="-128"/>
                <a:ea typeface="游ゴシック" panose="020B0400000000000000" pitchFamily="50" charset="-128"/>
              </a:rPr>
              <a:t>を押す</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0" name="正方形/長方形 9"/>
          <p:cNvSpPr/>
          <p:nvPr/>
        </p:nvSpPr>
        <p:spPr>
          <a:xfrm>
            <a:off x="11239499" y="4209738"/>
            <a:ext cx="312037" cy="311462"/>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flipV="1">
            <a:off x="7313052" y="4521200"/>
            <a:ext cx="3926447" cy="1460500"/>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610752" y="6063938"/>
            <a:ext cx="3706760" cy="707886"/>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☆ボタンを押すことで左のペインにブックマークできる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4" name="テキスト ボックス 13"/>
          <p:cNvSpPr txBox="1"/>
          <p:nvPr/>
        </p:nvSpPr>
        <p:spPr>
          <a:xfrm>
            <a:off x="47128" y="1798050"/>
            <a:ext cx="2137271" cy="1077218"/>
          </a:xfrm>
          <a:prstGeom prst="rect">
            <a:avLst/>
          </a:prstGeom>
          <a:noFill/>
        </p:spPr>
        <p:txBody>
          <a:bodyPr wrap="square" rtlCol="0">
            <a:spAutoFit/>
          </a:bodyPr>
          <a:lstStyle/>
          <a:p>
            <a:r>
              <a:rPr lang="ja-JP" altLang="en-US" sz="1600" dirty="0" smtClean="0">
                <a:solidFill>
                  <a:srgbClr val="D55B7E"/>
                </a:solidFill>
                <a:latin typeface="游ゴシック" panose="020B0400000000000000" pitchFamily="50" charset="-128"/>
                <a:ea typeface="游ゴシック" panose="020B0400000000000000" pitchFamily="50" charset="-128"/>
              </a:rPr>
              <a:t>このブックマークは</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smtClean="0">
                <a:solidFill>
                  <a:srgbClr val="D55B7E"/>
                </a:solidFill>
                <a:latin typeface="游ゴシック" panose="020B0400000000000000" pitchFamily="50" charset="-128"/>
                <a:ea typeface="游ゴシック" panose="020B0400000000000000" pitchFamily="50" charset="-128"/>
              </a:rPr>
              <a:t>リソースのカテゴリごとにアクセスするときに便利</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p:txBody>
      </p:sp>
      <p:sp>
        <p:nvSpPr>
          <p:cNvPr id="12" name="正方形/長方形 11"/>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202232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カラーテーマを変える</a:t>
            </a:r>
            <a:endParaRPr kumimoji="1" lang="ja-JP" altLang="en-US" dirty="0"/>
          </a:p>
        </p:txBody>
      </p:sp>
      <p:pic>
        <p:nvPicPr>
          <p:cNvPr id="4" name="図 3"/>
          <p:cNvPicPr>
            <a:picLocks noChangeAspect="1"/>
          </p:cNvPicPr>
          <p:nvPr/>
        </p:nvPicPr>
        <p:blipFill>
          <a:blip r:embed="rId2"/>
          <a:stretch>
            <a:fillRect/>
          </a:stretch>
        </p:blipFill>
        <p:spPr>
          <a:xfrm>
            <a:off x="3149600" y="1726992"/>
            <a:ext cx="8818484" cy="3817188"/>
          </a:xfrm>
          <a:prstGeom prst="rect">
            <a:avLst/>
          </a:prstGeom>
        </p:spPr>
      </p:pic>
      <p:sp>
        <p:nvSpPr>
          <p:cNvPr id="6" name="正方形/長方形 5"/>
          <p:cNvSpPr/>
          <p:nvPr/>
        </p:nvSpPr>
        <p:spPr>
          <a:xfrm>
            <a:off x="10053117" y="1726992"/>
            <a:ext cx="348184" cy="30500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a:off x="6502400" y="1536700"/>
            <a:ext cx="3550717" cy="32842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89264" y="1187138"/>
            <a:ext cx="3706760"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右上の「設定」ボタンを押す</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0" name="正方形/長方形 9"/>
          <p:cNvSpPr/>
          <p:nvPr/>
        </p:nvSpPr>
        <p:spPr>
          <a:xfrm>
            <a:off x="3296716" y="3635586"/>
            <a:ext cx="2113483" cy="159681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4353457" y="5232400"/>
            <a:ext cx="1590143" cy="711200"/>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827764" y="5991825"/>
            <a:ext cx="4446536"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好き</a:t>
            </a:r>
            <a:r>
              <a:rPr lang="ja-JP" altLang="en-US" sz="2000" dirty="0" smtClean="0">
                <a:solidFill>
                  <a:schemeClr val="bg1"/>
                </a:solidFill>
                <a:latin typeface="游ゴシック" panose="020B0400000000000000" pitchFamily="50" charset="-128"/>
                <a:ea typeface="游ゴシック" panose="020B0400000000000000" pitchFamily="50" charset="-128"/>
              </a:rPr>
              <a:t>なテーマカラーを選択できる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2" name="正方形/長方形 11"/>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155723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解説：ダッシュボードの役割</a:t>
            </a:r>
            <a:endParaRPr kumimoji="1" lang="ja-JP" altLang="en-US" dirty="0"/>
          </a:p>
        </p:txBody>
      </p:sp>
      <p:sp>
        <p:nvSpPr>
          <p:cNvPr id="3" name="コンテンツ プレースホルダー 2"/>
          <p:cNvSpPr>
            <a:spLocks noGrp="1"/>
          </p:cNvSpPr>
          <p:nvPr>
            <p:ph idx="1"/>
          </p:nvPr>
        </p:nvSpPr>
        <p:spPr/>
        <p:txBody>
          <a:bodyPr/>
          <a:lstStyle/>
          <a:p>
            <a:r>
              <a:rPr lang="ja-JP" altLang="en-US" dirty="0"/>
              <a:t>日常的</a:t>
            </a:r>
            <a:r>
              <a:rPr lang="ja-JP" altLang="en-US" dirty="0" smtClean="0"/>
              <a:t>に使うリソースの様々な情報をすぐに把握することができる</a:t>
            </a:r>
            <a:r>
              <a:rPr lang="ja-JP" altLang="en-US" b="1" dirty="0" smtClean="0">
                <a:solidFill>
                  <a:srgbClr val="92D050"/>
                </a:solidFill>
              </a:rPr>
              <a:t>情報板</a:t>
            </a:r>
            <a:endParaRPr lang="en-US" altLang="ja-JP" b="1" dirty="0" smtClean="0">
              <a:solidFill>
                <a:srgbClr val="92D050"/>
              </a:solidFill>
            </a:endParaRPr>
          </a:p>
          <a:p>
            <a:r>
              <a:rPr kumimoji="1" lang="ja-JP" altLang="en-US" dirty="0" smtClean="0"/>
              <a:t>ショートカットとしても利用可能</a:t>
            </a:r>
            <a:endParaRPr kumimoji="1" lang="en-US" altLang="ja-JP" dirty="0" smtClean="0"/>
          </a:p>
          <a:p>
            <a:r>
              <a:rPr kumimoji="1" lang="ja-JP" altLang="en-US" dirty="0" smtClean="0"/>
              <a:t>カスタマイズも充実</a:t>
            </a:r>
            <a:endParaRPr kumimoji="1" lang="ja-JP" altLang="en-US" dirty="0"/>
          </a:p>
        </p:txBody>
      </p:sp>
      <p:pic>
        <p:nvPicPr>
          <p:cNvPr id="4" name="図 3"/>
          <p:cNvPicPr>
            <a:picLocks noChangeAspect="1"/>
          </p:cNvPicPr>
          <p:nvPr/>
        </p:nvPicPr>
        <p:blipFill>
          <a:blip r:embed="rId2"/>
          <a:stretch>
            <a:fillRect/>
          </a:stretch>
        </p:blipFill>
        <p:spPr>
          <a:xfrm>
            <a:off x="3683000" y="3268441"/>
            <a:ext cx="7386637" cy="3451446"/>
          </a:xfrm>
          <a:prstGeom prst="rect">
            <a:avLst/>
          </a:prstGeom>
        </p:spPr>
      </p:pic>
    </p:spTree>
    <p:extLst>
      <p:ext uri="{BB962C8B-B14F-4D97-AF65-F5344CB8AC3E}">
        <p14:creationId xmlns:p14="http://schemas.microsoft.com/office/powerpoint/2010/main" val="3536348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正方形/長方形 3"/>
          <p:cNvSpPr/>
          <p:nvPr/>
        </p:nvSpPr>
        <p:spPr>
          <a:xfrm>
            <a:off x="0" y="3459994"/>
            <a:ext cx="11047751" cy="2431140"/>
          </a:xfrm>
          <a:prstGeom prst="rect">
            <a:avLst/>
          </a:prstGeom>
          <a:solidFill>
            <a:schemeClr val="dk1">
              <a:alpha val="3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46154" y="3840877"/>
            <a:ext cx="10515600" cy="1309609"/>
          </a:xfrm>
        </p:spPr>
        <p:txBody>
          <a:bodyPr>
            <a:normAutofit/>
          </a:bodyPr>
          <a:lstStyle/>
          <a:p>
            <a:r>
              <a:rPr kumimoji="1" lang="en-US" altLang="ja-JP" sz="4800" dirty="0" err="1" smtClean="0">
                <a:solidFill>
                  <a:schemeClr val="bg1"/>
                </a:solidFill>
              </a:rPr>
              <a:t>WebApp</a:t>
            </a:r>
            <a:r>
              <a:rPr kumimoji="1" lang="ja-JP" altLang="en-US" sz="4800" dirty="0" smtClean="0">
                <a:solidFill>
                  <a:schemeClr val="bg1"/>
                </a:solidFill>
              </a:rPr>
              <a:t>を操作する</a:t>
            </a:r>
            <a:endParaRPr kumimoji="1" lang="ja-JP" altLang="en-US" sz="4800" dirty="0">
              <a:solidFill>
                <a:schemeClr val="bg1"/>
              </a:solidFill>
            </a:endParaRPr>
          </a:p>
        </p:txBody>
      </p:sp>
    </p:spTree>
    <p:extLst>
      <p:ext uri="{BB962C8B-B14F-4D97-AF65-F5344CB8AC3E}">
        <p14:creationId xmlns:p14="http://schemas.microsoft.com/office/powerpoint/2010/main" val="3446519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基本的</a:t>
            </a:r>
            <a:r>
              <a:rPr lang="ja-JP" altLang="en-US" dirty="0" smtClean="0"/>
              <a:t>な操作コマンド</a:t>
            </a:r>
            <a:endParaRPr kumimoji="1" lang="ja-JP" altLang="en-US" dirty="0"/>
          </a:p>
        </p:txBody>
      </p:sp>
      <p:sp>
        <p:nvSpPr>
          <p:cNvPr id="3" name="コンテンツ プレースホルダー 2"/>
          <p:cNvSpPr>
            <a:spLocks noGrp="1"/>
          </p:cNvSpPr>
          <p:nvPr>
            <p:ph idx="1"/>
          </p:nvPr>
        </p:nvSpPr>
        <p:spPr>
          <a:xfrm>
            <a:off x="2473377" y="4787900"/>
            <a:ext cx="9323882" cy="1563974"/>
          </a:xfrm>
        </p:spPr>
        <p:txBody>
          <a:bodyPr/>
          <a:lstStyle/>
          <a:p>
            <a:r>
              <a:rPr lang="ja-JP" altLang="en-US" dirty="0" smtClean="0"/>
              <a:t>停止や起動ボタンがあるので停止したい時にすぐ停止、起動したい時にすぐ起動ができる</a:t>
            </a:r>
            <a:endParaRPr kumimoji="1" lang="ja-JP" altLang="en-US" dirty="0"/>
          </a:p>
        </p:txBody>
      </p:sp>
      <p:pic>
        <p:nvPicPr>
          <p:cNvPr id="4" name="図 3"/>
          <p:cNvPicPr>
            <a:picLocks noChangeAspect="1"/>
          </p:cNvPicPr>
          <p:nvPr/>
        </p:nvPicPr>
        <p:blipFill>
          <a:blip r:embed="rId2"/>
          <a:stretch>
            <a:fillRect/>
          </a:stretch>
        </p:blipFill>
        <p:spPr>
          <a:xfrm>
            <a:off x="4057571" y="1079292"/>
            <a:ext cx="5937158" cy="3511550"/>
          </a:xfrm>
          <a:prstGeom prst="rect">
            <a:avLst/>
          </a:prstGeom>
        </p:spPr>
      </p:pic>
      <p:sp>
        <p:nvSpPr>
          <p:cNvPr id="5" name="正方形/長方形 4"/>
          <p:cNvSpPr/>
          <p:nvPr/>
        </p:nvSpPr>
        <p:spPr>
          <a:xfrm>
            <a:off x="4269153" y="1778676"/>
            <a:ext cx="5547947" cy="124392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1910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停止と起動</a:t>
            </a:r>
            <a:endParaRPr kumimoji="1" lang="ja-JP" altLang="en-US" dirty="0"/>
          </a:p>
        </p:txBody>
      </p:sp>
      <p:pic>
        <p:nvPicPr>
          <p:cNvPr id="4" name="図 3"/>
          <p:cNvPicPr>
            <a:picLocks noChangeAspect="1"/>
          </p:cNvPicPr>
          <p:nvPr/>
        </p:nvPicPr>
        <p:blipFill>
          <a:blip r:embed="rId2"/>
          <a:stretch>
            <a:fillRect/>
          </a:stretch>
        </p:blipFill>
        <p:spPr>
          <a:xfrm>
            <a:off x="7010399" y="1075021"/>
            <a:ext cx="5040859" cy="2981431"/>
          </a:xfrm>
          <a:prstGeom prst="rect">
            <a:avLst/>
          </a:prstGeom>
        </p:spPr>
      </p:pic>
      <p:sp>
        <p:nvSpPr>
          <p:cNvPr id="5" name="正方形/長方形 4"/>
          <p:cNvSpPr/>
          <p:nvPr/>
        </p:nvSpPr>
        <p:spPr>
          <a:xfrm>
            <a:off x="8775700" y="1638976"/>
            <a:ext cx="431800" cy="54542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90774" y="1638976"/>
            <a:ext cx="1752626"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停止する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7" name="直線コネクタ 6"/>
          <p:cNvCxnSpPr/>
          <p:nvPr/>
        </p:nvCxnSpPr>
        <p:spPr>
          <a:xfrm>
            <a:off x="4098481" y="1839031"/>
            <a:ext cx="4677219" cy="72656"/>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3"/>
          <a:stretch>
            <a:fillRect/>
          </a:stretch>
        </p:blipFill>
        <p:spPr>
          <a:xfrm>
            <a:off x="6488658" y="4160837"/>
            <a:ext cx="5562600" cy="2600325"/>
          </a:xfrm>
          <a:prstGeom prst="rect">
            <a:avLst/>
          </a:prstGeom>
        </p:spPr>
      </p:pic>
      <p:sp>
        <p:nvSpPr>
          <p:cNvPr id="10" name="正方形/長方形 9"/>
          <p:cNvSpPr/>
          <p:nvPr/>
        </p:nvSpPr>
        <p:spPr>
          <a:xfrm>
            <a:off x="8470900" y="4787251"/>
            <a:ext cx="431800" cy="54542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4775200" y="4991200"/>
            <a:ext cx="3695700" cy="6876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590774" y="4825526"/>
            <a:ext cx="1752626"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起動する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4" name="正方形/長方形 13"/>
          <p:cNvSpPr/>
          <p:nvPr/>
        </p:nvSpPr>
        <p:spPr>
          <a:xfrm>
            <a:off x="7124700" y="3456705"/>
            <a:ext cx="1193800" cy="31519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4343400" y="3584104"/>
            <a:ext cx="2781300" cy="54813"/>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363109" y="2869449"/>
            <a:ext cx="3470744" cy="707886"/>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現在起動しているか停止しているかは「状態」をみる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8" name="テキスト ボックス 17"/>
          <p:cNvSpPr txBox="1"/>
          <p:nvPr/>
        </p:nvSpPr>
        <p:spPr>
          <a:xfrm>
            <a:off x="0" y="1476513"/>
            <a:ext cx="2273300" cy="923330"/>
          </a:xfrm>
          <a:prstGeom prst="rect">
            <a:avLst/>
          </a:prstGeom>
          <a:noFill/>
        </p:spPr>
        <p:txBody>
          <a:bodyPr wrap="square" rtlCol="0">
            <a:spAutoFit/>
          </a:bodyPr>
          <a:lstStyle/>
          <a:p>
            <a:r>
              <a:rPr lang="en-US" altLang="ja-JP" dirty="0" err="1" smtClean="0">
                <a:solidFill>
                  <a:srgbClr val="D55B7E"/>
                </a:solidFill>
                <a:latin typeface="游ゴシック" panose="020B0400000000000000" pitchFamily="50" charset="-128"/>
                <a:ea typeface="游ゴシック" panose="020B0400000000000000" pitchFamily="50" charset="-128"/>
              </a:rPr>
              <a:t>WebApp</a:t>
            </a:r>
            <a:r>
              <a:rPr lang="ja-JP" altLang="en-US" dirty="0" smtClean="0">
                <a:solidFill>
                  <a:srgbClr val="D55B7E"/>
                </a:solidFill>
                <a:latin typeface="游ゴシック" panose="020B0400000000000000" pitchFamily="50" charset="-128"/>
                <a:ea typeface="游ゴシック" panose="020B0400000000000000" pitchFamily="50" charset="-128"/>
              </a:rPr>
              <a:t>の削除もここにあるボタンから行う</a:t>
            </a:r>
            <a:endParaRPr lang="en-US" altLang="ja-JP" dirty="0" smtClean="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541633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設定</a:t>
            </a:r>
            <a:endParaRPr kumimoji="1" lang="ja-JP" altLang="en-US" dirty="0"/>
          </a:p>
        </p:txBody>
      </p:sp>
      <p:pic>
        <p:nvPicPr>
          <p:cNvPr id="4" name="図 3"/>
          <p:cNvPicPr>
            <a:picLocks noChangeAspect="1"/>
          </p:cNvPicPr>
          <p:nvPr/>
        </p:nvPicPr>
        <p:blipFill>
          <a:blip r:embed="rId2"/>
          <a:stretch>
            <a:fillRect/>
          </a:stretch>
        </p:blipFill>
        <p:spPr>
          <a:xfrm>
            <a:off x="4951828" y="920408"/>
            <a:ext cx="7013617" cy="4478105"/>
          </a:xfrm>
          <a:prstGeom prst="rect">
            <a:avLst/>
          </a:prstGeom>
        </p:spPr>
      </p:pic>
      <p:sp>
        <p:nvSpPr>
          <p:cNvPr id="6" name="正方形/長方形 5"/>
          <p:cNvSpPr/>
          <p:nvPr/>
        </p:nvSpPr>
        <p:spPr>
          <a:xfrm>
            <a:off x="5089965" y="1398306"/>
            <a:ext cx="537112" cy="54542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590774" y="1638976"/>
            <a:ext cx="1752626"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設定</a:t>
            </a:r>
            <a:r>
              <a:rPr lang="ja-JP" altLang="en-US" sz="2000" dirty="0">
                <a:solidFill>
                  <a:schemeClr val="bg1"/>
                </a:solidFill>
                <a:latin typeface="游ゴシック" panose="020B0400000000000000" pitchFamily="50" charset="-128"/>
                <a:ea typeface="游ゴシック" panose="020B0400000000000000" pitchFamily="50" charset="-128"/>
              </a:rPr>
              <a:t>表示</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8" name="直線コネクタ 7"/>
          <p:cNvCxnSpPr>
            <a:endCxn id="6" idx="1"/>
          </p:cNvCxnSpPr>
          <p:nvPr/>
        </p:nvCxnSpPr>
        <p:spPr>
          <a:xfrm flipV="1">
            <a:off x="3826412" y="1671018"/>
            <a:ext cx="1263553" cy="171850"/>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9533011" y="1900797"/>
            <a:ext cx="2432434" cy="349771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flipV="1">
            <a:off x="4458188" y="4102384"/>
            <a:ext cx="5074823" cy="680631"/>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705562" y="4614288"/>
            <a:ext cx="1752626"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設定一覧</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510593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PHP</a:t>
            </a:r>
            <a:r>
              <a:rPr kumimoji="1" lang="ja-JP" altLang="en-US" dirty="0" smtClean="0"/>
              <a:t>のバージョンを上げてみよう</a:t>
            </a:r>
            <a:endParaRPr kumimoji="1" lang="ja-JP" altLang="en-US" dirty="0"/>
          </a:p>
        </p:txBody>
      </p:sp>
      <p:pic>
        <p:nvPicPr>
          <p:cNvPr id="4" name="図 3"/>
          <p:cNvPicPr>
            <a:picLocks noChangeAspect="1"/>
          </p:cNvPicPr>
          <p:nvPr/>
        </p:nvPicPr>
        <p:blipFill>
          <a:blip r:embed="rId2"/>
          <a:stretch>
            <a:fillRect/>
          </a:stretch>
        </p:blipFill>
        <p:spPr>
          <a:xfrm>
            <a:off x="4552056" y="1580451"/>
            <a:ext cx="7245203" cy="4751882"/>
          </a:xfrm>
          <a:prstGeom prst="rect">
            <a:avLst/>
          </a:prstGeom>
        </p:spPr>
      </p:pic>
      <p:sp>
        <p:nvSpPr>
          <p:cNvPr id="6" name="正方形/長方形 5"/>
          <p:cNvSpPr/>
          <p:nvPr/>
        </p:nvSpPr>
        <p:spPr>
          <a:xfrm>
            <a:off x="4685919" y="5163170"/>
            <a:ext cx="2183031" cy="332020"/>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187623" y="4218289"/>
            <a:ext cx="4394005" cy="812665"/>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248433" y="3353488"/>
            <a:ext cx="2303623" cy="707886"/>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アプリケーション設定</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9" name="直線コネクタ 8"/>
          <p:cNvCxnSpPr/>
          <p:nvPr/>
        </p:nvCxnSpPr>
        <p:spPr>
          <a:xfrm>
            <a:off x="3605247" y="3925448"/>
            <a:ext cx="1080672" cy="1237721"/>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a:off x="7571710" y="5030954"/>
            <a:ext cx="363059" cy="1345617"/>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254816" y="6332333"/>
            <a:ext cx="5839681" cy="400110"/>
          </a:xfrm>
          <a:prstGeom prst="rect">
            <a:avLst/>
          </a:prstGeom>
          <a:noFill/>
        </p:spPr>
        <p:txBody>
          <a:bodyPr wrap="square" rtlCol="0">
            <a:spAutoFit/>
          </a:bodyPr>
          <a:lstStyle/>
          <a:p>
            <a:r>
              <a:rPr lang="en-US" altLang="ja-JP" sz="2000" dirty="0" smtClean="0">
                <a:solidFill>
                  <a:schemeClr val="bg1"/>
                </a:solidFill>
                <a:latin typeface="游ゴシック" panose="020B0400000000000000" pitchFamily="50" charset="-128"/>
                <a:ea typeface="游ゴシック" panose="020B0400000000000000" pitchFamily="50" charset="-128"/>
              </a:rPr>
              <a:t>PHP</a:t>
            </a:r>
            <a:r>
              <a:rPr lang="ja-JP" altLang="en-US" sz="2000" dirty="0" smtClean="0">
                <a:solidFill>
                  <a:schemeClr val="bg1"/>
                </a:solidFill>
                <a:latin typeface="游ゴシック" panose="020B0400000000000000" pitchFamily="50" charset="-128"/>
                <a:ea typeface="游ゴシック" panose="020B0400000000000000" pitchFamily="50" charset="-128"/>
              </a:rPr>
              <a:t>のバージョンを</a:t>
            </a:r>
            <a:r>
              <a:rPr lang="en-US" altLang="ja-JP" sz="2000" dirty="0" smtClean="0">
                <a:solidFill>
                  <a:schemeClr val="bg1"/>
                </a:solidFill>
                <a:latin typeface="游ゴシック" panose="020B0400000000000000" pitchFamily="50" charset="-128"/>
                <a:ea typeface="游ゴシック" panose="020B0400000000000000" pitchFamily="50" charset="-128"/>
              </a:rPr>
              <a:t>5.4 -&gt; 5.5</a:t>
            </a:r>
            <a:r>
              <a:rPr lang="ja-JP" altLang="en-US" sz="2000" dirty="0" smtClean="0">
                <a:solidFill>
                  <a:schemeClr val="bg1"/>
                </a:solidFill>
                <a:latin typeface="游ゴシック" panose="020B0400000000000000" pitchFamily="50" charset="-128"/>
                <a:ea typeface="游ゴシック" panose="020B0400000000000000" pitchFamily="50" charset="-128"/>
              </a:rPr>
              <a:t>にしてみよう</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4" name="正方形/長方形 13"/>
          <p:cNvSpPr/>
          <p:nvPr/>
        </p:nvSpPr>
        <p:spPr>
          <a:xfrm>
            <a:off x="7187623" y="2122706"/>
            <a:ext cx="513631" cy="515930"/>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flipH="1">
            <a:off x="7701256" y="1386211"/>
            <a:ext cx="1203593" cy="1038698"/>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8904849" y="986101"/>
            <a:ext cx="3031365"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設定できたら保存ボタン</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5" name="正方形/長方形 14"/>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912118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監視モニターを見てみよう</a:t>
            </a:r>
            <a:endParaRPr kumimoji="1" lang="ja-JP" altLang="en-US" dirty="0"/>
          </a:p>
        </p:txBody>
      </p:sp>
      <p:pic>
        <p:nvPicPr>
          <p:cNvPr id="4" name="図 3"/>
          <p:cNvPicPr>
            <a:picLocks noChangeAspect="1"/>
          </p:cNvPicPr>
          <p:nvPr/>
        </p:nvPicPr>
        <p:blipFill>
          <a:blip r:embed="rId2"/>
          <a:stretch>
            <a:fillRect/>
          </a:stretch>
        </p:blipFill>
        <p:spPr>
          <a:xfrm>
            <a:off x="2665500" y="1129674"/>
            <a:ext cx="3525170" cy="3428258"/>
          </a:xfrm>
          <a:prstGeom prst="rect">
            <a:avLst/>
          </a:prstGeom>
        </p:spPr>
      </p:pic>
      <p:sp>
        <p:nvSpPr>
          <p:cNvPr id="5" name="正方形/長方形 4"/>
          <p:cNvSpPr/>
          <p:nvPr/>
        </p:nvSpPr>
        <p:spPr>
          <a:xfrm>
            <a:off x="2813994" y="3671830"/>
            <a:ext cx="3221045" cy="886101"/>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467547" y="2093797"/>
            <a:ext cx="2303623"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クリック</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7" name="直線コネクタ 6"/>
          <p:cNvCxnSpPr/>
          <p:nvPr/>
        </p:nvCxnSpPr>
        <p:spPr>
          <a:xfrm flipH="1">
            <a:off x="6035040" y="2544289"/>
            <a:ext cx="2096086" cy="1219633"/>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3"/>
          <a:stretch>
            <a:fillRect/>
          </a:stretch>
        </p:blipFill>
        <p:spPr>
          <a:xfrm>
            <a:off x="7467547" y="3122288"/>
            <a:ext cx="4496230" cy="3524489"/>
          </a:xfrm>
          <a:prstGeom prst="rect">
            <a:avLst/>
          </a:prstGeom>
        </p:spPr>
      </p:pic>
      <p:cxnSp>
        <p:nvCxnSpPr>
          <p:cNvPr id="10" name="直線コネクタ 9"/>
          <p:cNvCxnSpPr/>
          <p:nvPr/>
        </p:nvCxnSpPr>
        <p:spPr>
          <a:xfrm flipH="1">
            <a:off x="6615034" y="5129952"/>
            <a:ext cx="2004325" cy="524149"/>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799638" y="5498663"/>
            <a:ext cx="2792774"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監視モニターが見れる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6" name="テキスト ボックス 15"/>
          <p:cNvSpPr txBox="1"/>
          <p:nvPr/>
        </p:nvSpPr>
        <p:spPr>
          <a:xfrm>
            <a:off x="-44298" y="1806443"/>
            <a:ext cx="2393603" cy="738664"/>
          </a:xfrm>
          <a:prstGeom prst="rect">
            <a:avLst/>
          </a:prstGeom>
          <a:noFill/>
        </p:spPr>
        <p:txBody>
          <a:bodyPr wrap="square" rtlCol="0">
            <a:spAutoFit/>
          </a:bodyPr>
          <a:lstStyle/>
          <a:p>
            <a:r>
              <a:rPr lang="ja-JP" altLang="en-US" sz="1400" dirty="0" smtClean="0">
                <a:solidFill>
                  <a:srgbClr val="D55B7E"/>
                </a:solidFill>
                <a:latin typeface="游ゴシック" panose="020B0400000000000000" pitchFamily="50" charset="-128"/>
                <a:ea typeface="游ゴシック" panose="020B0400000000000000" pitchFamily="50" charset="-128"/>
              </a:rPr>
              <a:t>一定量の要求が来たとき</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smtClean="0">
                <a:solidFill>
                  <a:srgbClr val="D55B7E"/>
                </a:solidFill>
                <a:latin typeface="游ゴシック" panose="020B0400000000000000" pitchFamily="50" charset="-128"/>
                <a:ea typeface="游ゴシック" panose="020B0400000000000000" pitchFamily="50" charset="-128"/>
              </a:rPr>
              <a:t>アラートを出す</a:t>
            </a:r>
            <a:r>
              <a:rPr lang="ja-JP" altLang="en-US" sz="1400" dirty="0">
                <a:solidFill>
                  <a:srgbClr val="D55B7E"/>
                </a:solidFill>
                <a:latin typeface="游ゴシック" panose="020B0400000000000000" pitchFamily="50" charset="-128"/>
                <a:ea typeface="游ゴシック" panose="020B0400000000000000" pitchFamily="50" charset="-128"/>
              </a:rPr>
              <a:t>よう</a:t>
            </a:r>
            <a:r>
              <a:rPr lang="ja-JP" altLang="en-US" sz="1400" dirty="0" smtClean="0">
                <a:solidFill>
                  <a:srgbClr val="D55B7E"/>
                </a:solidFill>
                <a:latin typeface="游ゴシック" panose="020B0400000000000000" pitchFamily="50" charset="-128"/>
                <a:ea typeface="游ゴシック" panose="020B0400000000000000" pitchFamily="50" charset="-128"/>
              </a:rPr>
              <a:t>に</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smtClean="0">
                <a:solidFill>
                  <a:srgbClr val="D55B7E"/>
                </a:solidFill>
                <a:latin typeface="游ゴシック" panose="020B0400000000000000" pitchFamily="50" charset="-128"/>
                <a:ea typeface="游ゴシック" panose="020B0400000000000000" pitchFamily="50" charset="-128"/>
              </a:rPr>
              <a:t>設定しておくこともできる</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p:txBody>
      </p:sp>
      <p:sp>
        <p:nvSpPr>
          <p:cNvPr id="11" name="正方形/長方形 10"/>
          <p:cNvSpPr/>
          <p:nvPr/>
        </p:nvSpPr>
        <p:spPr>
          <a:xfrm>
            <a:off x="10751574" y="0"/>
            <a:ext cx="1440426" cy="426705"/>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游ゴシック" panose="020B0400000000000000" pitchFamily="50" charset="-128"/>
                <a:ea typeface="游ゴシック" panose="020B0400000000000000" pitchFamily="50" charset="-128"/>
              </a:rPr>
              <a:t>Option</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50352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正方形/長方形 3"/>
          <p:cNvSpPr/>
          <p:nvPr/>
        </p:nvSpPr>
        <p:spPr>
          <a:xfrm>
            <a:off x="0" y="3459994"/>
            <a:ext cx="11047751" cy="2431140"/>
          </a:xfrm>
          <a:prstGeom prst="rect">
            <a:avLst/>
          </a:prstGeom>
          <a:solidFill>
            <a:schemeClr val="dk1">
              <a:alpha val="3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46154" y="3840877"/>
            <a:ext cx="10515600" cy="1309609"/>
          </a:xfrm>
        </p:spPr>
        <p:txBody>
          <a:bodyPr/>
          <a:lstStyle/>
          <a:p>
            <a:r>
              <a:rPr kumimoji="1" lang="ja-JP" altLang="en-US" dirty="0" smtClean="0">
                <a:solidFill>
                  <a:schemeClr val="bg1"/>
                </a:solidFill>
              </a:rPr>
              <a:t>リソースを</a:t>
            </a:r>
            <a:r>
              <a:rPr kumimoji="1" lang="en-US" altLang="ja-JP" dirty="0" smtClean="0">
                <a:solidFill>
                  <a:schemeClr val="bg1"/>
                </a:solidFill>
              </a:rPr>
              <a:t>1</a:t>
            </a:r>
            <a:r>
              <a:rPr kumimoji="1" lang="ja-JP" altLang="en-US" dirty="0" smtClean="0">
                <a:solidFill>
                  <a:schemeClr val="bg1"/>
                </a:solidFill>
              </a:rPr>
              <a:t>つ作ってみる</a:t>
            </a:r>
            <a:endParaRPr kumimoji="1" lang="ja-JP" altLang="en-US" dirty="0">
              <a:solidFill>
                <a:schemeClr val="bg1"/>
              </a:solidFill>
            </a:endParaRPr>
          </a:p>
        </p:txBody>
      </p:sp>
    </p:spTree>
    <p:extLst>
      <p:ext uri="{BB962C8B-B14F-4D97-AF65-F5344CB8AC3E}">
        <p14:creationId xmlns:p14="http://schemas.microsoft.com/office/powerpoint/2010/main" val="3414471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解説：</a:t>
            </a:r>
            <a:r>
              <a:rPr lang="en-US" altLang="ja-JP" dirty="0" err="1" smtClean="0"/>
              <a:t>WebApp</a:t>
            </a:r>
            <a:r>
              <a:rPr lang="ja-JP" altLang="en-US" dirty="0" smtClean="0"/>
              <a:t>とは</a:t>
            </a:r>
            <a:endParaRPr kumimoji="1" lang="ja-JP" altLang="en-US" dirty="0"/>
          </a:p>
        </p:txBody>
      </p:sp>
      <p:sp>
        <p:nvSpPr>
          <p:cNvPr id="3" name="コンテンツ プレースホルダー 2"/>
          <p:cNvSpPr>
            <a:spLocks noGrp="1"/>
          </p:cNvSpPr>
          <p:nvPr>
            <p:ph idx="1"/>
          </p:nvPr>
        </p:nvSpPr>
        <p:spPr>
          <a:xfrm>
            <a:off x="2473377" y="5036233"/>
            <a:ext cx="9323882" cy="1413919"/>
          </a:xfrm>
        </p:spPr>
        <p:txBody>
          <a:bodyPr>
            <a:normAutofit/>
          </a:bodyPr>
          <a:lstStyle/>
          <a:p>
            <a:r>
              <a:rPr lang="en-US" altLang="ja-JP" sz="2400" dirty="0" err="1" smtClean="0"/>
              <a:t>WebApp</a:t>
            </a:r>
            <a:r>
              <a:rPr lang="ja-JP" altLang="en-US" sz="2400" dirty="0" smtClean="0"/>
              <a:t>は</a:t>
            </a:r>
            <a:r>
              <a:rPr lang="en-US" altLang="ja-JP" sz="2400" dirty="0" err="1" smtClean="0"/>
              <a:t>AppService</a:t>
            </a:r>
            <a:r>
              <a:rPr lang="ja-JP" altLang="en-US" sz="2400" dirty="0" smtClean="0"/>
              <a:t>のうち、</a:t>
            </a:r>
            <a:r>
              <a:rPr lang="en-US" altLang="ja-JP" sz="2400" b="1" dirty="0" smtClean="0">
                <a:solidFill>
                  <a:srgbClr val="92D050"/>
                </a:solidFill>
              </a:rPr>
              <a:t>Web</a:t>
            </a:r>
            <a:r>
              <a:rPr lang="ja-JP" altLang="en-US" sz="2400" b="1" dirty="0" smtClean="0">
                <a:solidFill>
                  <a:srgbClr val="92D050"/>
                </a:solidFill>
              </a:rPr>
              <a:t>サイトを作る機能</a:t>
            </a:r>
            <a:r>
              <a:rPr lang="ja-JP" altLang="en-US" sz="2400" dirty="0" smtClean="0"/>
              <a:t>に相当</a:t>
            </a:r>
            <a:endParaRPr lang="en-US" altLang="ja-JP" sz="2400" dirty="0" smtClean="0"/>
          </a:p>
          <a:p>
            <a:r>
              <a:rPr lang="ja-JP" altLang="en-US" sz="2400" dirty="0" smtClean="0"/>
              <a:t>アプリ作成に必要なサーバーサイドの役割を</a:t>
            </a:r>
            <a:r>
              <a:rPr lang="en-US" altLang="ja-JP" sz="2400" dirty="0" smtClean="0"/>
              <a:t>4</a:t>
            </a:r>
            <a:r>
              <a:rPr lang="ja-JP" altLang="en-US" sz="2400" dirty="0" err="1" smtClean="0"/>
              <a:t>つの</a:t>
            </a:r>
            <a:r>
              <a:rPr lang="ja-JP" altLang="en-US" sz="2400" dirty="0" smtClean="0"/>
              <a:t>機能で簡単に扱えるようにしたものが</a:t>
            </a:r>
            <a:r>
              <a:rPr lang="en-US" altLang="ja-JP" sz="2400" dirty="0" err="1" smtClean="0"/>
              <a:t>AppService</a:t>
            </a:r>
            <a:endParaRPr kumimoji="1" lang="ja-JP" altLang="en-US" sz="2400" dirty="0"/>
          </a:p>
        </p:txBody>
      </p:sp>
      <p:sp>
        <p:nvSpPr>
          <p:cNvPr id="5" name="正方形/長方形 4"/>
          <p:cNvSpPr/>
          <p:nvPr/>
        </p:nvSpPr>
        <p:spPr>
          <a:xfrm>
            <a:off x="4595686" y="1825782"/>
            <a:ext cx="5027408" cy="3147634"/>
          </a:xfrm>
          <a:prstGeom prst="rect">
            <a:avLst/>
          </a:prstGeom>
          <a:solidFill>
            <a:schemeClr val="dk1">
              <a:alpha val="3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228704" y="1206660"/>
            <a:ext cx="2672526" cy="461665"/>
          </a:xfrm>
          <a:prstGeom prst="rect">
            <a:avLst/>
          </a:prstGeom>
          <a:noFill/>
        </p:spPr>
        <p:txBody>
          <a:bodyPr wrap="none" rtlCol="0">
            <a:spAutoFit/>
          </a:bodyPr>
          <a:lstStyle/>
          <a:p>
            <a:r>
              <a:rPr kumimoji="1" lang="en-US" altLang="ja-JP" sz="2400" dirty="0" smtClean="0">
                <a:solidFill>
                  <a:schemeClr val="bg1"/>
                </a:solidFill>
                <a:latin typeface="游ゴシック" panose="020B0400000000000000" pitchFamily="50" charset="-128"/>
                <a:ea typeface="游ゴシック" panose="020B0400000000000000" pitchFamily="50" charset="-128"/>
              </a:rPr>
              <a:t>Azure </a:t>
            </a:r>
            <a:r>
              <a:rPr kumimoji="1" lang="en-US" altLang="ja-JP" sz="2400" dirty="0" err="1" smtClean="0">
                <a:solidFill>
                  <a:schemeClr val="bg1"/>
                </a:solidFill>
                <a:latin typeface="游ゴシック" panose="020B0400000000000000" pitchFamily="50" charset="-128"/>
                <a:ea typeface="游ゴシック" panose="020B0400000000000000" pitchFamily="50" charset="-128"/>
              </a:rPr>
              <a:t>AppService</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pic>
        <p:nvPicPr>
          <p:cNvPr id="6" name="図 5"/>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15328" y="1079292"/>
            <a:ext cx="700539" cy="700539"/>
          </a:xfrm>
          <a:prstGeom prst="rect">
            <a:avLst/>
          </a:prstGeom>
        </p:spPr>
      </p:pic>
      <p:cxnSp>
        <p:nvCxnSpPr>
          <p:cNvPr id="8" name="直線コネクタ 7"/>
          <p:cNvCxnSpPr>
            <a:stCxn id="5" idx="1"/>
            <a:endCxn id="5" idx="3"/>
          </p:cNvCxnSpPr>
          <p:nvPr/>
        </p:nvCxnSpPr>
        <p:spPr>
          <a:xfrm>
            <a:off x="4595686" y="3399599"/>
            <a:ext cx="5027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5" idx="0"/>
            <a:endCxn id="5" idx="2"/>
          </p:cNvCxnSpPr>
          <p:nvPr/>
        </p:nvCxnSpPr>
        <p:spPr>
          <a:xfrm>
            <a:off x="7109390" y="1825782"/>
            <a:ext cx="0" cy="3147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図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382034" y="1906292"/>
            <a:ext cx="780290" cy="780290"/>
          </a:xfrm>
          <a:prstGeom prst="rect">
            <a:avLst/>
          </a:prstGeom>
        </p:spPr>
      </p:pic>
      <p:pic>
        <p:nvPicPr>
          <p:cNvPr id="12" name="図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976097" y="1930194"/>
            <a:ext cx="780290" cy="780290"/>
          </a:xfrm>
          <a:prstGeom prst="rect">
            <a:avLst/>
          </a:prstGeom>
        </p:spPr>
      </p:pic>
      <p:pic>
        <p:nvPicPr>
          <p:cNvPr id="13" name="図 1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393088" y="3534310"/>
            <a:ext cx="780290" cy="780290"/>
          </a:xfrm>
          <a:prstGeom prst="rect">
            <a:avLst/>
          </a:prstGeom>
        </p:spPr>
      </p:pic>
      <p:pic>
        <p:nvPicPr>
          <p:cNvPr id="14" name="図 1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976097" y="3486056"/>
            <a:ext cx="780290" cy="780290"/>
          </a:xfrm>
          <a:prstGeom prst="rect">
            <a:avLst/>
          </a:prstGeom>
        </p:spPr>
      </p:pic>
      <p:sp>
        <p:nvSpPr>
          <p:cNvPr id="15" name="テキスト ボックス 14"/>
          <p:cNvSpPr txBox="1"/>
          <p:nvPr/>
        </p:nvSpPr>
        <p:spPr>
          <a:xfrm>
            <a:off x="5048471" y="2820859"/>
            <a:ext cx="1465466" cy="461665"/>
          </a:xfrm>
          <a:prstGeom prst="rect">
            <a:avLst/>
          </a:prstGeom>
          <a:noFill/>
        </p:spPr>
        <p:txBody>
          <a:bodyPr wrap="none" rtlCol="0">
            <a:spAutoFit/>
          </a:bodyPr>
          <a:lstStyle/>
          <a:p>
            <a:r>
              <a:rPr kumimoji="1" lang="en-US" altLang="ja-JP" sz="2400" dirty="0" smtClean="0">
                <a:solidFill>
                  <a:schemeClr val="bg1"/>
                </a:solidFill>
                <a:latin typeface="游ゴシック" panose="020B0400000000000000" pitchFamily="50" charset="-128"/>
                <a:ea typeface="游ゴシック" panose="020B0400000000000000" pitchFamily="50" charset="-128"/>
              </a:rPr>
              <a:t>Web App</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
        <p:nvSpPr>
          <p:cNvPr id="16" name="テキスト ボックス 15"/>
          <p:cNvSpPr txBox="1"/>
          <p:nvPr/>
        </p:nvSpPr>
        <p:spPr>
          <a:xfrm>
            <a:off x="7564967" y="2800543"/>
            <a:ext cx="1794081" cy="461665"/>
          </a:xfrm>
          <a:prstGeom prst="rect">
            <a:avLst/>
          </a:prstGeom>
          <a:noFill/>
        </p:spPr>
        <p:txBody>
          <a:bodyPr wrap="none" rtlCol="0">
            <a:spAutoFit/>
          </a:bodyPr>
          <a:lstStyle/>
          <a:p>
            <a:r>
              <a:rPr kumimoji="1" lang="en-US" altLang="ja-JP" sz="2400" dirty="0" smtClean="0">
                <a:solidFill>
                  <a:schemeClr val="bg1"/>
                </a:solidFill>
                <a:latin typeface="游ゴシック" panose="020B0400000000000000" pitchFamily="50" charset="-128"/>
                <a:ea typeface="游ゴシック" panose="020B0400000000000000" pitchFamily="50" charset="-128"/>
              </a:rPr>
              <a:t>Mobile App</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
        <p:nvSpPr>
          <p:cNvPr id="17" name="テキスト ボックス 16"/>
          <p:cNvSpPr txBox="1"/>
          <p:nvPr/>
        </p:nvSpPr>
        <p:spPr>
          <a:xfrm>
            <a:off x="5119805" y="4381805"/>
            <a:ext cx="1322798" cy="461665"/>
          </a:xfrm>
          <a:prstGeom prst="rect">
            <a:avLst/>
          </a:prstGeom>
          <a:noFill/>
        </p:spPr>
        <p:txBody>
          <a:bodyPr wrap="none" rtlCol="0">
            <a:spAutoFit/>
          </a:bodyPr>
          <a:lstStyle/>
          <a:p>
            <a:r>
              <a:rPr kumimoji="1" lang="en-US" altLang="ja-JP" sz="2400" dirty="0" smtClean="0">
                <a:solidFill>
                  <a:schemeClr val="bg1"/>
                </a:solidFill>
                <a:latin typeface="游ゴシック" panose="020B0400000000000000" pitchFamily="50" charset="-128"/>
                <a:ea typeface="游ゴシック" panose="020B0400000000000000" pitchFamily="50" charset="-128"/>
              </a:rPr>
              <a:t>API App</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
        <p:nvSpPr>
          <p:cNvPr id="18" name="テキスト ボックス 17"/>
          <p:cNvSpPr txBox="1"/>
          <p:nvPr/>
        </p:nvSpPr>
        <p:spPr>
          <a:xfrm>
            <a:off x="7635335" y="4352802"/>
            <a:ext cx="1593706" cy="461665"/>
          </a:xfrm>
          <a:prstGeom prst="rect">
            <a:avLst/>
          </a:prstGeom>
          <a:noFill/>
        </p:spPr>
        <p:txBody>
          <a:bodyPr wrap="none" rtlCol="0">
            <a:spAutoFit/>
          </a:bodyPr>
          <a:lstStyle/>
          <a:p>
            <a:r>
              <a:rPr kumimoji="1" lang="en-US" altLang="ja-JP" sz="2400" dirty="0" smtClean="0">
                <a:solidFill>
                  <a:schemeClr val="bg1"/>
                </a:solidFill>
                <a:latin typeface="游ゴシック" panose="020B0400000000000000" pitchFamily="50" charset="-128"/>
                <a:ea typeface="游ゴシック" panose="020B0400000000000000" pitchFamily="50" charset="-128"/>
              </a:rPr>
              <a:t>Logic App</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cxnSp>
        <p:nvCxnSpPr>
          <p:cNvPr id="9" name="直線コネクタ 8"/>
          <p:cNvCxnSpPr/>
          <p:nvPr/>
        </p:nvCxnSpPr>
        <p:spPr>
          <a:xfrm flipH="1">
            <a:off x="4082603" y="2562896"/>
            <a:ext cx="1072060" cy="123686"/>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473377" y="2208953"/>
            <a:ext cx="1814580" cy="707886"/>
          </a:xfrm>
          <a:prstGeom prst="rect">
            <a:avLst/>
          </a:prstGeom>
          <a:noFill/>
        </p:spPr>
        <p:txBody>
          <a:bodyPr wrap="square" rtlCol="0">
            <a:spAutoFit/>
          </a:bodyPr>
          <a:lstStyle/>
          <a:p>
            <a:r>
              <a:rPr lang="en-US" altLang="ja-JP" sz="2000" dirty="0" smtClean="0">
                <a:solidFill>
                  <a:schemeClr val="bg1"/>
                </a:solidFill>
                <a:latin typeface="游ゴシック" panose="020B0400000000000000" pitchFamily="50" charset="-128"/>
                <a:ea typeface="游ゴシック" panose="020B0400000000000000" pitchFamily="50" charset="-128"/>
              </a:rPr>
              <a:t>Web</a:t>
            </a:r>
            <a:r>
              <a:rPr lang="ja-JP" altLang="en-US" sz="2000" dirty="0" smtClean="0">
                <a:solidFill>
                  <a:schemeClr val="bg1"/>
                </a:solidFill>
                <a:latin typeface="游ゴシック" panose="020B0400000000000000" pitchFamily="50" charset="-128"/>
                <a:ea typeface="游ゴシック" panose="020B0400000000000000" pitchFamily="50" charset="-128"/>
              </a:rPr>
              <a:t>サイトを</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smtClean="0">
                <a:solidFill>
                  <a:schemeClr val="bg1"/>
                </a:solidFill>
                <a:latin typeface="游ゴシック" panose="020B0400000000000000" pitchFamily="50" charset="-128"/>
                <a:ea typeface="游ゴシック" panose="020B0400000000000000" pitchFamily="50" charset="-128"/>
              </a:rPr>
              <a:t>作る機能</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20" name="テキスト ボックス 19"/>
          <p:cNvSpPr txBox="1"/>
          <p:nvPr/>
        </p:nvSpPr>
        <p:spPr>
          <a:xfrm>
            <a:off x="9950099" y="2383936"/>
            <a:ext cx="2274074" cy="1015663"/>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モバイル</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smtClean="0">
                <a:solidFill>
                  <a:schemeClr val="bg1"/>
                </a:solidFill>
                <a:latin typeface="游ゴシック" panose="020B0400000000000000" pitchFamily="50" charset="-128"/>
                <a:ea typeface="游ゴシック" panose="020B0400000000000000" pitchFamily="50" charset="-128"/>
              </a:rPr>
              <a:t>バックエンドを</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smtClean="0">
                <a:solidFill>
                  <a:schemeClr val="bg1"/>
                </a:solidFill>
                <a:latin typeface="游ゴシック" panose="020B0400000000000000" pitchFamily="50" charset="-128"/>
                <a:ea typeface="游ゴシック" panose="020B0400000000000000" pitchFamily="50" charset="-128"/>
              </a:rPr>
              <a:t>作る機能</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22" name="直線コネクタ 21"/>
          <p:cNvCxnSpPr/>
          <p:nvPr/>
        </p:nvCxnSpPr>
        <p:spPr>
          <a:xfrm flipH="1" flipV="1">
            <a:off x="8858763" y="2534122"/>
            <a:ext cx="1072060" cy="266421"/>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H="1" flipV="1">
            <a:off x="8756387" y="4043153"/>
            <a:ext cx="1072060" cy="266421"/>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9950099" y="3924455"/>
            <a:ext cx="2274074" cy="1015663"/>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プログラムなしで</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smtClean="0">
                <a:solidFill>
                  <a:schemeClr val="bg1"/>
                </a:solidFill>
                <a:latin typeface="游ゴシック" panose="020B0400000000000000" pitchFamily="50" charset="-128"/>
                <a:ea typeface="游ゴシック" panose="020B0400000000000000" pitchFamily="50" charset="-128"/>
              </a:rPr>
              <a:t>ロジックを作る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a:solidFill>
                  <a:schemeClr val="bg1"/>
                </a:solidFill>
                <a:latin typeface="游ゴシック" panose="020B0400000000000000" pitchFamily="50" charset="-128"/>
                <a:ea typeface="游ゴシック" panose="020B0400000000000000" pitchFamily="50" charset="-128"/>
              </a:rPr>
              <a:t>機能</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26" name="直線コネクタ 25"/>
          <p:cNvCxnSpPr/>
          <p:nvPr/>
        </p:nvCxnSpPr>
        <p:spPr>
          <a:xfrm flipH="1">
            <a:off x="4383525" y="4051600"/>
            <a:ext cx="887911" cy="174019"/>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772955" y="3752567"/>
            <a:ext cx="2274074" cy="1015663"/>
          </a:xfrm>
          <a:prstGeom prst="rect">
            <a:avLst/>
          </a:prstGeom>
          <a:noFill/>
        </p:spPr>
        <p:txBody>
          <a:bodyPr wrap="square" rtlCol="0">
            <a:spAutoFit/>
          </a:bodyPr>
          <a:lstStyle/>
          <a:p>
            <a:r>
              <a:rPr lang="en-US" altLang="ja-JP" sz="2000" dirty="0" smtClean="0">
                <a:solidFill>
                  <a:schemeClr val="bg1"/>
                </a:solidFill>
                <a:latin typeface="游ゴシック" panose="020B0400000000000000" pitchFamily="50" charset="-128"/>
                <a:ea typeface="游ゴシック" panose="020B0400000000000000" pitchFamily="50" charset="-128"/>
              </a:rPr>
              <a:t>RESTAPI</a:t>
            </a:r>
            <a:r>
              <a:rPr lang="ja-JP" altLang="en-US" sz="2000" dirty="0" smtClean="0">
                <a:solidFill>
                  <a:schemeClr val="bg1"/>
                </a:solidFill>
                <a:latin typeface="游ゴシック" panose="020B0400000000000000" pitchFamily="50" charset="-128"/>
                <a:ea typeface="游ゴシック" panose="020B0400000000000000" pitchFamily="50" charset="-128"/>
              </a:rPr>
              <a:t>を</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a:solidFill>
                  <a:schemeClr val="bg1"/>
                </a:solidFill>
                <a:latin typeface="游ゴシック" panose="020B0400000000000000" pitchFamily="50" charset="-128"/>
                <a:ea typeface="游ゴシック" panose="020B0400000000000000" pitchFamily="50" charset="-128"/>
              </a:rPr>
              <a:t>簡単</a:t>
            </a:r>
            <a:r>
              <a:rPr lang="ja-JP" altLang="en-US" sz="2000" dirty="0" smtClean="0">
                <a:solidFill>
                  <a:schemeClr val="bg1"/>
                </a:solidFill>
                <a:latin typeface="游ゴシック" panose="020B0400000000000000" pitchFamily="50" charset="-128"/>
                <a:ea typeface="游ゴシック" panose="020B0400000000000000" pitchFamily="50" charset="-128"/>
              </a:rPr>
              <a:t>に作る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a:solidFill>
                  <a:schemeClr val="bg1"/>
                </a:solidFill>
                <a:latin typeface="游ゴシック" panose="020B0400000000000000" pitchFamily="50" charset="-128"/>
                <a:ea typeface="游ゴシック" panose="020B0400000000000000" pitchFamily="50" charset="-128"/>
              </a:rPr>
              <a:t>機能</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29" name="テキスト ボックス 28"/>
          <p:cNvSpPr txBox="1"/>
          <p:nvPr/>
        </p:nvSpPr>
        <p:spPr>
          <a:xfrm>
            <a:off x="-58891" y="1368273"/>
            <a:ext cx="2429892" cy="1569660"/>
          </a:xfrm>
          <a:prstGeom prst="rect">
            <a:avLst/>
          </a:prstGeom>
          <a:noFill/>
        </p:spPr>
        <p:txBody>
          <a:bodyPr wrap="square" rtlCol="0">
            <a:spAutoFit/>
          </a:bodyPr>
          <a:lstStyle/>
          <a:p>
            <a:r>
              <a:rPr lang="ja-JP" altLang="en-US" sz="1600" dirty="0">
                <a:solidFill>
                  <a:srgbClr val="D55B7E"/>
                </a:solidFill>
                <a:latin typeface="游ゴシック" panose="020B0400000000000000" pitchFamily="50" charset="-128"/>
                <a:ea typeface="游ゴシック" panose="020B0400000000000000" pitchFamily="50" charset="-128"/>
              </a:rPr>
              <a:t>これら</a:t>
            </a:r>
            <a:r>
              <a:rPr lang="ja-JP" altLang="en-US" sz="1600" dirty="0" smtClean="0">
                <a:solidFill>
                  <a:srgbClr val="D55B7E"/>
                </a:solidFill>
                <a:latin typeface="游ゴシック" panose="020B0400000000000000" pitchFamily="50" charset="-128"/>
                <a:ea typeface="游ゴシック" panose="020B0400000000000000" pitchFamily="50" charset="-128"/>
              </a:rPr>
              <a:t>はプログラムを作るためのプラットフォームを提供することから</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en-US" altLang="ja-JP" sz="1600" b="1" dirty="0" smtClean="0">
                <a:solidFill>
                  <a:srgbClr val="D55B7E"/>
                </a:solidFill>
                <a:latin typeface="游ゴシック" panose="020B0400000000000000" pitchFamily="50" charset="-128"/>
                <a:ea typeface="游ゴシック" panose="020B0400000000000000" pitchFamily="50" charset="-128"/>
              </a:rPr>
              <a:t>Platform as a Service</a:t>
            </a:r>
          </a:p>
          <a:p>
            <a:r>
              <a:rPr lang="en-US" altLang="ja-JP" sz="1600" b="1" dirty="0" smtClean="0">
                <a:solidFill>
                  <a:srgbClr val="D55B7E"/>
                </a:solidFill>
                <a:latin typeface="游ゴシック" panose="020B0400000000000000" pitchFamily="50" charset="-128"/>
                <a:ea typeface="游ゴシック" panose="020B0400000000000000" pitchFamily="50" charset="-128"/>
              </a:rPr>
              <a:t>(PaaS)</a:t>
            </a:r>
          </a:p>
          <a:p>
            <a:r>
              <a:rPr lang="ja-JP" altLang="en-US" sz="1600" dirty="0" smtClean="0">
                <a:solidFill>
                  <a:srgbClr val="D55B7E"/>
                </a:solidFill>
                <a:latin typeface="游ゴシック" panose="020B0400000000000000" pitchFamily="50" charset="-128"/>
                <a:ea typeface="游ゴシック" panose="020B0400000000000000" pitchFamily="50" charset="-128"/>
              </a:rPr>
              <a:t>と呼ばれる</a:t>
            </a:r>
            <a:r>
              <a:rPr lang="en-US" altLang="ja-JP" sz="1600" dirty="0" smtClean="0">
                <a:solidFill>
                  <a:srgbClr val="D55B7E"/>
                </a:solidFill>
                <a:latin typeface="游ゴシック" panose="020B0400000000000000" pitchFamily="50" charset="-128"/>
                <a:ea typeface="游ゴシック" panose="020B0400000000000000" pitchFamily="50" charset="-128"/>
              </a:rPr>
              <a:t> </a:t>
            </a:r>
          </a:p>
        </p:txBody>
      </p:sp>
    </p:spTree>
    <p:extLst>
      <p:ext uri="{BB962C8B-B14F-4D97-AF65-F5344CB8AC3E}">
        <p14:creationId xmlns:p14="http://schemas.microsoft.com/office/powerpoint/2010/main" val="762119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右矢印 30"/>
          <p:cNvSpPr/>
          <p:nvPr/>
        </p:nvSpPr>
        <p:spPr>
          <a:xfrm>
            <a:off x="3244259" y="5193958"/>
            <a:ext cx="8001917" cy="1256175"/>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3244259" y="3192540"/>
            <a:ext cx="5080401" cy="44044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解説：</a:t>
            </a:r>
            <a:r>
              <a:rPr kumimoji="1" lang="en-US" altLang="ja-JP" dirty="0" smtClean="0"/>
              <a:t>PaaS</a:t>
            </a:r>
            <a:r>
              <a:rPr kumimoji="1" lang="ja-JP" altLang="en-US" dirty="0" smtClean="0"/>
              <a:t>の存在意義</a:t>
            </a:r>
            <a:endParaRPr kumimoji="1" lang="ja-JP" altLang="en-US" dirty="0"/>
          </a:p>
        </p:txBody>
      </p:sp>
      <p:cxnSp>
        <p:nvCxnSpPr>
          <p:cNvPr id="5" name="直線コネクタ 4"/>
          <p:cNvCxnSpPr/>
          <p:nvPr/>
        </p:nvCxnSpPr>
        <p:spPr>
          <a:xfrm flipV="1">
            <a:off x="2473377" y="3734873"/>
            <a:ext cx="9465338" cy="12879"/>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473377" y="1079292"/>
            <a:ext cx="3695603"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今までのアプリ作成パターン</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7" name="テキスト ボックス 6"/>
          <p:cNvSpPr txBox="1"/>
          <p:nvPr/>
        </p:nvSpPr>
        <p:spPr>
          <a:xfrm>
            <a:off x="2473376" y="3830167"/>
            <a:ext cx="3695603" cy="400110"/>
          </a:xfrm>
          <a:prstGeom prst="rect">
            <a:avLst/>
          </a:prstGeom>
          <a:noFill/>
        </p:spPr>
        <p:txBody>
          <a:bodyPr wrap="square" rtlCol="0">
            <a:spAutoFit/>
          </a:bodyPr>
          <a:lstStyle/>
          <a:p>
            <a:r>
              <a:rPr lang="en-US" altLang="ja-JP" sz="2000" dirty="0" smtClean="0">
                <a:solidFill>
                  <a:schemeClr val="bg1"/>
                </a:solidFill>
                <a:latin typeface="游ゴシック" panose="020B0400000000000000" pitchFamily="50" charset="-128"/>
                <a:ea typeface="游ゴシック" panose="020B0400000000000000" pitchFamily="50" charset="-128"/>
              </a:rPr>
              <a:t>PaaS</a:t>
            </a:r>
            <a:r>
              <a:rPr lang="ja-JP" altLang="en-US" sz="2000" dirty="0" smtClean="0">
                <a:solidFill>
                  <a:schemeClr val="bg1"/>
                </a:solidFill>
                <a:latin typeface="游ゴシック" panose="020B0400000000000000" pitchFamily="50" charset="-128"/>
                <a:ea typeface="游ゴシック" panose="020B0400000000000000" pitchFamily="50" charset="-128"/>
              </a:rPr>
              <a:t>を使った場合</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8" name="正方形/長方形 7"/>
          <p:cNvSpPr/>
          <p:nvPr/>
        </p:nvSpPr>
        <p:spPr>
          <a:xfrm>
            <a:off x="10097037" y="1679463"/>
            <a:ext cx="1133340" cy="3751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游ゴシック" panose="020B0400000000000000" pitchFamily="50" charset="-128"/>
                <a:ea typeface="游ゴシック" panose="020B0400000000000000" pitchFamily="50" charset="-128"/>
              </a:rPr>
              <a:t>目的</a:t>
            </a:r>
            <a:endParaRPr kumimoji="1" lang="ja-JP" altLang="en-US" b="1" dirty="0">
              <a:latin typeface="游ゴシック" panose="020B0400000000000000" pitchFamily="50" charset="-128"/>
              <a:ea typeface="游ゴシック" panose="020B0400000000000000" pitchFamily="50" charset="-128"/>
            </a:endParaRPr>
          </a:p>
        </p:txBody>
      </p:sp>
      <p:sp>
        <p:nvSpPr>
          <p:cNvPr id="9" name="正方形/長方形 8"/>
          <p:cNvSpPr/>
          <p:nvPr/>
        </p:nvSpPr>
        <p:spPr>
          <a:xfrm>
            <a:off x="9131122" y="4394712"/>
            <a:ext cx="2099255" cy="3751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游ゴシック" panose="020B0400000000000000" pitchFamily="50" charset="-128"/>
                <a:ea typeface="游ゴシック" panose="020B0400000000000000" pitchFamily="50" charset="-128"/>
              </a:rPr>
              <a:t>目的</a:t>
            </a:r>
            <a:endParaRPr kumimoji="1" lang="ja-JP" altLang="en-US" b="1" dirty="0">
              <a:latin typeface="游ゴシック" panose="020B0400000000000000" pitchFamily="50" charset="-128"/>
              <a:ea typeface="游ゴシック" panose="020B0400000000000000" pitchFamily="50" charset="-128"/>
            </a:endParaRPr>
          </a:p>
        </p:txBody>
      </p:sp>
      <p:sp>
        <p:nvSpPr>
          <p:cNvPr id="10" name="テキスト ボックス 9"/>
          <p:cNvSpPr txBox="1"/>
          <p:nvPr/>
        </p:nvSpPr>
        <p:spPr>
          <a:xfrm>
            <a:off x="9689205" y="2454735"/>
            <a:ext cx="2249510" cy="400110"/>
          </a:xfrm>
          <a:prstGeom prst="rect">
            <a:avLst/>
          </a:prstGeom>
          <a:noFill/>
        </p:spPr>
        <p:txBody>
          <a:bodyPr wrap="square" rtlCol="0">
            <a:spAutoFit/>
          </a:bodyPr>
          <a:lstStyle/>
          <a:p>
            <a:r>
              <a:rPr lang="en-US" altLang="ja-JP" sz="2000" dirty="0" smtClean="0">
                <a:solidFill>
                  <a:schemeClr val="bg1"/>
                </a:solidFill>
                <a:latin typeface="游ゴシック" panose="020B0400000000000000" pitchFamily="50" charset="-128"/>
                <a:ea typeface="游ゴシック" panose="020B0400000000000000" pitchFamily="50" charset="-128"/>
              </a:rPr>
              <a:t>Web</a:t>
            </a:r>
            <a:r>
              <a:rPr lang="ja-JP" altLang="en-US" sz="2000" dirty="0" smtClean="0">
                <a:solidFill>
                  <a:schemeClr val="bg1"/>
                </a:solidFill>
                <a:latin typeface="游ゴシック" panose="020B0400000000000000" pitchFamily="50" charset="-128"/>
                <a:ea typeface="游ゴシック" panose="020B0400000000000000" pitchFamily="50" charset="-128"/>
              </a:rPr>
              <a:t>サイトを作る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1" name="テキスト ボックス 10"/>
          <p:cNvSpPr txBox="1"/>
          <p:nvPr/>
        </p:nvSpPr>
        <p:spPr>
          <a:xfrm>
            <a:off x="9131122" y="5386067"/>
            <a:ext cx="2249510" cy="400110"/>
          </a:xfrm>
          <a:prstGeom prst="rect">
            <a:avLst/>
          </a:prstGeom>
          <a:noFill/>
        </p:spPr>
        <p:txBody>
          <a:bodyPr wrap="square" rtlCol="0">
            <a:spAutoFit/>
          </a:bodyPr>
          <a:lstStyle/>
          <a:p>
            <a:r>
              <a:rPr lang="en-US" altLang="ja-JP" sz="2000" dirty="0" smtClean="0">
                <a:solidFill>
                  <a:schemeClr val="bg1"/>
                </a:solidFill>
                <a:latin typeface="游ゴシック" panose="020B0400000000000000" pitchFamily="50" charset="-128"/>
                <a:ea typeface="游ゴシック" panose="020B0400000000000000" pitchFamily="50" charset="-128"/>
              </a:rPr>
              <a:t>Web</a:t>
            </a:r>
            <a:r>
              <a:rPr lang="ja-JP" altLang="en-US" sz="2000" dirty="0" smtClean="0">
                <a:solidFill>
                  <a:schemeClr val="bg1"/>
                </a:solidFill>
                <a:latin typeface="游ゴシック" panose="020B0400000000000000" pitchFamily="50" charset="-128"/>
                <a:ea typeface="游ゴシック" panose="020B0400000000000000" pitchFamily="50" charset="-128"/>
              </a:rPr>
              <a:t>サイトを作る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3" name="正方形/長方形 12"/>
          <p:cNvSpPr/>
          <p:nvPr/>
        </p:nvSpPr>
        <p:spPr>
          <a:xfrm>
            <a:off x="3219718" y="1686341"/>
            <a:ext cx="4866068" cy="375156"/>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游ゴシック" panose="020B0400000000000000" pitchFamily="50" charset="-128"/>
                <a:ea typeface="游ゴシック" panose="020B0400000000000000" pitchFamily="50" charset="-128"/>
              </a:rPr>
              <a:t>ひつようなこと</a:t>
            </a:r>
            <a:endParaRPr kumimoji="1" lang="ja-JP" altLang="en-US" b="1" dirty="0">
              <a:latin typeface="游ゴシック" panose="020B0400000000000000" pitchFamily="50" charset="-128"/>
              <a:ea typeface="游ゴシック" panose="020B0400000000000000" pitchFamily="50" charset="-128"/>
            </a:endParaRPr>
          </a:p>
        </p:txBody>
      </p:sp>
      <p:sp>
        <p:nvSpPr>
          <p:cNvPr id="14" name="正方形/長方形 13"/>
          <p:cNvSpPr/>
          <p:nvPr/>
        </p:nvSpPr>
        <p:spPr>
          <a:xfrm>
            <a:off x="3219718" y="4394712"/>
            <a:ext cx="3915178" cy="375156"/>
          </a:xfrm>
          <a:prstGeom prst="rect">
            <a:avLst/>
          </a:prstGeom>
          <a:solidFill>
            <a:srgbClr val="D5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游ゴシック" panose="020B0400000000000000" pitchFamily="50" charset="-128"/>
                <a:ea typeface="游ゴシック" panose="020B0400000000000000" pitchFamily="50" charset="-128"/>
              </a:rPr>
              <a:t>ひつようなこと</a:t>
            </a:r>
            <a:endParaRPr kumimoji="1" lang="ja-JP" altLang="en-US" b="1" dirty="0">
              <a:latin typeface="游ゴシック" panose="020B0400000000000000" pitchFamily="50" charset="-128"/>
              <a:ea typeface="游ゴシック" panose="020B0400000000000000" pitchFamily="50" charset="-128"/>
            </a:endParaRPr>
          </a:p>
        </p:txBody>
      </p:sp>
      <p:sp>
        <p:nvSpPr>
          <p:cNvPr id="15" name="テキスト ボックス 14"/>
          <p:cNvSpPr txBox="1"/>
          <p:nvPr/>
        </p:nvSpPr>
        <p:spPr>
          <a:xfrm>
            <a:off x="3219718" y="2207027"/>
            <a:ext cx="1996226" cy="338554"/>
          </a:xfrm>
          <a:prstGeom prst="rect">
            <a:avLst/>
          </a:prstGeom>
          <a:noFill/>
        </p:spPr>
        <p:txBody>
          <a:bodyPr wrap="square" rtlCol="0">
            <a:spAutoFit/>
          </a:bodyPr>
          <a:lstStyle/>
          <a:p>
            <a:r>
              <a:rPr lang="ja-JP" altLang="en-US" sz="1600" dirty="0" smtClean="0">
                <a:solidFill>
                  <a:schemeClr val="bg1"/>
                </a:solidFill>
                <a:latin typeface="游ゴシック" panose="020B0400000000000000" pitchFamily="50" charset="-128"/>
                <a:ea typeface="游ゴシック" panose="020B0400000000000000" pitchFamily="50" charset="-128"/>
              </a:rPr>
              <a:t>サーバーをたてる</a:t>
            </a:r>
            <a:endParaRPr lang="en-US" altLang="ja-JP" sz="1600" dirty="0" smtClean="0">
              <a:solidFill>
                <a:schemeClr val="bg1"/>
              </a:solidFill>
              <a:latin typeface="游ゴシック" panose="020B0400000000000000" pitchFamily="50" charset="-128"/>
              <a:ea typeface="游ゴシック" panose="020B0400000000000000" pitchFamily="50" charset="-128"/>
            </a:endParaRPr>
          </a:p>
        </p:txBody>
      </p:sp>
      <p:sp>
        <p:nvSpPr>
          <p:cNvPr id="17" name="テキスト ボックス 16"/>
          <p:cNvSpPr txBox="1"/>
          <p:nvPr/>
        </p:nvSpPr>
        <p:spPr>
          <a:xfrm>
            <a:off x="3219718" y="2632396"/>
            <a:ext cx="2176530" cy="338554"/>
          </a:xfrm>
          <a:prstGeom prst="rect">
            <a:avLst/>
          </a:prstGeom>
          <a:noFill/>
        </p:spPr>
        <p:txBody>
          <a:bodyPr wrap="square" rtlCol="0">
            <a:spAutoFit/>
          </a:bodyPr>
          <a:lstStyle/>
          <a:p>
            <a:r>
              <a:rPr lang="en-US" altLang="ja-JP" sz="1600" dirty="0" smtClean="0">
                <a:solidFill>
                  <a:schemeClr val="bg1"/>
                </a:solidFill>
                <a:latin typeface="游ゴシック" panose="020B0400000000000000" pitchFamily="50" charset="-128"/>
                <a:ea typeface="游ゴシック" panose="020B0400000000000000" pitchFamily="50" charset="-128"/>
              </a:rPr>
              <a:t>DB</a:t>
            </a:r>
            <a:r>
              <a:rPr lang="ja-JP" altLang="en-US" sz="1600" dirty="0" smtClean="0">
                <a:solidFill>
                  <a:schemeClr val="bg1"/>
                </a:solidFill>
                <a:latin typeface="游ゴシック" panose="020B0400000000000000" pitchFamily="50" charset="-128"/>
                <a:ea typeface="游ゴシック" panose="020B0400000000000000" pitchFamily="50" charset="-128"/>
              </a:rPr>
              <a:t>サーバーをたてる</a:t>
            </a:r>
            <a:endParaRPr lang="en-US" altLang="ja-JP" sz="1600" dirty="0" smtClean="0">
              <a:solidFill>
                <a:schemeClr val="bg1"/>
              </a:solidFill>
              <a:latin typeface="游ゴシック" panose="020B0400000000000000" pitchFamily="50" charset="-128"/>
              <a:ea typeface="游ゴシック" panose="020B0400000000000000" pitchFamily="50" charset="-128"/>
            </a:endParaRPr>
          </a:p>
        </p:txBody>
      </p:sp>
      <p:sp>
        <p:nvSpPr>
          <p:cNvPr id="18" name="テキスト ボックス 17"/>
          <p:cNvSpPr txBox="1"/>
          <p:nvPr/>
        </p:nvSpPr>
        <p:spPr>
          <a:xfrm>
            <a:off x="3232912" y="3072839"/>
            <a:ext cx="2176530" cy="338554"/>
          </a:xfrm>
          <a:prstGeom prst="rect">
            <a:avLst/>
          </a:prstGeom>
          <a:noFill/>
        </p:spPr>
        <p:txBody>
          <a:bodyPr wrap="square" rtlCol="0">
            <a:spAutoFit/>
          </a:bodyPr>
          <a:lstStyle/>
          <a:p>
            <a:r>
              <a:rPr lang="ja-JP" altLang="en-US" sz="1600" dirty="0" smtClean="0">
                <a:solidFill>
                  <a:schemeClr val="bg1"/>
                </a:solidFill>
                <a:latin typeface="游ゴシック" panose="020B0400000000000000" pitchFamily="50" charset="-128"/>
                <a:ea typeface="游ゴシック" panose="020B0400000000000000" pitchFamily="50" charset="-128"/>
              </a:rPr>
              <a:t>セキュリティ設定</a:t>
            </a:r>
            <a:endParaRPr lang="en-US" altLang="ja-JP" sz="1600" dirty="0" smtClean="0">
              <a:solidFill>
                <a:schemeClr val="bg1"/>
              </a:solidFill>
              <a:latin typeface="游ゴシック" panose="020B0400000000000000" pitchFamily="50" charset="-128"/>
              <a:ea typeface="游ゴシック" panose="020B0400000000000000" pitchFamily="50" charset="-128"/>
            </a:endParaRPr>
          </a:p>
        </p:txBody>
      </p:sp>
      <p:sp>
        <p:nvSpPr>
          <p:cNvPr id="19" name="テキスト ボックス 18"/>
          <p:cNvSpPr txBox="1"/>
          <p:nvPr/>
        </p:nvSpPr>
        <p:spPr>
          <a:xfrm>
            <a:off x="5276044" y="2191953"/>
            <a:ext cx="2176530" cy="338554"/>
          </a:xfrm>
          <a:prstGeom prst="rect">
            <a:avLst/>
          </a:prstGeom>
          <a:noFill/>
        </p:spPr>
        <p:txBody>
          <a:bodyPr wrap="square" rtlCol="0">
            <a:spAutoFit/>
          </a:bodyPr>
          <a:lstStyle/>
          <a:p>
            <a:r>
              <a:rPr lang="ja-JP" altLang="en-US" sz="1600" dirty="0" smtClean="0">
                <a:solidFill>
                  <a:schemeClr val="bg1"/>
                </a:solidFill>
                <a:latin typeface="游ゴシック" panose="020B0400000000000000" pitchFamily="50" charset="-128"/>
                <a:ea typeface="游ゴシック" panose="020B0400000000000000" pitchFamily="50" charset="-128"/>
              </a:rPr>
              <a:t>ネットワーク確保</a:t>
            </a:r>
            <a:endParaRPr lang="en-US" altLang="ja-JP" sz="1600" dirty="0" smtClean="0">
              <a:solidFill>
                <a:schemeClr val="bg1"/>
              </a:solidFill>
              <a:latin typeface="游ゴシック" panose="020B0400000000000000" pitchFamily="50" charset="-128"/>
              <a:ea typeface="游ゴシック" panose="020B0400000000000000" pitchFamily="50" charset="-128"/>
            </a:endParaRPr>
          </a:p>
        </p:txBody>
      </p:sp>
      <p:sp>
        <p:nvSpPr>
          <p:cNvPr id="20" name="テキスト ボックス 19"/>
          <p:cNvSpPr txBox="1"/>
          <p:nvPr/>
        </p:nvSpPr>
        <p:spPr>
          <a:xfrm>
            <a:off x="5409442" y="2629821"/>
            <a:ext cx="2676344" cy="338554"/>
          </a:xfrm>
          <a:prstGeom prst="rect">
            <a:avLst/>
          </a:prstGeom>
          <a:noFill/>
        </p:spPr>
        <p:txBody>
          <a:bodyPr wrap="square" rtlCol="0">
            <a:spAutoFit/>
          </a:bodyPr>
          <a:lstStyle/>
          <a:p>
            <a:r>
              <a:rPr lang="ja-JP" altLang="en-US" sz="1600" dirty="0">
                <a:solidFill>
                  <a:schemeClr val="bg1"/>
                </a:solidFill>
                <a:latin typeface="游ゴシック" panose="020B0400000000000000" pitchFamily="50" charset="-128"/>
                <a:ea typeface="游ゴシック" panose="020B0400000000000000" pitchFamily="50" charset="-128"/>
              </a:rPr>
              <a:t>実行</a:t>
            </a:r>
            <a:r>
              <a:rPr lang="ja-JP" altLang="en-US" sz="1600" dirty="0" smtClean="0">
                <a:solidFill>
                  <a:schemeClr val="bg1"/>
                </a:solidFill>
                <a:latin typeface="游ゴシック" panose="020B0400000000000000" pitchFamily="50" charset="-128"/>
                <a:ea typeface="游ゴシック" panose="020B0400000000000000" pitchFamily="50" charset="-128"/>
              </a:rPr>
              <a:t>環境のインストール</a:t>
            </a:r>
            <a:endParaRPr lang="en-US" altLang="ja-JP" sz="1600" dirty="0" smtClean="0">
              <a:solidFill>
                <a:schemeClr val="bg1"/>
              </a:solidFill>
              <a:latin typeface="游ゴシック" panose="020B0400000000000000" pitchFamily="50" charset="-128"/>
              <a:ea typeface="游ゴシック" panose="020B0400000000000000" pitchFamily="50" charset="-128"/>
            </a:endParaRPr>
          </a:p>
        </p:txBody>
      </p:sp>
      <p:sp>
        <p:nvSpPr>
          <p:cNvPr id="21" name="テキスト ボックス 20"/>
          <p:cNvSpPr txBox="1"/>
          <p:nvPr/>
        </p:nvSpPr>
        <p:spPr>
          <a:xfrm>
            <a:off x="5276862" y="3050790"/>
            <a:ext cx="2676344" cy="338554"/>
          </a:xfrm>
          <a:prstGeom prst="rect">
            <a:avLst/>
          </a:prstGeom>
          <a:noFill/>
        </p:spPr>
        <p:txBody>
          <a:bodyPr wrap="square" rtlCol="0">
            <a:spAutoFit/>
          </a:bodyPr>
          <a:lstStyle/>
          <a:p>
            <a:r>
              <a:rPr lang="en-US" altLang="ja-JP" sz="1600" dirty="0" smtClean="0">
                <a:solidFill>
                  <a:schemeClr val="bg1"/>
                </a:solidFill>
                <a:latin typeface="游ゴシック" panose="020B0400000000000000" pitchFamily="50" charset="-128"/>
                <a:ea typeface="游ゴシック" panose="020B0400000000000000" pitchFamily="50" charset="-128"/>
              </a:rPr>
              <a:t>FTP</a:t>
            </a:r>
            <a:r>
              <a:rPr lang="ja-JP" altLang="en-US" sz="1600" dirty="0" smtClean="0">
                <a:solidFill>
                  <a:schemeClr val="bg1"/>
                </a:solidFill>
                <a:latin typeface="游ゴシック" panose="020B0400000000000000" pitchFamily="50" charset="-128"/>
                <a:ea typeface="游ゴシック" panose="020B0400000000000000" pitchFamily="50" charset="-128"/>
              </a:rPr>
              <a:t>サーバーをたてる</a:t>
            </a:r>
            <a:endParaRPr lang="en-US" altLang="ja-JP" sz="1600" dirty="0" smtClean="0">
              <a:solidFill>
                <a:schemeClr val="bg1"/>
              </a:solidFill>
              <a:latin typeface="游ゴシック" panose="020B0400000000000000" pitchFamily="50" charset="-128"/>
              <a:ea typeface="游ゴシック" panose="020B0400000000000000" pitchFamily="50" charset="-128"/>
            </a:endParaRPr>
          </a:p>
        </p:txBody>
      </p:sp>
      <p:sp>
        <p:nvSpPr>
          <p:cNvPr id="22" name="テキスト ボックス 21"/>
          <p:cNvSpPr txBox="1"/>
          <p:nvPr/>
        </p:nvSpPr>
        <p:spPr>
          <a:xfrm>
            <a:off x="7677954" y="3234579"/>
            <a:ext cx="815663" cy="338554"/>
          </a:xfrm>
          <a:prstGeom prst="rect">
            <a:avLst/>
          </a:prstGeom>
          <a:noFill/>
        </p:spPr>
        <p:txBody>
          <a:bodyPr wrap="square" rtlCol="0">
            <a:spAutoFit/>
          </a:bodyPr>
          <a:lstStyle/>
          <a:p>
            <a:r>
              <a:rPr lang="en-US" altLang="ja-JP" sz="1600" dirty="0">
                <a:solidFill>
                  <a:schemeClr val="bg1"/>
                </a:solidFill>
                <a:latin typeface="游ゴシック" panose="020B0400000000000000" pitchFamily="50" charset="-128"/>
                <a:ea typeface="游ゴシック" panose="020B0400000000000000" pitchFamily="50" charset="-128"/>
              </a:rPr>
              <a:t>e</a:t>
            </a:r>
            <a:r>
              <a:rPr lang="en-US" altLang="ja-JP" sz="1600" dirty="0" smtClean="0">
                <a:solidFill>
                  <a:schemeClr val="bg1"/>
                </a:solidFill>
                <a:latin typeface="游ゴシック" panose="020B0400000000000000" pitchFamily="50" charset="-128"/>
                <a:ea typeface="游ゴシック" panose="020B0400000000000000" pitchFamily="50" charset="-128"/>
              </a:rPr>
              <a:t>tc..</a:t>
            </a:r>
          </a:p>
        </p:txBody>
      </p:sp>
      <p:sp>
        <p:nvSpPr>
          <p:cNvPr id="23" name="テキスト ボックス 22"/>
          <p:cNvSpPr txBox="1"/>
          <p:nvPr/>
        </p:nvSpPr>
        <p:spPr>
          <a:xfrm>
            <a:off x="3714024" y="4980586"/>
            <a:ext cx="2926566" cy="338554"/>
          </a:xfrm>
          <a:prstGeom prst="rect">
            <a:avLst/>
          </a:prstGeom>
          <a:noFill/>
        </p:spPr>
        <p:txBody>
          <a:bodyPr wrap="square" rtlCol="0">
            <a:spAutoFit/>
          </a:bodyPr>
          <a:lstStyle/>
          <a:p>
            <a:r>
              <a:rPr lang="en-US" altLang="ja-JP" sz="1600" dirty="0" smtClean="0">
                <a:solidFill>
                  <a:schemeClr val="bg1"/>
                </a:solidFill>
                <a:latin typeface="游ゴシック" panose="020B0400000000000000" pitchFamily="50" charset="-128"/>
                <a:ea typeface="游ゴシック" panose="020B0400000000000000" pitchFamily="50" charset="-128"/>
              </a:rPr>
              <a:t>PaaS</a:t>
            </a:r>
            <a:r>
              <a:rPr lang="ja-JP" altLang="en-US" sz="1600" dirty="0" smtClean="0">
                <a:solidFill>
                  <a:schemeClr val="bg1"/>
                </a:solidFill>
                <a:latin typeface="游ゴシック" panose="020B0400000000000000" pitchFamily="50" charset="-128"/>
                <a:ea typeface="游ゴシック" panose="020B0400000000000000" pitchFamily="50" charset="-128"/>
              </a:rPr>
              <a:t>のインスタンスを立てる</a:t>
            </a:r>
            <a:endParaRPr lang="en-US" altLang="ja-JP" sz="1600" dirty="0" smtClean="0">
              <a:solidFill>
                <a:schemeClr val="bg1"/>
              </a:solidFill>
              <a:latin typeface="游ゴシック" panose="020B0400000000000000" pitchFamily="50" charset="-128"/>
              <a:ea typeface="游ゴシック" panose="020B0400000000000000" pitchFamily="50" charset="-128"/>
            </a:endParaRPr>
          </a:p>
        </p:txBody>
      </p:sp>
      <p:sp>
        <p:nvSpPr>
          <p:cNvPr id="24" name="テキスト ボックス 23"/>
          <p:cNvSpPr txBox="1"/>
          <p:nvPr/>
        </p:nvSpPr>
        <p:spPr>
          <a:xfrm>
            <a:off x="4526008" y="5570832"/>
            <a:ext cx="2926566" cy="338554"/>
          </a:xfrm>
          <a:prstGeom prst="rect">
            <a:avLst/>
          </a:prstGeom>
          <a:noFill/>
        </p:spPr>
        <p:txBody>
          <a:bodyPr wrap="square" rtlCol="0">
            <a:spAutoFit/>
          </a:bodyPr>
          <a:lstStyle/>
          <a:p>
            <a:r>
              <a:rPr lang="ja-JP" altLang="en-US" sz="1600" dirty="0" smtClean="0">
                <a:solidFill>
                  <a:schemeClr val="bg1"/>
                </a:solidFill>
                <a:latin typeface="游ゴシック" panose="020B0400000000000000" pitchFamily="50" charset="-128"/>
                <a:ea typeface="游ゴシック" panose="020B0400000000000000" pitchFamily="50" charset="-128"/>
              </a:rPr>
              <a:t>設定をいじる</a:t>
            </a:r>
            <a:endParaRPr lang="en-US" altLang="ja-JP" sz="1600" dirty="0" smtClean="0">
              <a:solidFill>
                <a:schemeClr val="bg1"/>
              </a:solidFill>
              <a:latin typeface="游ゴシック" panose="020B0400000000000000" pitchFamily="50" charset="-128"/>
              <a:ea typeface="游ゴシック" panose="020B0400000000000000" pitchFamily="50" charset="-128"/>
            </a:endParaRPr>
          </a:p>
        </p:txBody>
      </p:sp>
      <p:sp>
        <p:nvSpPr>
          <p:cNvPr id="25" name="円形吹き出し 24"/>
          <p:cNvSpPr/>
          <p:nvPr/>
        </p:nvSpPr>
        <p:spPr>
          <a:xfrm>
            <a:off x="8277646" y="1504661"/>
            <a:ext cx="1375892" cy="1350184"/>
          </a:xfrm>
          <a:prstGeom prst="wedgeEllipseCallout">
            <a:avLst>
              <a:gd name="adj1" fmla="val -55497"/>
              <a:gd name="adj2" fmla="val 320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953206" y="1823820"/>
            <a:ext cx="1996226" cy="738664"/>
          </a:xfrm>
          <a:prstGeom prst="rect">
            <a:avLst/>
          </a:prstGeom>
          <a:noFill/>
        </p:spPr>
        <p:txBody>
          <a:bodyPr wrap="square" rtlCol="0">
            <a:spAutoFit/>
          </a:bodyPr>
          <a:lstStyle/>
          <a:p>
            <a:pPr algn="ctr"/>
            <a:r>
              <a:rPr lang="ja-JP" altLang="en-US" sz="1400" b="1" dirty="0" smtClean="0">
                <a:solidFill>
                  <a:srgbClr val="D55B7E"/>
                </a:solidFill>
                <a:latin typeface="游ゴシック" panose="020B0400000000000000" pitchFamily="50" charset="-128"/>
                <a:ea typeface="游ゴシック" panose="020B0400000000000000" pitchFamily="50" charset="-128"/>
              </a:rPr>
              <a:t>アプリを</a:t>
            </a:r>
            <a:endParaRPr lang="en-US" altLang="ja-JP" sz="1400" b="1" dirty="0" smtClean="0">
              <a:solidFill>
                <a:srgbClr val="D55B7E"/>
              </a:solidFill>
              <a:latin typeface="游ゴシック" panose="020B0400000000000000" pitchFamily="50" charset="-128"/>
              <a:ea typeface="游ゴシック" panose="020B0400000000000000" pitchFamily="50" charset="-128"/>
            </a:endParaRPr>
          </a:p>
          <a:p>
            <a:pPr algn="ctr"/>
            <a:r>
              <a:rPr lang="ja-JP" altLang="en-US" sz="1400" b="1" dirty="0" smtClean="0">
                <a:solidFill>
                  <a:srgbClr val="D55B7E"/>
                </a:solidFill>
                <a:latin typeface="游ゴシック" panose="020B0400000000000000" pitchFamily="50" charset="-128"/>
                <a:ea typeface="游ゴシック" panose="020B0400000000000000" pitchFamily="50" charset="-128"/>
              </a:rPr>
              <a:t>作るまでの</a:t>
            </a:r>
            <a:endParaRPr lang="en-US" altLang="ja-JP" sz="1400" b="1" dirty="0" smtClean="0">
              <a:solidFill>
                <a:srgbClr val="D55B7E"/>
              </a:solidFill>
              <a:latin typeface="游ゴシック" panose="020B0400000000000000" pitchFamily="50" charset="-128"/>
              <a:ea typeface="游ゴシック" panose="020B0400000000000000" pitchFamily="50" charset="-128"/>
            </a:endParaRPr>
          </a:p>
          <a:p>
            <a:pPr algn="ctr"/>
            <a:r>
              <a:rPr lang="ja-JP" altLang="en-US" sz="1400" b="1" dirty="0" smtClean="0">
                <a:solidFill>
                  <a:srgbClr val="D55B7E"/>
                </a:solidFill>
                <a:latin typeface="游ゴシック" panose="020B0400000000000000" pitchFamily="50" charset="-128"/>
                <a:ea typeface="游ゴシック" panose="020B0400000000000000" pitchFamily="50" charset="-128"/>
              </a:rPr>
              <a:t>ハードルが高い</a:t>
            </a:r>
            <a:endParaRPr lang="en-US" altLang="ja-JP" sz="1400" b="1" dirty="0" smtClean="0">
              <a:solidFill>
                <a:srgbClr val="D55B7E"/>
              </a:solidFill>
              <a:latin typeface="游ゴシック" panose="020B0400000000000000" pitchFamily="50" charset="-128"/>
              <a:ea typeface="游ゴシック" panose="020B0400000000000000" pitchFamily="50" charset="-128"/>
            </a:endParaRPr>
          </a:p>
        </p:txBody>
      </p:sp>
      <p:sp>
        <p:nvSpPr>
          <p:cNvPr id="27" name="円形吹き出し 26"/>
          <p:cNvSpPr/>
          <p:nvPr/>
        </p:nvSpPr>
        <p:spPr>
          <a:xfrm>
            <a:off x="7425284" y="4094776"/>
            <a:ext cx="1375892" cy="1350184"/>
          </a:xfrm>
          <a:prstGeom prst="wedgeEllipseCallout">
            <a:avLst>
              <a:gd name="adj1" fmla="val -55497"/>
              <a:gd name="adj2" fmla="val 320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134896" y="4177649"/>
            <a:ext cx="1996226" cy="1169551"/>
          </a:xfrm>
          <a:prstGeom prst="rect">
            <a:avLst/>
          </a:prstGeom>
          <a:noFill/>
        </p:spPr>
        <p:txBody>
          <a:bodyPr wrap="square" rtlCol="0">
            <a:spAutoFit/>
          </a:bodyPr>
          <a:lstStyle/>
          <a:p>
            <a:pPr algn="ctr"/>
            <a:r>
              <a:rPr lang="ja-JP" altLang="en-US" sz="1400" b="1" dirty="0" smtClean="0">
                <a:solidFill>
                  <a:srgbClr val="D55B7E"/>
                </a:solidFill>
                <a:latin typeface="游ゴシック" panose="020B0400000000000000" pitchFamily="50" charset="-128"/>
                <a:ea typeface="游ゴシック" panose="020B0400000000000000" pitchFamily="50" charset="-128"/>
              </a:rPr>
              <a:t>アプリを</a:t>
            </a:r>
            <a:endParaRPr lang="en-US" altLang="ja-JP" sz="1400" b="1" dirty="0" smtClean="0">
              <a:solidFill>
                <a:srgbClr val="D55B7E"/>
              </a:solidFill>
              <a:latin typeface="游ゴシック" panose="020B0400000000000000" pitchFamily="50" charset="-128"/>
              <a:ea typeface="游ゴシック" panose="020B0400000000000000" pitchFamily="50" charset="-128"/>
            </a:endParaRPr>
          </a:p>
          <a:p>
            <a:pPr algn="ctr"/>
            <a:r>
              <a:rPr lang="ja-JP" altLang="en-US" sz="1400" b="1" dirty="0" smtClean="0">
                <a:solidFill>
                  <a:srgbClr val="D55B7E"/>
                </a:solidFill>
                <a:latin typeface="游ゴシック" panose="020B0400000000000000" pitchFamily="50" charset="-128"/>
                <a:ea typeface="游ゴシック" panose="020B0400000000000000" pitchFamily="50" charset="-128"/>
              </a:rPr>
              <a:t>作るまでの</a:t>
            </a:r>
            <a:endParaRPr lang="en-US" altLang="ja-JP" sz="1400" b="1" dirty="0" smtClean="0">
              <a:solidFill>
                <a:srgbClr val="D55B7E"/>
              </a:solidFill>
              <a:latin typeface="游ゴシック" panose="020B0400000000000000" pitchFamily="50" charset="-128"/>
              <a:ea typeface="游ゴシック" panose="020B0400000000000000" pitchFamily="50" charset="-128"/>
            </a:endParaRPr>
          </a:p>
          <a:p>
            <a:pPr algn="ctr"/>
            <a:r>
              <a:rPr lang="ja-JP" altLang="en-US" sz="1400" b="1" dirty="0" smtClean="0">
                <a:solidFill>
                  <a:srgbClr val="D55B7E"/>
                </a:solidFill>
                <a:latin typeface="游ゴシック" panose="020B0400000000000000" pitchFamily="50" charset="-128"/>
                <a:ea typeface="游ゴシック" panose="020B0400000000000000" pitchFamily="50" charset="-128"/>
              </a:rPr>
              <a:t>ハードルが低い</a:t>
            </a:r>
            <a:endParaRPr lang="en-US" altLang="ja-JP" sz="1400" b="1" dirty="0" smtClean="0">
              <a:solidFill>
                <a:srgbClr val="D55B7E"/>
              </a:solidFill>
              <a:latin typeface="游ゴシック" panose="020B0400000000000000" pitchFamily="50" charset="-128"/>
              <a:ea typeface="游ゴシック" panose="020B0400000000000000" pitchFamily="50" charset="-128"/>
            </a:endParaRPr>
          </a:p>
          <a:p>
            <a:pPr algn="ctr"/>
            <a:r>
              <a:rPr lang="en-US" altLang="ja-JP" sz="1400" b="1" dirty="0" smtClean="0">
                <a:solidFill>
                  <a:srgbClr val="D55B7E"/>
                </a:solidFill>
                <a:latin typeface="游ゴシック" panose="020B0400000000000000" pitchFamily="50" charset="-128"/>
                <a:ea typeface="游ゴシック" panose="020B0400000000000000" pitchFamily="50" charset="-128"/>
              </a:rPr>
              <a:t>=</a:t>
            </a:r>
            <a:r>
              <a:rPr lang="ja-JP" altLang="en-US" sz="1400" b="1" dirty="0" smtClean="0">
                <a:solidFill>
                  <a:srgbClr val="D55B7E"/>
                </a:solidFill>
                <a:latin typeface="游ゴシック" panose="020B0400000000000000" pitchFamily="50" charset="-128"/>
                <a:ea typeface="游ゴシック" panose="020B0400000000000000" pitchFamily="50" charset="-128"/>
              </a:rPr>
              <a:t>アプリ作成に</a:t>
            </a:r>
            <a:endParaRPr lang="en-US" altLang="ja-JP" sz="1400" b="1" dirty="0" smtClean="0">
              <a:solidFill>
                <a:srgbClr val="D55B7E"/>
              </a:solidFill>
              <a:latin typeface="游ゴシック" panose="020B0400000000000000" pitchFamily="50" charset="-128"/>
              <a:ea typeface="游ゴシック" panose="020B0400000000000000" pitchFamily="50" charset="-128"/>
            </a:endParaRPr>
          </a:p>
          <a:p>
            <a:pPr algn="ctr"/>
            <a:r>
              <a:rPr lang="ja-JP" altLang="en-US" sz="1400" b="1" dirty="0" smtClean="0">
                <a:solidFill>
                  <a:srgbClr val="D55B7E"/>
                </a:solidFill>
                <a:latin typeface="游ゴシック" panose="020B0400000000000000" pitchFamily="50" charset="-128"/>
                <a:ea typeface="游ゴシック" panose="020B0400000000000000" pitchFamily="50" charset="-128"/>
              </a:rPr>
              <a:t>集中できる</a:t>
            </a:r>
            <a:endParaRPr lang="en-US" altLang="ja-JP" sz="1400" b="1" dirty="0" smtClean="0">
              <a:solidFill>
                <a:srgbClr val="D55B7E"/>
              </a:solidFill>
              <a:latin typeface="游ゴシック" panose="020B0400000000000000" pitchFamily="50" charset="-128"/>
              <a:ea typeface="游ゴシック" panose="020B0400000000000000" pitchFamily="50" charset="-128"/>
            </a:endParaRPr>
          </a:p>
        </p:txBody>
      </p:sp>
      <p:sp>
        <p:nvSpPr>
          <p:cNvPr id="29" name="テキスト ボックス 28"/>
          <p:cNvSpPr txBox="1"/>
          <p:nvPr/>
        </p:nvSpPr>
        <p:spPr>
          <a:xfrm>
            <a:off x="33652" y="1360956"/>
            <a:ext cx="1996226" cy="1169551"/>
          </a:xfrm>
          <a:prstGeom prst="rect">
            <a:avLst/>
          </a:prstGeom>
          <a:noFill/>
        </p:spPr>
        <p:txBody>
          <a:bodyPr wrap="square" rtlCol="0">
            <a:spAutoFit/>
          </a:bodyPr>
          <a:lstStyle/>
          <a:p>
            <a:r>
              <a:rPr lang="en-US" altLang="ja-JP" sz="1400" dirty="0" smtClean="0">
                <a:solidFill>
                  <a:srgbClr val="D55B7E"/>
                </a:solidFill>
                <a:latin typeface="游ゴシック" panose="020B0400000000000000" pitchFamily="50" charset="-128"/>
                <a:ea typeface="游ゴシック" panose="020B0400000000000000" pitchFamily="50" charset="-128"/>
              </a:rPr>
              <a:t>PaaS</a:t>
            </a:r>
            <a:r>
              <a:rPr lang="ja-JP" altLang="en-US" sz="1400" dirty="0" smtClean="0">
                <a:solidFill>
                  <a:srgbClr val="D55B7E"/>
                </a:solidFill>
                <a:latin typeface="游ゴシック" panose="020B0400000000000000" pitchFamily="50" charset="-128"/>
                <a:ea typeface="游ゴシック" panose="020B0400000000000000" pitchFamily="50" charset="-128"/>
              </a:rPr>
              <a:t>とは</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a:solidFill>
                  <a:srgbClr val="D55B7E"/>
                </a:solidFill>
                <a:latin typeface="游ゴシック" panose="020B0400000000000000" pitchFamily="50" charset="-128"/>
                <a:ea typeface="游ゴシック" panose="020B0400000000000000" pitchFamily="50" charset="-128"/>
              </a:rPr>
              <a:t>本当</a:t>
            </a:r>
            <a:r>
              <a:rPr lang="ja-JP" altLang="en-US" sz="1400" dirty="0" smtClean="0">
                <a:solidFill>
                  <a:srgbClr val="D55B7E"/>
                </a:solidFill>
                <a:latin typeface="游ゴシック" panose="020B0400000000000000" pitchFamily="50" charset="-128"/>
                <a:ea typeface="游ゴシック" panose="020B0400000000000000" pitchFamily="50" charset="-128"/>
              </a:rPr>
              <a:t>に作りたいアプリ作成のための</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en-US" altLang="ja-JP" sz="1400" dirty="0" smtClean="0">
                <a:solidFill>
                  <a:srgbClr val="D55B7E"/>
                </a:solidFill>
                <a:latin typeface="游ゴシック" panose="020B0400000000000000" pitchFamily="50" charset="-128"/>
                <a:ea typeface="游ゴシック" panose="020B0400000000000000" pitchFamily="50" charset="-128"/>
              </a:rPr>
              <a:t>Platform</a:t>
            </a:r>
            <a:r>
              <a:rPr lang="ja-JP" altLang="en-US" sz="1400" dirty="0" err="1" smtClean="0">
                <a:solidFill>
                  <a:srgbClr val="D55B7E"/>
                </a:solidFill>
                <a:latin typeface="游ゴシック" panose="020B0400000000000000" pitchFamily="50" charset="-128"/>
                <a:ea typeface="游ゴシック" panose="020B0400000000000000" pitchFamily="50" charset="-128"/>
              </a:rPr>
              <a:t>を提</a:t>
            </a:r>
            <a:r>
              <a:rPr lang="ja-JP" altLang="en-US" sz="1400" dirty="0" smtClean="0">
                <a:solidFill>
                  <a:srgbClr val="D55B7E"/>
                </a:solidFill>
                <a:latin typeface="游ゴシック" panose="020B0400000000000000" pitchFamily="50" charset="-128"/>
                <a:ea typeface="游ゴシック" panose="020B0400000000000000" pitchFamily="50" charset="-128"/>
              </a:rPr>
              <a:t>供する</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smtClean="0">
                <a:solidFill>
                  <a:srgbClr val="D55B7E"/>
                </a:solidFill>
                <a:latin typeface="游ゴシック" panose="020B0400000000000000" pitchFamily="50" charset="-128"/>
                <a:ea typeface="游ゴシック" panose="020B0400000000000000" pitchFamily="50" charset="-128"/>
              </a:rPr>
              <a:t>クラウドの形</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p:txBody>
      </p:sp>
      <p:sp>
        <p:nvSpPr>
          <p:cNvPr id="32" name="テキスト ボックス 31"/>
          <p:cNvSpPr txBox="1"/>
          <p:nvPr/>
        </p:nvSpPr>
        <p:spPr>
          <a:xfrm>
            <a:off x="33652" y="2703507"/>
            <a:ext cx="2284634" cy="738664"/>
          </a:xfrm>
          <a:prstGeom prst="rect">
            <a:avLst/>
          </a:prstGeom>
          <a:noFill/>
        </p:spPr>
        <p:txBody>
          <a:bodyPr wrap="square" rtlCol="0">
            <a:spAutoFit/>
          </a:bodyPr>
          <a:lstStyle/>
          <a:p>
            <a:r>
              <a:rPr lang="ja-JP" altLang="en-US" sz="1400" dirty="0" smtClean="0">
                <a:solidFill>
                  <a:srgbClr val="D55B7E"/>
                </a:solidFill>
                <a:latin typeface="游ゴシック" panose="020B0400000000000000" pitchFamily="50" charset="-128"/>
                <a:ea typeface="游ゴシック" panose="020B0400000000000000" pitchFamily="50" charset="-128"/>
              </a:rPr>
              <a:t>デベロッパーは素早く</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smtClean="0">
                <a:solidFill>
                  <a:srgbClr val="D55B7E"/>
                </a:solidFill>
                <a:latin typeface="游ゴシック" panose="020B0400000000000000" pitchFamily="50" charset="-128"/>
                <a:ea typeface="游ゴシック" panose="020B0400000000000000" pitchFamily="50" charset="-128"/>
              </a:rPr>
              <a:t>アプリを作成することが</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a:solidFill>
                  <a:srgbClr val="D55B7E"/>
                </a:solidFill>
                <a:latin typeface="游ゴシック" panose="020B0400000000000000" pitchFamily="50" charset="-128"/>
                <a:ea typeface="游ゴシック" panose="020B0400000000000000" pitchFamily="50" charset="-128"/>
              </a:rPr>
              <a:t>できる</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p:txBody>
      </p:sp>
      <p:sp>
        <p:nvSpPr>
          <p:cNvPr id="33" name="テキスト ボックス 32"/>
          <p:cNvSpPr txBox="1"/>
          <p:nvPr/>
        </p:nvSpPr>
        <p:spPr>
          <a:xfrm>
            <a:off x="23769" y="3656048"/>
            <a:ext cx="2284634" cy="307777"/>
          </a:xfrm>
          <a:prstGeom prst="rect">
            <a:avLst/>
          </a:prstGeom>
          <a:noFill/>
        </p:spPr>
        <p:txBody>
          <a:bodyPr wrap="square" rtlCol="0">
            <a:spAutoFit/>
          </a:bodyPr>
          <a:lstStyle/>
          <a:p>
            <a:r>
              <a:rPr lang="ja-JP" altLang="en-US" sz="1400" dirty="0" smtClean="0">
                <a:solidFill>
                  <a:srgbClr val="D55B7E"/>
                </a:solidFill>
                <a:latin typeface="游ゴシック" panose="020B0400000000000000" pitchFamily="50" charset="-128"/>
                <a:ea typeface="游ゴシック" panose="020B0400000000000000" pitchFamily="50" charset="-128"/>
              </a:rPr>
              <a:t>価格も必要な分だけ</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875913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解説：</a:t>
            </a:r>
            <a:r>
              <a:rPr lang="en-US" altLang="ja-JP" dirty="0" err="1" smtClean="0"/>
              <a:t>WebApp</a:t>
            </a:r>
            <a:r>
              <a:rPr lang="ja-JP" altLang="en-US" dirty="0" smtClean="0"/>
              <a:t>とは</a:t>
            </a:r>
            <a:endParaRPr kumimoji="1" lang="ja-JP" altLang="en-US" dirty="0"/>
          </a:p>
        </p:txBody>
      </p:sp>
      <p:sp>
        <p:nvSpPr>
          <p:cNvPr id="3" name="コンテンツ プレースホルダー 2"/>
          <p:cNvSpPr>
            <a:spLocks noGrp="1"/>
          </p:cNvSpPr>
          <p:nvPr>
            <p:ph idx="1"/>
          </p:nvPr>
        </p:nvSpPr>
        <p:spPr>
          <a:xfrm>
            <a:off x="2460497" y="1459822"/>
            <a:ext cx="7945633" cy="4876584"/>
          </a:xfrm>
        </p:spPr>
        <p:txBody>
          <a:bodyPr>
            <a:normAutofit/>
          </a:bodyPr>
          <a:lstStyle/>
          <a:p>
            <a:pPr>
              <a:lnSpc>
                <a:spcPct val="160000"/>
              </a:lnSpc>
            </a:pPr>
            <a:r>
              <a:rPr lang="en-US" altLang="ja-JP" sz="2400" dirty="0" smtClean="0"/>
              <a:t>Web</a:t>
            </a:r>
            <a:r>
              <a:rPr lang="ja-JP" altLang="en-US" sz="2400" dirty="0" smtClean="0"/>
              <a:t>サイトをホスティングするクラウドサービス</a:t>
            </a:r>
            <a:endParaRPr lang="en-US" altLang="ja-JP" sz="2400" dirty="0" smtClean="0"/>
          </a:p>
          <a:p>
            <a:pPr>
              <a:lnSpc>
                <a:spcPct val="160000"/>
              </a:lnSpc>
            </a:pPr>
            <a:r>
              <a:rPr kumimoji="1" lang="en-US" altLang="ja-JP" sz="2400" dirty="0" err="1" smtClean="0"/>
              <a:t>ASP.Net</a:t>
            </a:r>
            <a:r>
              <a:rPr kumimoji="1" lang="ja-JP" altLang="en-US" sz="2400" dirty="0" err="1" smtClean="0"/>
              <a:t>、</a:t>
            </a:r>
            <a:r>
              <a:rPr kumimoji="1" lang="en-US" altLang="ja-JP" sz="2400" dirty="0" smtClean="0"/>
              <a:t>PHP</a:t>
            </a:r>
            <a:r>
              <a:rPr kumimoji="1" lang="ja-JP" altLang="en-US" sz="2400" dirty="0" err="1" smtClean="0"/>
              <a:t>、</a:t>
            </a:r>
            <a:r>
              <a:rPr lang="en-US" altLang="ja-JP" sz="2400" dirty="0" smtClean="0"/>
              <a:t>Node.js</a:t>
            </a:r>
            <a:r>
              <a:rPr lang="ja-JP" altLang="en-US" sz="2400" dirty="0" err="1" smtClean="0"/>
              <a:t>、</a:t>
            </a:r>
            <a:r>
              <a:rPr lang="en-US" altLang="ja-JP" sz="2400" dirty="0" smtClean="0"/>
              <a:t>Python</a:t>
            </a:r>
            <a:r>
              <a:rPr lang="ja-JP" altLang="en-US" sz="2400" dirty="0" err="1" smtClean="0"/>
              <a:t>、</a:t>
            </a:r>
            <a:r>
              <a:rPr lang="en-US" altLang="ja-JP" sz="2400" dirty="0" smtClean="0"/>
              <a:t>Java</a:t>
            </a:r>
            <a:r>
              <a:rPr lang="ja-JP" altLang="en-US" sz="2400" dirty="0" smtClean="0"/>
              <a:t>のサーバーサイド環境</a:t>
            </a:r>
            <a:endParaRPr lang="en-US" altLang="ja-JP" sz="2400" dirty="0" smtClean="0"/>
          </a:p>
          <a:p>
            <a:pPr>
              <a:lnSpc>
                <a:spcPct val="160000"/>
              </a:lnSpc>
            </a:pPr>
            <a:r>
              <a:rPr lang="ja-JP" altLang="en-US" sz="2400" dirty="0" smtClean="0"/>
              <a:t>デフォルトで</a:t>
            </a:r>
            <a:r>
              <a:rPr lang="en-US" altLang="ja-JP" sz="2400" b="1" dirty="0" smtClean="0">
                <a:solidFill>
                  <a:srgbClr val="92D050"/>
                </a:solidFill>
              </a:rPr>
              <a:t>(</a:t>
            </a:r>
            <a:r>
              <a:rPr lang="ja-JP" altLang="en-US" sz="2400" b="1" dirty="0" smtClean="0">
                <a:solidFill>
                  <a:srgbClr val="92D050"/>
                </a:solidFill>
              </a:rPr>
              <a:t>任意の名前</a:t>
            </a:r>
            <a:r>
              <a:rPr lang="en-US" altLang="ja-JP" sz="2400" b="1" dirty="0" smtClean="0">
                <a:solidFill>
                  <a:srgbClr val="92D050"/>
                </a:solidFill>
              </a:rPr>
              <a:t>).azurewebsites.net</a:t>
            </a:r>
            <a:r>
              <a:rPr lang="ja-JP" altLang="en-US" sz="2400" dirty="0" smtClean="0"/>
              <a:t>の</a:t>
            </a:r>
            <a:r>
              <a:rPr lang="en-US" altLang="ja-JP" sz="2400" dirty="0" smtClean="0"/>
              <a:t>URL</a:t>
            </a:r>
            <a:r>
              <a:rPr lang="ja-JP" altLang="en-US" sz="2400" dirty="0" smtClean="0"/>
              <a:t>が割り当てられる</a:t>
            </a:r>
            <a:endParaRPr lang="en-US" altLang="ja-JP" sz="2400" dirty="0" smtClean="0"/>
          </a:p>
          <a:p>
            <a:pPr>
              <a:lnSpc>
                <a:spcPct val="160000"/>
              </a:lnSpc>
            </a:pPr>
            <a:r>
              <a:rPr lang="en-US" altLang="ja-JP" sz="2400" dirty="0" smtClean="0"/>
              <a:t>FTP</a:t>
            </a:r>
            <a:r>
              <a:rPr lang="ja-JP" altLang="en-US" sz="2400" dirty="0" err="1" smtClean="0"/>
              <a:t>、</a:t>
            </a:r>
            <a:r>
              <a:rPr lang="en-US" altLang="ja-JP" sz="2400" dirty="0" err="1" smtClean="0"/>
              <a:t>Git</a:t>
            </a:r>
            <a:r>
              <a:rPr lang="ja-JP" altLang="en-US" sz="2400" dirty="0" err="1" smtClean="0"/>
              <a:t>、</a:t>
            </a:r>
            <a:r>
              <a:rPr lang="ja-JP" altLang="en-US" sz="2400" dirty="0" smtClean="0"/>
              <a:t>クラウドストレージからのデプロイ</a:t>
            </a:r>
            <a:endParaRPr lang="en-US" altLang="ja-JP" sz="2400" dirty="0" smtClean="0"/>
          </a:p>
          <a:p>
            <a:pPr>
              <a:lnSpc>
                <a:spcPct val="160000"/>
              </a:lnSpc>
            </a:pPr>
            <a:r>
              <a:rPr lang="en-US" altLang="ja-JP" sz="2400" dirty="0" smtClean="0"/>
              <a:t>Web</a:t>
            </a:r>
            <a:r>
              <a:rPr lang="ja-JP" altLang="en-US" sz="2400" dirty="0"/>
              <a:t> </a:t>
            </a:r>
            <a:r>
              <a:rPr lang="en-US" altLang="ja-JP" sz="2400" dirty="0" smtClean="0"/>
              <a:t>Job</a:t>
            </a:r>
          </a:p>
        </p:txBody>
      </p:sp>
      <p:pic>
        <p:nvPicPr>
          <p:cNvPr id="4" name="図 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237368" y="863103"/>
            <a:ext cx="1418012" cy="1418012"/>
          </a:xfrm>
          <a:prstGeom prst="rect">
            <a:avLst/>
          </a:prstGeom>
        </p:spPr>
      </p:pic>
      <p:sp>
        <p:nvSpPr>
          <p:cNvPr id="5" name="テキスト ボックス 4"/>
          <p:cNvSpPr txBox="1"/>
          <p:nvPr/>
        </p:nvSpPr>
        <p:spPr>
          <a:xfrm>
            <a:off x="0" y="2487177"/>
            <a:ext cx="2284634" cy="307777"/>
          </a:xfrm>
          <a:prstGeom prst="rect">
            <a:avLst/>
          </a:prstGeom>
          <a:noFill/>
        </p:spPr>
        <p:txBody>
          <a:bodyPr wrap="square" rtlCol="0">
            <a:spAutoFit/>
          </a:bodyPr>
          <a:lstStyle/>
          <a:p>
            <a:r>
              <a:rPr lang="en-US" altLang="ja-JP" sz="1400" dirty="0" smtClean="0">
                <a:solidFill>
                  <a:srgbClr val="D55B7E"/>
                </a:solidFill>
                <a:latin typeface="游ゴシック" panose="020B0400000000000000" pitchFamily="50" charset="-128"/>
                <a:ea typeface="游ゴシック" panose="020B0400000000000000" pitchFamily="50" charset="-128"/>
              </a:rPr>
              <a:t>Go</a:t>
            </a:r>
            <a:r>
              <a:rPr lang="ja-JP" altLang="en-US" sz="1400" dirty="0" smtClean="0">
                <a:solidFill>
                  <a:srgbClr val="D55B7E"/>
                </a:solidFill>
                <a:latin typeface="游ゴシック" panose="020B0400000000000000" pitchFamily="50" charset="-128"/>
                <a:ea typeface="游ゴシック" panose="020B0400000000000000" pitchFamily="50" charset="-128"/>
              </a:rPr>
              <a:t>言語も来るらしい</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p:txBody>
      </p:sp>
      <p:sp>
        <p:nvSpPr>
          <p:cNvPr id="7" name="テキスト ボックス 6"/>
          <p:cNvSpPr txBox="1"/>
          <p:nvPr/>
        </p:nvSpPr>
        <p:spPr>
          <a:xfrm>
            <a:off x="0" y="5093490"/>
            <a:ext cx="2284634" cy="738664"/>
          </a:xfrm>
          <a:prstGeom prst="rect">
            <a:avLst/>
          </a:prstGeom>
          <a:noFill/>
        </p:spPr>
        <p:txBody>
          <a:bodyPr wrap="square" rtlCol="0">
            <a:spAutoFit/>
          </a:bodyPr>
          <a:lstStyle/>
          <a:p>
            <a:r>
              <a:rPr lang="en-US" altLang="ja-JP" sz="1400" dirty="0" smtClean="0">
                <a:solidFill>
                  <a:srgbClr val="D55B7E"/>
                </a:solidFill>
                <a:latin typeface="游ゴシック" panose="020B0400000000000000" pitchFamily="50" charset="-128"/>
                <a:ea typeface="游ゴシック" panose="020B0400000000000000" pitchFamily="50" charset="-128"/>
              </a:rPr>
              <a:t>DreamSpark</a:t>
            </a:r>
            <a:r>
              <a:rPr lang="ja-JP" altLang="en-US" sz="1400" dirty="0" smtClean="0">
                <a:solidFill>
                  <a:srgbClr val="D55B7E"/>
                </a:solidFill>
                <a:latin typeface="游ゴシック" panose="020B0400000000000000" pitchFamily="50" charset="-128"/>
                <a:ea typeface="游ゴシック" panose="020B0400000000000000" pitchFamily="50" charset="-128"/>
              </a:rPr>
              <a:t>では</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smtClean="0">
                <a:solidFill>
                  <a:srgbClr val="D55B7E"/>
                </a:solidFill>
                <a:latin typeface="游ゴシック" panose="020B0400000000000000" pitchFamily="50" charset="-128"/>
                <a:ea typeface="游ゴシック" panose="020B0400000000000000" pitchFamily="50" charset="-128"/>
              </a:rPr>
              <a:t>ストレージ</a:t>
            </a:r>
            <a:r>
              <a:rPr lang="en-US" altLang="ja-JP" sz="1400" dirty="0" smtClean="0">
                <a:solidFill>
                  <a:srgbClr val="D55B7E"/>
                </a:solidFill>
                <a:latin typeface="游ゴシック" panose="020B0400000000000000" pitchFamily="50" charset="-128"/>
                <a:ea typeface="游ゴシック" panose="020B0400000000000000" pitchFamily="50" charset="-128"/>
              </a:rPr>
              <a:t>1GB</a:t>
            </a:r>
            <a:r>
              <a:rPr lang="ja-JP" altLang="en-US" sz="1400" dirty="0" smtClean="0">
                <a:solidFill>
                  <a:srgbClr val="D55B7E"/>
                </a:solidFill>
                <a:latin typeface="游ゴシック" panose="020B0400000000000000" pitchFamily="50" charset="-128"/>
                <a:ea typeface="游ゴシック" panose="020B0400000000000000" pitchFamily="50" charset="-128"/>
              </a:rPr>
              <a:t>が割り当てられる</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p:txBody>
      </p:sp>
      <p:sp>
        <p:nvSpPr>
          <p:cNvPr id="8" name="テキスト ボックス 7"/>
          <p:cNvSpPr txBox="1"/>
          <p:nvPr/>
        </p:nvSpPr>
        <p:spPr>
          <a:xfrm>
            <a:off x="0" y="3833507"/>
            <a:ext cx="2284634" cy="738664"/>
          </a:xfrm>
          <a:prstGeom prst="rect">
            <a:avLst/>
          </a:prstGeom>
          <a:noFill/>
        </p:spPr>
        <p:txBody>
          <a:bodyPr wrap="square" rtlCol="0">
            <a:spAutoFit/>
          </a:bodyPr>
          <a:lstStyle/>
          <a:p>
            <a:r>
              <a:rPr lang="ja-JP" altLang="en-US" sz="1400" dirty="0">
                <a:solidFill>
                  <a:srgbClr val="D55B7E"/>
                </a:solidFill>
                <a:latin typeface="游ゴシック" panose="020B0400000000000000" pitchFamily="50" charset="-128"/>
                <a:ea typeface="游ゴシック" panose="020B0400000000000000" pitchFamily="50" charset="-128"/>
              </a:rPr>
              <a:t>独自ドメイン</a:t>
            </a:r>
            <a:r>
              <a:rPr lang="ja-JP" altLang="en-US" sz="1400" dirty="0" smtClean="0">
                <a:solidFill>
                  <a:srgbClr val="D55B7E"/>
                </a:solidFill>
                <a:latin typeface="游ゴシック" panose="020B0400000000000000" pitchFamily="50" charset="-128"/>
                <a:ea typeface="游ゴシック" panose="020B0400000000000000" pitchFamily="50" charset="-128"/>
              </a:rPr>
              <a:t>の割り当ても可能</a:t>
            </a:r>
            <a:r>
              <a:rPr lang="en-US" altLang="ja-JP" sz="1400" dirty="0" smtClean="0">
                <a:solidFill>
                  <a:srgbClr val="D55B7E"/>
                </a:solidFill>
                <a:latin typeface="游ゴシック" panose="020B0400000000000000" pitchFamily="50" charset="-128"/>
                <a:ea typeface="游ゴシック" panose="020B0400000000000000" pitchFamily="50" charset="-128"/>
              </a:rPr>
              <a:t>(DreamSpark</a:t>
            </a:r>
            <a:r>
              <a:rPr lang="ja-JP" altLang="en-US" sz="1400" dirty="0" smtClean="0">
                <a:solidFill>
                  <a:srgbClr val="D55B7E"/>
                </a:solidFill>
                <a:latin typeface="游ゴシック" panose="020B0400000000000000" pitchFamily="50" charset="-128"/>
                <a:ea typeface="游ゴシック" panose="020B0400000000000000" pitchFamily="50" charset="-128"/>
              </a:rPr>
              <a:t>では不可能</a:t>
            </a:r>
            <a:r>
              <a:rPr lang="en-US" altLang="ja-JP" sz="1400" dirty="0" smtClean="0">
                <a:solidFill>
                  <a:srgbClr val="D55B7E"/>
                </a:solidFill>
                <a:latin typeface="游ゴシック" panose="020B0400000000000000" pitchFamily="50" charset="-128"/>
                <a:ea typeface="游ゴシック" panose="020B0400000000000000" pitchFamily="50" charset="-128"/>
              </a:rPr>
              <a:t>)</a:t>
            </a:r>
          </a:p>
        </p:txBody>
      </p:sp>
    </p:spTree>
    <p:extLst>
      <p:ext uri="{BB962C8B-B14F-4D97-AF65-F5344CB8AC3E}">
        <p14:creationId xmlns:p14="http://schemas.microsoft.com/office/powerpoint/2010/main" val="706620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解説：</a:t>
            </a:r>
            <a:r>
              <a:rPr lang="en-US" altLang="ja-JP" dirty="0" err="1" smtClean="0"/>
              <a:t>WebApp</a:t>
            </a:r>
            <a:r>
              <a:rPr lang="ja-JP" altLang="en-US" dirty="0" smtClean="0"/>
              <a:t>のデプロイ</a:t>
            </a:r>
            <a:r>
              <a:rPr lang="ja-JP" altLang="en-US" dirty="0"/>
              <a:t>方法</a:t>
            </a:r>
            <a:endParaRPr kumimoji="1" lang="ja-JP" altLang="en-US" dirty="0"/>
          </a:p>
        </p:txBody>
      </p:sp>
      <p:sp>
        <p:nvSpPr>
          <p:cNvPr id="3" name="コンテンツ プレースホルダー 2"/>
          <p:cNvSpPr>
            <a:spLocks noGrp="1"/>
          </p:cNvSpPr>
          <p:nvPr>
            <p:ph idx="1"/>
          </p:nvPr>
        </p:nvSpPr>
        <p:spPr>
          <a:xfrm>
            <a:off x="2473377" y="1324496"/>
            <a:ext cx="9323882" cy="967943"/>
          </a:xfrm>
        </p:spPr>
        <p:txBody>
          <a:bodyPr>
            <a:normAutofit/>
          </a:bodyPr>
          <a:lstStyle/>
          <a:p>
            <a:r>
              <a:rPr lang="ja-JP" altLang="en-US" sz="2400" dirty="0" smtClean="0"/>
              <a:t>作った</a:t>
            </a:r>
            <a:r>
              <a:rPr lang="en-US" altLang="ja-JP" sz="2400" dirty="0" smtClean="0"/>
              <a:t>Web</a:t>
            </a:r>
            <a:r>
              <a:rPr lang="ja-JP" altLang="en-US" sz="2400" dirty="0" smtClean="0"/>
              <a:t>アプリをどうやってクラウドに配置するか？</a:t>
            </a:r>
            <a:endParaRPr kumimoji="1" lang="ja-JP" altLang="en-US" sz="2400" dirty="0"/>
          </a:p>
        </p:txBody>
      </p:sp>
      <p:pic>
        <p:nvPicPr>
          <p:cNvPr id="4" name="図 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409397" y="3474984"/>
            <a:ext cx="1418012" cy="1418012"/>
          </a:xfrm>
          <a:prstGeom prst="rect">
            <a:avLst/>
          </a:prstGeom>
        </p:spPr>
      </p:pic>
      <p:sp>
        <p:nvSpPr>
          <p:cNvPr id="5" name="テキスト ボックス 4"/>
          <p:cNvSpPr txBox="1"/>
          <p:nvPr/>
        </p:nvSpPr>
        <p:spPr>
          <a:xfrm>
            <a:off x="2163651" y="3172842"/>
            <a:ext cx="1262130" cy="1323439"/>
          </a:xfrm>
          <a:prstGeom prst="rect">
            <a:avLst/>
          </a:prstGeom>
          <a:noFill/>
        </p:spPr>
        <p:txBody>
          <a:bodyPr wrap="square" rtlCol="0">
            <a:spAutoFit/>
          </a:bodyPr>
          <a:lstStyle/>
          <a:p>
            <a:pPr marL="285750" indent="-285750">
              <a:buFont typeface="Segoe UI Symbol" panose="020B0502040204020203" pitchFamily="34" charset="0"/>
              <a:buChar char=""/>
            </a:pPr>
            <a:r>
              <a:rPr kumimoji="1" lang="en-US" altLang="ja-JP" sz="8000" dirty="0" smtClean="0">
                <a:solidFill>
                  <a:schemeClr val="bg1"/>
                </a:solidFill>
              </a:rPr>
              <a:t> </a:t>
            </a:r>
            <a:endParaRPr kumimoji="1" lang="ja-JP" altLang="en-US" sz="8000" dirty="0">
              <a:solidFill>
                <a:schemeClr val="bg1"/>
              </a:solidFill>
            </a:endParaRPr>
          </a:p>
        </p:txBody>
      </p:sp>
      <p:sp>
        <p:nvSpPr>
          <p:cNvPr id="6" name="テキスト ボックス 5"/>
          <p:cNvSpPr txBox="1"/>
          <p:nvPr/>
        </p:nvSpPr>
        <p:spPr>
          <a:xfrm>
            <a:off x="2985311" y="2960270"/>
            <a:ext cx="1262130" cy="1323439"/>
          </a:xfrm>
          <a:prstGeom prst="rect">
            <a:avLst/>
          </a:prstGeom>
          <a:noFill/>
        </p:spPr>
        <p:txBody>
          <a:bodyPr wrap="square" rtlCol="0">
            <a:spAutoFit/>
          </a:bodyPr>
          <a:lstStyle/>
          <a:p>
            <a:pPr marL="1143000" indent="-1143000">
              <a:buFont typeface="Segoe UI Symbol" panose="020B0502040204020203" pitchFamily="34" charset="0"/>
              <a:buChar char=""/>
            </a:pPr>
            <a:r>
              <a:rPr kumimoji="1" lang="en-US" altLang="ja-JP" sz="8000" dirty="0" smtClean="0">
                <a:solidFill>
                  <a:schemeClr val="bg1"/>
                </a:solidFill>
              </a:rPr>
              <a:t> </a:t>
            </a:r>
            <a:endParaRPr kumimoji="1" lang="ja-JP" altLang="en-US" sz="8000" dirty="0">
              <a:solidFill>
                <a:schemeClr val="bg1"/>
              </a:solidFill>
            </a:endParaRPr>
          </a:p>
        </p:txBody>
      </p:sp>
      <p:sp>
        <p:nvSpPr>
          <p:cNvPr id="7" name="テキスト ボックス 6"/>
          <p:cNvSpPr txBox="1"/>
          <p:nvPr/>
        </p:nvSpPr>
        <p:spPr>
          <a:xfrm>
            <a:off x="2730542" y="4273696"/>
            <a:ext cx="1107996" cy="461665"/>
          </a:xfrm>
          <a:prstGeom prst="rect">
            <a:avLst/>
          </a:prstGeom>
          <a:noFill/>
        </p:spPr>
        <p:txBody>
          <a:bodyPr wrap="none" rtlCol="0">
            <a:spAutoFit/>
          </a:bodyPr>
          <a:lstStyle/>
          <a:p>
            <a:r>
              <a:rPr kumimoji="1" lang="ja-JP" altLang="en-US" sz="2400" dirty="0" smtClean="0">
                <a:solidFill>
                  <a:schemeClr val="bg1"/>
                </a:solidFill>
                <a:latin typeface="游ゴシック" panose="020B0400000000000000" pitchFamily="50" charset="-128"/>
                <a:ea typeface="游ゴシック" panose="020B0400000000000000" pitchFamily="50" charset="-128"/>
              </a:rPr>
              <a:t>開発者</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
        <p:nvSpPr>
          <p:cNvPr id="8" name="正方形/長方形 7"/>
          <p:cNvSpPr/>
          <p:nvPr/>
        </p:nvSpPr>
        <p:spPr>
          <a:xfrm>
            <a:off x="6300831" y="1830874"/>
            <a:ext cx="2384467" cy="379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latin typeface="游ゴシック" panose="020B0400000000000000" pitchFamily="50" charset="-128"/>
                <a:ea typeface="游ゴシック" panose="020B0400000000000000" pitchFamily="50" charset="-128"/>
              </a:rPr>
              <a:t>FTP</a:t>
            </a:r>
            <a:endParaRPr kumimoji="1" lang="ja-JP" altLang="en-US" sz="2000" dirty="0">
              <a:latin typeface="游ゴシック" panose="020B0400000000000000" pitchFamily="50" charset="-128"/>
              <a:ea typeface="游ゴシック" panose="020B0400000000000000" pitchFamily="50" charset="-128"/>
            </a:endParaRPr>
          </a:p>
        </p:txBody>
      </p:sp>
      <p:pic>
        <p:nvPicPr>
          <p:cNvPr id="1026" name="Picture 2" descr="http://3.bp.blogspot.com/-rdXcVn4Md_A/UZ5KL4j9myI/AAAAAAAAAqA/7zuW6iDMkdg/s1600/Visual+Studi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568" y="2433346"/>
            <a:ext cx="2287731" cy="5161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kanbanize.com/blog/wp-content/uploads/2014/11/GitHub.jpg"/>
          <p:cNvPicPr>
            <a:picLocks noChangeAspect="1" noChangeArrowheads="1"/>
          </p:cNvPicPr>
          <p:nvPr/>
        </p:nvPicPr>
        <p:blipFill rotWithShape="1">
          <a:blip r:embed="rId4">
            <a:extLst>
              <a:ext uri="{28A0092B-C50C-407E-A947-70E740481C1C}">
                <a14:useLocalDpi xmlns:a14="http://schemas.microsoft.com/office/drawing/2010/main" val="0"/>
              </a:ext>
            </a:extLst>
          </a:blip>
          <a:srcRect t="17318" b="23482"/>
          <a:stretch/>
        </p:blipFill>
        <p:spPr bwMode="auto">
          <a:xfrm>
            <a:off x="6525770" y="3169976"/>
            <a:ext cx="2100835" cy="7275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hesaibase.com/wp-content/uploads/2015/06/bitbucket.png"/>
          <p:cNvPicPr>
            <a:picLocks noChangeAspect="1" noChangeArrowheads="1"/>
          </p:cNvPicPr>
          <p:nvPr/>
        </p:nvPicPr>
        <p:blipFill rotWithShape="1">
          <a:blip r:embed="rId5">
            <a:extLst>
              <a:ext uri="{28A0092B-C50C-407E-A947-70E740481C1C}">
                <a14:useLocalDpi xmlns:a14="http://schemas.microsoft.com/office/drawing/2010/main" val="0"/>
              </a:ext>
            </a:extLst>
          </a:blip>
          <a:srcRect l="5310" t="29972" r="5677" b="36225"/>
          <a:stretch/>
        </p:blipFill>
        <p:spPr bwMode="auto">
          <a:xfrm>
            <a:off x="6300832" y="4003338"/>
            <a:ext cx="2579005" cy="489684"/>
          </a:xfrm>
          <a:prstGeom prst="rect">
            <a:avLst/>
          </a:prstGeom>
          <a:noFill/>
          <a:extLst>
            <a:ext uri="{909E8E84-426E-40DD-AFC4-6F175D3DCCD1}">
              <a14:hiddenFill xmlns:a14="http://schemas.microsoft.com/office/drawing/2010/main">
                <a:solidFill>
                  <a:srgbClr val="FFFFFF"/>
                </a:solidFill>
              </a14:hiddenFill>
            </a:ext>
          </a:extLst>
        </p:spPr>
      </p:pic>
      <p:sp>
        <p:nvSpPr>
          <p:cNvPr id="14" name="正方形/長方形 13"/>
          <p:cNvSpPr/>
          <p:nvPr/>
        </p:nvSpPr>
        <p:spPr>
          <a:xfrm>
            <a:off x="6348751" y="4598823"/>
            <a:ext cx="2579005" cy="3662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latin typeface="游ゴシック" panose="020B0400000000000000" pitchFamily="50" charset="-128"/>
                <a:ea typeface="游ゴシック" panose="020B0400000000000000" pitchFamily="50" charset="-128"/>
              </a:rPr>
              <a:t>独自</a:t>
            </a:r>
            <a:r>
              <a:rPr kumimoji="1" lang="en-US" altLang="ja-JP" sz="2000" dirty="0" err="1" smtClean="0">
                <a:latin typeface="游ゴシック" panose="020B0400000000000000" pitchFamily="50" charset="-128"/>
                <a:ea typeface="游ゴシック" panose="020B0400000000000000" pitchFamily="50" charset="-128"/>
              </a:rPr>
              <a:t>Git</a:t>
            </a:r>
            <a:r>
              <a:rPr kumimoji="1" lang="ja-JP" altLang="en-US" sz="2000" dirty="0" smtClean="0">
                <a:latin typeface="游ゴシック" panose="020B0400000000000000" pitchFamily="50" charset="-128"/>
                <a:ea typeface="游ゴシック" panose="020B0400000000000000" pitchFamily="50" charset="-128"/>
              </a:rPr>
              <a:t>リポジトリ</a:t>
            </a:r>
            <a:endParaRPr kumimoji="1" lang="ja-JP" altLang="en-US" sz="2000" dirty="0">
              <a:latin typeface="游ゴシック" panose="020B0400000000000000" pitchFamily="50" charset="-128"/>
              <a:ea typeface="游ゴシック" panose="020B0400000000000000" pitchFamily="50" charset="-128"/>
            </a:endParaRPr>
          </a:p>
        </p:txBody>
      </p:sp>
      <p:pic>
        <p:nvPicPr>
          <p:cNvPr id="1032" name="Picture 8" descr="http://www.calvyn.com/wp-content/uploads/2015/09/OneDrive.png"/>
          <p:cNvPicPr>
            <a:picLocks noChangeAspect="1" noChangeArrowheads="1"/>
          </p:cNvPicPr>
          <p:nvPr/>
        </p:nvPicPr>
        <p:blipFill rotWithShape="1">
          <a:blip r:embed="rId6">
            <a:extLst>
              <a:ext uri="{28A0092B-C50C-407E-A947-70E740481C1C}">
                <a14:useLocalDpi xmlns:a14="http://schemas.microsoft.com/office/drawing/2010/main" val="0"/>
              </a:ext>
            </a:extLst>
          </a:blip>
          <a:srcRect t="30609" b="39434"/>
          <a:stretch/>
        </p:blipFill>
        <p:spPr bwMode="auto">
          <a:xfrm>
            <a:off x="6381790" y="5251950"/>
            <a:ext cx="2748884" cy="5093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thenextweb.com/wp-content/blogs.dir/1/files/2015/01/Dropbox.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532" t="21175" r="11345" b="18326"/>
          <a:stretch/>
        </p:blipFill>
        <p:spPr bwMode="auto">
          <a:xfrm>
            <a:off x="6441524" y="5952117"/>
            <a:ext cx="2269326" cy="682806"/>
          </a:xfrm>
          <a:prstGeom prst="rect">
            <a:avLst/>
          </a:prstGeom>
          <a:noFill/>
          <a:extLst>
            <a:ext uri="{909E8E84-426E-40DD-AFC4-6F175D3DCCD1}">
              <a14:hiddenFill xmlns:a14="http://schemas.microsoft.com/office/drawing/2010/main">
                <a:solidFill>
                  <a:srgbClr val="FFFFFF"/>
                </a:solidFill>
              </a14:hiddenFill>
            </a:ext>
          </a:extLst>
        </p:spPr>
      </p:pic>
      <p:sp>
        <p:nvSpPr>
          <p:cNvPr id="11" name="右矢印 10"/>
          <p:cNvSpPr/>
          <p:nvPr/>
        </p:nvSpPr>
        <p:spPr>
          <a:xfrm>
            <a:off x="9142327" y="2020523"/>
            <a:ext cx="1046555" cy="4431792"/>
          </a:xfrm>
          <a:prstGeom prst="rightArrow">
            <a:avLst/>
          </a:prstGeom>
          <a:solidFill>
            <a:schemeClr val="accent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solidFill>
                  <a:schemeClr val="bg1"/>
                </a:solidFill>
                <a:latin typeface="游ゴシック" panose="020B0400000000000000" pitchFamily="50" charset="-128"/>
                <a:ea typeface="游ゴシック" panose="020B0400000000000000" pitchFamily="50" charset="-128"/>
              </a:rPr>
              <a:t>配置</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8" name="右矢印 17"/>
          <p:cNvSpPr/>
          <p:nvPr/>
        </p:nvSpPr>
        <p:spPr>
          <a:xfrm>
            <a:off x="4056384" y="1803826"/>
            <a:ext cx="2097829" cy="1152656"/>
          </a:xfrm>
          <a:prstGeom prst="rightArrow">
            <a:avLst/>
          </a:prstGeom>
          <a:solidFill>
            <a:schemeClr val="accent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400" dirty="0" smtClean="0">
                <a:solidFill>
                  <a:schemeClr val="bg1"/>
                </a:solidFill>
                <a:latin typeface="游ゴシック" panose="020B0400000000000000" pitchFamily="50" charset="-128"/>
                <a:ea typeface="游ゴシック" panose="020B0400000000000000" pitchFamily="50" charset="-128"/>
              </a:rPr>
              <a:t>一般系</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
        <p:nvSpPr>
          <p:cNvPr id="19" name="右矢印 18"/>
          <p:cNvSpPr/>
          <p:nvPr/>
        </p:nvSpPr>
        <p:spPr>
          <a:xfrm>
            <a:off x="4125688" y="3399637"/>
            <a:ext cx="2097829" cy="1152656"/>
          </a:xfrm>
          <a:prstGeom prst="rightArrow">
            <a:avLst/>
          </a:prstGeom>
          <a:solidFill>
            <a:schemeClr val="accent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ja-JP" sz="2400" dirty="0" err="1" smtClean="0">
                <a:solidFill>
                  <a:schemeClr val="bg1"/>
                </a:solidFill>
                <a:latin typeface="游ゴシック" panose="020B0400000000000000" pitchFamily="50" charset="-128"/>
                <a:ea typeface="游ゴシック" panose="020B0400000000000000" pitchFamily="50" charset="-128"/>
              </a:rPr>
              <a:t>Git</a:t>
            </a:r>
            <a:r>
              <a:rPr lang="ja-JP" altLang="en-US" sz="2400" dirty="0">
                <a:solidFill>
                  <a:schemeClr val="bg1"/>
                </a:solidFill>
                <a:latin typeface="游ゴシック" panose="020B0400000000000000" pitchFamily="50" charset="-128"/>
                <a:ea typeface="游ゴシック" panose="020B0400000000000000" pitchFamily="50" charset="-128"/>
              </a:rPr>
              <a:t>利用</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
        <p:nvSpPr>
          <p:cNvPr id="20" name="右矢印 19"/>
          <p:cNvSpPr/>
          <p:nvPr/>
        </p:nvSpPr>
        <p:spPr>
          <a:xfrm>
            <a:off x="4174707" y="5321664"/>
            <a:ext cx="2097829" cy="1152656"/>
          </a:xfrm>
          <a:prstGeom prst="rightArrow">
            <a:avLst/>
          </a:prstGeom>
          <a:solidFill>
            <a:schemeClr val="accent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600" dirty="0" smtClean="0">
                <a:solidFill>
                  <a:schemeClr val="bg1"/>
                </a:solidFill>
                <a:latin typeface="游ゴシック" panose="020B0400000000000000" pitchFamily="50" charset="-128"/>
                <a:ea typeface="游ゴシック" panose="020B0400000000000000" pitchFamily="50" charset="-128"/>
              </a:rPr>
              <a:t>クラウドストレージ利用</a:t>
            </a:r>
            <a:endParaRPr kumimoji="1" lang="ja-JP" altLang="en-US" sz="1600" dirty="0">
              <a:solidFill>
                <a:schemeClr val="bg1"/>
              </a:solidFill>
              <a:latin typeface="游ゴシック" panose="020B0400000000000000" pitchFamily="50" charset="-128"/>
              <a:ea typeface="游ゴシック" panose="020B0400000000000000" pitchFamily="50" charset="-128"/>
            </a:endParaRPr>
          </a:p>
        </p:txBody>
      </p:sp>
      <p:sp>
        <p:nvSpPr>
          <p:cNvPr id="21" name="テキスト ボックス 20"/>
          <p:cNvSpPr txBox="1"/>
          <p:nvPr/>
        </p:nvSpPr>
        <p:spPr>
          <a:xfrm>
            <a:off x="0" y="2056848"/>
            <a:ext cx="2284634" cy="954107"/>
          </a:xfrm>
          <a:prstGeom prst="rect">
            <a:avLst/>
          </a:prstGeom>
          <a:noFill/>
        </p:spPr>
        <p:txBody>
          <a:bodyPr wrap="square" rtlCol="0">
            <a:spAutoFit/>
          </a:bodyPr>
          <a:lstStyle/>
          <a:p>
            <a:r>
              <a:rPr lang="ja-JP" altLang="en-US" sz="1400" dirty="0" smtClean="0">
                <a:solidFill>
                  <a:srgbClr val="D55B7E"/>
                </a:solidFill>
                <a:latin typeface="游ゴシック" panose="020B0400000000000000" pitchFamily="50" charset="-128"/>
                <a:ea typeface="游ゴシック" panose="020B0400000000000000" pitchFamily="50" charset="-128"/>
              </a:rPr>
              <a:t>今回のハンズオンでは</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smtClean="0">
                <a:solidFill>
                  <a:srgbClr val="D55B7E"/>
                </a:solidFill>
                <a:latin typeface="游ゴシック" panose="020B0400000000000000" pitchFamily="50" charset="-128"/>
                <a:ea typeface="游ゴシック" panose="020B0400000000000000" pitchFamily="50" charset="-128"/>
              </a:rPr>
              <a:t>クラウドストレージを</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smtClean="0">
                <a:solidFill>
                  <a:srgbClr val="D55B7E"/>
                </a:solidFill>
                <a:latin typeface="游ゴシック" panose="020B0400000000000000" pitchFamily="50" charset="-128"/>
                <a:ea typeface="游ゴシック" panose="020B0400000000000000" pitchFamily="50" charset="-128"/>
              </a:rPr>
              <a:t>利用したデプロイを</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ja-JP" altLang="en-US" sz="1400" dirty="0" smtClean="0">
                <a:solidFill>
                  <a:srgbClr val="D55B7E"/>
                </a:solidFill>
                <a:latin typeface="游ゴシック" panose="020B0400000000000000" pitchFamily="50" charset="-128"/>
                <a:ea typeface="游ゴシック" panose="020B0400000000000000" pitchFamily="50" charset="-128"/>
              </a:rPr>
              <a:t>実行してみます</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p:txBody>
      </p:sp>
      <p:sp>
        <p:nvSpPr>
          <p:cNvPr id="22" name="テキスト ボックス 21"/>
          <p:cNvSpPr txBox="1"/>
          <p:nvPr/>
        </p:nvSpPr>
        <p:spPr>
          <a:xfrm>
            <a:off x="33151" y="4003338"/>
            <a:ext cx="2284634" cy="1169551"/>
          </a:xfrm>
          <a:prstGeom prst="rect">
            <a:avLst/>
          </a:prstGeom>
          <a:noFill/>
        </p:spPr>
        <p:txBody>
          <a:bodyPr wrap="square" rtlCol="0">
            <a:spAutoFit/>
          </a:bodyPr>
          <a:lstStyle/>
          <a:p>
            <a:r>
              <a:rPr lang="en-US" altLang="ja-JP" sz="1400" dirty="0" smtClean="0">
                <a:solidFill>
                  <a:srgbClr val="D55B7E"/>
                </a:solidFill>
                <a:latin typeface="游ゴシック" panose="020B0400000000000000" pitchFamily="50" charset="-128"/>
                <a:ea typeface="游ゴシック" panose="020B0400000000000000" pitchFamily="50" charset="-128"/>
              </a:rPr>
              <a:t>Windows</a:t>
            </a:r>
            <a:r>
              <a:rPr lang="ja-JP" altLang="en-US" sz="1400" dirty="0" smtClean="0">
                <a:solidFill>
                  <a:srgbClr val="D55B7E"/>
                </a:solidFill>
                <a:latin typeface="游ゴシック" panose="020B0400000000000000" pitchFamily="50" charset="-128"/>
                <a:ea typeface="游ゴシック" panose="020B0400000000000000" pitchFamily="50" charset="-128"/>
              </a:rPr>
              <a:t>じゃなくても</a:t>
            </a:r>
            <a:endParaRPr lang="en-US" altLang="ja-JP" sz="1400" dirty="0">
              <a:solidFill>
                <a:srgbClr val="D55B7E"/>
              </a:solidFill>
              <a:latin typeface="游ゴシック" panose="020B0400000000000000" pitchFamily="50" charset="-128"/>
              <a:ea typeface="游ゴシック" panose="020B0400000000000000" pitchFamily="50" charset="-128"/>
            </a:endParaRPr>
          </a:p>
          <a:p>
            <a:r>
              <a:rPr lang="ja-JP" altLang="en-US" sz="1400" dirty="0" smtClean="0">
                <a:solidFill>
                  <a:srgbClr val="D55B7E"/>
                </a:solidFill>
                <a:latin typeface="游ゴシック" panose="020B0400000000000000" pitchFamily="50" charset="-128"/>
                <a:ea typeface="游ゴシック" panose="020B0400000000000000" pitchFamily="50" charset="-128"/>
              </a:rPr>
              <a:t>配置可能</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endParaRPr lang="en-US" altLang="ja-JP" sz="1400" dirty="0" smtClean="0">
              <a:solidFill>
                <a:srgbClr val="D55B7E"/>
              </a:solidFill>
              <a:latin typeface="游ゴシック" panose="020B0400000000000000" pitchFamily="50" charset="-128"/>
              <a:ea typeface="游ゴシック" panose="020B0400000000000000" pitchFamily="50" charset="-128"/>
            </a:endParaRPr>
          </a:p>
          <a:p>
            <a:r>
              <a:rPr lang="en-US" altLang="ja-JP" sz="1400" dirty="0" smtClean="0">
                <a:solidFill>
                  <a:srgbClr val="D55B7E"/>
                </a:solidFill>
                <a:latin typeface="游ゴシック" panose="020B0400000000000000" pitchFamily="50" charset="-128"/>
                <a:ea typeface="游ゴシック" panose="020B0400000000000000" pitchFamily="50" charset="-128"/>
              </a:rPr>
              <a:t>iPad</a:t>
            </a:r>
            <a:r>
              <a:rPr lang="ja-JP" altLang="en-US" sz="1400" dirty="0" smtClean="0">
                <a:solidFill>
                  <a:srgbClr val="D55B7E"/>
                </a:solidFill>
                <a:latin typeface="游ゴシック" panose="020B0400000000000000" pitchFamily="50" charset="-128"/>
                <a:ea typeface="游ゴシック" panose="020B0400000000000000" pitchFamily="50" charset="-128"/>
              </a:rPr>
              <a:t>や</a:t>
            </a:r>
            <a:r>
              <a:rPr lang="en-US" altLang="ja-JP" sz="1400" dirty="0" smtClean="0">
                <a:solidFill>
                  <a:srgbClr val="D55B7E"/>
                </a:solidFill>
                <a:latin typeface="游ゴシック" panose="020B0400000000000000" pitchFamily="50" charset="-128"/>
                <a:ea typeface="游ゴシック" panose="020B0400000000000000" pitchFamily="50" charset="-128"/>
              </a:rPr>
              <a:t>Android</a:t>
            </a:r>
            <a:r>
              <a:rPr lang="ja-JP" altLang="en-US" sz="1400" dirty="0" smtClean="0">
                <a:solidFill>
                  <a:srgbClr val="D55B7E"/>
                </a:solidFill>
                <a:latin typeface="游ゴシック" panose="020B0400000000000000" pitchFamily="50" charset="-128"/>
                <a:ea typeface="游ゴシック" panose="020B0400000000000000" pitchFamily="50" charset="-128"/>
              </a:rPr>
              <a:t>タブレットからでも</a:t>
            </a:r>
            <a:endParaRPr lang="en-US" altLang="ja-JP" sz="1400" dirty="0" smtClean="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124557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正方形/長方形 3"/>
          <p:cNvSpPr/>
          <p:nvPr/>
        </p:nvSpPr>
        <p:spPr>
          <a:xfrm>
            <a:off x="0" y="3459994"/>
            <a:ext cx="11047751" cy="2431140"/>
          </a:xfrm>
          <a:prstGeom prst="rect">
            <a:avLst/>
          </a:prstGeom>
          <a:solidFill>
            <a:schemeClr val="dk1">
              <a:alpha val="3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46154" y="3840877"/>
            <a:ext cx="10515600" cy="1309609"/>
          </a:xfrm>
        </p:spPr>
        <p:txBody>
          <a:bodyPr>
            <a:normAutofit fontScale="90000"/>
          </a:bodyPr>
          <a:lstStyle/>
          <a:p>
            <a:r>
              <a:rPr kumimoji="1" lang="en-US" altLang="ja-JP" sz="4800" dirty="0" err="1" smtClean="0">
                <a:solidFill>
                  <a:schemeClr val="bg1"/>
                </a:solidFill>
              </a:rPr>
              <a:t>WebApp</a:t>
            </a:r>
            <a:r>
              <a:rPr kumimoji="1" lang="ja-JP" altLang="en-US" sz="4800" dirty="0" smtClean="0">
                <a:solidFill>
                  <a:schemeClr val="bg1"/>
                </a:solidFill>
              </a:rPr>
              <a:t>に</a:t>
            </a:r>
            <a:r>
              <a:rPr kumimoji="1" lang="en-US" altLang="ja-JP" sz="4800" dirty="0" smtClean="0">
                <a:solidFill>
                  <a:schemeClr val="bg1"/>
                </a:solidFill>
              </a:rPr>
              <a:t>Dropbox</a:t>
            </a:r>
            <a:r>
              <a:rPr kumimoji="1" lang="ja-JP" altLang="en-US" sz="4800" dirty="0" smtClean="0">
                <a:solidFill>
                  <a:schemeClr val="bg1"/>
                </a:solidFill>
              </a:rPr>
              <a:t>から配置</a:t>
            </a:r>
            <a:r>
              <a:rPr lang="ja-JP" altLang="en-US" sz="4800" dirty="0">
                <a:solidFill>
                  <a:schemeClr val="bg1"/>
                </a:solidFill>
              </a:rPr>
              <a:t>してみよう</a:t>
            </a:r>
            <a:endParaRPr kumimoji="1" lang="ja-JP" altLang="en-US" sz="4800" dirty="0">
              <a:solidFill>
                <a:schemeClr val="bg1"/>
              </a:solidFill>
            </a:endParaRPr>
          </a:p>
        </p:txBody>
      </p:sp>
    </p:spTree>
    <p:extLst>
      <p:ext uri="{BB962C8B-B14F-4D97-AF65-F5344CB8AC3E}">
        <p14:creationId xmlns:p14="http://schemas.microsoft.com/office/powerpoint/2010/main" val="4102495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継続的</a:t>
            </a:r>
            <a:r>
              <a:rPr lang="ja-JP" altLang="en-US" dirty="0" smtClean="0"/>
              <a:t>なデプロイ設定</a:t>
            </a:r>
            <a:endParaRPr kumimoji="1" lang="ja-JP" altLang="en-US" dirty="0"/>
          </a:p>
        </p:txBody>
      </p:sp>
      <p:sp>
        <p:nvSpPr>
          <p:cNvPr id="3" name="コンテンツ プレースホルダー 2"/>
          <p:cNvSpPr>
            <a:spLocks noGrp="1"/>
          </p:cNvSpPr>
          <p:nvPr>
            <p:ph idx="1"/>
          </p:nvPr>
        </p:nvSpPr>
        <p:spPr>
          <a:xfrm>
            <a:off x="2473377" y="1324496"/>
            <a:ext cx="9323882" cy="452789"/>
          </a:xfrm>
        </p:spPr>
        <p:txBody>
          <a:bodyPr>
            <a:normAutofit lnSpcReduction="10000"/>
          </a:bodyPr>
          <a:lstStyle/>
          <a:p>
            <a:r>
              <a:rPr lang="ja-JP" altLang="en-US" dirty="0" smtClean="0"/>
              <a:t>復習がてらに</a:t>
            </a:r>
            <a:r>
              <a:rPr lang="en-US" altLang="ja-JP" dirty="0" err="1" smtClean="0"/>
              <a:t>WebApp</a:t>
            </a:r>
            <a:r>
              <a:rPr lang="ja-JP" altLang="en-US" dirty="0" smtClean="0"/>
              <a:t>をもう</a:t>
            </a:r>
            <a:r>
              <a:rPr lang="en-US" altLang="ja-JP" dirty="0" smtClean="0"/>
              <a:t>1</a:t>
            </a:r>
            <a:r>
              <a:rPr lang="ja-JP" altLang="en-US" dirty="0" smtClean="0"/>
              <a:t>個つくってみましょう</a:t>
            </a:r>
            <a:endParaRPr kumimoji="1" lang="ja-JP" altLang="en-US" dirty="0"/>
          </a:p>
        </p:txBody>
      </p:sp>
      <p:pic>
        <p:nvPicPr>
          <p:cNvPr id="4" name="図 3"/>
          <p:cNvPicPr>
            <a:picLocks noChangeAspect="1"/>
          </p:cNvPicPr>
          <p:nvPr/>
        </p:nvPicPr>
        <p:blipFill>
          <a:blip r:embed="rId2"/>
          <a:stretch>
            <a:fillRect/>
          </a:stretch>
        </p:blipFill>
        <p:spPr>
          <a:xfrm>
            <a:off x="4494728" y="1897796"/>
            <a:ext cx="5166306" cy="4603753"/>
          </a:xfrm>
          <a:prstGeom prst="rect">
            <a:avLst/>
          </a:prstGeom>
        </p:spPr>
      </p:pic>
      <p:sp>
        <p:nvSpPr>
          <p:cNvPr id="5" name="正方形/長方形 4"/>
          <p:cNvSpPr/>
          <p:nvPr/>
        </p:nvSpPr>
        <p:spPr>
          <a:xfrm>
            <a:off x="4629916" y="2293791"/>
            <a:ext cx="341330" cy="333499"/>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7950518" y="4429537"/>
            <a:ext cx="1541211" cy="232615"/>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flipH="1">
            <a:off x="3618964" y="2460540"/>
            <a:ext cx="1010952" cy="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473377" y="2208953"/>
            <a:ext cx="1814580"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クリック</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11" name="直線コネクタ 10"/>
          <p:cNvCxnSpPr/>
          <p:nvPr/>
        </p:nvCxnSpPr>
        <p:spPr>
          <a:xfrm flipH="1">
            <a:off x="9491729" y="4545844"/>
            <a:ext cx="1010952" cy="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0502681" y="4345789"/>
            <a:ext cx="1814580"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クリック</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041440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継続的</a:t>
            </a:r>
            <a:r>
              <a:rPr lang="ja-JP" altLang="en-US" dirty="0" smtClean="0"/>
              <a:t>なデプロイ設定</a:t>
            </a:r>
            <a:endParaRPr kumimoji="1" lang="ja-JP" altLang="en-US" dirty="0"/>
          </a:p>
        </p:txBody>
      </p:sp>
      <p:pic>
        <p:nvPicPr>
          <p:cNvPr id="4" name="図 3"/>
          <p:cNvPicPr>
            <a:picLocks noChangeAspect="1"/>
          </p:cNvPicPr>
          <p:nvPr/>
        </p:nvPicPr>
        <p:blipFill>
          <a:blip r:embed="rId2"/>
          <a:stretch>
            <a:fillRect/>
          </a:stretch>
        </p:blipFill>
        <p:spPr>
          <a:xfrm>
            <a:off x="6825802" y="1079292"/>
            <a:ext cx="5198838" cy="4778647"/>
          </a:xfrm>
          <a:prstGeom prst="rect">
            <a:avLst/>
          </a:prstGeom>
        </p:spPr>
      </p:pic>
      <p:sp>
        <p:nvSpPr>
          <p:cNvPr id="5" name="正方形/長方形 4"/>
          <p:cNvSpPr/>
          <p:nvPr/>
        </p:nvSpPr>
        <p:spPr>
          <a:xfrm>
            <a:off x="6825802" y="2152124"/>
            <a:ext cx="2640170" cy="51380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9581882" y="4452249"/>
            <a:ext cx="2442758" cy="39020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flipH="1" flipV="1">
            <a:off x="5331854" y="1845169"/>
            <a:ext cx="1493948" cy="56318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186267" y="1593582"/>
            <a:ext cx="1814580"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クリック</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10" name="直線コネクタ 9"/>
          <p:cNvCxnSpPr>
            <a:stCxn id="6" idx="2"/>
          </p:cNvCxnSpPr>
          <p:nvPr/>
        </p:nvCxnSpPr>
        <p:spPr>
          <a:xfrm flipH="1">
            <a:off x="10419008" y="4842457"/>
            <a:ext cx="384253" cy="1260651"/>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9760672" y="6128341"/>
            <a:ext cx="1814580"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クリック</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6" name="テキスト ボックス 15"/>
          <p:cNvSpPr txBox="1"/>
          <p:nvPr/>
        </p:nvSpPr>
        <p:spPr>
          <a:xfrm>
            <a:off x="2473377" y="4468105"/>
            <a:ext cx="4172122" cy="707886"/>
          </a:xfrm>
          <a:prstGeom prst="rect">
            <a:avLst/>
          </a:prstGeom>
          <a:noFill/>
        </p:spPr>
        <p:txBody>
          <a:bodyPr wrap="square" rtlCol="0">
            <a:spAutoFit/>
          </a:bodyPr>
          <a:lstStyle/>
          <a:p>
            <a:r>
              <a:rPr lang="en-US" altLang="ja-JP" sz="2000" dirty="0" smtClean="0">
                <a:solidFill>
                  <a:schemeClr val="bg1"/>
                </a:solidFill>
                <a:latin typeface="游ゴシック" panose="020B0400000000000000" pitchFamily="50" charset="-128"/>
                <a:ea typeface="游ゴシック" panose="020B0400000000000000" pitchFamily="50" charset="-128"/>
              </a:rPr>
              <a:t>※Dropbox</a:t>
            </a:r>
            <a:r>
              <a:rPr lang="ja-JP" altLang="en-US" sz="2000" dirty="0" err="1" smtClean="0">
                <a:solidFill>
                  <a:schemeClr val="bg1"/>
                </a:solidFill>
                <a:latin typeface="游ゴシック" panose="020B0400000000000000" pitchFamily="50" charset="-128"/>
                <a:ea typeface="游ゴシック" panose="020B0400000000000000" pitchFamily="50" charset="-128"/>
              </a:rPr>
              <a:t>に登</a:t>
            </a:r>
            <a:r>
              <a:rPr lang="ja-JP" altLang="en-US" sz="2000" dirty="0" smtClean="0">
                <a:solidFill>
                  <a:schemeClr val="bg1"/>
                </a:solidFill>
                <a:latin typeface="游ゴシック" panose="020B0400000000000000" pitchFamily="50" charset="-128"/>
                <a:ea typeface="游ゴシック" panose="020B0400000000000000" pitchFamily="50" charset="-128"/>
              </a:rPr>
              <a:t>録していない人は</a:t>
            </a:r>
            <a:r>
              <a:rPr lang="ja-JP" altLang="en-US" sz="2000" dirty="0">
                <a:solidFill>
                  <a:schemeClr val="bg1"/>
                </a:solidFill>
                <a:latin typeface="游ゴシック" panose="020B0400000000000000" pitchFamily="50" charset="-128"/>
                <a:ea typeface="游ゴシック" panose="020B0400000000000000" pitchFamily="50" charset="-128"/>
              </a:rPr>
              <a:t>ここ</a:t>
            </a:r>
            <a:r>
              <a:rPr lang="ja-JP" altLang="en-US" sz="2000" dirty="0" smtClean="0">
                <a:solidFill>
                  <a:schemeClr val="bg1"/>
                </a:solidFill>
                <a:latin typeface="游ゴシック" panose="020B0400000000000000" pitchFamily="50" charset="-128"/>
                <a:ea typeface="游ゴシック" panose="020B0400000000000000" pitchFamily="50" charset="-128"/>
              </a:rPr>
              <a:t>で</a:t>
            </a:r>
            <a:r>
              <a:rPr lang="en-US" altLang="ja-JP" sz="2000" dirty="0" smtClean="0">
                <a:solidFill>
                  <a:schemeClr val="bg1"/>
                </a:solidFill>
                <a:latin typeface="游ゴシック" panose="020B0400000000000000" pitchFamily="50" charset="-128"/>
                <a:ea typeface="游ゴシック" panose="020B0400000000000000" pitchFamily="50" charset="-128"/>
              </a:rPr>
              <a:t>OneDrive</a:t>
            </a:r>
            <a:r>
              <a:rPr lang="ja-JP" altLang="en-US" sz="2000" dirty="0" smtClean="0">
                <a:solidFill>
                  <a:schemeClr val="bg1"/>
                </a:solidFill>
                <a:latin typeface="游ゴシック" panose="020B0400000000000000" pitchFamily="50" charset="-128"/>
                <a:ea typeface="游ゴシック" panose="020B0400000000000000" pitchFamily="50" charset="-128"/>
              </a:rPr>
              <a:t>を選択</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8" name="テキスト ボックス 17"/>
          <p:cNvSpPr txBox="1"/>
          <p:nvPr/>
        </p:nvSpPr>
        <p:spPr>
          <a:xfrm>
            <a:off x="14145" y="3115062"/>
            <a:ext cx="2459232" cy="923330"/>
          </a:xfrm>
          <a:prstGeom prst="rect">
            <a:avLst/>
          </a:prstGeom>
          <a:noFill/>
        </p:spPr>
        <p:txBody>
          <a:bodyPr wrap="square" rtlCol="0">
            <a:spAutoFit/>
          </a:bodyPr>
          <a:lstStyle/>
          <a:p>
            <a:r>
              <a:rPr lang="en-US" altLang="ja-JP" dirty="0" err="1" smtClean="0">
                <a:solidFill>
                  <a:srgbClr val="D55B7E"/>
                </a:solidFill>
                <a:latin typeface="游ゴシック" panose="020B0400000000000000" pitchFamily="50" charset="-128"/>
                <a:ea typeface="游ゴシック" panose="020B0400000000000000" pitchFamily="50" charset="-128"/>
              </a:rPr>
              <a:t>Git</a:t>
            </a:r>
            <a:r>
              <a:rPr lang="ja-JP" altLang="en-US" dirty="0" smtClean="0">
                <a:solidFill>
                  <a:srgbClr val="D55B7E"/>
                </a:solidFill>
                <a:latin typeface="游ゴシック" panose="020B0400000000000000" pitchFamily="50" charset="-128"/>
                <a:ea typeface="游ゴシック" panose="020B0400000000000000" pitchFamily="50" charset="-128"/>
              </a:rPr>
              <a:t>環境がある人は</a:t>
            </a:r>
            <a:endParaRPr lang="en-US" altLang="ja-JP" dirty="0" smtClean="0">
              <a:solidFill>
                <a:srgbClr val="D55B7E"/>
              </a:solidFill>
              <a:latin typeface="游ゴシック" panose="020B0400000000000000" pitchFamily="50" charset="-128"/>
              <a:ea typeface="游ゴシック" panose="020B0400000000000000" pitchFamily="50" charset="-128"/>
            </a:endParaRPr>
          </a:p>
          <a:p>
            <a:r>
              <a:rPr lang="en-US" altLang="ja-JP" dirty="0" smtClean="0">
                <a:solidFill>
                  <a:srgbClr val="D55B7E"/>
                </a:solidFill>
                <a:latin typeface="游ゴシック" panose="020B0400000000000000" pitchFamily="50" charset="-128"/>
                <a:ea typeface="游ゴシック" panose="020B0400000000000000" pitchFamily="50" charset="-128"/>
              </a:rPr>
              <a:t>GitHub</a:t>
            </a:r>
            <a:r>
              <a:rPr lang="ja-JP" altLang="en-US" dirty="0" smtClean="0">
                <a:solidFill>
                  <a:srgbClr val="D55B7E"/>
                </a:solidFill>
                <a:latin typeface="游ゴシック" panose="020B0400000000000000" pitchFamily="50" charset="-128"/>
                <a:ea typeface="游ゴシック" panose="020B0400000000000000" pitchFamily="50" charset="-128"/>
              </a:rPr>
              <a:t>とかに</a:t>
            </a:r>
            <a:endParaRPr lang="en-US" altLang="ja-JP" dirty="0" smtClean="0">
              <a:solidFill>
                <a:srgbClr val="D55B7E"/>
              </a:solidFill>
              <a:latin typeface="游ゴシック" panose="020B0400000000000000" pitchFamily="50" charset="-128"/>
              <a:ea typeface="游ゴシック" panose="020B0400000000000000" pitchFamily="50" charset="-128"/>
            </a:endParaRPr>
          </a:p>
          <a:p>
            <a:r>
              <a:rPr lang="ja-JP" altLang="en-US" dirty="0" smtClean="0">
                <a:solidFill>
                  <a:srgbClr val="D55B7E"/>
                </a:solidFill>
                <a:latin typeface="游ゴシック" panose="020B0400000000000000" pitchFamily="50" charset="-128"/>
                <a:ea typeface="游ゴシック" panose="020B0400000000000000" pitchFamily="50" charset="-128"/>
              </a:rPr>
              <a:t>挑戦してもいいかも</a:t>
            </a:r>
            <a:endParaRPr lang="en-US" altLang="ja-JP" dirty="0" smtClean="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098679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Dropbox</a:t>
            </a:r>
            <a:r>
              <a:rPr kumimoji="1" lang="ja-JP" altLang="en-US" dirty="0" smtClean="0"/>
              <a:t>認証</a:t>
            </a:r>
            <a:endParaRPr kumimoji="1" lang="ja-JP" altLang="en-US" dirty="0"/>
          </a:p>
        </p:txBody>
      </p:sp>
      <p:pic>
        <p:nvPicPr>
          <p:cNvPr id="4" name="図 3"/>
          <p:cNvPicPr>
            <a:picLocks noChangeAspect="1"/>
          </p:cNvPicPr>
          <p:nvPr/>
        </p:nvPicPr>
        <p:blipFill>
          <a:blip r:embed="rId2"/>
          <a:stretch>
            <a:fillRect/>
          </a:stretch>
        </p:blipFill>
        <p:spPr>
          <a:xfrm>
            <a:off x="5937094" y="370954"/>
            <a:ext cx="6010275" cy="4257675"/>
          </a:xfrm>
          <a:prstGeom prst="rect">
            <a:avLst/>
          </a:prstGeom>
        </p:spPr>
      </p:pic>
      <p:sp>
        <p:nvSpPr>
          <p:cNvPr id="5" name="正方形/長方形 4"/>
          <p:cNvSpPr/>
          <p:nvPr/>
        </p:nvSpPr>
        <p:spPr>
          <a:xfrm>
            <a:off x="5937093" y="2165003"/>
            <a:ext cx="2975087" cy="61683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H="1" flipV="1">
            <a:off x="4443146" y="1858048"/>
            <a:ext cx="1493948" cy="56318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97559" y="1606461"/>
            <a:ext cx="1814580"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クリック</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8" name="正方形/長方形 7"/>
          <p:cNvSpPr/>
          <p:nvPr/>
        </p:nvSpPr>
        <p:spPr>
          <a:xfrm>
            <a:off x="9095535" y="2675840"/>
            <a:ext cx="1117412" cy="466605"/>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a:endCxn id="10" idx="0"/>
          </p:cNvCxnSpPr>
          <p:nvPr/>
        </p:nvCxnSpPr>
        <p:spPr>
          <a:xfrm flipH="1">
            <a:off x="9223115" y="3164103"/>
            <a:ext cx="335457" cy="156302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426466" y="4727123"/>
            <a:ext cx="1593297"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クリック</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pic>
        <p:nvPicPr>
          <p:cNvPr id="14" name="図 13"/>
          <p:cNvPicPr>
            <a:picLocks noChangeAspect="1"/>
          </p:cNvPicPr>
          <p:nvPr/>
        </p:nvPicPr>
        <p:blipFill>
          <a:blip r:embed="rId3"/>
          <a:stretch>
            <a:fillRect/>
          </a:stretch>
        </p:blipFill>
        <p:spPr>
          <a:xfrm>
            <a:off x="2389240" y="4071416"/>
            <a:ext cx="4578231" cy="2671937"/>
          </a:xfrm>
          <a:prstGeom prst="rect">
            <a:avLst/>
          </a:prstGeom>
        </p:spPr>
      </p:pic>
      <p:sp>
        <p:nvSpPr>
          <p:cNvPr id="16" name="正方形/長方形 15"/>
          <p:cNvSpPr/>
          <p:nvPr/>
        </p:nvSpPr>
        <p:spPr>
          <a:xfrm>
            <a:off x="4706257" y="6060837"/>
            <a:ext cx="1230836" cy="466605"/>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flipH="1">
            <a:off x="5949097" y="6278817"/>
            <a:ext cx="1365834" cy="15322"/>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7424636" y="6127332"/>
            <a:ext cx="1593297"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クリック</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20" name="テキスト ボックス 19"/>
          <p:cNvSpPr txBox="1"/>
          <p:nvPr/>
        </p:nvSpPr>
        <p:spPr>
          <a:xfrm>
            <a:off x="-69992" y="3142445"/>
            <a:ext cx="2459232" cy="646331"/>
          </a:xfrm>
          <a:prstGeom prst="rect">
            <a:avLst/>
          </a:prstGeom>
          <a:noFill/>
        </p:spPr>
        <p:txBody>
          <a:bodyPr wrap="square" rtlCol="0">
            <a:spAutoFit/>
          </a:bodyPr>
          <a:lstStyle/>
          <a:p>
            <a:r>
              <a:rPr lang="en-US" altLang="ja-JP" dirty="0" smtClean="0">
                <a:solidFill>
                  <a:srgbClr val="D55B7E"/>
                </a:solidFill>
                <a:latin typeface="游ゴシック" panose="020B0400000000000000" pitchFamily="50" charset="-128"/>
                <a:ea typeface="游ゴシック" panose="020B0400000000000000" pitchFamily="50" charset="-128"/>
              </a:rPr>
              <a:t>Dropbox</a:t>
            </a:r>
            <a:r>
              <a:rPr lang="ja-JP" altLang="en-US" dirty="0" smtClean="0">
                <a:solidFill>
                  <a:srgbClr val="D55B7E"/>
                </a:solidFill>
                <a:latin typeface="游ゴシック" panose="020B0400000000000000" pitchFamily="50" charset="-128"/>
                <a:ea typeface="游ゴシック" panose="020B0400000000000000" pitchFamily="50" charset="-128"/>
              </a:rPr>
              <a:t>の連携アプリに登録されます</a:t>
            </a:r>
            <a:endParaRPr lang="en-US" altLang="ja-JP" dirty="0" smtClean="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34045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継続的なデプロイ設定</a:t>
            </a:r>
            <a:endParaRPr kumimoji="1" lang="ja-JP" altLang="en-US" dirty="0"/>
          </a:p>
        </p:txBody>
      </p:sp>
      <p:pic>
        <p:nvPicPr>
          <p:cNvPr id="5" name="図 4"/>
          <p:cNvPicPr>
            <a:picLocks noChangeAspect="1"/>
          </p:cNvPicPr>
          <p:nvPr/>
        </p:nvPicPr>
        <p:blipFill>
          <a:blip r:embed="rId2"/>
          <a:stretch>
            <a:fillRect/>
          </a:stretch>
        </p:blipFill>
        <p:spPr>
          <a:xfrm>
            <a:off x="8152729" y="848127"/>
            <a:ext cx="3000375" cy="5676900"/>
          </a:xfrm>
          <a:prstGeom prst="rect">
            <a:avLst/>
          </a:prstGeom>
        </p:spPr>
      </p:pic>
      <p:sp>
        <p:nvSpPr>
          <p:cNvPr id="6" name="正方形/長方形 5"/>
          <p:cNvSpPr/>
          <p:nvPr/>
        </p:nvSpPr>
        <p:spPr>
          <a:xfrm>
            <a:off x="8240534" y="4083646"/>
            <a:ext cx="1946656" cy="359005"/>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flipH="1" flipV="1">
            <a:off x="6838682" y="3454568"/>
            <a:ext cx="1401852" cy="826676"/>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90853" y="3054458"/>
            <a:ext cx="2047829" cy="400110"/>
          </a:xfrm>
          <a:prstGeom prst="rect">
            <a:avLst/>
          </a:prstGeom>
          <a:noFill/>
        </p:spPr>
        <p:txBody>
          <a:bodyPr wrap="square" rtlCol="0">
            <a:spAutoFit/>
          </a:bodyPr>
          <a:lstStyle/>
          <a:p>
            <a:r>
              <a:rPr lang="ja-JP" altLang="en-US" sz="2000" b="1" dirty="0" smtClean="0">
                <a:solidFill>
                  <a:srgbClr val="D55B7E"/>
                </a:solidFill>
                <a:latin typeface="游ゴシック" panose="020B0400000000000000" pitchFamily="50" charset="-128"/>
                <a:ea typeface="游ゴシック" panose="020B0400000000000000" pitchFamily="50" charset="-128"/>
              </a:rPr>
              <a:t>チェックしない</a:t>
            </a:r>
            <a:endParaRPr lang="en-US" altLang="ja-JP" sz="2000" b="1" dirty="0" smtClean="0">
              <a:solidFill>
                <a:srgbClr val="D55B7E"/>
              </a:solidFill>
              <a:latin typeface="游ゴシック" panose="020B0400000000000000" pitchFamily="50" charset="-128"/>
              <a:ea typeface="游ゴシック" panose="020B0400000000000000" pitchFamily="50" charset="-128"/>
            </a:endParaRPr>
          </a:p>
        </p:txBody>
      </p:sp>
      <p:sp>
        <p:nvSpPr>
          <p:cNvPr id="10" name="正方形/長方形 9"/>
          <p:cNvSpPr/>
          <p:nvPr/>
        </p:nvSpPr>
        <p:spPr>
          <a:xfrm>
            <a:off x="8360131" y="6084644"/>
            <a:ext cx="1015690" cy="277519"/>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flipH="1" flipV="1">
            <a:off x="6338149" y="5649577"/>
            <a:ext cx="2021982" cy="622434"/>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192562" y="5397990"/>
            <a:ext cx="1814580" cy="400110"/>
          </a:xfrm>
          <a:prstGeom prst="rect">
            <a:avLst/>
          </a:prstGeom>
          <a:noFill/>
        </p:spPr>
        <p:txBody>
          <a:bodyPr wrap="square" rtlCol="0">
            <a:spAutoFit/>
          </a:bodyPr>
          <a:lstStyle/>
          <a:p>
            <a:r>
              <a:rPr lang="ja-JP" altLang="en-US" sz="2000" dirty="0">
                <a:solidFill>
                  <a:schemeClr val="bg1"/>
                </a:solidFill>
                <a:latin typeface="游ゴシック" panose="020B0400000000000000" pitchFamily="50" charset="-128"/>
                <a:ea typeface="游ゴシック" panose="020B0400000000000000" pitchFamily="50" charset="-128"/>
              </a:rPr>
              <a:t>クリック</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5" name="テキスト ボックス 14"/>
          <p:cNvSpPr txBox="1"/>
          <p:nvPr/>
        </p:nvSpPr>
        <p:spPr>
          <a:xfrm>
            <a:off x="128789" y="2832663"/>
            <a:ext cx="2111024" cy="2062103"/>
          </a:xfrm>
          <a:prstGeom prst="rect">
            <a:avLst/>
          </a:prstGeom>
          <a:noFill/>
        </p:spPr>
        <p:txBody>
          <a:bodyPr wrap="square" rtlCol="0">
            <a:spAutoFit/>
          </a:bodyPr>
          <a:lstStyle/>
          <a:p>
            <a:r>
              <a:rPr lang="en-US" altLang="ja-JP" sz="1600" b="1" dirty="0" smtClean="0">
                <a:solidFill>
                  <a:srgbClr val="D55B7E"/>
                </a:solidFill>
                <a:latin typeface="游ゴシック" panose="020B0400000000000000" pitchFamily="50" charset="-128"/>
                <a:ea typeface="游ゴシック" panose="020B0400000000000000" pitchFamily="50" charset="-128"/>
              </a:rPr>
              <a:t>※</a:t>
            </a:r>
            <a:r>
              <a:rPr lang="ja-JP" altLang="en-US" sz="1600" b="1" dirty="0" smtClean="0">
                <a:solidFill>
                  <a:srgbClr val="D55B7E"/>
                </a:solidFill>
                <a:latin typeface="游ゴシック" panose="020B0400000000000000" pitchFamily="50" charset="-128"/>
                <a:ea typeface="游ゴシック" panose="020B0400000000000000" pitchFamily="50" charset="-128"/>
              </a:rPr>
              <a:t>デプロイロールバックの有効化</a:t>
            </a:r>
            <a:endParaRPr lang="en-US" altLang="ja-JP" sz="1600" b="1"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smtClean="0">
                <a:solidFill>
                  <a:srgbClr val="D55B7E"/>
                </a:solidFill>
                <a:latin typeface="游ゴシック" panose="020B0400000000000000" pitchFamily="50" charset="-128"/>
                <a:ea typeface="游ゴシック" panose="020B0400000000000000" pitchFamily="50" charset="-128"/>
              </a:rPr>
              <a:t>配置した</a:t>
            </a:r>
            <a:r>
              <a:rPr lang="en-US" altLang="ja-JP" sz="1600" dirty="0" smtClean="0">
                <a:solidFill>
                  <a:srgbClr val="D55B7E"/>
                </a:solidFill>
                <a:latin typeface="游ゴシック" panose="020B0400000000000000" pitchFamily="50" charset="-128"/>
                <a:ea typeface="游ゴシック" panose="020B0400000000000000" pitchFamily="50" charset="-128"/>
              </a:rPr>
              <a:t>Web</a:t>
            </a:r>
            <a:r>
              <a:rPr lang="ja-JP" altLang="en-US" sz="1600" dirty="0" smtClean="0">
                <a:solidFill>
                  <a:srgbClr val="D55B7E"/>
                </a:solidFill>
                <a:latin typeface="游ゴシック" panose="020B0400000000000000" pitchFamily="50" charset="-128"/>
                <a:ea typeface="游ゴシック" panose="020B0400000000000000" pitchFamily="50" charset="-128"/>
              </a:rPr>
              <a:t>アプリを以前の状態に戻すことができる</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endParaRPr lang="en-US" altLang="ja-JP" sz="1600" dirty="0">
              <a:solidFill>
                <a:srgbClr val="D55B7E"/>
              </a:solidFill>
              <a:latin typeface="游ゴシック" panose="020B0400000000000000" pitchFamily="50" charset="-128"/>
              <a:ea typeface="游ゴシック" panose="020B0400000000000000" pitchFamily="50" charset="-128"/>
            </a:endParaRPr>
          </a:p>
          <a:p>
            <a:r>
              <a:rPr lang="ja-JP" altLang="en-US" sz="1600" dirty="0" smtClean="0">
                <a:solidFill>
                  <a:srgbClr val="D55B7E"/>
                </a:solidFill>
                <a:latin typeface="游ゴシック" panose="020B0400000000000000" pitchFamily="50" charset="-128"/>
                <a:ea typeface="游ゴシック" panose="020B0400000000000000" pitchFamily="50" charset="-128"/>
              </a:rPr>
              <a:t>ストレージを大量に消費してしまう</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p:txBody>
      </p:sp>
      <p:pic>
        <p:nvPicPr>
          <p:cNvPr id="16" name="図 15"/>
          <p:cNvPicPr>
            <a:picLocks noChangeAspect="1"/>
          </p:cNvPicPr>
          <p:nvPr/>
        </p:nvPicPr>
        <p:blipFill>
          <a:blip r:embed="rId3"/>
          <a:stretch>
            <a:fillRect/>
          </a:stretch>
        </p:blipFill>
        <p:spPr>
          <a:xfrm>
            <a:off x="754651" y="5395501"/>
            <a:ext cx="4234895" cy="1378286"/>
          </a:xfrm>
          <a:prstGeom prst="rect">
            <a:avLst/>
          </a:prstGeom>
        </p:spPr>
      </p:pic>
    </p:spTree>
    <p:extLst>
      <p:ext uri="{BB962C8B-B14F-4D97-AF65-F5344CB8AC3E}">
        <p14:creationId xmlns:p14="http://schemas.microsoft.com/office/powerpoint/2010/main" val="1605564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Dropbox</a:t>
            </a:r>
            <a:r>
              <a:rPr kumimoji="1" lang="ja-JP" altLang="en-US" dirty="0" smtClean="0"/>
              <a:t>を見てみる</a:t>
            </a:r>
            <a:endParaRPr kumimoji="1" lang="ja-JP" altLang="en-US" dirty="0"/>
          </a:p>
        </p:txBody>
      </p:sp>
      <p:pic>
        <p:nvPicPr>
          <p:cNvPr id="4" name="図 3"/>
          <p:cNvPicPr>
            <a:picLocks noChangeAspect="1"/>
          </p:cNvPicPr>
          <p:nvPr/>
        </p:nvPicPr>
        <p:blipFill>
          <a:blip r:embed="rId2"/>
          <a:stretch>
            <a:fillRect/>
          </a:stretch>
        </p:blipFill>
        <p:spPr>
          <a:xfrm>
            <a:off x="5508668" y="2284054"/>
            <a:ext cx="6022599" cy="2545523"/>
          </a:xfrm>
          <a:prstGeom prst="rect">
            <a:avLst/>
          </a:prstGeom>
        </p:spPr>
      </p:pic>
      <p:sp>
        <p:nvSpPr>
          <p:cNvPr id="5" name="正方形/長方形 4"/>
          <p:cNvSpPr/>
          <p:nvPr/>
        </p:nvSpPr>
        <p:spPr>
          <a:xfrm>
            <a:off x="5508668" y="2274260"/>
            <a:ext cx="2308808" cy="27575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H="1" flipV="1">
            <a:off x="4766927" y="1640393"/>
            <a:ext cx="2021982" cy="622434"/>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56053" y="1179980"/>
            <a:ext cx="6905378" cy="400110"/>
          </a:xfrm>
          <a:prstGeom prst="rect">
            <a:avLst/>
          </a:prstGeom>
          <a:noFill/>
        </p:spPr>
        <p:txBody>
          <a:bodyPr wrap="square" rtlCol="0">
            <a:spAutoFit/>
          </a:bodyPr>
          <a:lstStyle/>
          <a:p>
            <a:r>
              <a:rPr lang="en-US" altLang="ja-JP" sz="2000" dirty="0" smtClean="0">
                <a:solidFill>
                  <a:schemeClr val="bg1"/>
                </a:solidFill>
                <a:latin typeface="游ゴシック" panose="020B0400000000000000" pitchFamily="50" charset="-128"/>
                <a:ea typeface="游ゴシック" panose="020B0400000000000000" pitchFamily="50" charset="-128"/>
              </a:rPr>
              <a:t> Dropbox / </a:t>
            </a:r>
            <a:r>
              <a:rPr lang="ja-JP" altLang="en-US" sz="2000" dirty="0" smtClean="0">
                <a:solidFill>
                  <a:schemeClr val="bg1"/>
                </a:solidFill>
                <a:latin typeface="游ゴシック" panose="020B0400000000000000" pitchFamily="50" charset="-128"/>
                <a:ea typeface="游ゴシック" panose="020B0400000000000000" pitchFamily="50" charset="-128"/>
              </a:rPr>
              <a:t>アプリ </a:t>
            </a:r>
            <a:r>
              <a:rPr lang="en-US" altLang="ja-JP" sz="2000" dirty="0">
                <a:solidFill>
                  <a:schemeClr val="bg1"/>
                </a:solidFill>
                <a:latin typeface="游ゴシック" panose="020B0400000000000000" pitchFamily="50" charset="-128"/>
                <a:ea typeface="游ゴシック" panose="020B0400000000000000" pitchFamily="50" charset="-128"/>
              </a:rPr>
              <a:t>/</a:t>
            </a:r>
            <a:r>
              <a:rPr lang="en-US" altLang="ja-JP" sz="2000" dirty="0" smtClean="0">
                <a:solidFill>
                  <a:schemeClr val="bg1"/>
                </a:solidFill>
                <a:latin typeface="游ゴシック" panose="020B0400000000000000" pitchFamily="50" charset="-128"/>
                <a:ea typeface="游ゴシック" panose="020B0400000000000000" pitchFamily="50" charset="-128"/>
              </a:rPr>
              <a:t> Azure </a:t>
            </a:r>
            <a:r>
              <a:rPr lang="ja-JP" altLang="en-US" sz="2000" dirty="0" smtClean="0">
                <a:solidFill>
                  <a:schemeClr val="bg1"/>
                </a:solidFill>
                <a:latin typeface="游ゴシック" panose="020B0400000000000000" pitchFamily="50" charset="-128"/>
                <a:ea typeface="游ゴシック" panose="020B0400000000000000" pitchFamily="50" charset="-128"/>
              </a:rPr>
              <a:t>にエクスプローラでアクセス</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8" name="テキスト ボックス 7"/>
          <p:cNvSpPr txBox="1"/>
          <p:nvPr/>
        </p:nvSpPr>
        <p:spPr>
          <a:xfrm>
            <a:off x="39919" y="2134811"/>
            <a:ext cx="2252519" cy="830997"/>
          </a:xfrm>
          <a:prstGeom prst="rect">
            <a:avLst/>
          </a:prstGeom>
          <a:noFill/>
        </p:spPr>
        <p:txBody>
          <a:bodyPr wrap="square" rtlCol="0">
            <a:spAutoFit/>
          </a:bodyPr>
          <a:lstStyle/>
          <a:p>
            <a:r>
              <a:rPr lang="en-US" altLang="ja-JP" sz="1600" dirty="0" smtClean="0">
                <a:solidFill>
                  <a:srgbClr val="D55B7E"/>
                </a:solidFill>
                <a:latin typeface="游ゴシック" panose="020B0400000000000000" pitchFamily="50" charset="-128"/>
                <a:ea typeface="游ゴシック" panose="020B0400000000000000" pitchFamily="50" charset="-128"/>
              </a:rPr>
              <a:t>Dropbox</a:t>
            </a:r>
            <a:r>
              <a:rPr lang="ja-JP" altLang="en-US" sz="1600" dirty="0" smtClean="0">
                <a:solidFill>
                  <a:srgbClr val="D55B7E"/>
                </a:solidFill>
                <a:latin typeface="游ゴシック" panose="020B0400000000000000" pitchFamily="50" charset="-128"/>
                <a:ea typeface="游ゴシック" panose="020B0400000000000000" pitchFamily="50" charset="-128"/>
              </a:rPr>
              <a:t>クライアントを入れてない人はブラウザーからアクセス</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p:txBody>
      </p:sp>
      <p:sp>
        <p:nvSpPr>
          <p:cNvPr id="9" name="正方形/長方形 8"/>
          <p:cNvSpPr/>
          <p:nvPr/>
        </p:nvSpPr>
        <p:spPr>
          <a:xfrm>
            <a:off x="6211159" y="3616901"/>
            <a:ext cx="2308808" cy="24660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flipH="1">
            <a:off x="6708742" y="3883043"/>
            <a:ext cx="629699" cy="1461689"/>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155428" y="5334160"/>
            <a:ext cx="6905378"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作った</a:t>
            </a:r>
            <a:r>
              <a:rPr lang="en-US" altLang="ja-JP" sz="2000" dirty="0" smtClean="0">
                <a:solidFill>
                  <a:schemeClr val="bg1"/>
                </a:solidFill>
                <a:latin typeface="游ゴシック" panose="020B0400000000000000" pitchFamily="50" charset="-128"/>
                <a:ea typeface="游ゴシック" panose="020B0400000000000000" pitchFamily="50" charset="-128"/>
              </a:rPr>
              <a:t>Web</a:t>
            </a:r>
            <a:r>
              <a:rPr lang="ja-JP" altLang="en-US" sz="2000" dirty="0" smtClean="0">
                <a:solidFill>
                  <a:schemeClr val="bg1"/>
                </a:solidFill>
                <a:latin typeface="游ゴシック" panose="020B0400000000000000" pitchFamily="50" charset="-128"/>
                <a:ea typeface="游ゴシック" panose="020B0400000000000000" pitchFamily="50" charset="-128"/>
              </a:rPr>
              <a:t>アプリと同じ名前のフォルダーが！</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43278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管理ポータルにアクセスする</a:t>
            </a:r>
            <a:endParaRPr kumimoji="1" lang="ja-JP" altLang="en-US" dirty="0"/>
          </a:p>
        </p:txBody>
      </p:sp>
      <p:sp>
        <p:nvSpPr>
          <p:cNvPr id="3" name="コンテンツ プレースホルダー 2"/>
          <p:cNvSpPr>
            <a:spLocks noGrp="1"/>
          </p:cNvSpPr>
          <p:nvPr>
            <p:ph idx="1"/>
          </p:nvPr>
        </p:nvSpPr>
        <p:spPr>
          <a:xfrm>
            <a:off x="2473377" y="1349114"/>
            <a:ext cx="9323882" cy="1618938"/>
          </a:xfrm>
        </p:spPr>
        <p:txBody>
          <a:bodyPr>
            <a:normAutofit fontScale="77500" lnSpcReduction="20000"/>
          </a:bodyPr>
          <a:lstStyle/>
          <a:p>
            <a:pPr>
              <a:lnSpc>
                <a:spcPct val="150000"/>
              </a:lnSpc>
            </a:pPr>
            <a:r>
              <a:rPr lang="en-US" altLang="ja-JP" b="1" dirty="0">
                <a:solidFill>
                  <a:srgbClr val="92D050"/>
                </a:solidFill>
              </a:rPr>
              <a:t>https://portal.azure.com</a:t>
            </a:r>
            <a:r>
              <a:rPr lang="en-US" altLang="ja-JP" b="1" dirty="0" smtClean="0">
                <a:solidFill>
                  <a:srgbClr val="92D050"/>
                </a:solidFill>
              </a:rPr>
              <a:t>/</a:t>
            </a:r>
            <a:r>
              <a:rPr lang="ja-JP" altLang="en-US" dirty="0" smtClean="0"/>
              <a:t>にアクセスします</a:t>
            </a:r>
            <a:endParaRPr lang="en-US" altLang="ja-JP" dirty="0" smtClean="0"/>
          </a:p>
          <a:p>
            <a:pPr>
              <a:lnSpc>
                <a:spcPct val="150000"/>
              </a:lnSpc>
            </a:pPr>
            <a:r>
              <a:rPr lang="en-US" altLang="ja-JP" dirty="0" smtClean="0"/>
              <a:t>Azure</a:t>
            </a:r>
            <a:r>
              <a:rPr lang="ja-JP" altLang="en-US" dirty="0" smtClean="0"/>
              <a:t>サブスクリプションに関連付けられている</a:t>
            </a:r>
            <a:r>
              <a:rPr lang="en-US" altLang="ja-JP" dirty="0" smtClean="0"/>
              <a:t>Microsoft</a:t>
            </a:r>
            <a:r>
              <a:rPr lang="ja-JP" altLang="en-US" dirty="0" smtClean="0"/>
              <a:t>アカウントでログインするとこのような画面になります</a:t>
            </a:r>
            <a:endParaRPr kumimoji="1" lang="ja-JP" altLang="en-US" dirty="0"/>
          </a:p>
        </p:txBody>
      </p:sp>
      <p:pic>
        <p:nvPicPr>
          <p:cNvPr id="4" name="図 3"/>
          <p:cNvPicPr>
            <a:picLocks noChangeAspect="1"/>
          </p:cNvPicPr>
          <p:nvPr/>
        </p:nvPicPr>
        <p:blipFill>
          <a:blip r:embed="rId2"/>
          <a:stretch>
            <a:fillRect/>
          </a:stretch>
        </p:blipFill>
        <p:spPr>
          <a:xfrm>
            <a:off x="4149695" y="2968052"/>
            <a:ext cx="7877413" cy="3695075"/>
          </a:xfrm>
          <a:prstGeom prst="rect">
            <a:avLst/>
          </a:prstGeom>
        </p:spPr>
      </p:pic>
      <p:cxnSp>
        <p:nvCxnSpPr>
          <p:cNvPr id="5" name="直線コネクタ 4"/>
          <p:cNvCxnSpPr/>
          <p:nvPr/>
        </p:nvCxnSpPr>
        <p:spPr>
          <a:xfrm>
            <a:off x="2833141" y="1788932"/>
            <a:ext cx="3402767" cy="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3477718" y="1788932"/>
            <a:ext cx="1006839" cy="284814"/>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2098623" y="2073746"/>
            <a:ext cx="1379095" cy="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8454" y="1788932"/>
            <a:ext cx="2236510" cy="830997"/>
          </a:xfrm>
          <a:prstGeom prst="rect">
            <a:avLst/>
          </a:prstGeom>
          <a:noFill/>
        </p:spPr>
        <p:txBody>
          <a:bodyPr wrap="none" rtlCol="0">
            <a:spAutoFit/>
          </a:bodyPr>
          <a:lstStyle/>
          <a:p>
            <a:r>
              <a:rPr kumimoji="1" lang="en-US" altLang="ja-JP" sz="1600" dirty="0" smtClean="0">
                <a:solidFill>
                  <a:srgbClr val="D55B7E"/>
                </a:solidFill>
                <a:latin typeface="游ゴシック" panose="020B0400000000000000" pitchFamily="50" charset="-128"/>
                <a:ea typeface="游ゴシック" panose="020B0400000000000000" pitchFamily="50" charset="-128"/>
              </a:rPr>
              <a:t>Azure</a:t>
            </a:r>
            <a:r>
              <a:rPr kumimoji="1" lang="ja-JP" altLang="en-US" sz="1600" dirty="0" smtClean="0">
                <a:solidFill>
                  <a:srgbClr val="D55B7E"/>
                </a:solidFill>
                <a:latin typeface="游ゴシック" panose="020B0400000000000000" pitchFamily="50" charset="-128"/>
                <a:ea typeface="游ゴシック" panose="020B0400000000000000" pitchFamily="50" charset="-128"/>
              </a:rPr>
              <a:t>は常に</a:t>
            </a:r>
            <a:endParaRPr kumimoji="1"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a:solidFill>
                  <a:srgbClr val="D55B7E"/>
                </a:solidFill>
                <a:latin typeface="游ゴシック" panose="020B0400000000000000" pitchFamily="50" charset="-128"/>
                <a:ea typeface="游ゴシック" panose="020B0400000000000000" pitchFamily="50" charset="-128"/>
              </a:rPr>
              <a:t>この</a:t>
            </a:r>
            <a:r>
              <a:rPr lang="ja-JP" altLang="en-US" sz="1600" dirty="0" smtClean="0">
                <a:solidFill>
                  <a:srgbClr val="D55B7E"/>
                </a:solidFill>
                <a:latin typeface="游ゴシック" panose="020B0400000000000000" pitchFamily="50" charset="-128"/>
                <a:ea typeface="游ゴシック" panose="020B0400000000000000" pitchFamily="50" charset="-128"/>
              </a:rPr>
              <a:t>アドレスに</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smtClean="0">
                <a:solidFill>
                  <a:srgbClr val="D55B7E"/>
                </a:solidFill>
                <a:latin typeface="游ゴシック" panose="020B0400000000000000" pitchFamily="50" charset="-128"/>
                <a:ea typeface="游ゴシック" panose="020B0400000000000000" pitchFamily="50" charset="-128"/>
              </a:rPr>
              <a:t>アクセスして使います</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694186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PHP</a:t>
            </a:r>
            <a:r>
              <a:rPr kumimoji="1" lang="ja-JP" altLang="en-US" dirty="0" smtClean="0"/>
              <a:t>ファイルを作成してみる</a:t>
            </a:r>
            <a:endParaRPr kumimoji="1" lang="ja-JP" altLang="en-US" dirty="0"/>
          </a:p>
        </p:txBody>
      </p:sp>
      <p:pic>
        <p:nvPicPr>
          <p:cNvPr id="4" name="図 3"/>
          <p:cNvPicPr>
            <a:picLocks noChangeAspect="1"/>
          </p:cNvPicPr>
          <p:nvPr/>
        </p:nvPicPr>
        <p:blipFill rotWithShape="1">
          <a:blip r:embed="rId2"/>
          <a:srcRect b="18290"/>
          <a:stretch/>
        </p:blipFill>
        <p:spPr>
          <a:xfrm>
            <a:off x="7018986" y="1079291"/>
            <a:ext cx="4900699" cy="3132101"/>
          </a:xfrm>
          <a:prstGeom prst="rect">
            <a:avLst/>
          </a:prstGeom>
        </p:spPr>
      </p:pic>
      <p:sp>
        <p:nvSpPr>
          <p:cNvPr id="5" name="正方形/長方形 4"/>
          <p:cNvSpPr/>
          <p:nvPr/>
        </p:nvSpPr>
        <p:spPr>
          <a:xfrm>
            <a:off x="8619508" y="2872599"/>
            <a:ext cx="1272247" cy="1344920"/>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H="1" flipV="1">
            <a:off x="6490952" y="1930930"/>
            <a:ext cx="2128557" cy="1568343"/>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473377" y="1268059"/>
            <a:ext cx="4339547" cy="769441"/>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先ほどの</a:t>
            </a:r>
            <a:r>
              <a:rPr lang="en-US" altLang="ja-JP" sz="2000" dirty="0" smtClean="0">
                <a:solidFill>
                  <a:schemeClr val="bg1"/>
                </a:solidFill>
                <a:latin typeface="游ゴシック" panose="020B0400000000000000" pitchFamily="50" charset="-128"/>
                <a:ea typeface="游ゴシック" panose="020B0400000000000000" pitchFamily="50" charset="-128"/>
              </a:rPr>
              <a:t>Web</a:t>
            </a:r>
            <a:r>
              <a:rPr lang="ja-JP" altLang="en-US" sz="2000" dirty="0" smtClean="0">
                <a:solidFill>
                  <a:schemeClr val="bg1"/>
                </a:solidFill>
                <a:latin typeface="游ゴシック" panose="020B0400000000000000" pitchFamily="50" charset="-128"/>
                <a:ea typeface="游ゴシック" panose="020B0400000000000000" pitchFamily="50" charset="-128"/>
              </a:rPr>
              <a:t>アプリのフォルダに</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en-US" altLang="ja-JP" sz="2400" b="1" dirty="0" err="1" smtClean="0">
                <a:solidFill>
                  <a:schemeClr val="bg1"/>
                </a:solidFill>
                <a:latin typeface="游ゴシック" panose="020B0400000000000000" pitchFamily="50" charset="-128"/>
                <a:ea typeface="游ゴシック" panose="020B0400000000000000" pitchFamily="50" charset="-128"/>
              </a:rPr>
              <a:t>index.php</a:t>
            </a:r>
            <a:r>
              <a:rPr lang="en-US" altLang="ja-JP" sz="2000" dirty="0" smtClean="0">
                <a:solidFill>
                  <a:schemeClr val="bg1"/>
                </a:solidFill>
                <a:latin typeface="游ゴシック" panose="020B0400000000000000" pitchFamily="50" charset="-128"/>
                <a:ea typeface="游ゴシック" panose="020B0400000000000000" pitchFamily="50" charset="-128"/>
              </a:rPr>
              <a:t> </a:t>
            </a:r>
            <a:r>
              <a:rPr lang="ja-JP" altLang="en-US" sz="2000" dirty="0" smtClean="0">
                <a:solidFill>
                  <a:schemeClr val="bg1"/>
                </a:solidFill>
                <a:latin typeface="游ゴシック" panose="020B0400000000000000" pitchFamily="50" charset="-128"/>
                <a:ea typeface="游ゴシック" panose="020B0400000000000000" pitchFamily="50" charset="-128"/>
              </a:rPr>
              <a:t>というファイルを</a:t>
            </a:r>
            <a:r>
              <a:rPr lang="ja-JP" altLang="en-US" sz="2000" dirty="0">
                <a:solidFill>
                  <a:schemeClr val="bg1"/>
                </a:solidFill>
                <a:latin typeface="游ゴシック" panose="020B0400000000000000" pitchFamily="50" charset="-128"/>
                <a:ea typeface="游ゴシック" panose="020B0400000000000000" pitchFamily="50" charset="-128"/>
              </a:rPr>
              <a:t>作成</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pic>
        <p:nvPicPr>
          <p:cNvPr id="9" name="図 8"/>
          <p:cNvPicPr>
            <a:picLocks noChangeAspect="1"/>
          </p:cNvPicPr>
          <p:nvPr/>
        </p:nvPicPr>
        <p:blipFill rotWithShape="1">
          <a:blip r:embed="rId3"/>
          <a:srcRect r="4434" b="20070"/>
          <a:stretch/>
        </p:blipFill>
        <p:spPr>
          <a:xfrm>
            <a:off x="198803" y="3687448"/>
            <a:ext cx="7289628" cy="2958049"/>
          </a:xfrm>
          <a:prstGeom prst="rect">
            <a:avLst/>
          </a:prstGeom>
        </p:spPr>
      </p:pic>
      <p:sp>
        <p:nvSpPr>
          <p:cNvPr id="11" name="テキスト ボックス 10"/>
          <p:cNvSpPr txBox="1"/>
          <p:nvPr/>
        </p:nvSpPr>
        <p:spPr>
          <a:xfrm>
            <a:off x="8319752" y="5166472"/>
            <a:ext cx="3540489" cy="707886"/>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お好きなエディタで開いて</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smtClean="0">
                <a:solidFill>
                  <a:schemeClr val="bg1"/>
                </a:solidFill>
                <a:latin typeface="游ゴシック" panose="020B0400000000000000" pitchFamily="50" charset="-128"/>
                <a:ea typeface="游ゴシック" panose="020B0400000000000000" pitchFamily="50" charset="-128"/>
              </a:rPr>
              <a:t>このプログラムを打ち込む</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cxnSp>
        <p:nvCxnSpPr>
          <p:cNvPr id="12" name="直線コネクタ 11"/>
          <p:cNvCxnSpPr>
            <a:stCxn id="11" idx="1"/>
          </p:cNvCxnSpPr>
          <p:nvPr/>
        </p:nvCxnSpPr>
        <p:spPr>
          <a:xfrm flipH="1">
            <a:off x="5898524" y="5520415"/>
            <a:ext cx="2421228" cy="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595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同期する</a:t>
            </a:r>
            <a:endParaRPr kumimoji="1" lang="ja-JP" altLang="en-US" dirty="0"/>
          </a:p>
        </p:txBody>
      </p:sp>
      <p:pic>
        <p:nvPicPr>
          <p:cNvPr id="5" name="図 4"/>
          <p:cNvPicPr>
            <a:picLocks noChangeAspect="1"/>
          </p:cNvPicPr>
          <p:nvPr/>
        </p:nvPicPr>
        <p:blipFill>
          <a:blip r:embed="rId2"/>
          <a:stretch>
            <a:fillRect/>
          </a:stretch>
        </p:blipFill>
        <p:spPr>
          <a:xfrm>
            <a:off x="4186439" y="2463085"/>
            <a:ext cx="7734300" cy="3657600"/>
          </a:xfrm>
          <a:prstGeom prst="rect">
            <a:avLst/>
          </a:prstGeom>
        </p:spPr>
      </p:pic>
      <p:sp>
        <p:nvSpPr>
          <p:cNvPr id="7" name="正方形/長方形 6"/>
          <p:cNvSpPr/>
          <p:nvPr/>
        </p:nvSpPr>
        <p:spPr>
          <a:xfrm>
            <a:off x="4446752" y="4763120"/>
            <a:ext cx="2417687" cy="375550"/>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329475" y="3125357"/>
            <a:ext cx="694064" cy="51936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372405" y="4619306"/>
            <a:ext cx="754164" cy="351939"/>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750239" y="1108035"/>
            <a:ext cx="8518775"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管理ポータルから先ほどの</a:t>
            </a:r>
            <a:r>
              <a:rPr lang="en-US" altLang="ja-JP" sz="2000" dirty="0" err="1" smtClean="0">
                <a:solidFill>
                  <a:schemeClr val="bg1"/>
                </a:solidFill>
                <a:latin typeface="游ゴシック" panose="020B0400000000000000" pitchFamily="50" charset="-128"/>
                <a:ea typeface="游ゴシック" panose="020B0400000000000000" pitchFamily="50" charset="-128"/>
              </a:rPr>
              <a:t>WebApp</a:t>
            </a:r>
            <a:r>
              <a:rPr lang="ja-JP" altLang="en-US" sz="2000" dirty="0" smtClean="0">
                <a:solidFill>
                  <a:schemeClr val="bg1"/>
                </a:solidFill>
                <a:latin typeface="游ゴシック" panose="020B0400000000000000" pitchFamily="50" charset="-128"/>
                <a:ea typeface="游ゴシック" panose="020B0400000000000000" pitchFamily="50" charset="-128"/>
              </a:rPr>
              <a:t>の設定を開き、</a:t>
            </a:r>
            <a:r>
              <a:rPr lang="ja-JP" altLang="en-US" sz="2000" b="1" dirty="0" smtClean="0">
                <a:solidFill>
                  <a:srgbClr val="92D050"/>
                </a:solidFill>
                <a:latin typeface="游ゴシック" panose="020B0400000000000000" pitchFamily="50" charset="-128"/>
                <a:ea typeface="游ゴシック" panose="020B0400000000000000" pitchFamily="50" charset="-128"/>
              </a:rPr>
              <a:t>同期</a:t>
            </a:r>
            <a:r>
              <a:rPr lang="ja-JP" altLang="en-US" sz="2000" dirty="0" smtClean="0">
                <a:solidFill>
                  <a:schemeClr val="bg1"/>
                </a:solidFill>
                <a:latin typeface="游ゴシック" panose="020B0400000000000000" pitchFamily="50" charset="-128"/>
                <a:ea typeface="游ゴシック" panose="020B0400000000000000" pitchFamily="50" charset="-128"/>
              </a:rPr>
              <a:t>ボタンを押す</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
        <p:nvSpPr>
          <p:cNvPr id="12" name="テキスト ボックス 11"/>
          <p:cNvSpPr txBox="1"/>
          <p:nvPr/>
        </p:nvSpPr>
        <p:spPr>
          <a:xfrm>
            <a:off x="2750239" y="1710026"/>
            <a:ext cx="8518775" cy="400110"/>
          </a:xfrm>
          <a:prstGeom prst="rect">
            <a:avLst/>
          </a:prstGeom>
          <a:noFill/>
        </p:spPr>
        <p:txBody>
          <a:bodyPr wrap="square" rtlCol="0">
            <a:spAutoFit/>
          </a:bodyPr>
          <a:lstStyle/>
          <a:p>
            <a:r>
              <a:rPr lang="ja-JP" altLang="en-US" sz="2000" dirty="0" smtClean="0">
                <a:solidFill>
                  <a:schemeClr val="bg1"/>
                </a:solidFill>
                <a:latin typeface="游ゴシック" panose="020B0400000000000000" pitchFamily="50" charset="-128"/>
                <a:ea typeface="游ゴシック" panose="020B0400000000000000" pitchFamily="50" charset="-128"/>
              </a:rPr>
              <a:t>そして「はい」を押す</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57768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同期する</a:t>
            </a:r>
            <a:endParaRPr kumimoji="1" lang="ja-JP" altLang="en-US" dirty="0"/>
          </a:p>
        </p:txBody>
      </p:sp>
      <p:pic>
        <p:nvPicPr>
          <p:cNvPr id="4" name="図 3"/>
          <p:cNvPicPr>
            <a:picLocks noChangeAspect="1"/>
          </p:cNvPicPr>
          <p:nvPr/>
        </p:nvPicPr>
        <p:blipFill>
          <a:blip r:embed="rId2"/>
          <a:stretch>
            <a:fillRect/>
          </a:stretch>
        </p:blipFill>
        <p:spPr>
          <a:xfrm>
            <a:off x="4527011" y="1079292"/>
            <a:ext cx="5341376" cy="1437141"/>
          </a:xfrm>
          <a:prstGeom prst="rect">
            <a:avLst/>
          </a:prstGeom>
        </p:spPr>
      </p:pic>
      <p:pic>
        <p:nvPicPr>
          <p:cNvPr id="5" name="図 4"/>
          <p:cNvPicPr>
            <a:picLocks noChangeAspect="1"/>
          </p:cNvPicPr>
          <p:nvPr/>
        </p:nvPicPr>
        <p:blipFill>
          <a:blip r:embed="rId3"/>
          <a:stretch>
            <a:fillRect/>
          </a:stretch>
        </p:blipFill>
        <p:spPr>
          <a:xfrm>
            <a:off x="4578037" y="3373126"/>
            <a:ext cx="5290350" cy="1523918"/>
          </a:xfrm>
          <a:prstGeom prst="rect">
            <a:avLst/>
          </a:prstGeom>
        </p:spPr>
      </p:pic>
      <p:sp>
        <p:nvSpPr>
          <p:cNvPr id="6" name="下矢印 5"/>
          <p:cNvSpPr/>
          <p:nvPr/>
        </p:nvSpPr>
        <p:spPr>
          <a:xfrm>
            <a:off x="6849724" y="2648565"/>
            <a:ext cx="746975" cy="592429"/>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582813" y="5471356"/>
            <a:ext cx="8518775" cy="461665"/>
          </a:xfrm>
          <a:prstGeom prst="rect">
            <a:avLst/>
          </a:prstGeom>
          <a:noFill/>
        </p:spPr>
        <p:txBody>
          <a:bodyPr wrap="square" rtlCol="0">
            <a:spAutoFit/>
          </a:bodyPr>
          <a:lstStyle/>
          <a:p>
            <a:r>
              <a:rPr lang="en-US" altLang="ja-JP" sz="2400" dirty="0" smtClean="0">
                <a:solidFill>
                  <a:schemeClr val="bg1"/>
                </a:solidFill>
                <a:latin typeface="游ゴシック" panose="020B0400000000000000" pitchFamily="50" charset="-128"/>
                <a:ea typeface="游ゴシック" panose="020B0400000000000000" pitchFamily="50" charset="-128"/>
              </a:rPr>
              <a:t>Synchronized</a:t>
            </a:r>
            <a:r>
              <a:rPr lang="ja-JP" altLang="en-US" sz="2400" dirty="0" smtClean="0">
                <a:solidFill>
                  <a:schemeClr val="bg1"/>
                </a:solidFill>
                <a:latin typeface="游ゴシック" panose="020B0400000000000000" pitchFamily="50" charset="-128"/>
                <a:ea typeface="游ゴシック" panose="020B0400000000000000" pitchFamily="50" charset="-128"/>
              </a:rPr>
              <a:t>になるまで待つ</a:t>
            </a:r>
            <a:endParaRPr lang="en-US" altLang="ja-JP" sz="2400" dirty="0" smtClean="0">
              <a:solidFill>
                <a:schemeClr val="bg1"/>
              </a:solidFill>
              <a:latin typeface="游ゴシック" panose="020B0400000000000000" pitchFamily="50" charset="-128"/>
              <a:ea typeface="游ゴシック" panose="020B0400000000000000" pitchFamily="50" charset="-128"/>
            </a:endParaRPr>
          </a:p>
        </p:txBody>
      </p:sp>
      <p:sp>
        <p:nvSpPr>
          <p:cNvPr id="9" name="テキスト ボックス 8"/>
          <p:cNvSpPr txBox="1"/>
          <p:nvPr/>
        </p:nvSpPr>
        <p:spPr>
          <a:xfrm>
            <a:off x="0" y="1949343"/>
            <a:ext cx="2176530" cy="1631216"/>
          </a:xfrm>
          <a:prstGeom prst="rect">
            <a:avLst/>
          </a:prstGeom>
          <a:noFill/>
        </p:spPr>
        <p:txBody>
          <a:bodyPr wrap="square" rtlCol="0">
            <a:spAutoFit/>
          </a:bodyPr>
          <a:lstStyle/>
          <a:p>
            <a:r>
              <a:rPr lang="ja-JP" altLang="en-US" sz="1600" dirty="0">
                <a:solidFill>
                  <a:srgbClr val="D55B7E"/>
                </a:solidFill>
                <a:latin typeface="游ゴシック" panose="020B0400000000000000" pitchFamily="50" charset="-128"/>
                <a:ea typeface="游ゴシック" panose="020B0400000000000000" pitchFamily="50" charset="-128"/>
              </a:rPr>
              <a:t>ここ</a:t>
            </a:r>
            <a:r>
              <a:rPr lang="ja-JP" altLang="en-US" sz="1600" dirty="0" smtClean="0">
                <a:solidFill>
                  <a:srgbClr val="D55B7E"/>
                </a:solidFill>
                <a:latin typeface="游ゴシック" panose="020B0400000000000000" pitchFamily="50" charset="-128"/>
                <a:ea typeface="游ゴシック" panose="020B0400000000000000" pitchFamily="50" charset="-128"/>
              </a:rPr>
              <a:t>でいつまでたっても同期されない場合はネットワーク接続を確認するか</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a:solidFill>
                  <a:srgbClr val="D55B7E"/>
                </a:solidFill>
                <a:latin typeface="游ゴシック" panose="020B0400000000000000" pitchFamily="50" charset="-128"/>
                <a:ea typeface="游ゴシック" panose="020B0400000000000000" pitchFamily="50" charset="-128"/>
              </a:rPr>
              <a:t>何度</a:t>
            </a:r>
            <a:r>
              <a:rPr lang="ja-JP" altLang="en-US" sz="1600" dirty="0" smtClean="0">
                <a:solidFill>
                  <a:srgbClr val="D55B7E"/>
                </a:solidFill>
                <a:latin typeface="游ゴシック" panose="020B0400000000000000" pitchFamily="50" charset="-128"/>
                <a:ea typeface="游ゴシック" panose="020B0400000000000000" pitchFamily="50" charset="-128"/>
              </a:rPr>
              <a:t>か同期ボタンを押してください</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684604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720864" y="1190222"/>
            <a:ext cx="4481118" cy="3175716"/>
          </a:xfrm>
          <a:prstGeom prst="rect">
            <a:avLst/>
          </a:prstGeom>
        </p:spPr>
      </p:pic>
      <p:sp>
        <p:nvSpPr>
          <p:cNvPr id="2" name="タイトル 1"/>
          <p:cNvSpPr>
            <a:spLocks noGrp="1"/>
          </p:cNvSpPr>
          <p:nvPr>
            <p:ph type="title"/>
          </p:nvPr>
        </p:nvSpPr>
        <p:spPr/>
        <p:txBody>
          <a:bodyPr/>
          <a:lstStyle/>
          <a:p>
            <a:r>
              <a:rPr lang="ja-JP" altLang="en-US" dirty="0" smtClean="0"/>
              <a:t>アクセスしてみる</a:t>
            </a:r>
            <a:endParaRPr kumimoji="1" lang="ja-JP" altLang="en-US" dirty="0"/>
          </a:p>
        </p:txBody>
      </p:sp>
      <p:pic>
        <p:nvPicPr>
          <p:cNvPr id="4" name="図 3"/>
          <p:cNvPicPr>
            <a:picLocks noChangeAspect="1"/>
          </p:cNvPicPr>
          <p:nvPr/>
        </p:nvPicPr>
        <p:blipFill>
          <a:blip r:embed="rId3"/>
          <a:stretch>
            <a:fillRect/>
          </a:stretch>
        </p:blipFill>
        <p:spPr>
          <a:xfrm>
            <a:off x="6168646" y="3966693"/>
            <a:ext cx="5851568" cy="2752926"/>
          </a:xfrm>
          <a:prstGeom prst="rect">
            <a:avLst/>
          </a:prstGeom>
        </p:spPr>
      </p:pic>
      <p:sp>
        <p:nvSpPr>
          <p:cNvPr id="7" name="正方形/長方形 6"/>
          <p:cNvSpPr/>
          <p:nvPr/>
        </p:nvSpPr>
        <p:spPr>
          <a:xfrm>
            <a:off x="4923271" y="2650985"/>
            <a:ext cx="2069957" cy="16948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407162" y="5208661"/>
            <a:ext cx="4122427" cy="646331"/>
          </a:xfrm>
          <a:prstGeom prst="rect">
            <a:avLst/>
          </a:prstGeom>
          <a:noFill/>
        </p:spPr>
        <p:txBody>
          <a:bodyPr wrap="square" rtlCol="0">
            <a:spAutoFit/>
          </a:bodyPr>
          <a:lstStyle/>
          <a:p>
            <a:r>
              <a:rPr lang="en-US" altLang="ja-JP" dirty="0" smtClean="0">
                <a:solidFill>
                  <a:schemeClr val="bg1"/>
                </a:solidFill>
                <a:latin typeface="游ゴシック" panose="020B0400000000000000" pitchFamily="50" charset="-128"/>
                <a:ea typeface="游ゴシック" panose="020B0400000000000000" pitchFamily="50" charset="-128"/>
              </a:rPr>
              <a:t>Dropbox</a:t>
            </a:r>
            <a:r>
              <a:rPr lang="ja-JP" altLang="en-US" dirty="0" smtClean="0">
                <a:solidFill>
                  <a:schemeClr val="bg1"/>
                </a:solidFill>
                <a:latin typeface="游ゴシック" panose="020B0400000000000000" pitchFamily="50" charset="-128"/>
                <a:ea typeface="游ゴシック" panose="020B0400000000000000" pitchFamily="50" charset="-128"/>
              </a:rPr>
              <a:t>においた</a:t>
            </a:r>
            <a:r>
              <a:rPr lang="en-US" altLang="ja-JP" dirty="0" smtClean="0">
                <a:solidFill>
                  <a:schemeClr val="bg1"/>
                </a:solidFill>
                <a:latin typeface="游ゴシック" panose="020B0400000000000000" pitchFamily="50" charset="-128"/>
                <a:ea typeface="游ゴシック" panose="020B0400000000000000" pitchFamily="50" charset="-128"/>
              </a:rPr>
              <a:t>PHP</a:t>
            </a:r>
            <a:r>
              <a:rPr lang="ja-JP" altLang="en-US" dirty="0" smtClean="0">
                <a:solidFill>
                  <a:schemeClr val="bg1"/>
                </a:solidFill>
                <a:latin typeface="游ゴシック" panose="020B0400000000000000" pitchFamily="50" charset="-128"/>
                <a:ea typeface="游ゴシック" panose="020B0400000000000000" pitchFamily="50" charset="-128"/>
              </a:rPr>
              <a:t>ファイルが</a:t>
            </a:r>
            <a:endParaRPr lang="en-US" altLang="ja-JP" dirty="0" smtClean="0">
              <a:solidFill>
                <a:schemeClr val="bg1"/>
              </a:solidFill>
              <a:latin typeface="游ゴシック" panose="020B0400000000000000" pitchFamily="50" charset="-128"/>
              <a:ea typeface="游ゴシック" panose="020B0400000000000000" pitchFamily="50" charset="-128"/>
            </a:endParaRPr>
          </a:p>
          <a:p>
            <a:r>
              <a:rPr lang="ja-JP" altLang="en-US" dirty="0" smtClean="0">
                <a:solidFill>
                  <a:schemeClr val="bg1"/>
                </a:solidFill>
                <a:latin typeface="游ゴシック" panose="020B0400000000000000" pitchFamily="50" charset="-128"/>
                <a:ea typeface="游ゴシック" panose="020B0400000000000000" pitchFamily="50" charset="-128"/>
              </a:rPr>
              <a:t>配置されている！</a:t>
            </a:r>
            <a:endParaRPr lang="en-US" altLang="ja-JP" dirty="0" smtClean="0">
              <a:solidFill>
                <a:schemeClr val="bg1"/>
              </a:solidFill>
              <a:latin typeface="游ゴシック" panose="020B0400000000000000" pitchFamily="50" charset="-128"/>
              <a:ea typeface="游ゴシック" panose="020B0400000000000000" pitchFamily="50" charset="-128"/>
            </a:endParaRPr>
          </a:p>
        </p:txBody>
      </p:sp>
      <p:cxnSp>
        <p:nvCxnSpPr>
          <p:cNvPr id="10" name="カギ線コネクタ 9"/>
          <p:cNvCxnSpPr>
            <a:stCxn id="7" idx="3"/>
            <a:endCxn id="4" idx="0"/>
          </p:cNvCxnSpPr>
          <p:nvPr/>
        </p:nvCxnSpPr>
        <p:spPr>
          <a:xfrm>
            <a:off x="6993228" y="2735729"/>
            <a:ext cx="2101202" cy="1230964"/>
          </a:xfrm>
          <a:prstGeom prst="bentConnector2">
            <a:avLst/>
          </a:prstGeom>
          <a:ln w="57150">
            <a:solidFill>
              <a:srgbClr val="D55B7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67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解説：</a:t>
            </a:r>
            <a:r>
              <a:rPr kumimoji="1" lang="en-US" altLang="ja-JP" dirty="0" smtClean="0"/>
              <a:t>Dropbox</a:t>
            </a:r>
            <a:r>
              <a:rPr kumimoji="1" lang="ja-JP" altLang="en-US" dirty="0" smtClean="0"/>
              <a:t>からの継続的デプロイ</a:t>
            </a:r>
            <a:endParaRPr kumimoji="1" lang="ja-JP" altLang="en-US" dirty="0"/>
          </a:p>
        </p:txBody>
      </p:sp>
      <p:sp>
        <p:nvSpPr>
          <p:cNvPr id="3" name="コンテンツ プレースホルダー 2"/>
          <p:cNvSpPr>
            <a:spLocks noGrp="1"/>
          </p:cNvSpPr>
          <p:nvPr>
            <p:ph idx="1"/>
          </p:nvPr>
        </p:nvSpPr>
        <p:spPr>
          <a:xfrm>
            <a:off x="2567538" y="4055609"/>
            <a:ext cx="9323882" cy="2113371"/>
          </a:xfrm>
        </p:spPr>
        <p:txBody>
          <a:bodyPr>
            <a:normAutofit fontScale="77500" lnSpcReduction="20000"/>
          </a:bodyPr>
          <a:lstStyle/>
          <a:p>
            <a:pPr>
              <a:lnSpc>
                <a:spcPct val="160000"/>
              </a:lnSpc>
            </a:pPr>
            <a:r>
              <a:rPr lang="ja-JP" altLang="en-US" dirty="0" smtClean="0"/>
              <a:t>クラウドストレージからの配置の場合、同期ボタンを押して</a:t>
            </a:r>
            <a:r>
              <a:rPr lang="en-US" altLang="ja-JP" dirty="0" err="1" smtClean="0"/>
              <a:t>WebApp</a:t>
            </a:r>
            <a:r>
              <a:rPr lang="ja-JP" altLang="en-US" dirty="0" smtClean="0"/>
              <a:t>に配置される</a:t>
            </a:r>
            <a:endParaRPr lang="en-US" altLang="ja-JP" dirty="0" smtClean="0"/>
          </a:p>
          <a:p>
            <a:pPr>
              <a:lnSpc>
                <a:spcPct val="160000"/>
              </a:lnSpc>
            </a:pPr>
            <a:r>
              <a:rPr lang="en-US" altLang="ja-JP" dirty="0" smtClean="0"/>
              <a:t>Web</a:t>
            </a:r>
            <a:r>
              <a:rPr lang="ja-JP" altLang="en-US" dirty="0" smtClean="0"/>
              <a:t>サイトの内容を変えたい場合、ファイルを書き換えて</a:t>
            </a:r>
            <a:r>
              <a:rPr lang="en-US" altLang="ja-JP" dirty="0" smtClean="0"/>
              <a:t>Dropbox</a:t>
            </a:r>
            <a:r>
              <a:rPr lang="ja-JP" altLang="en-US" dirty="0" smtClean="0"/>
              <a:t>に同期されたら</a:t>
            </a:r>
            <a:r>
              <a:rPr lang="en-US" altLang="ja-JP" dirty="0" err="1" smtClean="0"/>
              <a:t>WebApp</a:t>
            </a:r>
            <a:r>
              <a:rPr lang="ja-JP" altLang="en-US" dirty="0" smtClean="0"/>
              <a:t>の同期ボタンをおすだけでサイトに反映される</a:t>
            </a:r>
            <a:endParaRPr kumimoji="1" lang="ja-JP" altLang="en-US" dirty="0"/>
          </a:p>
        </p:txBody>
      </p:sp>
      <p:sp>
        <p:nvSpPr>
          <p:cNvPr id="4" name="テキスト ボックス 3"/>
          <p:cNvSpPr txBox="1"/>
          <p:nvPr/>
        </p:nvSpPr>
        <p:spPr>
          <a:xfrm>
            <a:off x="2473377" y="1472830"/>
            <a:ext cx="1249250" cy="1323439"/>
          </a:xfrm>
          <a:prstGeom prst="rect">
            <a:avLst/>
          </a:prstGeom>
          <a:noFill/>
        </p:spPr>
        <p:txBody>
          <a:bodyPr wrap="square" rtlCol="0">
            <a:spAutoFit/>
          </a:bodyPr>
          <a:lstStyle/>
          <a:p>
            <a:pPr marL="285750" indent="-285750">
              <a:buFont typeface="Segoe UI Symbol" panose="020B0502040204020203" pitchFamily="34" charset="0"/>
              <a:buChar char=""/>
            </a:pPr>
            <a:r>
              <a:rPr kumimoji="1" lang="en-US" altLang="ja-JP" sz="8000" dirty="0" smtClean="0">
                <a:solidFill>
                  <a:schemeClr val="bg1"/>
                </a:solidFill>
              </a:rPr>
              <a:t> </a:t>
            </a:r>
            <a:endParaRPr kumimoji="1" lang="ja-JP" altLang="en-US" sz="8000" dirty="0">
              <a:solidFill>
                <a:schemeClr val="bg1"/>
              </a:solidFill>
            </a:endParaRPr>
          </a:p>
        </p:txBody>
      </p:sp>
      <p:sp>
        <p:nvSpPr>
          <p:cNvPr id="5" name="テキスト ボックス 4"/>
          <p:cNvSpPr txBox="1"/>
          <p:nvPr/>
        </p:nvSpPr>
        <p:spPr>
          <a:xfrm>
            <a:off x="3295037" y="1260258"/>
            <a:ext cx="1249250" cy="1323439"/>
          </a:xfrm>
          <a:prstGeom prst="rect">
            <a:avLst/>
          </a:prstGeom>
          <a:noFill/>
        </p:spPr>
        <p:txBody>
          <a:bodyPr wrap="square" rtlCol="0">
            <a:spAutoFit/>
          </a:bodyPr>
          <a:lstStyle/>
          <a:p>
            <a:pPr marL="1143000" indent="-1143000">
              <a:buFont typeface="Segoe UI Symbol" panose="020B0502040204020203" pitchFamily="34" charset="0"/>
              <a:buChar char=""/>
            </a:pPr>
            <a:r>
              <a:rPr kumimoji="1" lang="en-US" altLang="ja-JP" sz="8000" dirty="0" smtClean="0">
                <a:solidFill>
                  <a:schemeClr val="bg1"/>
                </a:solidFill>
              </a:rPr>
              <a:t> </a:t>
            </a:r>
            <a:endParaRPr kumimoji="1" lang="ja-JP" altLang="en-US" sz="8000" dirty="0">
              <a:solidFill>
                <a:schemeClr val="bg1"/>
              </a:solidFill>
            </a:endParaRPr>
          </a:p>
        </p:txBody>
      </p:sp>
      <p:pic>
        <p:nvPicPr>
          <p:cNvPr id="7" name="図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740980" y="2098437"/>
            <a:ext cx="1056279" cy="1056279"/>
          </a:xfrm>
          <a:prstGeom prst="rect">
            <a:avLst/>
          </a:prstGeom>
        </p:spPr>
      </p:pic>
      <p:pic>
        <p:nvPicPr>
          <p:cNvPr id="8" name="Picture 10" descr="http://thenextweb.com/wp-content/blogs.dir/1/files/2015/01/Dropbox.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532" t="21175" r="11345" b="18326"/>
          <a:stretch/>
        </p:blipFill>
        <p:spPr bwMode="auto">
          <a:xfrm>
            <a:off x="5968070" y="1716602"/>
            <a:ext cx="2269326" cy="682806"/>
          </a:xfrm>
          <a:prstGeom prst="rect">
            <a:avLst/>
          </a:prstGeom>
          <a:noFill/>
          <a:extLst>
            <a:ext uri="{909E8E84-426E-40DD-AFC4-6F175D3DCCD1}">
              <a14:hiddenFill xmlns:a14="http://schemas.microsoft.com/office/drawing/2010/main">
                <a:solidFill>
                  <a:srgbClr val="FFFFFF"/>
                </a:solidFill>
              </a14:hiddenFill>
            </a:ext>
          </a:extLst>
        </p:spPr>
      </p:pic>
      <p:sp>
        <p:nvSpPr>
          <p:cNvPr id="9" name="右矢印 8"/>
          <p:cNvSpPr/>
          <p:nvPr/>
        </p:nvSpPr>
        <p:spPr>
          <a:xfrm>
            <a:off x="4471018" y="1501613"/>
            <a:ext cx="1384378" cy="1044649"/>
          </a:xfrm>
          <a:prstGeom prst="rightArrow">
            <a:avLst/>
          </a:prstGeom>
          <a:solidFill>
            <a:schemeClr val="accent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dirty="0">
                <a:solidFill>
                  <a:schemeClr val="bg1"/>
                </a:solidFill>
                <a:latin typeface="游ゴシック" panose="020B0400000000000000" pitchFamily="50" charset="-128"/>
                <a:ea typeface="游ゴシック" panose="020B0400000000000000" pitchFamily="50" charset="-128"/>
              </a:rPr>
              <a:t>同期</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0" name="右矢印 9"/>
          <p:cNvSpPr/>
          <p:nvPr/>
        </p:nvSpPr>
        <p:spPr>
          <a:xfrm flipH="1">
            <a:off x="8584553" y="2058005"/>
            <a:ext cx="1356437" cy="1044649"/>
          </a:xfrm>
          <a:prstGeom prst="rightArrow">
            <a:avLst/>
          </a:prstGeom>
          <a:solidFill>
            <a:schemeClr val="accent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1" name="テキスト ボックス 10"/>
          <p:cNvSpPr txBox="1"/>
          <p:nvPr/>
        </p:nvSpPr>
        <p:spPr>
          <a:xfrm>
            <a:off x="8593330" y="2303412"/>
            <a:ext cx="1800493" cy="646331"/>
          </a:xfrm>
          <a:prstGeom prst="rect">
            <a:avLst/>
          </a:prstGeom>
          <a:noFill/>
        </p:spPr>
        <p:txBody>
          <a:bodyPr wrap="none" rtlCol="0">
            <a:spAutoFit/>
          </a:bodyPr>
          <a:lstStyle/>
          <a:p>
            <a:r>
              <a:rPr lang="ja-JP" altLang="en-US" dirty="0" smtClean="0">
                <a:solidFill>
                  <a:schemeClr val="bg1"/>
                </a:solidFill>
                <a:latin typeface="游ゴシック" panose="020B0400000000000000" pitchFamily="50" charset="-128"/>
                <a:ea typeface="游ゴシック" panose="020B0400000000000000" pitchFamily="50" charset="-128"/>
              </a:rPr>
              <a:t>ファイル情報を</a:t>
            </a:r>
            <a:endParaRPr lang="en-US" altLang="ja-JP" dirty="0" smtClean="0">
              <a:solidFill>
                <a:schemeClr val="bg1"/>
              </a:solidFill>
              <a:latin typeface="游ゴシック" panose="020B0400000000000000" pitchFamily="50" charset="-128"/>
              <a:ea typeface="游ゴシック" panose="020B0400000000000000" pitchFamily="50" charset="-128"/>
            </a:endParaRPr>
          </a:p>
          <a:p>
            <a:r>
              <a:rPr lang="ja-JP" altLang="en-US" dirty="0" smtClean="0">
                <a:solidFill>
                  <a:schemeClr val="bg1"/>
                </a:solidFill>
                <a:latin typeface="游ゴシック" panose="020B0400000000000000" pitchFamily="50" charset="-128"/>
                <a:ea typeface="游ゴシック" panose="020B0400000000000000" pitchFamily="50" charset="-128"/>
              </a:rPr>
              <a:t>取りに行く</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pic>
        <p:nvPicPr>
          <p:cNvPr id="12" name="図 11"/>
          <p:cNvPicPr>
            <a:picLocks noChangeAspect="1"/>
          </p:cNvPicPr>
          <p:nvPr/>
        </p:nvPicPr>
        <p:blipFill>
          <a:blip r:embed="rId4"/>
          <a:stretch>
            <a:fillRect/>
          </a:stretch>
        </p:blipFill>
        <p:spPr>
          <a:xfrm>
            <a:off x="8584553" y="989360"/>
            <a:ext cx="1556538" cy="966940"/>
          </a:xfrm>
          <a:prstGeom prst="rect">
            <a:avLst/>
          </a:prstGeom>
        </p:spPr>
      </p:pic>
      <p:sp>
        <p:nvSpPr>
          <p:cNvPr id="14" name="右矢印 13"/>
          <p:cNvSpPr/>
          <p:nvPr/>
        </p:nvSpPr>
        <p:spPr>
          <a:xfrm>
            <a:off x="8671979" y="2972379"/>
            <a:ext cx="1381686" cy="877008"/>
          </a:xfrm>
          <a:prstGeom prst="rightArrow">
            <a:avLst/>
          </a:prstGeom>
          <a:solidFill>
            <a:schemeClr val="accent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5" name="テキスト ボックス 14"/>
          <p:cNvSpPr txBox="1"/>
          <p:nvPr/>
        </p:nvSpPr>
        <p:spPr>
          <a:xfrm>
            <a:off x="8939605" y="3268263"/>
            <a:ext cx="646331" cy="369332"/>
          </a:xfrm>
          <a:prstGeom prst="rect">
            <a:avLst/>
          </a:prstGeom>
          <a:noFill/>
        </p:spPr>
        <p:txBody>
          <a:bodyPr wrap="none" rtlCol="0">
            <a:spAutoFit/>
          </a:bodyPr>
          <a:lstStyle/>
          <a:p>
            <a:r>
              <a:rPr lang="ja-JP" altLang="en-US" dirty="0">
                <a:solidFill>
                  <a:schemeClr val="bg1"/>
                </a:solidFill>
                <a:latin typeface="游ゴシック" panose="020B0400000000000000" pitchFamily="50" charset="-128"/>
                <a:ea typeface="游ゴシック" panose="020B0400000000000000" pitchFamily="50" charset="-128"/>
              </a:rPr>
              <a:t>配置</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6" name="テキスト ボックス 15"/>
          <p:cNvSpPr txBox="1"/>
          <p:nvPr/>
        </p:nvSpPr>
        <p:spPr>
          <a:xfrm>
            <a:off x="10536386" y="3268263"/>
            <a:ext cx="1465466" cy="461665"/>
          </a:xfrm>
          <a:prstGeom prst="rect">
            <a:avLst/>
          </a:prstGeom>
          <a:noFill/>
        </p:spPr>
        <p:txBody>
          <a:bodyPr wrap="none" rtlCol="0">
            <a:spAutoFit/>
          </a:bodyPr>
          <a:lstStyle/>
          <a:p>
            <a:r>
              <a:rPr kumimoji="1" lang="en-US" altLang="ja-JP" sz="2400" dirty="0" smtClean="0">
                <a:solidFill>
                  <a:schemeClr val="bg1"/>
                </a:solidFill>
                <a:latin typeface="游ゴシック" panose="020B0400000000000000" pitchFamily="50" charset="-128"/>
                <a:ea typeface="游ゴシック" panose="020B0400000000000000" pitchFamily="50" charset="-128"/>
              </a:rPr>
              <a:t>Web</a:t>
            </a:r>
            <a:r>
              <a:rPr lang="ja-JP" altLang="en-US" sz="2400" dirty="0">
                <a:solidFill>
                  <a:schemeClr val="bg1"/>
                </a:solidFill>
                <a:latin typeface="游ゴシック" panose="020B0400000000000000" pitchFamily="50" charset="-128"/>
                <a:ea typeface="游ゴシック" panose="020B0400000000000000" pitchFamily="50" charset="-128"/>
              </a:rPr>
              <a:t> </a:t>
            </a:r>
            <a:r>
              <a:rPr kumimoji="1" lang="en-US" altLang="ja-JP" sz="2400" dirty="0" smtClean="0">
                <a:solidFill>
                  <a:schemeClr val="bg1"/>
                </a:solidFill>
                <a:latin typeface="游ゴシック" panose="020B0400000000000000" pitchFamily="50" charset="-128"/>
                <a:ea typeface="游ゴシック" panose="020B0400000000000000" pitchFamily="50" charset="-128"/>
              </a:rPr>
              <a:t>App</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
        <p:nvSpPr>
          <p:cNvPr id="17" name="テキスト ボックス 16"/>
          <p:cNvSpPr txBox="1"/>
          <p:nvPr/>
        </p:nvSpPr>
        <p:spPr>
          <a:xfrm>
            <a:off x="0" y="1949343"/>
            <a:ext cx="2176530" cy="1323439"/>
          </a:xfrm>
          <a:prstGeom prst="rect">
            <a:avLst/>
          </a:prstGeom>
          <a:noFill/>
        </p:spPr>
        <p:txBody>
          <a:bodyPr wrap="square" rtlCol="0">
            <a:spAutoFit/>
          </a:bodyPr>
          <a:lstStyle/>
          <a:p>
            <a:r>
              <a:rPr lang="en-US" altLang="ja-JP" sz="1600" dirty="0" err="1" smtClean="0">
                <a:solidFill>
                  <a:srgbClr val="D55B7E"/>
                </a:solidFill>
                <a:latin typeface="游ゴシック" panose="020B0400000000000000" pitchFamily="50" charset="-128"/>
                <a:ea typeface="游ゴシック" panose="020B0400000000000000" pitchFamily="50" charset="-128"/>
              </a:rPr>
              <a:t>Git</a:t>
            </a:r>
            <a:r>
              <a:rPr lang="ja-JP" altLang="en-US" sz="1600" dirty="0" smtClean="0">
                <a:solidFill>
                  <a:srgbClr val="D55B7E"/>
                </a:solidFill>
                <a:latin typeface="游ゴシック" panose="020B0400000000000000" pitchFamily="50" charset="-128"/>
                <a:ea typeface="游ゴシック" panose="020B0400000000000000" pitchFamily="50" charset="-128"/>
              </a:rPr>
              <a:t>を利用した配置の場合は同期ボタンを押す必要がなく</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en-US" altLang="ja-JP" sz="1600" dirty="0" smtClean="0">
                <a:solidFill>
                  <a:srgbClr val="D55B7E"/>
                </a:solidFill>
                <a:latin typeface="游ゴシック" panose="020B0400000000000000" pitchFamily="50" charset="-128"/>
                <a:ea typeface="游ゴシック" panose="020B0400000000000000" pitchFamily="50" charset="-128"/>
              </a:rPr>
              <a:t>Push</a:t>
            </a:r>
            <a:r>
              <a:rPr lang="ja-JP" altLang="en-US" sz="1600" dirty="0" smtClean="0">
                <a:solidFill>
                  <a:srgbClr val="D55B7E"/>
                </a:solidFill>
                <a:latin typeface="游ゴシック" panose="020B0400000000000000" pitchFamily="50" charset="-128"/>
                <a:ea typeface="游ゴシック" panose="020B0400000000000000" pitchFamily="50" charset="-128"/>
              </a:rPr>
              <a:t>するだけで配置される</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141471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解説：</a:t>
            </a:r>
            <a:r>
              <a:rPr lang="en-US" altLang="ja-JP" dirty="0" smtClean="0"/>
              <a:t>PHP</a:t>
            </a:r>
            <a:r>
              <a:rPr lang="ja-JP" altLang="en-US" dirty="0" smtClean="0"/>
              <a:t>アプリの作成</a:t>
            </a:r>
            <a:endParaRPr kumimoji="1" lang="ja-JP" altLang="en-US" dirty="0"/>
          </a:p>
        </p:txBody>
      </p:sp>
      <p:sp>
        <p:nvSpPr>
          <p:cNvPr id="3" name="コンテンツ プレースホルダー 2"/>
          <p:cNvSpPr>
            <a:spLocks noGrp="1"/>
          </p:cNvSpPr>
          <p:nvPr>
            <p:ph idx="1"/>
          </p:nvPr>
        </p:nvSpPr>
        <p:spPr>
          <a:xfrm>
            <a:off x="2473377" y="1223491"/>
            <a:ext cx="9323882" cy="1898091"/>
          </a:xfrm>
        </p:spPr>
        <p:txBody>
          <a:bodyPr>
            <a:normAutofit/>
          </a:bodyPr>
          <a:lstStyle/>
          <a:p>
            <a:r>
              <a:rPr kumimoji="1" lang="en-US" altLang="ja-JP" sz="2400" dirty="0" err="1" smtClean="0"/>
              <a:t>WebApp</a:t>
            </a:r>
            <a:r>
              <a:rPr kumimoji="1" lang="ja-JP" altLang="en-US" sz="2400" dirty="0" smtClean="0"/>
              <a:t>では配置された</a:t>
            </a:r>
            <a:r>
              <a:rPr lang="ja-JP" altLang="en-US" sz="2400" dirty="0" smtClean="0"/>
              <a:t>拡張子</a:t>
            </a:r>
            <a:r>
              <a:rPr lang="en-US" altLang="ja-JP" sz="2400" dirty="0" smtClean="0"/>
              <a:t>.</a:t>
            </a:r>
            <a:r>
              <a:rPr lang="en-US" altLang="ja-JP" sz="2400" dirty="0" err="1" smtClean="0"/>
              <a:t>php</a:t>
            </a:r>
            <a:r>
              <a:rPr lang="ja-JP" altLang="en-US" sz="2400" dirty="0" smtClean="0"/>
              <a:t>のファイルを</a:t>
            </a:r>
            <a:r>
              <a:rPr lang="en-US" altLang="ja-JP" sz="2400" dirty="0" smtClean="0"/>
              <a:t>PHP</a:t>
            </a:r>
            <a:r>
              <a:rPr lang="ja-JP" altLang="en-US" sz="2400" dirty="0" smtClean="0"/>
              <a:t>のプログラムとみなす</a:t>
            </a:r>
            <a:endParaRPr lang="en-US" altLang="ja-JP" sz="2400" dirty="0" smtClean="0"/>
          </a:p>
          <a:p>
            <a:r>
              <a:rPr lang="ja-JP" altLang="en-US" sz="2400" dirty="0" smtClean="0"/>
              <a:t>もちろん</a:t>
            </a:r>
            <a:r>
              <a:rPr lang="en-US" altLang="ja-JP" sz="2400" dirty="0" smtClean="0"/>
              <a:t>.html</a:t>
            </a:r>
            <a:r>
              <a:rPr lang="ja-JP" altLang="en-US" sz="2400" dirty="0" smtClean="0"/>
              <a:t>のファイルを配置すると</a:t>
            </a:r>
            <a:r>
              <a:rPr lang="en-US" altLang="ja-JP" sz="2400" dirty="0" smtClean="0"/>
              <a:t>HTML</a:t>
            </a:r>
            <a:r>
              <a:rPr lang="ja-JP" altLang="en-US" sz="2400" dirty="0" smtClean="0"/>
              <a:t>が配置される</a:t>
            </a:r>
            <a:endParaRPr lang="en-US" altLang="ja-JP" sz="2400" dirty="0" smtClean="0"/>
          </a:p>
          <a:p>
            <a:r>
              <a:rPr lang="ja-JP" altLang="en-US" sz="2400" dirty="0" smtClean="0"/>
              <a:t>文字列を出力する</a:t>
            </a:r>
            <a:r>
              <a:rPr lang="en-US" altLang="ja-JP" sz="2400" dirty="0" smtClean="0"/>
              <a:t>PHP</a:t>
            </a:r>
            <a:r>
              <a:rPr lang="ja-JP" altLang="en-US" sz="2400" dirty="0" smtClean="0"/>
              <a:t>の</a:t>
            </a:r>
            <a:r>
              <a:rPr lang="en-US" altLang="ja-JP" sz="2400" dirty="0" smtClean="0"/>
              <a:t>print</a:t>
            </a:r>
            <a:r>
              <a:rPr lang="ja-JP" altLang="en-US" sz="2400" dirty="0" smtClean="0"/>
              <a:t>関数</a:t>
            </a:r>
            <a:endParaRPr lang="en-US" altLang="ja-JP" sz="2400" dirty="0" smtClean="0"/>
          </a:p>
          <a:p>
            <a:endParaRPr kumimoji="1" lang="ja-JP" altLang="en-US" sz="2400" dirty="0"/>
          </a:p>
        </p:txBody>
      </p:sp>
      <p:pic>
        <p:nvPicPr>
          <p:cNvPr id="4" name="図 3"/>
          <p:cNvPicPr>
            <a:picLocks noChangeAspect="1"/>
          </p:cNvPicPr>
          <p:nvPr/>
        </p:nvPicPr>
        <p:blipFill rotWithShape="1">
          <a:blip r:embed="rId2"/>
          <a:srcRect l="16135" t="37125" r="35577" b="37122"/>
          <a:stretch/>
        </p:blipFill>
        <p:spPr>
          <a:xfrm>
            <a:off x="4602300" y="3000353"/>
            <a:ext cx="5178257" cy="1339828"/>
          </a:xfrm>
          <a:prstGeom prst="rect">
            <a:avLst/>
          </a:prstGeom>
        </p:spPr>
      </p:pic>
      <p:sp>
        <p:nvSpPr>
          <p:cNvPr id="5" name="テキスト ボックス 4"/>
          <p:cNvSpPr txBox="1"/>
          <p:nvPr/>
        </p:nvSpPr>
        <p:spPr>
          <a:xfrm>
            <a:off x="0" y="1798144"/>
            <a:ext cx="2176530" cy="1323439"/>
          </a:xfrm>
          <a:prstGeom prst="rect">
            <a:avLst/>
          </a:prstGeom>
          <a:noFill/>
        </p:spPr>
        <p:txBody>
          <a:bodyPr wrap="square" rtlCol="0">
            <a:spAutoFit/>
          </a:bodyPr>
          <a:lstStyle/>
          <a:p>
            <a:r>
              <a:rPr lang="en-US" altLang="ja-JP" sz="1600" dirty="0" smtClean="0">
                <a:solidFill>
                  <a:srgbClr val="D55B7E"/>
                </a:solidFill>
                <a:latin typeface="游ゴシック" panose="020B0400000000000000" pitchFamily="50" charset="-128"/>
                <a:ea typeface="游ゴシック" panose="020B0400000000000000" pitchFamily="50" charset="-128"/>
              </a:rPr>
              <a:t>PHP</a:t>
            </a:r>
            <a:r>
              <a:rPr lang="ja-JP" altLang="en-US" sz="1600" dirty="0" smtClean="0">
                <a:solidFill>
                  <a:srgbClr val="D55B7E"/>
                </a:solidFill>
                <a:latin typeface="游ゴシック" panose="020B0400000000000000" pitchFamily="50" charset="-128"/>
                <a:ea typeface="游ゴシック" panose="020B0400000000000000" pitchFamily="50" charset="-128"/>
              </a:rPr>
              <a:t>のプログラムは</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en-US" altLang="ja-JP" sz="1600" dirty="0" smtClean="0">
                <a:solidFill>
                  <a:srgbClr val="D55B7E"/>
                </a:solidFill>
                <a:latin typeface="游ゴシック" panose="020B0400000000000000" pitchFamily="50" charset="-128"/>
                <a:ea typeface="游ゴシック" panose="020B0400000000000000" pitchFamily="50" charset="-128"/>
              </a:rPr>
              <a:t>&lt;?</a:t>
            </a:r>
            <a:r>
              <a:rPr lang="en-US" altLang="ja-JP" sz="1600" dirty="0" err="1" smtClean="0">
                <a:solidFill>
                  <a:srgbClr val="D55B7E"/>
                </a:solidFill>
                <a:latin typeface="游ゴシック" panose="020B0400000000000000" pitchFamily="50" charset="-128"/>
                <a:ea typeface="游ゴシック" panose="020B0400000000000000" pitchFamily="50" charset="-128"/>
              </a:rPr>
              <a:t>php</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smtClean="0">
                <a:solidFill>
                  <a:srgbClr val="D55B7E"/>
                </a:solidFill>
                <a:latin typeface="游ゴシック" panose="020B0400000000000000" pitchFamily="50" charset="-128"/>
                <a:ea typeface="游ゴシック" panose="020B0400000000000000" pitchFamily="50" charset="-128"/>
              </a:rPr>
              <a:t>と</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en-US" altLang="ja-JP" sz="1600" dirty="0" smtClean="0">
                <a:solidFill>
                  <a:srgbClr val="D55B7E"/>
                </a:solidFill>
                <a:latin typeface="游ゴシック" panose="020B0400000000000000" pitchFamily="50" charset="-128"/>
                <a:ea typeface="游ゴシック" panose="020B0400000000000000" pitchFamily="50" charset="-128"/>
              </a:rPr>
              <a:t>?&gt;</a:t>
            </a:r>
          </a:p>
          <a:p>
            <a:r>
              <a:rPr lang="ja-JP" altLang="en-US" sz="1600" dirty="0" smtClean="0">
                <a:solidFill>
                  <a:srgbClr val="D55B7E"/>
                </a:solidFill>
                <a:latin typeface="游ゴシック" panose="020B0400000000000000" pitchFamily="50" charset="-128"/>
                <a:ea typeface="游ゴシック" panose="020B0400000000000000" pitchFamily="50" charset="-128"/>
              </a:rPr>
              <a:t>の間に記述する</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p:txBody>
      </p:sp>
      <p:sp>
        <p:nvSpPr>
          <p:cNvPr id="7" name="コンテンツ プレースホルダー 2"/>
          <p:cNvSpPr txBox="1">
            <a:spLocks/>
          </p:cNvSpPr>
          <p:nvPr/>
        </p:nvSpPr>
        <p:spPr>
          <a:xfrm>
            <a:off x="2587141" y="4569852"/>
            <a:ext cx="9323882" cy="1898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bg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bg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bg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bg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bg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err="1" smtClean="0"/>
              <a:t>index.php</a:t>
            </a:r>
            <a:r>
              <a:rPr lang="ja-JP" altLang="en-US" sz="2400" dirty="0" smtClean="0"/>
              <a:t>や</a:t>
            </a:r>
            <a:r>
              <a:rPr lang="en-US" altLang="ja-JP" sz="2400" dirty="0" smtClean="0"/>
              <a:t>index.html</a:t>
            </a:r>
            <a:r>
              <a:rPr lang="ja-JP" altLang="en-US" sz="2400" dirty="0" smtClean="0"/>
              <a:t>などの名前のファイルの場合、アクセスするときにファイル名を記述しなくてもよい</a:t>
            </a:r>
            <a:endParaRPr lang="en-US" altLang="ja-JP" sz="2400" dirty="0" smtClean="0"/>
          </a:p>
          <a:p>
            <a:r>
              <a:rPr lang="ja-JP" altLang="en-US" sz="2400" dirty="0" smtClean="0"/>
              <a:t>どのファイル名が記述しなくてもよいようにするかは</a:t>
            </a:r>
            <a:r>
              <a:rPr lang="en-US" altLang="ja-JP" sz="2400" dirty="0" err="1" smtClean="0"/>
              <a:t>WebApp</a:t>
            </a:r>
            <a:r>
              <a:rPr lang="ja-JP" altLang="en-US" sz="2400" dirty="0" smtClean="0"/>
              <a:t>の設定から変更可能</a:t>
            </a:r>
            <a:endParaRPr lang="ja-JP" altLang="en-US" sz="2400" dirty="0"/>
          </a:p>
        </p:txBody>
      </p:sp>
      <p:sp>
        <p:nvSpPr>
          <p:cNvPr id="8" name="テキスト ボックス 7"/>
          <p:cNvSpPr txBox="1"/>
          <p:nvPr/>
        </p:nvSpPr>
        <p:spPr>
          <a:xfrm>
            <a:off x="6930565" y="5963154"/>
            <a:ext cx="4866693" cy="338554"/>
          </a:xfrm>
          <a:prstGeom prst="rect">
            <a:avLst/>
          </a:prstGeom>
          <a:noFill/>
        </p:spPr>
        <p:txBody>
          <a:bodyPr wrap="square" rtlCol="0">
            <a:spAutoFit/>
          </a:bodyPr>
          <a:lstStyle/>
          <a:p>
            <a:r>
              <a:rPr lang="en-US" altLang="ja-JP" sz="1600" dirty="0">
                <a:solidFill>
                  <a:schemeClr val="bg1"/>
                </a:solidFill>
                <a:latin typeface="游ゴシック" panose="020B0400000000000000" pitchFamily="50" charset="-128"/>
                <a:ea typeface="游ゴシック" panose="020B0400000000000000" pitchFamily="50" charset="-128"/>
              </a:rPr>
              <a:t>※</a:t>
            </a:r>
            <a:r>
              <a:rPr lang="ja-JP" altLang="en-US" sz="1600" dirty="0" smtClean="0">
                <a:solidFill>
                  <a:schemeClr val="bg1"/>
                </a:solidFill>
                <a:latin typeface="游ゴシック" panose="020B0400000000000000" pitchFamily="50" charset="-128"/>
                <a:ea typeface="游ゴシック" panose="020B0400000000000000" pitchFamily="50" charset="-128"/>
              </a:rPr>
              <a:t>アプリケーション設定 </a:t>
            </a:r>
            <a:r>
              <a:rPr lang="en-US" altLang="ja-JP" sz="1600" dirty="0" smtClean="0">
                <a:solidFill>
                  <a:schemeClr val="bg1"/>
                </a:solidFill>
                <a:latin typeface="游ゴシック" panose="020B0400000000000000" pitchFamily="50" charset="-128"/>
                <a:ea typeface="游ゴシック" panose="020B0400000000000000" pitchFamily="50" charset="-128"/>
              </a:rPr>
              <a:t>&gt; </a:t>
            </a:r>
            <a:r>
              <a:rPr lang="ja-JP" altLang="en-US" sz="1600" dirty="0" smtClean="0">
                <a:solidFill>
                  <a:schemeClr val="bg1"/>
                </a:solidFill>
                <a:latin typeface="游ゴシック" panose="020B0400000000000000" pitchFamily="50" charset="-128"/>
                <a:ea typeface="游ゴシック" panose="020B0400000000000000" pitchFamily="50" charset="-128"/>
              </a:rPr>
              <a:t>既定のドキュメント</a:t>
            </a:r>
            <a:endParaRPr lang="en-US" altLang="ja-JP" sz="1600" dirty="0" smtClean="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073554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解説：</a:t>
            </a:r>
            <a:r>
              <a:rPr lang="en-US" altLang="ja-JP" dirty="0" smtClean="0"/>
              <a:t>PHP</a:t>
            </a:r>
            <a:r>
              <a:rPr lang="ja-JP" altLang="en-US" dirty="0" smtClean="0"/>
              <a:t>の</a:t>
            </a:r>
            <a:r>
              <a:rPr lang="ja-JP" altLang="en-US" dirty="0" smtClean="0"/>
              <a:t>バージョン指定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PHP</a:t>
            </a:r>
            <a:r>
              <a:rPr kumimoji="1" lang="ja-JP" altLang="en-US" dirty="0" smtClean="0"/>
              <a:t>の</a:t>
            </a:r>
            <a:r>
              <a:rPr kumimoji="1" lang="ja-JP" altLang="en-US" dirty="0" smtClean="0"/>
              <a:t>バージョンを指定したい場合はアプリケーション設定から行う</a:t>
            </a:r>
            <a:endParaRPr kumimoji="1" lang="ja-JP" altLang="en-US" dirty="0"/>
          </a:p>
        </p:txBody>
      </p:sp>
      <p:pic>
        <p:nvPicPr>
          <p:cNvPr id="4" name="図 3"/>
          <p:cNvPicPr>
            <a:picLocks noChangeAspect="1"/>
          </p:cNvPicPr>
          <p:nvPr/>
        </p:nvPicPr>
        <p:blipFill>
          <a:blip r:embed="rId2"/>
          <a:stretch>
            <a:fillRect/>
          </a:stretch>
        </p:blipFill>
        <p:spPr>
          <a:xfrm>
            <a:off x="2653047" y="2615329"/>
            <a:ext cx="2538669" cy="4021574"/>
          </a:xfrm>
          <a:prstGeom prst="rect">
            <a:avLst/>
          </a:prstGeom>
        </p:spPr>
      </p:pic>
      <p:pic>
        <p:nvPicPr>
          <p:cNvPr id="5" name="図 4"/>
          <p:cNvPicPr>
            <a:picLocks noChangeAspect="1"/>
          </p:cNvPicPr>
          <p:nvPr/>
        </p:nvPicPr>
        <p:blipFill>
          <a:blip r:embed="rId3"/>
          <a:stretch>
            <a:fillRect/>
          </a:stretch>
        </p:blipFill>
        <p:spPr>
          <a:xfrm>
            <a:off x="6615034" y="4338650"/>
            <a:ext cx="5402369" cy="574931"/>
          </a:xfrm>
          <a:prstGeom prst="rect">
            <a:avLst/>
          </a:prstGeom>
        </p:spPr>
      </p:pic>
      <p:sp>
        <p:nvSpPr>
          <p:cNvPr id="7" name="右矢印 6"/>
          <p:cNvSpPr/>
          <p:nvPr/>
        </p:nvSpPr>
        <p:spPr>
          <a:xfrm>
            <a:off x="5371386" y="4123218"/>
            <a:ext cx="987098" cy="1157120"/>
          </a:xfrm>
          <a:prstGeom prst="rightArrow">
            <a:avLst/>
          </a:prstGeom>
          <a:solidFill>
            <a:schemeClr val="accent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018189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正方形/長方形 3"/>
          <p:cNvSpPr/>
          <p:nvPr/>
        </p:nvSpPr>
        <p:spPr>
          <a:xfrm>
            <a:off x="0" y="3459994"/>
            <a:ext cx="11047751" cy="2431140"/>
          </a:xfrm>
          <a:prstGeom prst="rect">
            <a:avLst/>
          </a:prstGeom>
          <a:solidFill>
            <a:schemeClr val="dk1">
              <a:alpha val="3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46154" y="3840877"/>
            <a:ext cx="10515600" cy="1309609"/>
          </a:xfrm>
        </p:spPr>
        <p:txBody>
          <a:bodyPr>
            <a:normAutofit/>
          </a:bodyPr>
          <a:lstStyle/>
          <a:p>
            <a:r>
              <a:rPr lang="ja-JP" altLang="en-US" sz="4800" dirty="0" smtClean="0">
                <a:solidFill>
                  <a:schemeClr val="bg1"/>
                </a:solidFill>
              </a:rPr>
              <a:t>自由課題：基礎編</a:t>
            </a:r>
            <a:endParaRPr kumimoji="1" lang="ja-JP" altLang="en-US" sz="4800" dirty="0">
              <a:solidFill>
                <a:schemeClr val="bg1"/>
              </a:solidFill>
            </a:endParaRPr>
          </a:p>
        </p:txBody>
      </p:sp>
    </p:spTree>
    <p:extLst>
      <p:ext uri="{BB962C8B-B14F-4D97-AF65-F5344CB8AC3E}">
        <p14:creationId xmlns:p14="http://schemas.microsoft.com/office/powerpoint/2010/main" val="1869858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自由課題：基礎編</a:t>
            </a:r>
            <a:endParaRPr kumimoji="1" lang="ja-JP" altLang="en-US" dirty="0"/>
          </a:p>
        </p:txBody>
      </p:sp>
      <p:sp>
        <p:nvSpPr>
          <p:cNvPr id="3" name="コンテンツ プレースホルダー 2"/>
          <p:cNvSpPr>
            <a:spLocks noGrp="1"/>
          </p:cNvSpPr>
          <p:nvPr>
            <p:ph idx="1"/>
          </p:nvPr>
        </p:nvSpPr>
        <p:spPr>
          <a:xfrm>
            <a:off x="2473377" y="1247222"/>
            <a:ext cx="9323882" cy="4506678"/>
          </a:xfrm>
        </p:spPr>
        <p:txBody>
          <a:bodyPr>
            <a:normAutofit/>
          </a:bodyPr>
          <a:lstStyle/>
          <a:p>
            <a:pPr>
              <a:lnSpc>
                <a:spcPct val="150000"/>
              </a:lnSpc>
            </a:pPr>
            <a:r>
              <a:rPr kumimoji="1" lang="en-US" altLang="ja-JP" sz="2400" dirty="0" err="1" smtClean="0"/>
              <a:t>WebApp</a:t>
            </a:r>
            <a:r>
              <a:rPr kumimoji="1" lang="ja-JP" altLang="en-US" sz="2400" dirty="0" smtClean="0"/>
              <a:t>の作成方法と、</a:t>
            </a:r>
            <a:r>
              <a:rPr kumimoji="1" lang="en-US" altLang="ja-JP" sz="2400" dirty="0" smtClean="0"/>
              <a:t>PHP</a:t>
            </a:r>
            <a:r>
              <a:rPr kumimoji="1" lang="ja-JP" altLang="en-US" sz="2400" dirty="0" smtClean="0"/>
              <a:t>と</a:t>
            </a:r>
            <a:r>
              <a:rPr kumimoji="1" lang="en-US" altLang="ja-JP" sz="2400" dirty="0" smtClean="0"/>
              <a:t>Node.js</a:t>
            </a:r>
            <a:r>
              <a:rPr kumimoji="1" lang="ja-JP" altLang="en-US" sz="2400" dirty="0" smtClean="0"/>
              <a:t>のアプリ配置方法を勉強したので</a:t>
            </a:r>
            <a:r>
              <a:rPr lang="ja-JP" altLang="en-US" sz="2400" dirty="0" smtClean="0"/>
              <a:t>、ここからは自由に好きなアプリを作って行きましょう</a:t>
            </a:r>
            <a:endParaRPr lang="en-US" altLang="ja-JP" sz="2400" dirty="0" smtClean="0"/>
          </a:p>
          <a:p>
            <a:pPr>
              <a:lnSpc>
                <a:spcPct val="150000"/>
              </a:lnSpc>
            </a:pPr>
            <a:r>
              <a:rPr lang="ja-JP" altLang="en-US" sz="2400" dirty="0" smtClean="0"/>
              <a:t>テンプレートを用意し</a:t>
            </a:r>
            <a:r>
              <a:rPr lang="ja-JP" altLang="en-US" sz="2400" dirty="0"/>
              <a:t>た</a:t>
            </a:r>
            <a:r>
              <a:rPr lang="ja-JP" altLang="en-US" sz="2400" dirty="0" smtClean="0"/>
              <a:t>のでここからダウンロードしてください</a:t>
            </a:r>
            <a:endParaRPr kumimoji="1" lang="en-US" altLang="ja-JP" sz="2400" dirty="0" smtClean="0"/>
          </a:p>
        </p:txBody>
      </p:sp>
      <p:sp>
        <p:nvSpPr>
          <p:cNvPr id="4" name="正方形/長方形 3"/>
          <p:cNvSpPr/>
          <p:nvPr/>
        </p:nvSpPr>
        <p:spPr>
          <a:xfrm>
            <a:off x="2661978" y="3269728"/>
            <a:ext cx="8946680" cy="461665"/>
          </a:xfrm>
          <a:prstGeom prst="rect">
            <a:avLst/>
          </a:prstGeom>
        </p:spPr>
        <p:txBody>
          <a:bodyPr wrap="none">
            <a:spAutoFit/>
          </a:bodyPr>
          <a:lstStyle/>
          <a:p>
            <a:r>
              <a:rPr lang="en-US" altLang="ja-JP" sz="2400" b="1" dirty="0">
                <a:solidFill>
                  <a:srgbClr val="92D050"/>
                </a:solidFill>
                <a:latin typeface="游ゴシック" panose="020B0400000000000000" pitchFamily="50" charset="-128"/>
                <a:ea typeface="游ゴシック" panose="020B0400000000000000" pitchFamily="50" charset="-128"/>
              </a:rPr>
              <a:t>https://github.com/garicchi/JazugStudentHandson201602</a:t>
            </a:r>
            <a:endParaRPr lang="ja-JP" altLang="en-US" sz="2400" b="1" dirty="0">
              <a:solidFill>
                <a:srgbClr val="92D050"/>
              </a:solidFill>
              <a:latin typeface="游ゴシック" panose="020B0400000000000000" pitchFamily="50" charset="-128"/>
              <a:ea typeface="游ゴシック" panose="020B0400000000000000" pitchFamily="50" charset="-128"/>
            </a:endParaRPr>
          </a:p>
        </p:txBody>
      </p:sp>
      <p:pic>
        <p:nvPicPr>
          <p:cNvPr id="6" name="図 5"/>
          <p:cNvPicPr>
            <a:picLocks noChangeAspect="1"/>
          </p:cNvPicPr>
          <p:nvPr/>
        </p:nvPicPr>
        <p:blipFill>
          <a:blip r:embed="rId2"/>
          <a:stretch>
            <a:fillRect/>
          </a:stretch>
        </p:blipFill>
        <p:spPr>
          <a:xfrm>
            <a:off x="2661978" y="3902211"/>
            <a:ext cx="6649871" cy="2691772"/>
          </a:xfrm>
          <a:prstGeom prst="rect">
            <a:avLst/>
          </a:prstGeom>
        </p:spPr>
      </p:pic>
      <p:sp>
        <p:nvSpPr>
          <p:cNvPr id="7" name="正方形/長方形 6"/>
          <p:cNvSpPr/>
          <p:nvPr/>
        </p:nvSpPr>
        <p:spPr>
          <a:xfrm>
            <a:off x="8464962" y="5279340"/>
            <a:ext cx="846887" cy="27145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endCxn id="7" idx="3"/>
          </p:cNvCxnSpPr>
          <p:nvPr/>
        </p:nvCxnSpPr>
        <p:spPr>
          <a:xfrm flipH="1">
            <a:off x="9311849" y="5076233"/>
            <a:ext cx="463216" cy="338834"/>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9775065" y="4709674"/>
            <a:ext cx="2031325" cy="461665"/>
          </a:xfrm>
          <a:prstGeom prst="rect">
            <a:avLst/>
          </a:prstGeom>
          <a:noFill/>
        </p:spPr>
        <p:txBody>
          <a:bodyPr wrap="none" rtlCol="0">
            <a:spAutoFit/>
          </a:bodyPr>
          <a:lstStyle/>
          <a:p>
            <a:r>
              <a:rPr kumimoji="1" lang="ja-JP" altLang="en-US" sz="2400" dirty="0" smtClean="0">
                <a:solidFill>
                  <a:schemeClr val="bg1"/>
                </a:solidFill>
                <a:latin typeface="游ゴシック" panose="020B0400000000000000" pitchFamily="50" charset="-128"/>
                <a:ea typeface="游ゴシック" panose="020B0400000000000000" pitchFamily="50" charset="-128"/>
              </a:rPr>
              <a:t>ダウンロード</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695656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PHP - </a:t>
            </a:r>
            <a:r>
              <a:rPr lang="en-US" altLang="ja-JP" dirty="0" err="1" smtClean="0"/>
              <a:t>Todo</a:t>
            </a:r>
            <a:r>
              <a:rPr lang="ja-JP" altLang="en-US" dirty="0" smtClean="0"/>
              <a:t>アプリ</a:t>
            </a:r>
            <a:endParaRPr kumimoji="1" lang="ja-JP" altLang="en-US" dirty="0"/>
          </a:p>
        </p:txBody>
      </p:sp>
      <p:pic>
        <p:nvPicPr>
          <p:cNvPr id="4" name="図 3"/>
          <p:cNvPicPr>
            <a:picLocks noChangeAspect="1"/>
          </p:cNvPicPr>
          <p:nvPr/>
        </p:nvPicPr>
        <p:blipFill rotWithShape="1">
          <a:blip r:embed="rId2"/>
          <a:srcRect r="3087"/>
          <a:stretch/>
        </p:blipFill>
        <p:spPr>
          <a:xfrm>
            <a:off x="6890197" y="2676131"/>
            <a:ext cx="5190186" cy="4025057"/>
          </a:xfrm>
          <a:prstGeom prst="rect">
            <a:avLst/>
          </a:prstGeom>
        </p:spPr>
      </p:pic>
      <p:sp>
        <p:nvSpPr>
          <p:cNvPr id="6" name="テキスト ボックス 5"/>
          <p:cNvSpPr txBox="1"/>
          <p:nvPr/>
        </p:nvSpPr>
        <p:spPr>
          <a:xfrm>
            <a:off x="2252051" y="1079292"/>
            <a:ext cx="9828332" cy="400110"/>
          </a:xfrm>
          <a:prstGeom prst="rect">
            <a:avLst/>
          </a:prstGeom>
          <a:noFill/>
        </p:spPr>
        <p:txBody>
          <a:bodyPr wrap="non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名前と期限日を指定して</a:t>
            </a:r>
            <a:r>
              <a:rPr lang="en-US" altLang="ja-JP" sz="2000" dirty="0" smtClean="0">
                <a:solidFill>
                  <a:schemeClr val="bg1"/>
                </a:solidFill>
                <a:latin typeface="游ゴシック" panose="020B0400000000000000" pitchFamily="50" charset="-128"/>
                <a:ea typeface="游ゴシック" panose="020B0400000000000000" pitchFamily="50" charset="-128"/>
              </a:rPr>
              <a:t>Submit</a:t>
            </a:r>
            <a:r>
              <a:rPr lang="ja-JP" altLang="en-US" sz="2000" dirty="0" smtClean="0">
                <a:solidFill>
                  <a:schemeClr val="bg1"/>
                </a:solidFill>
                <a:latin typeface="游ゴシック" panose="020B0400000000000000" pitchFamily="50" charset="-128"/>
                <a:ea typeface="游ゴシック" panose="020B0400000000000000" pitchFamily="50" charset="-128"/>
              </a:rPr>
              <a:t>ボタンを押すとタスクが登録される</a:t>
            </a:r>
            <a:r>
              <a:rPr kumimoji="1" lang="ja-JP" altLang="en-US" sz="2000" dirty="0" smtClean="0">
                <a:solidFill>
                  <a:schemeClr val="bg1"/>
                </a:solidFill>
                <a:latin typeface="游ゴシック" panose="020B0400000000000000" pitchFamily="50" charset="-128"/>
                <a:ea typeface="游ゴシック" panose="020B0400000000000000" pitchFamily="50" charset="-128"/>
              </a:rPr>
              <a:t>簡易</a:t>
            </a:r>
            <a:r>
              <a:rPr kumimoji="1" lang="en-US" altLang="ja-JP" sz="2000" dirty="0" err="1" smtClean="0">
                <a:solidFill>
                  <a:schemeClr val="bg1"/>
                </a:solidFill>
                <a:latin typeface="游ゴシック" panose="020B0400000000000000" pitchFamily="50" charset="-128"/>
                <a:ea typeface="游ゴシック" panose="020B0400000000000000" pitchFamily="50" charset="-128"/>
              </a:rPr>
              <a:t>Todo</a:t>
            </a:r>
            <a:r>
              <a:rPr kumimoji="1" lang="ja-JP" altLang="en-US" sz="2000" dirty="0" smtClean="0">
                <a:solidFill>
                  <a:schemeClr val="bg1"/>
                </a:solidFill>
                <a:latin typeface="游ゴシック" panose="020B0400000000000000" pitchFamily="50" charset="-128"/>
                <a:ea typeface="游ゴシック" panose="020B0400000000000000" pitchFamily="50" charset="-128"/>
              </a:rPr>
              <a:t>アプリ</a:t>
            </a:r>
            <a:endParaRPr kumimoji="1" lang="ja-JP" altLang="en-US" sz="2000" dirty="0">
              <a:solidFill>
                <a:schemeClr val="bg1"/>
              </a:solidFill>
              <a:latin typeface="游ゴシック" panose="020B0400000000000000" pitchFamily="50" charset="-128"/>
              <a:ea typeface="游ゴシック" panose="020B0400000000000000" pitchFamily="50" charset="-128"/>
            </a:endParaRPr>
          </a:p>
        </p:txBody>
      </p:sp>
      <p:sp>
        <p:nvSpPr>
          <p:cNvPr id="7" name="テキスト ボックス 6"/>
          <p:cNvSpPr txBox="1"/>
          <p:nvPr/>
        </p:nvSpPr>
        <p:spPr>
          <a:xfrm>
            <a:off x="2252051" y="1618201"/>
            <a:ext cx="8233344" cy="400110"/>
          </a:xfrm>
          <a:prstGeom prst="rect">
            <a:avLst/>
          </a:prstGeom>
          <a:noFill/>
        </p:spPr>
        <p:txBody>
          <a:bodyPr wrap="none" rtlCol="0">
            <a:spAutoFit/>
          </a:bodyPr>
          <a:lstStyle/>
          <a:p>
            <a:r>
              <a:rPr lang="en-US" altLang="ja-JP" sz="2000" dirty="0" smtClean="0">
                <a:solidFill>
                  <a:schemeClr val="bg1"/>
                </a:solidFill>
                <a:latin typeface="游ゴシック" panose="020B0400000000000000" pitchFamily="50" charset="-128"/>
                <a:ea typeface="游ゴシック" panose="020B0400000000000000" pitchFamily="50" charset="-128"/>
              </a:rPr>
              <a:t>JazugStudentHandson201602</a:t>
            </a:r>
            <a:r>
              <a:rPr lang="ja-JP" altLang="en-US" sz="2000" dirty="0">
                <a:solidFill>
                  <a:schemeClr val="bg1"/>
                </a:solidFill>
                <a:latin typeface="游ゴシック" panose="020B0400000000000000" pitchFamily="50" charset="-128"/>
                <a:ea typeface="游ゴシック" panose="020B0400000000000000" pitchFamily="50" charset="-128"/>
              </a:rPr>
              <a:t> </a:t>
            </a:r>
            <a:r>
              <a:rPr lang="en-US" altLang="ja-JP" sz="2000" dirty="0" smtClean="0">
                <a:solidFill>
                  <a:schemeClr val="bg1"/>
                </a:solidFill>
                <a:latin typeface="游ゴシック" panose="020B0400000000000000" pitchFamily="50" charset="-128"/>
                <a:ea typeface="游ゴシック" panose="020B0400000000000000" pitchFamily="50" charset="-128"/>
              </a:rPr>
              <a:t>/ </a:t>
            </a:r>
            <a:r>
              <a:rPr lang="en-US" altLang="ja-JP" sz="2000" dirty="0" err="1" smtClean="0">
                <a:solidFill>
                  <a:schemeClr val="bg1"/>
                </a:solidFill>
                <a:latin typeface="游ゴシック" panose="020B0400000000000000" pitchFamily="50" charset="-128"/>
                <a:ea typeface="游ゴシック" panose="020B0400000000000000" pitchFamily="50" charset="-128"/>
              </a:rPr>
              <a:t>php</a:t>
            </a:r>
            <a:r>
              <a:rPr lang="en-US" altLang="ja-JP" sz="2000" dirty="0">
                <a:solidFill>
                  <a:schemeClr val="bg1"/>
                </a:solidFill>
                <a:latin typeface="游ゴシック" panose="020B0400000000000000" pitchFamily="50" charset="-128"/>
                <a:ea typeface="游ゴシック" panose="020B0400000000000000" pitchFamily="50" charset="-128"/>
              </a:rPr>
              <a:t> </a:t>
            </a:r>
            <a:r>
              <a:rPr lang="en-US" altLang="ja-JP" sz="2000" dirty="0" smtClean="0">
                <a:solidFill>
                  <a:schemeClr val="bg1"/>
                </a:solidFill>
                <a:latin typeface="游ゴシック" panose="020B0400000000000000" pitchFamily="50" charset="-128"/>
                <a:ea typeface="游ゴシック" panose="020B0400000000000000" pitchFamily="50" charset="-128"/>
              </a:rPr>
              <a:t>/ </a:t>
            </a:r>
            <a:r>
              <a:rPr lang="en-US" altLang="ja-JP" sz="2000" dirty="0" err="1" smtClean="0">
                <a:solidFill>
                  <a:schemeClr val="bg1"/>
                </a:solidFill>
                <a:latin typeface="游ゴシック" panose="020B0400000000000000" pitchFamily="50" charset="-128"/>
                <a:ea typeface="游ゴシック" panose="020B0400000000000000" pitchFamily="50" charset="-128"/>
              </a:rPr>
              <a:t>todo</a:t>
            </a:r>
            <a:r>
              <a:rPr lang="en-US" altLang="ja-JP" sz="2000" dirty="0" smtClean="0">
                <a:solidFill>
                  <a:schemeClr val="bg1"/>
                </a:solidFill>
                <a:latin typeface="游ゴシック" panose="020B0400000000000000" pitchFamily="50" charset="-128"/>
                <a:ea typeface="游ゴシック" panose="020B0400000000000000" pitchFamily="50" charset="-128"/>
              </a:rPr>
              <a:t> </a:t>
            </a:r>
            <a:r>
              <a:rPr lang="ja-JP" altLang="en-US" sz="2000" dirty="0" smtClean="0">
                <a:solidFill>
                  <a:schemeClr val="bg1"/>
                </a:solidFill>
                <a:latin typeface="游ゴシック" panose="020B0400000000000000" pitchFamily="50" charset="-128"/>
                <a:ea typeface="游ゴシック" panose="020B0400000000000000" pitchFamily="50" charset="-128"/>
              </a:rPr>
              <a:t>以下にある</a:t>
            </a:r>
            <a:r>
              <a:rPr lang="en-US" altLang="ja-JP" sz="2000" dirty="0" smtClean="0">
                <a:solidFill>
                  <a:schemeClr val="bg1"/>
                </a:solidFill>
                <a:latin typeface="游ゴシック" panose="020B0400000000000000" pitchFamily="50" charset="-128"/>
                <a:ea typeface="游ゴシック" panose="020B0400000000000000" pitchFamily="50" charset="-128"/>
              </a:rPr>
              <a:t>3</a:t>
            </a:r>
            <a:r>
              <a:rPr lang="ja-JP" altLang="en-US" sz="2000" dirty="0" err="1" smtClean="0">
                <a:solidFill>
                  <a:schemeClr val="bg1"/>
                </a:solidFill>
                <a:latin typeface="游ゴシック" panose="020B0400000000000000" pitchFamily="50" charset="-128"/>
                <a:ea typeface="游ゴシック" panose="020B0400000000000000" pitchFamily="50" charset="-128"/>
              </a:rPr>
              <a:t>つの</a:t>
            </a:r>
            <a:r>
              <a:rPr lang="ja-JP" altLang="en-US" sz="2000" dirty="0" smtClean="0">
                <a:solidFill>
                  <a:schemeClr val="bg1"/>
                </a:solidFill>
                <a:latin typeface="游ゴシック" panose="020B0400000000000000" pitchFamily="50" charset="-128"/>
                <a:ea typeface="游ゴシック" panose="020B0400000000000000" pitchFamily="50" charset="-128"/>
              </a:rPr>
              <a:t>ファイル</a:t>
            </a:r>
            <a:endParaRPr kumimoji="1" lang="ja-JP" altLang="en-US" sz="2000" dirty="0">
              <a:solidFill>
                <a:schemeClr val="bg1"/>
              </a:solidFill>
              <a:latin typeface="游ゴシック" panose="020B0400000000000000" pitchFamily="50" charset="-128"/>
              <a:ea typeface="游ゴシック" panose="020B0400000000000000" pitchFamily="50" charset="-128"/>
            </a:endParaRPr>
          </a:p>
        </p:txBody>
      </p:sp>
      <p:pic>
        <p:nvPicPr>
          <p:cNvPr id="8" name="図 7"/>
          <p:cNvPicPr>
            <a:picLocks noChangeAspect="1"/>
          </p:cNvPicPr>
          <p:nvPr/>
        </p:nvPicPr>
        <p:blipFill>
          <a:blip r:embed="rId3"/>
          <a:stretch>
            <a:fillRect/>
          </a:stretch>
        </p:blipFill>
        <p:spPr>
          <a:xfrm>
            <a:off x="943108" y="2676131"/>
            <a:ext cx="5086902" cy="2642977"/>
          </a:xfrm>
          <a:prstGeom prst="rect">
            <a:avLst/>
          </a:prstGeom>
        </p:spPr>
      </p:pic>
    </p:spTree>
    <p:extLst>
      <p:ext uri="{BB962C8B-B14F-4D97-AF65-F5344CB8AC3E}">
        <p14:creationId xmlns:p14="http://schemas.microsoft.com/office/powerpoint/2010/main" val="118611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管理</a:t>
            </a:r>
            <a:r>
              <a:rPr lang="ja-JP" altLang="en-US" dirty="0" smtClean="0"/>
              <a:t>ポータルの概要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Azure</a:t>
            </a:r>
            <a:r>
              <a:rPr kumimoji="1" lang="ja-JP" altLang="en-US" dirty="0" smtClean="0"/>
              <a:t>のリソースを管理、操作する</a:t>
            </a:r>
            <a:r>
              <a:rPr kumimoji="1" lang="en-US" altLang="ja-JP" dirty="0" smtClean="0"/>
              <a:t>Web</a:t>
            </a:r>
            <a:r>
              <a:rPr kumimoji="1" lang="ja-JP" altLang="en-US" dirty="0" smtClean="0"/>
              <a:t>アプリ</a:t>
            </a:r>
            <a:endParaRPr kumimoji="1" lang="ja-JP" altLang="en-US" dirty="0"/>
          </a:p>
        </p:txBody>
      </p:sp>
      <p:sp>
        <p:nvSpPr>
          <p:cNvPr id="4" name="テキスト ボックス 3"/>
          <p:cNvSpPr txBox="1"/>
          <p:nvPr/>
        </p:nvSpPr>
        <p:spPr>
          <a:xfrm>
            <a:off x="0" y="1324496"/>
            <a:ext cx="2361544" cy="1107996"/>
          </a:xfrm>
          <a:prstGeom prst="rect">
            <a:avLst/>
          </a:prstGeom>
          <a:noFill/>
        </p:spPr>
        <p:txBody>
          <a:bodyPr wrap="none" rtlCol="0">
            <a:spAutoFit/>
          </a:bodyPr>
          <a:lstStyle/>
          <a:p>
            <a:r>
              <a:rPr lang="en-US" altLang="ja-JP" dirty="0" smtClean="0">
                <a:solidFill>
                  <a:srgbClr val="D55B7E"/>
                </a:solidFill>
                <a:latin typeface="游ゴシック" panose="020B0400000000000000" pitchFamily="50" charset="-128"/>
                <a:ea typeface="游ゴシック" panose="020B0400000000000000" pitchFamily="50" charset="-128"/>
              </a:rPr>
              <a:t>※</a:t>
            </a:r>
            <a:r>
              <a:rPr lang="ja-JP" altLang="en-US" b="1" dirty="0" smtClean="0">
                <a:solidFill>
                  <a:srgbClr val="D55B7E"/>
                </a:solidFill>
                <a:latin typeface="游ゴシック" panose="020B0400000000000000" pitchFamily="50" charset="-128"/>
                <a:ea typeface="游ゴシック" panose="020B0400000000000000" pitchFamily="50" charset="-128"/>
              </a:rPr>
              <a:t>リソース</a:t>
            </a:r>
            <a:endParaRPr lang="en-US" altLang="ja-JP" b="1" dirty="0" smtClean="0">
              <a:solidFill>
                <a:srgbClr val="D55B7E"/>
              </a:solidFill>
              <a:latin typeface="游ゴシック" panose="020B0400000000000000" pitchFamily="50" charset="-128"/>
              <a:ea typeface="游ゴシック" panose="020B0400000000000000" pitchFamily="50" charset="-128"/>
            </a:endParaRPr>
          </a:p>
          <a:p>
            <a:r>
              <a:rPr kumimoji="1" lang="en-US" altLang="ja-JP" sz="1600" dirty="0" smtClean="0">
                <a:solidFill>
                  <a:srgbClr val="D55B7E"/>
                </a:solidFill>
                <a:latin typeface="游ゴシック" panose="020B0400000000000000" pitchFamily="50" charset="-128"/>
                <a:ea typeface="游ゴシック" panose="020B0400000000000000" pitchFamily="50" charset="-128"/>
              </a:rPr>
              <a:t>Web</a:t>
            </a:r>
            <a:r>
              <a:rPr kumimoji="1" lang="ja-JP" altLang="en-US" sz="1600" dirty="0" smtClean="0">
                <a:solidFill>
                  <a:srgbClr val="D55B7E"/>
                </a:solidFill>
                <a:latin typeface="游ゴシック" panose="020B0400000000000000" pitchFamily="50" charset="-128"/>
                <a:ea typeface="游ゴシック" panose="020B0400000000000000" pitchFamily="50" charset="-128"/>
              </a:rPr>
              <a:t>サイトや</a:t>
            </a:r>
            <a:endParaRPr kumimoji="1"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a:solidFill>
                  <a:srgbClr val="D55B7E"/>
                </a:solidFill>
                <a:latin typeface="游ゴシック" panose="020B0400000000000000" pitchFamily="50" charset="-128"/>
                <a:ea typeface="游ゴシック" panose="020B0400000000000000" pitchFamily="50" charset="-128"/>
              </a:rPr>
              <a:t>仮想</a:t>
            </a:r>
            <a:r>
              <a:rPr lang="ja-JP" altLang="en-US" sz="1600" dirty="0" smtClean="0">
                <a:solidFill>
                  <a:srgbClr val="D55B7E"/>
                </a:solidFill>
                <a:latin typeface="游ゴシック" panose="020B0400000000000000" pitchFamily="50" charset="-128"/>
                <a:ea typeface="游ゴシック" panose="020B0400000000000000" pitchFamily="50" charset="-128"/>
              </a:rPr>
              <a:t>マシンなど</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kumimoji="1" lang="en-US" altLang="ja-JP" sz="1600" dirty="0" smtClean="0">
                <a:solidFill>
                  <a:srgbClr val="D55B7E"/>
                </a:solidFill>
                <a:latin typeface="游ゴシック" panose="020B0400000000000000" pitchFamily="50" charset="-128"/>
                <a:ea typeface="游ゴシック" panose="020B0400000000000000" pitchFamily="50" charset="-128"/>
              </a:rPr>
              <a:t>Azure</a:t>
            </a:r>
            <a:r>
              <a:rPr kumimoji="1" lang="ja-JP" altLang="en-US" sz="1600" dirty="0" smtClean="0">
                <a:solidFill>
                  <a:srgbClr val="D55B7E"/>
                </a:solidFill>
                <a:latin typeface="游ゴシック" panose="020B0400000000000000" pitchFamily="50" charset="-128"/>
                <a:ea typeface="游ゴシック" panose="020B0400000000000000" pitchFamily="50" charset="-128"/>
              </a:rPr>
              <a:t>で構築できるもの</a:t>
            </a:r>
            <a:endParaRPr kumimoji="1" lang="ja-JP" altLang="en-US" sz="1600" dirty="0">
              <a:solidFill>
                <a:srgbClr val="D55B7E"/>
              </a:solidFill>
              <a:latin typeface="游ゴシック" panose="020B0400000000000000" pitchFamily="50" charset="-128"/>
              <a:ea typeface="游ゴシック" panose="020B0400000000000000" pitchFamily="50" charset="-128"/>
            </a:endParaRPr>
          </a:p>
        </p:txBody>
      </p:sp>
      <p:pic>
        <p:nvPicPr>
          <p:cNvPr id="5" name="図 4"/>
          <p:cNvPicPr>
            <a:picLocks noChangeAspect="1"/>
          </p:cNvPicPr>
          <p:nvPr/>
        </p:nvPicPr>
        <p:blipFill>
          <a:blip r:embed="rId2"/>
          <a:stretch>
            <a:fillRect/>
          </a:stretch>
        </p:blipFill>
        <p:spPr>
          <a:xfrm>
            <a:off x="4558915" y="2736282"/>
            <a:ext cx="7350177" cy="3447763"/>
          </a:xfrm>
          <a:prstGeom prst="rect">
            <a:avLst/>
          </a:prstGeom>
        </p:spPr>
      </p:pic>
      <p:sp>
        <p:nvSpPr>
          <p:cNvPr id="6" name="正方形/長方形 5"/>
          <p:cNvSpPr/>
          <p:nvPr/>
        </p:nvSpPr>
        <p:spPr>
          <a:xfrm>
            <a:off x="4558915" y="3159416"/>
            <a:ext cx="1214203" cy="239842"/>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61544" y="2715931"/>
            <a:ext cx="1620957" cy="338554"/>
          </a:xfrm>
          <a:prstGeom prst="rect">
            <a:avLst/>
          </a:prstGeom>
          <a:noFill/>
        </p:spPr>
        <p:txBody>
          <a:bodyPr wrap="none" rtlCol="0">
            <a:spAutoFit/>
          </a:bodyPr>
          <a:lstStyle/>
          <a:p>
            <a:r>
              <a:rPr lang="ja-JP" altLang="en-US" sz="1600" dirty="0" smtClean="0">
                <a:solidFill>
                  <a:schemeClr val="bg1"/>
                </a:solidFill>
                <a:latin typeface="游ゴシック" panose="020B0400000000000000" pitchFamily="50" charset="-128"/>
                <a:ea typeface="游ゴシック" panose="020B0400000000000000" pitchFamily="50" charset="-128"/>
              </a:rPr>
              <a:t>新規作成ボタン</a:t>
            </a:r>
            <a:endParaRPr kumimoji="1" lang="ja-JP" altLang="en-US" sz="1400" dirty="0">
              <a:solidFill>
                <a:schemeClr val="bg1"/>
              </a:solidFill>
              <a:latin typeface="游ゴシック" panose="020B0400000000000000" pitchFamily="50" charset="-128"/>
              <a:ea typeface="游ゴシック" panose="020B0400000000000000" pitchFamily="50" charset="-128"/>
            </a:endParaRPr>
          </a:p>
        </p:txBody>
      </p:sp>
      <p:cxnSp>
        <p:nvCxnSpPr>
          <p:cNvPr id="9" name="直線コネクタ 8"/>
          <p:cNvCxnSpPr>
            <a:stCxn id="7" idx="2"/>
            <a:endCxn id="6" idx="1"/>
          </p:cNvCxnSpPr>
          <p:nvPr/>
        </p:nvCxnSpPr>
        <p:spPr>
          <a:xfrm>
            <a:off x="3172023" y="3054485"/>
            <a:ext cx="1386892" cy="22485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7934200" y="2746458"/>
            <a:ext cx="2154180" cy="19161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7854367" y="2501254"/>
            <a:ext cx="1386892" cy="22485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361334" y="2162191"/>
            <a:ext cx="1572866" cy="307777"/>
          </a:xfrm>
          <a:prstGeom prst="rect">
            <a:avLst/>
          </a:prstGeom>
          <a:noFill/>
        </p:spPr>
        <p:txBody>
          <a:bodyPr wrap="none" rtlCol="0">
            <a:spAutoFit/>
          </a:bodyPr>
          <a:lstStyle/>
          <a:p>
            <a:r>
              <a:rPr kumimoji="1" lang="ja-JP" altLang="en-US" sz="1400" dirty="0" smtClean="0">
                <a:solidFill>
                  <a:schemeClr val="bg1"/>
                </a:solidFill>
                <a:latin typeface="游ゴシック" panose="020B0400000000000000" pitchFamily="50" charset="-128"/>
                <a:ea typeface="游ゴシック" panose="020B0400000000000000" pitchFamily="50" charset="-128"/>
              </a:rPr>
              <a:t>リソース検索</a:t>
            </a:r>
            <a:r>
              <a:rPr kumimoji="1" lang="en-US" altLang="ja-JP" sz="1400" dirty="0" smtClean="0">
                <a:solidFill>
                  <a:schemeClr val="bg1"/>
                </a:solidFill>
                <a:latin typeface="游ゴシック" panose="020B0400000000000000" pitchFamily="50" charset="-128"/>
                <a:ea typeface="游ゴシック" panose="020B0400000000000000" pitchFamily="50" charset="-128"/>
              </a:rPr>
              <a:t>Box</a:t>
            </a:r>
            <a:endParaRPr kumimoji="1" lang="ja-JP" altLang="en-US" sz="1400" dirty="0">
              <a:solidFill>
                <a:schemeClr val="bg1"/>
              </a:solidFill>
              <a:latin typeface="游ゴシック" panose="020B0400000000000000" pitchFamily="50" charset="-128"/>
              <a:ea typeface="游ゴシック" panose="020B0400000000000000" pitchFamily="50" charset="-128"/>
            </a:endParaRPr>
          </a:p>
        </p:txBody>
      </p:sp>
      <p:sp>
        <p:nvSpPr>
          <p:cNvPr id="17" name="正方形/長方形 16"/>
          <p:cNvSpPr/>
          <p:nvPr/>
        </p:nvSpPr>
        <p:spPr>
          <a:xfrm>
            <a:off x="4558915" y="3409434"/>
            <a:ext cx="1214203" cy="2421740"/>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3732551" y="4636865"/>
            <a:ext cx="826364" cy="194281"/>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312694" y="4286646"/>
            <a:ext cx="2159566" cy="307777"/>
          </a:xfrm>
          <a:prstGeom prst="rect">
            <a:avLst/>
          </a:prstGeom>
          <a:noFill/>
        </p:spPr>
        <p:txBody>
          <a:bodyPr wrap="none" rtlCol="0">
            <a:spAutoFit/>
          </a:bodyPr>
          <a:lstStyle/>
          <a:p>
            <a:r>
              <a:rPr kumimoji="1" lang="ja-JP" altLang="en-US" sz="1400" dirty="0" smtClean="0">
                <a:solidFill>
                  <a:schemeClr val="bg1"/>
                </a:solidFill>
                <a:latin typeface="游ゴシック" panose="020B0400000000000000" pitchFamily="50" charset="-128"/>
                <a:ea typeface="游ゴシック" panose="020B0400000000000000" pitchFamily="50" charset="-128"/>
              </a:rPr>
              <a:t>リソースのブックマーク</a:t>
            </a:r>
            <a:endParaRPr kumimoji="1" lang="ja-JP" altLang="en-US" sz="1400" dirty="0">
              <a:solidFill>
                <a:schemeClr val="bg1"/>
              </a:solidFill>
              <a:latin typeface="游ゴシック" panose="020B0400000000000000" pitchFamily="50" charset="-128"/>
              <a:ea typeface="游ゴシック" panose="020B0400000000000000" pitchFamily="50" charset="-128"/>
            </a:endParaRPr>
          </a:p>
        </p:txBody>
      </p:sp>
      <p:sp>
        <p:nvSpPr>
          <p:cNvPr id="21" name="正方形/長方形 20"/>
          <p:cNvSpPr/>
          <p:nvPr/>
        </p:nvSpPr>
        <p:spPr>
          <a:xfrm>
            <a:off x="5884951" y="3180941"/>
            <a:ext cx="5912308" cy="300310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p:cNvCxnSpPr/>
          <p:nvPr/>
        </p:nvCxnSpPr>
        <p:spPr>
          <a:xfrm flipV="1">
            <a:off x="8424472" y="6194221"/>
            <a:ext cx="256259" cy="23269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344689" y="6426913"/>
            <a:ext cx="2339102" cy="307777"/>
          </a:xfrm>
          <a:prstGeom prst="rect">
            <a:avLst/>
          </a:prstGeom>
          <a:noFill/>
        </p:spPr>
        <p:txBody>
          <a:bodyPr wrap="none" rtlCol="0">
            <a:spAutoFit/>
          </a:bodyPr>
          <a:lstStyle/>
          <a:p>
            <a:r>
              <a:rPr kumimoji="1" lang="ja-JP" altLang="en-US" sz="1400" dirty="0" smtClean="0">
                <a:solidFill>
                  <a:schemeClr val="bg1"/>
                </a:solidFill>
                <a:latin typeface="游ゴシック" panose="020B0400000000000000" pitchFamily="50" charset="-128"/>
                <a:ea typeface="游ゴシック" panose="020B0400000000000000" pitchFamily="50" charset="-128"/>
              </a:rPr>
              <a:t>リソースのダッシュボード</a:t>
            </a:r>
            <a:endParaRPr kumimoji="1" lang="ja-JP" altLang="en-US" sz="1400"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094214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a:t>
            </a:r>
            <a:r>
              <a:rPr kumimoji="1" lang="en-US" altLang="ja-JP" dirty="0" err="1" smtClean="0"/>
              <a:t>WebSocket</a:t>
            </a:r>
            <a:r>
              <a:rPr kumimoji="1" lang="ja-JP" altLang="en-US" dirty="0" smtClean="0"/>
              <a:t>注意点</a:t>
            </a:r>
            <a:endParaRPr kumimoji="1" lang="ja-JP" altLang="en-US" dirty="0"/>
          </a:p>
        </p:txBody>
      </p:sp>
      <p:sp>
        <p:nvSpPr>
          <p:cNvPr id="3" name="コンテンツ プレースホルダー 2"/>
          <p:cNvSpPr>
            <a:spLocks noGrp="1"/>
          </p:cNvSpPr>
          <p:nvPr>
            <p:ph idx="1"/>
          </p:nvPr>
        </p:nvSpPr>
        <p:spPr>
          <a:xfrm>
            <a:off x="2473377" y="1249249"/>
            <a:ext cx="9323882" cy="1114786"/>
          </a:xfrm>
        </p:spPr>
        <p:txBody>
          <a:bodyPr>
            <a:normAutofit lnSpcReduction="10000"/>
          </a:bodyPr>
          <a:lstStyle/>
          <a:p>
            <a:r>
              <a:rPr lang="ja-JP" altLang="en-US" sz="2400" dirty="0" smtClean="0"/>
              <a:t>デフォルトの設定では</a:t>
            </a:r>
            <a:r>
              <a:rPr lang="en-US" altLang="ja-JP" sz="2400" dirty="0" err="1" smtClean="0"/>
              <a:t>WebApp</a:t>
            </a:r>
            <a:r>
              <a:rPr lang="ja-JP" altLang="en-US" sz="2400" dirty="0" smtClean="0"/>
              <a:t>では</a:t>
            </a:r>
            <a:r>
              <a:rPr lang="en-US" altLang="ja-JP" sz="2400" dirty="0" err="1" smtClean="0"/>
              <a:t>WebSocket</a:t>
            </a:r>
            <a:r>
              <a:rPr lang="ja-JP" altLang="en-US" sz="2400" dirty="0" smtClean="0"/>
              <a:t>を使うことができない</a:t>
            </a:r>
            <a:endParaRPr lang="en-US" altLang="ja-JP" sz="2400" dirty="0" smtClean="0"/>
          </a:p>
          <a:p>
            <a:r>
              <a:rPr lang="ja-JP" altLang="en-US" sz="2400" dirty="0" smtClean="0"/>
              <a:t>アプリケーション設定から</a:t>
            </a:r>
            <a:r>
              <a:rPr lang="en-US" altLang="ja-JP" sz="2400" dirty="0" smtClean="0"/>
              <a:t>Web</a:t>
            </a:r>
            <a:r>
              <a:rPr lang="ja-JP" altLang="en-US" sz="2400" dirty="0" smtClean="0"/>
              <a:t>ソケットを「オン」にする</a:t>
            </a:r>
            <a:endParaRPr kumimoji="1" lang="ja-JP" altLang="en-US" sz="2400" dirty="0"/>
          </a:p>
        </p:txBody>
      </p:sp>
      <p:pic>
        <p:nvPicPr>
          <p:cNvPr id="5" name="図 4"/>
          <p:cNvPicPr>
            <a:picLocks noChangeAspect="1"/>
          </p:cNvPicPr>
          <p:nvPr/>
        </p:nvPicPr>
        <p:blipFill>
          <a:blip r:embed="rId2"/>
          <a:stretch>
            <a:fillRect/>
          </a:stretch>
        </p:blipFill>
        <p:spPr>
          <a:xfrm>
            <a:off x="4146996" y="2710857"/>
            <a:ext cx="6831103" cy="4089472"/>
          </a:xfrm>
          <a:prstGeom prst="rect">
            <a:avLst/>
          </a:prstGeom>
        </p:spPr>
      </p:pic>
      <p:sp>
        <p:nvSpPr>
          <p:cNvPr id="6" name="正方形/長方形 5"/>
          <p:cNvSpPr/>
          <p:nvPr/>
        </p:nvSpPr>
        <p:spPr>
          <a:xfrm>
            <a:off x="4317965" y="6064952"/>
            <a:ext cx="2057077" cy="297211"/>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615034" y="4955222"/>
            <a:ext cx="2400177" cy="312237"/>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728797" y="3266233"/>
            <a:ext cx="431857" cy="40424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2413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自由</a:t>
            </a:r>
            <a:r>
              <a:rPr lang="ja-JP" altLang="en-US" dirty="0" smtClean="0"/>
              <a:t>課題：基礎編</a:t>
            </a:r>
            <a:endParaRPr kumimoji="1" lang="ja-JP" altLang="en-US" dirty="0"/>
          </a:p>
        </p:txBody>
      </p:sp>
      <p:sp>
        <p:nvSpPr>
          <p:cNvPr id="3" name="コンテンツ プレースホルダー 2"/>
          <p:cNvSpPr>
            <a:spLocks noGrp="1"/>
          </p:cNvSpPr>
          <p:nvPr>
            <p:ph idx="1"/>
          </p:nvPr>
        </p:nvSpPr>
        <p:spPr>
          <a:xfrm>
            <a:off x="2473377" y="1221465"/>
            <a:ext cx="9323882" cy="4506678"/>
          </a:xfrm>
        </p:spPr>
        <p:txBody>
          <a:bodyPr>
            <a:normAutofit/>
          </a:bodyPr>
          <a:lstStyle/>
          <a:p>
            <a:pPr>
              <a:lnSpc>
                <a:spcPct val="150000"/>
              </a:lnSpc>
            </a:pPr>
            <a:r>
              <a:rPr lang="ja-JP" altLang="en-US" sz="2400" dirty="0" smtClean="0"/>
              <a:t>用意したテンプレートをテキトーにいじって</a:t>
            </a:r>
            <a:r>
              <a:rPr lang="en-US" altLang="ja-JP" sz="2400" dirty="0" smtClean="0"/>
              <a:t>Azure</a:t>
            </a:r>
            <a:r>
              <a:rPr lang="ja-JP" altLang="en-US" sz="2400" dirty="0" smtClean="0"/>
              <a:t>で動くオリジナルな</a:t>
            </a:r>
            <a:r>
              <a:rPr lang="en-US" altLang="ja-JP" sz="2400" dirty="0" smtClean="0"/>
              <a:t>Web</a:t>
            </a:r>
            <a:r>
              <a:rPr lang="ja-JP" altLang="en-US" sz="2400" dirty="0" smtClean="0"/>
              <a:t>アプリをつくろう！</a:t>
            </a:r>
            <a:endParaRPr lang="en-US" altLang="ja-JP" sz="2400" dirty="0" smtClean="0"/>
          </a:p>
          <a:p>
            <a:pPr>
              <a:lnSpc>
                <a:spcPct val="150000"/>
              </a:lnSpc>
            </a:pPr>
            <a:r>
              <a:rPr lang="en-US" altLang="ja-JP" sz="2400" dirty="0" err="1"/>
              <a:t>c</a:t>
            </a:r>
            <a:r>
              <a:rPr kumimoji="1" lang="en-US" altLang="ja-JP" sz="2400" dirty="0" err="1" smtClean="0"/>
              <a:t>ss</a:t>
            </a:r>
            <a:r>
              <a:rPr kumimoji="1" lang="ja-JP" altLang="en-US" sz="2400" dirty="0" smtClean="0"/>
              <a:t>をいじってデザインを変えるもよし、プログラムをいじって新しい機能を追加するもよし</a:t>
            </a:r>
            <a:endParaRPr kumimoji="1" lang="en-US" altLang="ja-JP" sz="2400" dirty="0" smtClean="0"/>
          </a:p>
          <a:p>
            <a:pPr>
              <a:lnSpc>
                <a:spcPct val="150000"/>
              </a:lnSpc>
            </a:pPr>
            <a:r>
              <a:rPr lang="ja-JP" altLang="en-US" sz="2400" b="1" dirty="0" smtClean="0">
                <a:solidFill>
                  <a:srgbClr val="92D050"/>
                </a:solidFill>
              </a:rPr>
              <a:t>困ったら周りのスタッフに話しかけてください</a:t>
            </a:r>
            <a:endParaRPr kumimoji="1" lang="ja-JP" altLang="en-US" sz="2400" b="1" dirty="0">
              <a:solidFill>
                <a:srgbClr val="92D050"/>
              </a:solidFill>
            </a:endParaRPr>
          </a:p>
        </p:txBody>
      </p:sp>
    </p:spTree>
    <p:extLst>
      <p:ext uri="{BB962C8B-B14F-4D97-AF65-F5344CB8AC3E}">
        <p14:creationId xmlns:p14="http://schemas.microsoft.com/office/powerpoint/2010/main" val="848457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4" name="正方形/長方形 3"/>
          <p:cNvSpPr/>
          <p:nvPr/>
        </p:nvSpPr>
        <p:spPr>
          <a:xfrm>
            <a:off x="0" y="3459994"/>
            <a:ext cx="11047751" cy="2431140"/>
          </a:xfrm>
          <a:prstGeom prst="rect">
            <a:avLst/>
          </a:prstGeom>
          <a:solidFill>
            <a:schemeClr val="dk1">
              <a:alpha val="34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46154" y="3840877"/>
            <a:ext cx="10515600" cy="1309609"/>
          </a:xfrm>
        </p:spPr>
        <p:txBody>
          <a:bodyPr>
            <a:normAutofit/>
          </a:bodyPr>
          <a:lstStyle/>
          <a:p>
            <a:r>
              <a:rPr lang="ja-JP" altLang="en-US" sz="4800" dirty="0" smtClean="0">
                <a:solidFill>
                  <a:schemeClr val="bg1"/>
                </a:solidFill>
              </a:rPr>
              <a:t>自由課題：</a:t>
            </a:r>
            <a:r>
              <a:rPr lang="ja-JP" altLang="en-US" sz="4800" dirty="0">
                <a:solidFill>
                  <a:schemeClr val="bg1"/>
                </a:solidFill>
              </a:rPr>
              <a:t>応用編</a:t>
            </a:r>
            <a:endParaRPr kumimoji="1" lang="ja-JP" altLang="en-US" sz="4800" dirty="0">
              <a:solidFill>
                <a:schemeClr val="bg1"/>
              </a:solidFill>
            </a:endParaRPr>
          </a:p>
        </p:txBody>
      </p:sp>
    </p:spTree>
    <p:extLst>
      <p:ext uri="{BB962C8B-B14F-4D97-AF65-F5344CB8AC3E}">
        <p14:creationId xmlns:p14="http://schemas.microsoft.com/office/powerpoint/2010/main" val="1351030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自由課題</a:t>
            </a:r>
            <a:r>
              <a:rPr kumimoji="1" lang="en-US" altLang="ja-JP" dirty="0" smtClean="0"/>
              <a:t>(</a:t>
            </a:r>
            <a:r>
              <a:rPr kumimoji="1" lang="ja-JP" altLang="en-US" dirty="0" smtClean="0"/>
              <a:t>応用編</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2271252" y="1353993"/>
            <a:ext cx="9673491" cy="4506678"/>
          </a:xfrm>
        </p:spPr>
        <p:txBody>
          <a:bodyPr/>
          <a:lstStyle/>
          <a:p>
            <a:r>
              <a:rPr lang="ja-JP" altLang="en-US" dirty="0"/>
              <a:t>基礎</a:t>
            </a:r>
            <a:r>
              <a:rPr lang="ja-JP" altLang="en-US" dirty="0" smtClean="0"/>
              <a:t>課題に飽きた人は応用課題をしましょう</a:t>
            </a:r>
            <a:endParaRPr lang="en-US" altLang="ja-JP" dirty="0" smtClean="0"/>
          </a:p>
          <a:p>
            <a:endParaRPr lang="en-US" altLang="ja-JP" dirty="0" smtClean="0"/>
          </a:p>
          <a:p>
            <a:r>
              <a:rPr lang="ja-JP" altLang="en-US" dirty="0" smtClean="0"/>
              <a:t>応用課題は</a:t>
            </a:r>
            <a:r>
              <a:rPr lang="ja-JP" altLang="en-US" dirty="0"/>
              <a:t>以下</a:t>
            </a:r>
            <a:r>
              <a:rPr lang="ja-JP" altLang="en-US" dirty="0" smtClean="0"/>
              <a:t>の</a:t>
            </a:r>
            <a:r>
              <a:rPr lang="en-US" altLang="ja-JP" dirty="0" smtClean="0"/>
              <a:t>2</a:t>
            </a:r>
            <a:r>
              <a:rPr lang="ja-JP" altLang="en-US" dirty="0" smtClean="0"/>
              <a:t>つ</a:t>
            </a:r>
            <a:endParaRPr lang="en-US" altLang="ja-JP" dirty="0" smtClean="0"/>
          </a:p>
          <a:p>
            <a:pPr lvl="1"/>
            <a:r>
              <a:rPr lang="en-US" altLang="ja-JP" dirty="0" smtClean="0"/>
              <a:t>PHP</a:t>
            </a:r>
            <a:r>
              <a:rPr lang="ja-JP" altLang="en-US" dirty="0" smtClean="0"/>
              <a:t>から</a:t>
            </a:r>
            <a:r>
              <a:rPr lang="en-US" altLang="ja-JP" dirty="0" smtClean="0"/>
              <a:t>MySQL</a:t>
            </a:r>
            <a:r>
              <a:rPr lang="ja-JP" altLang="en-US" dirty="0" err="1" smtClean="0"/>
              <a:t>への</a:t>
            </a:r>
            <a:r>
              <a:rPr lang="ja-JP" altLang="en-US" dirty="0" smtClean="0"/>
              <a:t>接続 </a:t>
            </a:r>
            <a:r>
              <a:rPr lang="en-US" altLang="ja-JP" dirty="0" smtClean="0"/>
              <a:t>(</a:t>
            </a:r>
            <a:r>
              <a:rPr lang="en-US" altLang="ja-JP" dirty="0" err="1" smtClean="0"/>
              <a:t>VisualStudio</a:t>
            </a:r>
            <a:r>
              <a:rPr lang="ja-JP" altLang="en-US" dirty="0" smtClean="0"/>
              <a:t>ユーザー以外の人向け</a:t>
            </a:r>
            <a:r>
              <a:rPr lang="en-US" altLang="ja-JP" dirty="0" smtClean="0"/>
              <a:t>)</a:t>
            </a:r>
          </a:p>
          <a:p>
            <a:pPr lvl="1"/>
            <a:r>
              <a:rPr lang="en-US" altLang="ja-JP" dirty="0" smtClean="0"/>
              <a:t>ASP.net</a:t>
            </a:r>
            <a:r>
              <a:rPr lang="ja-JP" altLang="en-US" dirty="0"/>
              <a:t>に</a:t>
            </a:r>
            <a:r>
              <a:rPr lang="ja-JP" altLang="en-US" dirty="0" smtClean="0"/>
              <a:t>よる</a:t>
            </a:r>
            <a:r>
              <a:rPr lang="en-US" altLang="ja-JP" dirty="0" smtClean="0"/>
              <a:t>Web</a:t>
            </a:r>
            <a:r>
              <a:rPr lang="ja-JP" altLang="en-US" dirty="0" smtClean="0"/>
              <a:t>サイトのデプロイ </a:t>
            </a:r>
            <a:r>
              <a:rPr lang="en-US" altLang="ja-JP" dirty="0" smtClean="0"/>
              <a:t>(</a:t>
            </a:r>
            <a:r>
              <a:rPr lang="en-US" altLang="ja-JP" dirty="0" err="1" smtClean="0"/>
              <a:t>VisualStudio</a:t>
            </a:r>
            <a:r>
              <a:rPr lang="ja-JP" altLang="en-US" dirty="0" smtClean="0"/>
              <a:t>ユーザー向け</a:t>
            </a:r>
            <a:r>
              <a:rPr lang="en-US" altLang="ja-JP" dirty="0" smtClean="0"/>
              <a:t>)</a:t>
            </a:r>
          </a:p>
          <a:p>
            <a:endParaRPr lang="en-US" altLang="ja-JP" dirty="0" smtClean="0"/>
          </a:p>
          <a:p>
            <a:r>
              <a:rPr lang="ja-JP" altLang="en-US" dirty="0"/>
              <a:t>応用</a:t>
            </a:r>
            <a:r>
              <a:rPr lang="ja-JP" altLang="en-US" dirty="0" smtClean="0"/>
              <a:t>課題はめんどくさいことが多いので時間がたりなかったらぜひ家に持って帰って続きをしてください</a:t>
            </a:r>
            <a:endParaRPr lang="en-US" altLang="ja-JP" dirty="0" smtClean="0"/>
          </a:p>
        </p:txBody>
      </p:sp>
    </p:spTree>
    <p:extLst>
      <p:ext uri="{BB962C8B-B14F-4D97-AF65-F5344CB8AC3E}">
        <p14:creationId xmlns:p14="http://schemas.microsoft.com/office/powerpoint/2010/main" val="4079247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2462981" y="3303638"/>
            <a:ext cx="9334278" cy="2527535"/>
          </a:xfrm>
        </p:spPr>
        <p:txBody>
          <a:bodyPr>
            <a:normAutofit/>
          </a:bodyPr>
          <a:lstStyle/>
          <a:p>
            <a:pPr marL="0" indent="0">
              <a:buNone/>
            </a:pPr>
            <a:r>
              <a:rPr lang="ja-JP" altLang="en-US" sz="4800" dirty="0" smtClean="0"/>
              <a:t>応用課題 </a:t>
            </a:r>
            <a:r>
              <a:rPr lang="en-US" altLang="ja-JP" sz="4800" dirty="0" err="1" smtClean="0"/>
              <a:t>PHP+</a:t>
            </a:r>
            <a:r>
              <a:rPr kumimoji="1" lang="en-US" altLang="ja-JP" sz="4800" dirty="0" err="1" smtClean="0"/>
              <a:t>MySQL</a:t>
            </a:r>
            <a:endParaRPr kumimoji="1" lang="ja-JP" altLang="en-US" sz="4800" dirty="0"/>
          </a:p>
        </p:txBody>
      </p:sp>
    </p:spTree>
    <p:extLst>
      <p:ext uri="{BB962C8B-B14F-4D97-AF65-F5344CB8AC3E}">
        <p14:creationId xmlns:p14="http://schemas.microsoft.com/office/powerpoint/2010/main" val="1568104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DreamSpark</a:t>
            </a:r>
            <a:r>
              <a:rPr kumimoji="1" lang="ja-JP" altLang="en-US" dirty="0" smtClean="0"/>
              <a:t>の</a:t>
            </a:r>
            <a:r>
              <a:rPr kumimoji="1" lang="en-US" altLang="ja-JP" dirty="0" smtClean="0"/>
              <a:t>SQLDB</a:t>
            </a:r>
            <a:r>
              <a:rPr kumimoji="1" lang="ja-JP" altLang="en-US" dirty="0" smtClean="0"/>
              <a:t>事情</a:t>
            </a:r>
            <a:endParaRPr kumimoji="1" lang="ja-JP" altLang="en-US" dirty="0"/>
          </a:p>
        </p:txBody>
      </p:sp>
      <p:sp>
        <p:nvSpPr>
          <p:cNvPr id="3" name="コンテンツ プレースホルダー 2"/>
          <p:cNvSpPr>
            <a:spLocks noGrp="1"/>
          </p:cNvSpPr>
          <p:nvPr>
            <p:ph idx="1"/>
          </p:nvPr>
        </p:nvSpPr>
        <p:spPr>
          <a:xfrm>
            <a:off x="2276732" y="1309747"/>
            <a:ext cx="9915268" cy="5209039"/>
          </a:xfrm>
        </p:spPr>
        <p:txBody>
          <a:bodyPr/>
          <a:lstStyle/>
          <a:p>
            <a:r>
              <a:rPr kumimoji="1" lang="en-US" altLang="ja-JP" dirty="0" smtClean="0"/>
              <a:t>Azure</a:t>
            </a:r>
            <a:r>
              <a:rPr kumimoji="1" lang="ja-JP" altLang="en-US" dirty="0" smtClean="0"/>
              <a:t>では</a:t>
            </a:r>
            <a:r>
              <a:rPr kumimoji="1" lang="en-US" altLang="ja-JP" dirty="0" smtClean="0"/>
              <a:t>MySQL</a:t>
            </a:r>
            <a:r>
              <a:rPr kumimoji="1" lang="ja-JP" altLang="en-US" dirty="0" smtClean="0"/>
              <a:t>と</a:t>
            </a:r>
            <a:r>
              <a:rPr kumimoji="1" lang="en-US" altLang="ja-JP" dirty="0" smtClean="0"/>
              <a:t>SQL Database</a:t>
            </a:r>
            <a:r>
              <a:rPr kumimoji="1" lang="ja-JP" altLang="en-US" dirty="0" smtClean="0"/>
              <a:t>の</a:t>
            </a:r>
            <a:r>
              <a:rPr kumimoji="1" lang="en-US" altLang="ja-JP" dirty="0" smtClean="0"/>
              <a:t>2</a:t>
            </a:r>
            <a:r>
              <a:rPr kumimoji="1" lang="ja-JP" altLang="en-US" dirty="0" smtClean="0"/>
              <a:t>つが使える</a:t>
            </a:r>
            <a:endParaRPr kumimoji="1" lang="en-US" altLang="ja-JP" dirty="0" smtClean="0"/>
          </a:p>
          <a:p>
            <a:endParaRPr lang="en-US" altLang="ja-JP" dirty="0"/>
          </a:p>
          <a:p>
            <a:r>
              <a:rPr kumimoji="1" lang="en-US" altLang="ja-JP" dirty="0" smtClean="0"/>
              <a:t>MySQL</a:t>
            </a:r>
          </a:p>
          <a:p>
            <a:pPr lvl="1"/>
            <a:r>
              <a:rPr kumimoji="1" lang="ja-JP" altLang="en-US" dirty="0" smtClean="0"/>
              <a:t>一般的な</a:t>
            </a:r>
            <a:r>
              <a:rPr kumimoji="1" lang="en-US" altLang="ja-JP" dirty="0" smtClean="0"/>
              <a:t>SQL DB</a:t>
            </a:r>
          </a:p>
          <a:p>
            <a:pPr lvl="1"/>
            <a:r>
              <a:rPr lang="en-US" altLang="ja-JP" b="1" dirty="0" smtClean="0">
                <a:solidFill>
                  <a:srgbClr val="92D050"/>
                </a:solidFill>
              </a:rPr>
              <a:t>PHP</a:t>
            </a:r>
            <a:r>
              <a:rPr lang="ja-JP" altLang="en-US" b="1" dirty="0" smtClean="0">
                <a:solidFill>
                  <a:srgbClr val="92D050"/>
                </a:solidFill>
              </a:rPr>
              <a:t>などから扱いやすい</a:t>
            </a:r>
            <a:endParaRPr lang="en-US" altLang="ja-JP" b="1" dirty="0" smtClean="0">
              <a:solidFill>
                <a:srgbClr val="92D050"/>
              </a:solidFill>
            </a:endParaRPr>
          </a:p>
          <a:p>
            <a:pPr lvl="1"/>
            <a:r>
              <a:rPr lang="en-US" altLang="ja-JP" dirty="0" smtClean="0"/>
              <a:t>DreamSpark</a:t>
            </a:r>
            <a:r>
              <a:rPr lang="ja-JP" altLang="en-US" dirty="0" smtClean="0"/>
              <a:t>では</a:t>
            </a:r>
            <a:r>
              <a:rPr lang="en-US" altLang="ja-JP" dirty="0" smtClean="0"/>
              <a:t>(</a:t>
            </a:r>
            <a:r>
              <a:rPr lang="ja-JP" altLang="en-US" dirty="0" smtClean="0"/>
              <a:t>無料なら</a:t>
            </a:r>
            <a:r>
              <a:rPr lang="en-US" altLang="ja-JP" dirty="0" smtClean="0"/>
              <a:t>)</a:t>
            </a:r>
            <a:r>
              <a:rPr lang="ja-JP" altLang="en-US" b="1" dirty="0" smtClean="0">
                <a:solidFill>
                  <a:srgbClr val="92D050"/>
                </a:solidFill>
              </a:rPr>
              <a:t>最大</a:t>
            </a:r>
            <a:r>
              <a:rPr lang="en-US" altLang="ja-JP" b="1" dirty="0" smtClean="0">
                <a:solidFill>
                  <a:srgbClr val="92D050"/>
                </a:solidFill>
              </a:rPr>
              <a:t>20MB</a:t>
            </a:r>
            <a:r>
              <a:rPr lang="ja-JP" altLang="en-US" dirty="0" smtClean="0"/>
              <a:t>の</a:t>
            </a:r>
            <a:r>
              <a:rPr lang="en-US" altLang="ja-JP" dirty="0" smtClean="0"/>
              <a:t>DB</a:t>
            </a:r>
            <a:r>
              <a:rPr lang="ja-JP" altLang="en-US" dirty="0" smtClean="0"/>
              <a:t>を複数作成できる</a:t>
            </a:r>
            <a:endParaRPr lang="en-US" altLang="ja-JP" dirty="0" smtClean="0"/>
          </a:p>
          <a:p>
            <a:pPr lvl="1"/>
            <a:endParaRPr kumimoji="1" lang="en-US" altLang="ja-JP" dirty="0"/>
          </a:p>
          <a:p>
            <a:r>
              <a:rPr lang="en-US" altLang="ja-JP" dirty="0" err="1" smtClean="0"/>
              <a:t>SQLDatabase</a:t>
            </a:r>
            <a:endParaRPr lang="en-US" altLang="ja-JP" dirty="0" smtClean="0"/>
          </a:p>
          <a:p>
            <a:pPr lvl="1"/>
            <a:r>
              <a:rPr kumimoji="1" lang="en-US" altLang="ja-JP" dirty="0" smtClean="0"/>
              <a:t>Microsoft</a:t>
            </a:r>
            <a:r>
              <a:rPr kumimoji="1" lang="ja-JP" altLang="en-US" dirty="0" smtClean="0"/>
              <a:t>の</a:t>
            </a:r>
            <a:r>
              <a:rPr kumimoji="1" lang="en-US" altLang="ja-JP" dirty="0" smtClean="0"/>
              <a:t>SQL Server</a:t>
            </a:r>
            <a:r>
              <a:rPr kumimoji="1" lang="ja-JP" altLang="en-US" dirty="0" smtClean="0"/>
              <a:t>の仕様にのっとった</a:t>
            </a:r>
            <a:r>
              <a:rPr kumimoji="1" lang="en-US" altLang="ja-JP" dirty="0" smtClean="0"/>
              <a:t>DB</a:t>
            </a:r>
          </a:p>
          <a:p>
            <a:pPr lvl="1"/>
            <a:r>
              <a:rPr lang="en-US" altLang="ja-JP" dirty="0" err="1" smtClean="0"/>
              <a:t>ASP.Net</a:t>
            </a:r>
            <a:r>
              <a:rPr lang="ja-JP" altLang="en-US" dirty="0" smtClean="0"/>
              <a:t>などから扱いやすい</a:t>
            </a:r>
            <a:endParaRPr lang="en-US" altLang="ja-JP" dirty="0" smtClean="0"/>
          </a:p>
          <a:p>
            <a:pPr lvl="1"/>
            <a:r>
              <a:rPr kumimoji="1" lang="en-US" altLang="ja-JP" dirty="0" smtClean="0"/>
              <a:t>DreamSpark</a:t>
            </a:r>
            <a:r>
              <a:rPr kumimoji="1" lang="ja-JP" altLang="en-US" dirty="0" smtClean="0"/>
              <a:t>では最大</a:t>
            </a:r>
            <a:r>
              <a:rPr kumimoji="1" lang="en-US" altLang="ja-JP" dirty="0" smtClean="0"/>
              <a:t>32GB</a:t>
            </a:r>
            <a:r>
              <a:rPr kumimoji="1" lang="ja-JP" altLang="en-US" dirty="0" smtClean="0"/>
              <a:t>の</a:t>
            </a:r>
            <a:r>
              <a:rPr kumimoji="1" lang="en-US" altLang="ja-JP" dirty="0" smtClean="0"/>
              <a:t>DB</a:t>
            </a:r>
            <a:r>
              <a:rPr kumimoji="1" lang="ja-JP" altLang="en-US" dirty="0" smtClean="0"/>
              <a:t>を複数作成できる</a:t>
            </a:r>
            <a:endParaRPr kumimoji="1" lang="ja-JP" altLang="en-US" dirty="0"/>
          </a:p>
        </p:txBody>
      </p:sp>
    </p:spTree>
    <p:extLst>
      <p:ext uri="{BB962C8B-B14F-4D97-AF65-F5344CB8AC3E}">
        <p14:creationId xmlns:p14="http://schemas.microsoft.com/office/powerpoint/2010/main" val="19316398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a:t>
            </a:r>
            <a:r>
              <a:rPr kumimoji="1" lang="ja-JP" altLang="en-US" dirty="0" smtClean="0"/>
              <a:t>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235975" y="1079292"/>
            <a:ext cx="6721115" cy="5688301"/>
          </a:xfrm>
          <a:prstGeom prst="rect">
            <a:avLst/>
          </a:prstGeom>
        </p:spPr>
      </p:pic>
      <p:sp>
        <p:nvSpPr>
          <p:cNvPr id="5" name="正方形/長方形 4"/>
          <p:cNvSpPr/>
          <p:nvPr/>
        </p:nvSpPr>
        <p:spPr>
          <a:xfrm>
            <a:off x="235975" y="1344806"/>
            <a:ext cx="1755057" cy="30701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991032" y="2765567"/>
            <a:ext cx="2300749" cy="30209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488427" y="5680125"/>
            <a:ext cx="2295832" cy="750172"/>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6957090" y="1079292"/>
            <a:ext cx="2486711" cy="5677207"/>
          </a:xfrm>
          <a:prstGeom prst="rect">
            <a:avLst/>
          </a:prstGeom>
        </p:spPr>
      </p:pic>
      <p:sp>
        <p:nvSpPr>
          <p:cNvPr id="9" name="正方形/長方形 8"/>
          <p:cNvSpPr/>
          <p:nvPr/>
        </p:nvSpPr>
        <p:spPr>
          <a:xfrm>
            <a:off x="7129921" y="4913327"/>
            <a:ext cx="2176311" cy="54357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flipH="1">
            <a:off x="8748768" y="4764386"/>
            <a:ext cx="1284018" cy="191072"/>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0032786" y="4397827"/>
            <a:ext cx="1960793" cy="830997"/>
          </a:xfrm>
          <a:prstGeom prst="rect">
            <a:avLst/>
          </a:prstGeom>
          <a:noFill/>
        </p:spPr>
        <p:txBody>
          <a:bodyPr wrap="none" rtlCol="0">
            <a:spAutoFit/>
          </a:bodyPr>
          <a:lstStyle/>
          <a:p>
            <a:r>
              <a:rPr lang="ja-JP" altLang="en-US" sz="2400" dirty="0">
                <a:solidFill>
                  <a:schemeClr val="bg1"/>
                </a:solidFill>
                <a:latin typeface="游ゴシック" panose="020B0400000000000000" pitchFamily="50" charset="-128"/>
                <a:ea typeface="游ゴシック" panose="020B0400000000000000" pitchFamily="50" charset="-128"/>
              </a:rPr>
              <a:t>価格</a:t>
            </a:r>
            <a:r>
              <a:rPr lang="ja-JP" altLang="en-US" sz="2400" dirty="0" smtClean="0">
                <a:solidFill>
                  <a:schemeClr val="bg1"/>
                </a:solidFill>
                <a:latin typeface="游ゴシック" panose="020B0400000000000000" pitchFamily="50" charset="-128"/>
                <a:ea typeface="游ゴシック" panose="020B0400000000000000" pitchFamily="50" charset="-128"/>
              </a:rPr>
              <a:t>レベル</a:t>
            </a:r>
            <a:endParaRPr lang="en-US" altLang="ja-JP" sz="2400" dirty="0" smtClean="0">
              <a:solidFill>
                <a:schemeClr val="bg1"/>
              </a:solidFill>
              <a:latin typeface="游ゴシック" panose="020B0400000000000000" pitchFamily="50" charset="-128"/>
              <a:ea typeface="游ゴシック" panose="020B0400000000000000" pitchFamily="50" charset="-128"/>
            </a:endParaRPr>
          </a:p>
          <a:p>
            <a:r>
              <a:rPr kumimoji="1" lang="en-US" altLang="ja-JP" sz="2400" dirty="0" smtClean="0">
                <a:solidFill>
                  <a:schemeClr val="bg1"/>
                </a:solidFill>
                <a:latin typeface="游ゴシック" panose="020B0400000000000000" pitchFamily="50" charset="-128"/>
                <a:ea typeface="游ゴシック" panose="020B0400000000000000" pitchFamily="50" charset="-128"/>
              </a:rPr>
              <a:t>(</a:t>
            </a:r>
            <a:r>
              <a:rPr kumimoji="1" lang="ja-JP" altLang="en-US" sz="2400" dirty="0" smtClean="0">
                <a:solidFill>
                  <a:schemeClr val="bg1"/>
                </a:solidFill>
                <a:latin typeface="游ゴシック" panose="020B0400000000000000" pitchFamily="50" charset="-128"/>
                <a:ea typeface="游ゴシック" panose="020B0400000000000000" pitchFamily="50" charset="-128"/>
              </a:rPr>
              <a:t>水星</a:t>
            </a:r>
            <a:r>
              <a:rPr kumimoji="1" lang="en-US" altLang="ja-JP" sz="2400" dirty="0" smtClean="0">
                <a:solidFill>
                  <a:schemeClr val="bg1"/>
                </a:solidFill>
                <a:latin typeface="游ゴシック" panose="020B0400000000000000" pitchFamily="50" charset="-128"/>
                <a:ea typeface="游ゴシック" panose="020B0400000000000000" pitchFamily="50" charset="-128"/>
              </a:rPr>
              <a:t>)</a:t>
            </a:r>
            <a:r>
              <a:rPr kumimoji="1" lang="ja-JP" altLang="en-US" sz="2400" dirty="0" smtClean="0">
                <a:solidFill>
                  <a:schemeClr val="bg1"/>
                </a:solidFill>
                <a:latin typeface="游ゴシック" panose="020B0400000000000000" pitchFamily="50" charset="-128"/>
                <a:ea typeface="游ゴシック" panose="020B0400000000000000" pitchFamily="50" charset="-128"/>
              </a:rPr>
              <a:t>が無料</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
        <p:nvSpPr>
          <p:cNvPr id="12" name="正方形/長方形 11"/>
          <p:cNvSpPr/>
          <p:nvPr/>
        </p:nvSpPr>
        <p:spPr>
          <a:xfrm>
            <a:off x="7129921" y="6299755"/>
            <a:ext cx="863705" cy="45674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9134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サーバー名、ユーザー名、パスワードを取得する</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0" y="1079292"/>
            <a:ext cx="9413823" cy="5604941"/>
          </a:xfrm>
          <a:prstGeom prst="rect">
            <a:avLst/>
          </a:prstGeom>
        </p:spPr>
      </p:pic>
      <p:sp>
        <p:nvSpPr>
          <p:cNvPr id="5" name="正方形/長方形 4"/>
          <p:cNvSpPr/>
          <p:nvPr/>
        </p:nvSpPr>
        <p:spPr>
          <a:xfrm>
            <a:off x="555282" y="1595527"/>
            <a:ext cx="550848" cy="439749"/>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706911" y="3357961"/>
            <a:ext cx="2047850" cy="31438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060366" y="3577835"/>
            <a:ext cx="2167771" cy="50746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135318" y="4907811"/>
            <a:ext cx="2167771" cy="50746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135318" y="5537881"/>
            <a:ext cx="2167771" cy="50746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flipH="1">
            <a:off x="9390777" y="4764386"/>
            <a:ext cx="642009" cy="134611"/>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9972803" y="4473428"/>
            <a:ext cx="2031325" cy="830997"/>
          </a:xfrm>
          <a:prstGeom prst="rect">
            <a:avLst/>
          </a:prstGeom>
          <a:noFill/>
        </p:spPr>
        <p:txBody>
          <a:bodyPr wrap="none" rtlCol="0">
            <a:spAutoFit/>
          </a:bodyPr>
          <a:lstStyle/>
          <a:p>
            <a:r>
              <a:rPr kumimoji="1" lang="ja-JP" altLang="en-US" sz="2400" dirty="0" smtClean="0">
                <a:solidFill>
                  <a:schemeClr val="bg1"/>
                </a:solidFill>
                <a:latin typeface="游ゴシック" panose="020B0400000000000000" pitchFamily="50" charset="-128"/>
                <a:ea typeface="游ゴシック" panose="020B0400000000000000" pitchFamily="50" charset="-128"/>
              </a:rPr>
              <a:t>この</a:t>
            </a:r>
            <a:r>
              <a:rPr kumimoji="1" lang="en-US" altLang="ja-JP" sz="2400" dirty="0" smtClean="0">
                <a:solidFill>
                  <a:schemeClr val="bg1"/>
                </a:solidFill>
                <a:latin typeface="游ゴシック" panose="020B0400000000000000" pitchFamily="50" charset="-128"/>
                <a:ea typeface="游ゴシック" panose="020B0400000000000000" pitchFamily="50" charset="-128"/>
              </a:rPr>
              <a:t>3</a:t>
            </a:r>
            <a:r>
              <a:rPr kumimoji="1" lang="ja-JP" altLang="en-US" sz="2400" dirty="0" err="1" smtClean="0">
                <a:solidFill>
                  <a:schemeClr val="bg1"/>
                </a:solidFill>
                <a:latin typeface="游ゴシック" panose="020B0400000000000000" pitchFamily="50" charset="-128"/>
                <a:ea typeface="游ゴシック" panose="020B0400000000000000" pitchFamily="50" charset="-128"/>
              </a:rPr>
              <a:t>つを</a:t>
            </a:r>
            <a:endParaRPr kumimoji="1" lang="en-US" altLang="ja-JP" sz="2400" dirty="0" smtClean="0">
              <a:solidFill>
                <a:schemeClr val="bg1"/>
              </a:solidFill>
              <a:latin typeface="游ゴシック" panose="020B0400000000000000" pitchFamily="50" charset="-128"/>
              <a:ea typeface="游ゴシック" panose="020B0400000000000000" pitchFamily="50" charset="-128"/>
            </a:endParaRPr>
          </a:p>
          <a:p>
            <a:r>
              <a:rPr lang="ja-JP" altLang="en-US" sz="2400" dirty="0" smtClean="0">
                <a:solidFill>
                  <a:schemeClr val="bg1"/>
                </a:solidFill>
                <a:latin typeface="游ゴシック" panose="020B0400000000000000" pitchFamily="50" charset="-128"/>
                <a:ea typeface="游ゴシック" panose="020B0400000000000000" pitchFamily="50" charset="-128"/>
              </a:rPr>
              <a:t>記録しておく</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cxnSp>
        <p:nvCxnSpPr>
          <p:cNvPr id="12" name="直線コネクタ 11"/>
          <p:cNvCxnSpPr/>
          <p:nvPr/>
        </p:nvCxnSpPr>
        <p:spPr>
          <a:xfrm flipH="1">
            <a:off x="9390777" y="4833250"/>
            <a:ext cx="609688" cy="827233"/>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flipV="1">
            <a:off x="9303089" y="3980191"/>
            <a:ext cx="671967" cy="684016"/>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215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Workbench</a:t>
            </a:r>
            <a:r>
              <a:rPr kumimoji="1" lang="ja-JP" altLang="en-US" dirty="0" smtClean="0"/>
              <a:t>のインストール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MySQL</a:t>
            </a:r>
            <a:r>
              <a:rPr kumimoji="1" lang="ja-JP" altLang="en-US" dirty="0" smtClean="0"/>
              <a:t>クライアント</a:t>
            </a:r>
            <a:r>
              <a:rPr kumimoji="1" lang="en-US" altLang="ja-JP" dirty="0" err="1" smtClean="0"/>
              <a:t>MySQLWorkbench</a:t>
            </a:r>
            <a:endParaRPr kumimoji="1" lang="en-US" altLang="ja-JP" dirty="0" smtClean="0"/>
          </a:p>
          <a:p>
            <a:pPr lvl="1"/>
            <a:r>
              <a:rPr lang="en-US" altLang="ja-JP" b="1" dirty="0">
                <a:solidFill>
                  <a:srgbClr val="92D050"/>
                </a:solidFill>
              </a:rPr>
              <a:t>http://dev.mysql.com/downloads/workbench</a:t>
            </a:r>
            <a:r>
              <a:rPr lang="en-US" altLang="ja-JP" b="1" dirty="0" smtClean="0">
                <a:solidFill>
                  <a:srgbClr val="92D050"/>
                </a:solidFill>
              </a:rPr>
              <a:t>/</a:t>
            </a:r>
          </a:p>
          <a:p>
            <a:pPr lvl="1"/>
            <a:r>
              <a:rPr kumimoji="1" lang="en-US" altLang="ja-JP" dirty="0" smtClean="0"/>
              <a:t>※</a:t>
            </a:r>
            <a:r>
              <a:rPr kumimoji="1" lang="ja-JP" altLang="en-US" dirty="0" smtClean="0"/>
              <a:t>ダウンロードがながければインストーラを渡します</a:t>
            </a:r>
            <a:endParaRPr kumimoji="1" lang="ja-JP" altLang="en-US" dirty="0"/>
          </a:p>
        </p:txBody>
      </p:sp>
      <p:pic>
        <p:nvPicPr>
          <p:cNvPr id="4" name="図 3"/>
          <p:cNvPicPr>
            <a:picLocks noChangeAspect="1"/>
          </p:cNvPicPr>
          <p:nvPr/>
        </p:nvPicPr>
        <p:blipFill>
          <a:blip r:embed="rId2"/>
          <a:stretch>
            <a:fillRect/>
          </a:stretch>
        </p:blipFill>
        <p:spPr>
          <a:xfrm>
            <a:off x="5757150" y="2861187"/>
            <a:ext cx="6040109" cy="3819832"/>
          </a:xfrm>
          <a:prstGeom prst="rect">
            <a:avLst/>
          </a:prstGeom>
        </p:spPr>
      </p:pic>
    </p:spTree>
    <p:extLst>
      <p:ext uri="{BB962C8B-B14F-4D97-AF65-F5344CB8AC3E}">
        <p14:creationId xmlns:p14="http://schemas.microsoft.com/office/powerpoint/2010/main" val="1989910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a:t>
            </a:r>
            <a:r>
              <a:rPr kumimoji="1" lang="ja-JP" altLang="en-US" dirty="0" err="1" smtClean="0"/>
              <a:t>への</a:t>
            </a:r>
            <a:r>
              <a:rPr kumimoji="1" lang="ja-JP" altLang="en-US" dirty="0" smtClean="0"/>
              <a:t>接続</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0" y="1079292"/>
            <a:ext cx="5137713" cy="3132488"/>
          </a:xfrm>
          <a:prstGeom prst="rect">
            <a:avLst/>
          </a:prstGeom>
        </p:spPr>
      </p:pic>
      <p:pic>
        <p:nvPicPr>
          <p:cNvPr id="5" name="図 4"/>
          <p:cNvPicPr>
            <a:picLocks noChangeAspect="1"/>
          </p:cNvPicPr>
          <p:nvPr/>
        </p:nvPicPr>
        <p:blipFill>
          <a:blip r:embed="rId3"/>
          <a:stretch>
            <a:fillRect/>
          </a:stretch>
        </p:blipFill>
        <p:spPr>
          <a:xfrm>
            <a:off x="4196069" y="2033674"/>
            <a:ext cx="7781925" cy="4724400"/>
          </a:xfrm>
          <a:prstGeom prst="rect">
            <a:avLst/>
          </a:prstGeom>
        </p:spPr>
      </p:pic>
      <p:sp>
        <p:nvSpPr>
          <p:cNvPr id="6" name="正方形/長方形 5"/>
          <p:cNvSpPr/>
          <p:nvPr/>
        </p:nvSpPr>
        <p:spPr>
          <a:xfrm>
            <a:off x="4692634" y="3108858"/>
            <a:ext cx="2167771" cy="371761"/>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692634" y="3529114"/>
            <a:ext cx="3300992" cy="305467"/>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877916" y="4947614"/>
            <a:ext cx="2139130" cy="19957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flipH="1">
            <a:off x="2317372" y="3883076"/>
            <a:ext cx="2638086" cy="1675992"/>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6132" y="4933764"/>
            <a:ext cx="2236510" cy="1323439"/>
          </a:xfrm>
          <a:prstGeom prst="rect">
            <a:avLst/>
          </a:prstGeom>
          <a:noFill/>
        </p:spPr>
        <p:txBody>
          <a:bodyPr wrap="none" rtlCol="0">
            <a:spAutoFit/>
          </a:bodyPr>
          <a:lstStyle/>
          <a:p>
            <a:r>
              <a:rPr lang="ja-JP" altLang="en-US" sz="2000" dirty="0">
                <a:solidFill>
                  <a:srgbClr val="D55B7E"/>
                </a:solidFill>
                <a:latin typeface="游ゴシック" panose="020B0400000000000000" pitchFamily="50" charset="-128"/>
                <a:ea typeface="游ゴシック" panose="020B0400000000000000" pitchFamily="50" charset="-128"/>
              </a:rPr>
              <a:t>先ほど</a:t>
            </a:r>
            <a:r>
              <a:rPr lang="ja-JP" altLang="en-US" sz="2000" dirty="0" smtClean="0">
                <a:solidFill>
                  <a:srgbClr val="D55B7E"/>
                </a:solidFill>
                <a:latin typeface="游ゴシック" panose="020B0400000000000000" pitchFamily="50" charset="-128"/>
                <a:ea typeface="游ゴシック" panose="020B0400000000000000" pitchFamily="50" charset="-128"/>
              </a:rPr>
              <a:t>の</a:t>
            </a:r>
            <a:endParaRPr lang="en-US" altLang="ja-JP" sz="2000" dirty="0" smtClean="0">
              <a:solidFill>
                <a:srgbClr val="D55B7E"/>
              </a:solidFill>
              <a:latin typeface="游ゴシック" panose="020B0400000000000000" pitchFamily="50" charset="-128"/>
              <a:ea typeface="游ゴシック" panose="020B0400000000000000" pitchFamily="50" charset="-128"/>
            </a:endParaRPr>
          </a:p>
          <a:p>
            <a:r>
              <a:rPr kumimoji="1" lang="ja-JP" altLang="en-US" sz="2000" dirty="0" smtClean="0">
                <a:solidFill>
                  <a:srgbClr val="D55B7E"/>
                </a:solidFill>
                <a:latin typeface="游ゴシック" panose="020B0400000000000000" pitchFamily="50" charset="-128"/>
                <a:ea typeface="游ゴシック" panose="020B0400000000000000" pitchFamily="50" charset="-128"/>
              </a:rPr>
              <a:t>サーバー名</a:t>
            </a:r>
            <a:endParaRPr kumimoji="1" lang="en-US" altLang="ja-JP" sz="2000" dirty="0" smtClean="0">
              <a:solidFill>
                <a:srgbClr val="D55B7E"/>
              </a:solidFill>
              <a:latin typeface="游ゴシック" panose="020B0400000000000000" pitchFamily="50" charset="-128"/>
              <a:ea typeface="游ゴシック" panose="020B0400000000000000" pitchFamily="50" charset="-128"/>
            </a:endParaRPr>
          </a:p>
          <a:p>
            <a:r>
              <a:rPr lang="ja-JP" altLang="en-US" sz="2000" dirty="0" smtClean="0">
                <a:solidFill>
                  <a:srgbClr val="D55B7E"/>
                </a:solidFill>
                <a:latin typeface="游ゴシック" panose="020B0400000000000000" pitchFamily="50" charset="-128"/>
                <a:ea typeface="游ゴシック" panose="020B0400000000000000" pitchFamily="50" charset="-128"/>
              </a:rPr>
              <a:t>ユーザー名</a:t>
            </a:r>
            <a:endParaRPr lang="en-US" altLang="ja-JP" sz="2000" dirty="0" smtClean="0">
              <a:solidFill>
                <a:srgbClr val="D55B7E"/>
              </a:solidFill>
              <a:latin typeface="游ゴシック" panose="020B0400000000000000" pitchFamily="50" charset="-128"/>
              <a:ea typeface="游ゴシック" panose="020B0400000000000000" pitchFamily="50" charset="-128"/>
            </a:endParaRPr>
          </a:p>
          <a:p>
            <a:r>
              <a:rPr kumimoji="1" lang="ja-JP" altLang="en-US" sz="2000" dirty="0" smtClean="0">
                <a:solidFill>
                  <a:srgbClr val="D55B7E"/>
                </a:solidFill>
                <a:latin typeface="游ゴシック" panose="020B0400000000000000" pitchFamily="50" charset="-128"/>
                <a:ea typeface="游ゴシック" panose="020B0400000000000000" pitchFamily="50" charset="-128"/>
              </a:rPr>
              <a:t>パスワードを入力</a:t>
            </a:r>
            <a:endParaRPr kumimoji="1" lang="ja-JP" altLang="en-US" sz="2000" dirty="0">
              <a:solidFill>
                <a:srgbClr val="D55B7E"/>
              </a:solidFill>
              <a:latin typeface="游ゴシック" panose="020B0400000000000000" pitchFamily="50" charset="-128"/>
              <a:ea typeface="游ゴシック" panose="020B0400000000000000" pitchFamily="50" charset="-128"/>
            </a:endParaRPr>
          </a:p>
        </p:txBody>
      </p:sp>
      <p:cxnSp>
        <p:nvCxnSpPr>
          <p:cNvPr id="11" name="直線コネクタ 10"/>
          <p:cNvCxnSpPr>
            <a:endCxn id="8" idx="1"/>
          </p:cNvCxnSpPr>
          <p:nvPr/>
        </p:nvCxnSpPr>
        <p:spPr>
          <a:xfrm flipV="1">
            <a:off x="2292642" y="5047401"/>
            <a:ext cx="6585274" cy="59619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2224727" y="3417378"/>
            <a:ext cx="2450253" cy="1869586"/>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5259245" y="3883076"/>
            <a:ext cx="1067814" cy="306721"/>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0531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Web</a:t>
            </a:r>
            <a:r>
              <a:rPr lang="en-US" altLang="ja-JP" dirty="0" err="1" smtClean="0"/>
              <a:t>App</a:t>
            </a:r>
            <a:r>
              <a:rPr kumimoji="1" lang="ja-JP" altLang="en-US" dirty="0" smtClean="0"/>
              <a:t>を</a:t>
            </a:r>
            <a:r>
              <a:rPr kumimoji="1" lang="en-US" altLang="ja-JP" dirty="0" smtClean="0"/>
              <a:t>1</a:t>
            </a:r>
            <a:r>
              <a:rPr kumimoji="1" lang="ja-JP" altLang="en-US" dirty="0" smtClean="0"/>
              <a:t>つ作ってみよう</a:t>
            </a:r>
            <a:endParaRPr kumimoji="1" lang="ja-JP" altLang="en-US" dirty="0"/>
          </a:p>
        </p:txBody>
      </p:sp>
      <p:sp>
        <p:nvSpPr>
          <p:cNvPr id="3" name="コンテンツ プレースホルダー 2"/>
          <p:cNvSpPr>
            <a:spLocks noGrp="1"/>
          </p:cNvSpPr>
          <p:nvPr>
            <p:ph idx="1"/>
          </p:nvPr>
        </p:nvSpPr>
        <p:spPr>
          <a:xfrm>
            <a:off x="2473377" y="1264535"/>
            <a:ext cx="9323882" cy="429353"/>
          </a:xfrm>
        </p:spPr>
        <p:txBody>
          <a:bodyPr>
            <a:normAutofit fontScale="92500" lnSpcReduction="10000"/>
          </a:bodyPr>
          <a:lstStyle/>
          <a:p>
            <a:r>
              <a:rPr kumimoji="1" lang="ja-JP" altLang="en-US" dirty="0" smtClean="0"/>
              <a:t>新規 </a:t>
            </a:r>
            <a:r>
              <a:rPr kumimoji="1" lang="en-US" altLang="ja-JP" dirty="0" smtClean="0"/>
              <a:t>&gt; Web + </a:t>
            </a:r>
            <a:r>
              <a:rPr kumimoji="1" lang="ja-JP" altLang="en-US" dirty="0" smtClean="0"/>
              <a:t>モバイル </a:t>
            </a:r>
            <a:r>
              <a:rPr kumimoji="1" lang="en-US" altLang="ja-JP" dirty="0" smtClean="0"/>
              <a:t>&gt; Web App</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5233205" y="1753849"/>
            <a:ext cx="6823493" cy="4971972"/>
          </a:xfrm>
          <a:prstGeom prst="rect">
            <a:avLst/>
          </a:prstGeom>
        </p:spPr>
      </p:pic>
      <p:sp>
        <p:nvSpPr>
          <p:cNvPr id="5" name="正方形/長方形 4"/>
          <p:cNvSpPr/>
          <p:nvPr/>
        </p:nvSpPr>
        <p:spPr>
          <a:xfrm>
            <a:off x="5233205" y="2308485"/>
            <a:ext cx="1842152" cy="34477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7015395" y="3527802"/>
            <a:ext cx="2398427" cy="294690"/>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9536046" y="3270588"/>
            <a:ext cx="2398427" cy="76176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0" y="1324496"/>
            <a:ext cx="2169184" cy="861774"/>
          </a:xfrm>
          <a:prstGeom prst="rect">
            <a:avLst/>
          </a:prstGeom>
          <a:noFill/>
        </p:spPr>
        <p:txBody>
          <a:bodyPr wrap="none" rtlCol="0">
            <a:spAutoFit/>
          </a:bodyPr>
          <a:lstStyle/>
          <a:p>
            <a:r>
              <a:rPr lang="en-US" altLang="ja-JP" dirty="0" smtClean="0">
                <a:solidFill>
                  <a:srgbClr val="D55B7E"/>
                </a:solidFill>
                <a:latin typeface="游ゴシック" panose="020B0400000000000000" pitchFamily="50" charset="-128"/>
                <a:ea typeface="游ゴシック" panose="020B0400000000000000" pitchFamily="50" charset="-128"/>
              </a:rPr>
              <a:t>※</a:t>
            </a:r>
            <a:r>
              <a:rPr lang="en-US" altLang="ja-JP" b="1" dirty="0" err="1" smtClean="0">
                <a:solidFill>
                  <a:srgbClr val="D55B7E"/>
                </a:solidFill>
                <a:latin typeface="游ゴシック" panose="020B0400000000000000" pitchFamily="50" charset="-128"/>
                <a:ea typeface="游ゴシック" panose="020B0400000000000000" pitchFamily="50" charset="-128"/>
              </a:rPr>
              <a:t>WebApp</a:t>
            </a:r>
            <a:endParaRPr lang="en-US" altLang="ja-JP" b="1" dirty="0" smtClean="0">
              <a:solidFill>
                <a:srgbClr val="D55B7E"/>
              </a:solidFill>
              <a:latin typeface="游ゴシック" panose="020B0400000000000000" pitchFamily="50" charset="-128"/>
              <a:ea typeface="游ゴシック" panose="020B0400000000000000" pitchFamily="50" charset="-128"/>
            </a:endParaRPr>
          </a:p>
          <a:p>
            <a:r>
              <a:rPr kumimoji="1" lang="en-US" altLang="ja-JP" sz="1600" dirty="0" smtClean="0">
                <a:solidFill>
                  <a:srgbClr val="D55B7E"/>
                </a:solidFill>
                <a:latin typeface="游ゴシック" panose="020B0400000000000000" pitchFamily="50" charset="-128"/>
                <a:ea typeface="游ゴシック" panose="020B0400000000000000" pitchFamily="50" charset="-128"/>
              </a:rPr>
              <a:t>Azure</a:t>
            </a:r>
            <a:r>
              <a:rPr kumimoji="1" lang="ja-JP" altLang="en-US" sz="1600" dirty="0" smtClean="0">
                <a:solidFill>
                  <a:srgbClr val="D55B7E"/>
                </a:solidFill>
                <a:latin typeface="游ゴシック" panose="020B0400000000000000" pitchFamily="50" charset="-128"/>
                <a:ea typeface="游ゴシック" panose="020B0400000000000000" pitchFamily="50" charset="-128"/>
              </a:rPr>
              <a:t>上で</a:t>
            </a:r>
            <a:r>
              <a:rPr kumimoji="1" lang="en-US" altLang="ja-JP" sz="1600" dirty="0" smtClean="0">
                <a:solidFill>
                  <a:srgbClr val="D55B7E"/>
                </a:solidFill>
                <a:latin typeface="游ゴシック" panose="020B0400000000000000" pitchFamily="50" charset="-128"/>
                <a:ea typeface="游ゴシック" panose="020B0400000000000000" pitchFamily="50" charset="-128"/>
              </a:rPr>
              <a:t>Web</a:t>
            </a:r>
            <a:r>
              <a:rPr kumimoji="1" lang="ja-JP" altLang="en-US" sz="1600" dirty="0" smtClean="0">
                <a:solidFill>
                  <a:srgbClr val="D55B7E"/>
                </a:solidFill>
                <a:latin typeface="游ゴシック" panose="020B0400000000000000" pitchFamily="50" charset="-128"/>
                <a:ea typeface="游ゴシック" panose="020B0400000000000000" pitchFamily="50" charset="-128"/>
              </a:rPr>
              <a:t>サイト</a:t>
            </a:r>
            <a:endParaRPr kumimoji="1" lang="en-US" altLang="ja-JP" sz="1600" dirty="0" smtClean="0">
              <a:solidFill>
                <a:srgbClr val="D55B7E"/>
              </a:solidFill>
              <a:latin typeface="游ゴシック" panose="020B0400000000000000" pitchFamily="50" charset="-128"/>
              <a:ea typeface="游ゴシック" panose="020B0400000000000000" pitchFamily="50" charset="-128"/>
            </a:endParaRPr>
          </a:p>
          <a:p>
            <a:r>
              <a:rPr lang="ja-JP" altLang="en-US" sz="1600" dirty="0" smtClean="0">
                <a:solidFill>
                  <a:srgbClr val="D55B7E"/>
                </a:solidFill>
                <a:latin typeface="游ゴシック" panose="020B0400000000000000" pitchFamily="50" charset="-128"/>
                <a:ea typeface="游ゴシック" panose="020B0400000000000000" pitchFamily="50" charset="-128"/>
              </a:rPr>
              <a:t>を構築できるもの</a:t>
            </a:r>
            <a:endParaRPr kumimoji="1" lang="en-US" altLang="ja-JP" sz="1600" dirty="0" smtClean="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0182510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todo</a:t>
            </a:r>
            <a:r>
              <a:rPr kumimoji="1" lang="ja-JP" altLang="en-US" dirty="0" smtClean="0"/>
              <a:t>テーブルを作成する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82602" y="1324496"/>
            <a:ext cx="6444178" cy="3645710"/>
          </a:xfrm>
          <a:prstGeom prst="rect">
            <a:avLst/>
          </a:prstGeom>
        </p:spPr>
      </p:pic>
      <p:pic>
        <p:nvPicPr>
          <p:cNvPr id="5" name="図 4"/>
          <p:cNvPicPr>
            <a:picLocks noChangeAspect="1"/>
          </p:cNvPicPr>
          <p:nvPr/>
        </p:nvPicPr>
        <p:blipFill>
          <a:blip r:embed="rId3"/>
          <a:stretch>
            <a:fillRect/>
          </a:stretch>
        </p:blipFill>
        <p:spPr>
          <a:xfrm>
            <a:off x="6616889" y="3147351"/>
            <a:ext cx="5180370" cy="3634188"/>
          </a:xfrm>
          <a:prstGeom prst="rect">
            <a:avLst/>
          </a:prstGeom>
        </p:spPr>
      </p:pic>
    </p:spTree>
    <p:extLst>
      <p:ext uri="{BB962C8B-B14F-4D97-AF65-F5344CB8AC3E}">
        <p14:creationId xmlns:p14="http://schemas.microsoft.com/office/powerpoint/2010/main" val="4292159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todo-mysql</a:t>
            </a:r>
            <a:r>
              <a:rPr lang="ja-JP" altLang="en-US" dirty="0" smtClean="0"/>
              <a:t>の</a:t>
            </a:r>
            <a:r>
              <a:rPr lang="en-US" altLang="ja-JP" dirty="0" err="1" smtClean="0"/>
              <a:t>api.php</a:t>
            </a:r>
            <a:r>
              <a:rPr lang="ja-JP" altLang="en-US" dirty="0" smtClean="0"/>
              <a:t>に接続情報を入れる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4742989" y="1324496"/>
            <a:ext cx="7248525" cy="5400675"/>
          </a:xfrm>
          <a:prstGeom prst="rect">
            <a:avLst/>
          </a:prstGeom>
        </p:spPr>
      </p:pic>
      <p:sp>
        <p:nvSpPr>
          <p:cNvPr id="5" name="正方形/長方形 4"/>
          <p:cNvSpPr/>
          <p:nvPr/>
        </p:nvSpPr>
        <p:spPr>
          <a:xfrm>
            <a:off x="7568570" y="3206074"/>
            <a:ext cx="3861430" cy="790739"/>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204603" y="5501148"/>
            <a:ext cx="1918868" cy="85540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2612" y="1511811"/>
            <a:ext cx="2236510" cy="1323439"/>
          </a:xfrm>
          <a:prstGeom prst="rect">
            <a:avLst/>
          </a:prstGeom>
          <a:noFill/>
        </p:spPr>
        <p:txBody>
          <a:bodyPr wrap="none" rtlCol="0">
            <a:spAutoFit/>
          </a:bodyPr>
          <a:lstStyle/>
          <a:p>
            <a:r>
              <a:rPr lang="ja-JP" altLang="en-US" sz="2000" dirty="0">
                <a:solidFill>
                  <a:srgbClr val="D55B7E"/>
                </a:solidFill>
                <a:latin typeface="游ゴシック" panose="020B0400000000000000" pitchFamily="50" charset="-128"/>
                <a:ea typeface="游ゴシック" panose="020B0400000000000000" pitchFamily="50" charset="-128"/>
              </a:rPr>
              <a:t>先ほど</a:t>
            </a:r>
            <a:r>
              <a:rPr lang="ja-JP" altLang="en-US" sz="2000" dirty="0" smtClean="0">
                <a:solidFill>
                  <a:srgbClr val="D55B7E"/>
                </a:solidFill>
                <a:latin typeface="游ゴシック" panose="020B0400000000000000" pitchFamily="50" charset="-128"/>
                <a:ea typeface="游ゴシック" panose="020B0400000000000000" pitchFamily="50" charset="-128"/>
              </a:rPr>
              <a:t>の</a:t>
            </a:r>
            <a:endParaRPr lang="en-US" altLang="ja-JP" sz="2000" dirty="0" smtClean="0">
              <a:solidFill>
                <a:srgbClr val="D55B7E"/>
              </a:solidFill>
              <a:latin typeface="游ゴシック" panose="020B0400000000000000" pitchFamily="50" charset="-128"/>
              <a:ea typeface="游ゴシック" panose="020B0400000000000000" pitchFamily="50" charset="-128"/>
            </a:endParaRPr>
          </a:p>
          <a:p>
            <a:r>
              <a:rPr kumimoji="1" lang="ja-JP" altLang="en-US" sz="2000" dirty="0" smtClean="0">
                <a:solidFill>
                  <a:srgbClr val="D55B7E"/>
                </a:solidFill>
                <a:latin typeface="游ゴシック" panose="020B0400000000000000" pitchFamily="50" charset="-128"/>
                <a:ea typeface="游ゴシック" panose="020B0400000000000000" pitchFamily="50" charset="-128"/>
              </a:rPr>
              <a:t>サーバー名</a:t>
            </a:r>
            <a:endParaRPr kumimoji="1" lang="en-US" altLang="ja-JP" sz="2000" dirty="0" smtClean="0">
              <a:solidFill>
                <a:srgbClr val="D55B7E"/>
              </a:solidFill>
              <a:latin typeface="游ゴシック" panose="020B0400000000000000" pitchFamily="50" charset="-128"/>
              <a:ea typeface="游ゴシック" panose="020B0400000000000000" pitchFamily="50" charset="-128"/>
            </a:endParaRPr>
          </a:p>
          <a:p>
            <a:r>
              <a:rPr lang="ja-JP" altLang="en-US" sz="2000" dirty="0" smtClean="0">
                <a:solidFill>
                  <a:srgbClr val="D55B7E"/>
                </a:solidFill>
                <a:latin typeface="游ゴシック" panose="020B0400000000000000" pitchFamily="50" charset="-128"/>
                <a:ea typeface="游ゴシック" panose="020B0400000000000000" pitchFamily="50" charset="-128"/>
              </a:rPr>
              <a:t>ユーザー名</a:t>
            </a:r>
            <a:endParaRPr lang="en-US" altLang="ja-JP" sz="2000" dirty="0" smtClean="0">
              <a:solidFill>
                <a:srgbClr val="D55B7E"/>
              </a:solidFill>
              <a:latin typeface="游ゴシック" panose="020B0400000000000000" pitchFamily="50" charset="-128"/>
              <a:ea typeface="游ゴシック" panose="020B0400000000000000" pitchFamily="50" charset="-128"/>
            </a:endParaRPr>
          </a:p>
          <a:p>
            <a:r>
              <a:rPr kumimoji="1" lang="ja-JP" altLang="en-US" sz="2000" dirty="0" smtClean="0">
                <a:solidFill>
                  <a:srgbClr val="D55B7E"/>
                </a:solidFill>
                <a:latin typeface="游ゴシック" panose="020B0400000000000000" pitchFamily="50" charset="-128"/>
                <a:ea typeface="游ゴシック" panose="020B0400000000000000" pitchFamily="50" charset="-128"/>
              </a:rPr>
              <a:t>パスワードを入力</a:t>
            </a:r>
            <a:endParaRPr kumimoji="1" lang="ja-JP" altLang="en-US" sz="2000" dirty="0">
              <a:solidFill>
                <a:srgbClr val="D55B7E"/>
              </a:solidFill>
              <a:latin typeface="游ゴシック" panose="020B0400000000000000" pitchFamily="50" charset="-128"/>
              <a:ea typeface="游ゴシック" panose="020B0400000000000000" pitchFamily="50" charset="-128"/>
            </a:endParaRPr>
          </a:p>
        </p:txBody>
      </p:sp>
      <p:cxnSp>
        <p:nvCxnSpPr>
          <p:cNvPr id="11" name="直線コネクタ 10"/>
          <p:cNvCxnSpPr/>
          <p:nvPr/>
        </p:nvCxnSpPr>
        <p:spPr>
          <a:xfrm>
            <a:off x="2020529" y="2418735"/>
            <a:ext cx="5555911" cy="1159100"/>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2168013" y="5324168"/>
            <a:ext cx="3036590" cy="507006"/>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00736" y="4605413"/>
            <a:ext cx="2031325" cy="707886"/>
          </a:xfrm>
          <a:prstGeom prst="rect">
            <a:avLst/>
          </a:prstGeom>
          <a:noFill/>
        </p:spPr>
        <p:txBody>
          <a:bodyPr wrap="none" rtlCol="0">
            <a:spAutoFit/>
          </a:bodyPr>
          <a:lstStyle/>
          <a:p>
            <a:r>
              <a:rPr lang="en-US" altLang="ja-JP" sz="2000" dirty="0" err="1" smtClean="0">
                <a:solidFill>
                  <a:srgbClr val="D55B7E"/>
                </a:solidFill>
                <a:latin typeface="游ゴシック" panose="020B0400000000000000" pitchFamily="50" charset="-128"/>
                <a:ea typeface="游ゴシック" panose="020B0400000000000000" pitchFamily="50" charset="-128"/>
              </a:rPr>
              <a:t>t</a:t>
            </a:r>
            <a:r>
              <a:rPr kumimoji="1" lang="en-US" altLang="ja-JP" sz="2000" dirty="0" err="1" smtClean="0">
                <a:solidFill>
                  <a:srgbClr val="D55B7E"/>
                </a:solidFill>
                <a:latin typeface="游ゴシック" panose="020B0400000000000000" pitchFamily="50" charset="-128"/>
                <a:ea typeface="游ゴシック" panose="020B0400000000000000" pitchFamily="50" charset="-128"/>
              </a:rPr>
              <a:t>odo-mysql</a:t>
            </a:r>
            <a:r>
              <a:rPr kumimoji="1" lang="ja-JP" altLang="en-US" sz="2000" dirty="0" smtClean="0">
                <a:solidFill>
                  <a:srgbClr val="D55B7E"/>
                </a:solidFill>
                <a:latin typeface="游ゴシック" panose="020B0400000000000000" pitchFamily="50" charset="-128"/>
                <a:ea typeface="游ゴシック" panose="020B0400000000000000" pitchFamily="50" charset="-128"/>
              </a:rPr>
              <a:t>内の</a:t>
            </a:r>
            <a:endParaRPr kumimoji="1" lang="en-US" altLang="ja-JP" sz="2000" dirty="0" smtClean="0">
              <a:solidFill>
                <a:srgbClr val="D55B7E"/>
              </a:solidFill>
              <a:latin typeface="游ゴシック" panose="020B0400000000000000" pitchFamily="50" charset="-128"/>
              <a:ea typeface="游ゴシック" panose="020B0400000000000000" pitchFamily="50" charset="-128"/>
            </a:endParaRPr>
          </a:p>
          <a:p>
            <a:r>
              <a:rPr lang="en-US" altLang="ja-JP" sz="2000" dirty="0" err="1" smtClean="0">
                <a:solidFill>
                  <a:srgbClr val="D55B7E"/>
                </a:solidFill>
                <a:latin typeface="游ゴシック" panose="020B0400000000000000" pitchFamily="50" charset="-128"/>
                <a:ea typeface="游ゴシック" panose="020B0400000000000000" pitchFamily="50" charset="-128"/>
              </a:rPr>
              <a:t>api.php</a:t>
            </a:r>
            <a:endParaRPr kumimoji="1" lang="ja-JP" altLang="en-US" sz="2000" dirty="0">
              <a:solidFill>
                <a:srgbClr val="D55B7E"/>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6081918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WebApps</a:t>
            </a:r>
            <a:r>
              <a:rPr kumimoji="1" lang="ja-JP" altLang="en-US" dirty="0" smtClean="0"/>
              <a:t>にデプロイする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同様</a:t>
            </a:r>
            <a:r>
              <a:rPr lang="ja-JP" altLang="en-US" dirty="0" smtClean="0"/>
              <a:t>に</a:t>
            </a:r>
            <a:r>
              <a:rPr lang="en-US" altLang="ja-JP" dirty="0" smtClean="0"/>
              <a:t>Dropbox</a:t>
            </a:r>
            <a:r>
              <a:rPr lang="ja-JP" altLang="en-US" dirty="0" smtClean="0"/>
              <a:t>経由で</a:t>
            </a:r>
            <a:r>
              <a:rPr lang="en-US" altLang="ja-JP" dirty="0" err="1" smtClean="0"/>
              <a:t>WebApps</a:t>
            </a:r>
            <a:r>
              <a:rPr lang="ja-JP" altLang="en-US" dirty="0" smtClean="0"/>
              <a:t>にデプロイする</a:t>
            </a:r>
            <a:endParaRPr lang="en-US" altLang="ja-JP" dirty="0" smtClean="0"/>
          </a:p>
          <a:p>
            <a:r>
              <a:rPr kumimoji="1" lang="ja-JP" altLang="en-US" dirty="0"/>
              <a:t>タスク</a:t>
            </a:r>
            <a:r>
              <a:rPr kumimoji="1" lang="ja-JP" altLang="en-US" dirty="0" smtClean="0"/>
              <a:t>がちゃんと</a:t>
            </a:r>
            <a:r>
              <a:rPr lang="ja-JP" altLang="en-US" dirty="0" smtClean="0"/>
              <a:t>登録できることを確認する</a:t>
            </a:r>
            <a:endParaRPr kumimoji="1" lang="en-US" altLang="ja-JP" dirty="0" smtClean="0"/>
          </a:p>
        </p:txBody>
      </p:sp>
      <p:pic>
        <p:nvPicPr>
          <p:cNvPr id="4" name="図 3"/>
          <p:cNvPicPr>
            <a:picLocks noChangeAspect="1"/>
          </p:cNvPicPr>
          <p:nvPr/>
        </p:nvPicPr>
        <p:blipFill>
          <a:blip r:embed="rId2"/>
          <a:stretch>
            <a:fillRect/>
          </a:stretch>
        </p:blipFill>
        <p:spPr>
          <a:xfrm>
            <a:off x="5383161" y="2670072"/>
            <a:ext cx="6593758" cy="4187927"/>
          </a:xfrm>
          <a:prstGeom prst="rect">
            <a:avLst/>
          </a:prstGeom>
        </p:spPr>
      </p:pic>
    </p:spTree>
    <p:extLst>
      <p:ext uri="{BB962C8B-B14F-4D97-AF65-F5344CB8AC3E}">
        <p14:creationId xmlns:p14="http://schemas.microsoft.com/office/powerpoint/2010/main" val="2557059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データベースにデータが入ってることを確認する</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4321583" y="1984119"/>
            <a:ext cx="7329641" cy="4739835"/>
          </a:xfrm>
          <a:prstGeom prst="rect">
            <a:avLst/>
          </a:prstGeom>
        </p:spPr>
      </p:pic>
    </p:spTree>
    <p:extLst>
      <p:ext uri="{BB962C8B-B14F-4D97-AF65-F5344CB8AC3E}">
        <p14:creationId xmlns:p14="http://schemas.microsoft.com/office/powerpoint/2010/main" val="419711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WebApp</a:t>
            </a:r>
            <a:r>
              <a:rPr lang="ja-JP" altLang="en-US" dirty="0" smtClean="0"/>
              <a:t>を</a:t>
            </a:r>
            <a:r>
              <a:rPr lang="en-US" altLang="ja-JP" dirty="0" smtClean="0"/>
              <a:t>1</a:t>
            </a:r>
            <a:r>
              <a:rPr lang="ja-JP" altLang="en-US" dirty="0" smtClean="0"/>
              <a:t>つ作ってみよう</a:t>
            </a:r>
            <a:endParaRPr kumimoji="1" lang="ja-JP" altLang="en-US" dirty="0"/>
          </a:p>
        </p:txBody>
      </p:sp>
      <p:pic>
        <p:nvPicPr>
          <p:cNvPr id="4" name="図 3"/>
          <p:cNvPicPr>
            <a:picLocks noChangeAspect="1"/>
          </p:cNvPicPr>
          <p:nvPr/>
        </p:nvPicPr>
        <p:blipFill>
          <a:blip r:embed="rId2"/>
          <a:stretch>
            <a:fillRect/>
          </a:stretch>
        </p:blipFill>
        <p:spPr>
          <a:xfrm>
            <a:off x="8958809" y="1079292"/>
            <a:ext cx="2990850" cy="5581650"/>
          </a:xfrm>
          <a:prstGeom prst="rect">
            <a:avLst/>
          </a:prstGeom>
        </p:spPr>
      </p:pic>
      <p:sp>
        <p:nvSpPr>
          <p:cNvPr id="5" name="正方形/長方形 4"/>
          <p:cNvSpPr/>
          <p:nvPr/>
        </p:nvSpPr>
        <p:spPr>
          <a:xfrm>
            <a:off x="9085677" y="2698229"/>
            <a:ext cx="2711582" cy="49467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7135318" y="1776334"/>
            <a:ext cx="1950359" cy="1146747"/>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695232" y="1288914"/>
            <a:ext cx="5415265" cy="707886"/>
          </a:xfrm>
          <a:prstGeom prst="rect">
            <a:avLst/>
          </a:prstGeom>
          <a:noFill/>
        </p:spPr>
        <p:txBody>
          <a:bodyPr wrap="none" rtlCol="0">
            <a:spAutoFit/>
          </a:bodyPr>
          <a:lstStyle/>
          <a:p>
            <a:r>
              <a:rPr kumimoji="1" lang="en-US" altLang="ja-JP" sz="2000" dirty="0" smtClean="0">
                <a:solidFill>
                  <a:schemeClr val="bg1"/>
                </a:solidFill>
                <a:latin typeface="游ゴシック" panose="020B0400000000000000" pitchFamily="50" charset="-128"/>
                <a:ea typeface="游ゴシック" panose="020B0400000000000000" pitchFamily="50" charset="-128"/>
              </a:rPr>
              <a:t>Web</a:t>
            </a:r>
            <a:r>
              <a:rPr kumimoji="1" lang="ja-JP" altLang="en-US" sz="2000" dirty="0" smtClean="0">
                <a:solidFill>
                  <a:schemeClr val="bg1"/>
                </a:solidFill>
                <a:latin typeface="游ゴシック" panose="020B0400000000000000" pitchFamily="50" charset="-128"/>
                <a:ea typeface="游ゴシック" panose="020B0400000000000000" pitchFamily="50" charset="-128"/>
              </a:rPr>
              <a:t>サイトのアドレス </a:t>
            </a:r>
            <a:r>
              <a:rPr kumimoji="1" lang="en-US" altLang="ja-JP" sz="2000" dirty="0" smtClean="0">
                <a:solidFill>
                  <a:schemeClr val="bg1"/>
                </a:solidFill>
                <a:latin typeface="游ゴシック" panose="020B0400000000000000" pitchFamily="50" charset="-128"/>
                <a:ea typeface="游ゴシック" panose="020B0400000000000000" pitchFamily="50" charset="-128"/>
              </a:rPr>
              <a:t>***.azurewebsites.net</a:t>
            </a:r>
          </a:p>
          <a:p>
            <a:r>
              <a:rPr lang="ja-JP" altLang="en-US" sz="2000" dirty="0" smtClean="0">
                <a:solidFill>
                  <a:schemeClr val="bg1"/>
                </a:solidFill>
                <a:latin typeface="游ゴシック" panose="020B0400000000000000" pitchFamily="50" charset="-128"/>
                <a:ea typeface="游ゴシック" panose="020B0400000000000000" pitchFamily="50" charset="-128"/>
              </a:rPr>
              <a:t>人と被らないものをつける</a:t>
            </a:r>
            <a:endParaRPr kumimoji="1" lang="ja-JP" altLang="en-US" sz="2000" dirty="0">
              <a:solidFill>
                <a:schemeClr val="bg1"/>
              </a:solidFill>
              <a:latin typeface="游ゴシック" panose="020B0400000000000000" pitchFamily="50" charset="-128"/>
              <a:ea typeface="游ゴシック" panose="020B0400000000000000" pitchFamily="50" charset="-128"/>
            </a:endParaRPr>
          </a:p>
        </p:txBody>
      </p:sp>
      <p:sp>
        <p:nvSpPr>
          <p:cNvPr id="9" name="正方形/長方形 8"/>
          <p:cNvSpPr/>
          <p:nvPr/>
        </p:nvSpPr>
        <p:spPr>
          <a:xfrm>
            <a:off x="9098443" y="3884950"/>
            <a:ext cx="2711582" cy="92378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a:off x="6919415" y="3639798"/>
            <a:ext cx="2179028" cy="710561"/>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559651" y="3088091"/>
            <a:ext cx="6259524" cy="707886"/>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a:t>
            </a:r>
            <a:r>
              <a:rPr kumimoji="1" lang="ja-JP" altLang="en-US" sz="2000" b="1" dirty="0" smtClean="0">
                <a:solidFill>
                  <a:srgbClr val="D55B7E"/>
                </a:solidFill>
                <a:latin typeface="游ゴシック" panose="020B0400000000000000" pitchFamily="50" charset="-128"/>
                <a:ea typeface="游ゴシック" panose="020B0400000000000000" pitchFamily="50" charset="-128"/>
              </a:rPr>
              <a:t>新規</a:t>
            </a:r>
            <a:r>
              <a:rPr kumimoji="1" lang="ja-JP" altLang="en-US" sz="2000" dirty="0" smtClean="0">
                <a:solidFill>
                  <a:schemeClr val="bg1"/>
                </a:solidFill>
                <a:latin typeface="游ゴシック" panose="020B0400000000000000" pitchFamily="50" charset="-128"/>
                <a:ea typeface="游ゴシック" panose="020B0400000000000000" pitchFamily="50" charset="-128"/>
              </a:rPr>
              <a:t>」を押して新しくリソースグループを</a:t>
            </a:r>
            <a:r>
              <a:rPr lang="ja-JP" altLang="en-US" sz="2000" dirty="0" smtClean="0">
                <a:solidFill>
                  <a:schemeClr val="bg1"/>
                </a:solidFill>
                <a:latin typeface="游ゴシック" panose="020B0400000000000000" pitchFamily="50" charset="-128"/>
                <a:ea typeface="游ゴシック" panose="020B0400000000000000" pitchFamily="50" charset="-128"/>
              </a:rPr>
              <a:t>作る</a:t>
            </a:r>
            <a:endParaRPr lang="en-US" altLang="ja-JP" sz="2000" dirty="0" smtClean="0">
              <a:solidFill>
                <a:schemeClr val="bg1"/>
              </a:solidFill>
              <a:latin typeface="游ゴシック" panose="020B0400000000000000" pitchFamily="50" charset="-128"/>
              <a:ea typeface="游ゴシック" panose="020B0400000000000000" pitchFamily="50" charset="-128"/>
            </a:endParaRPr>
          </a:p>
          <a:p>
            <a:r>
              <a:rPr kumimoji="1" lang="ja-JP" altLang="en-US" sz="2000" dirty="0" smtClean="0">
                <a:solidFill>
                  <a:schemeClr val="bg1"/>
                </a:solidFill>
                <a:latin typeface="游ゴシック" panose="020B0400000000000000" pitchFamily="50" charset="-128"/>
                <a:ea typeface="游ゴシック" panose="020B0400000000000000" pitchFamily="50" charset="-128"/>
              </a:rPr>
              <a:t>任意の名前をつける</a:t>
            </a:r>
            <a:endParaRPr kumimoji="1" lang="ja-JP" altLang="en-US" sz="2000" dirty="0">
              <a:solidFill>
                <a:schemeClr val="bg1"/>
              </a:solidFill>
              <a:latin typeface="游ゴシック" panose="020B0400000000000000" pitchFamily="50" charset="-128"/>
              <a:ea typeface="游ゴシック" panose="020B0400000000000000" pitchFamily="50" charset="-128"/>
            </a:endParaRPr>
          </a:p>
        </p:txBody>
      </p:sp>
      <p:sp>
        <p:nvSpPr>
          <p:cNvPr id="12" name="テキスト ボックス 11"/>
          <p:cNvSpPr txBox="1"/>
          <p:nvPr/>
        </p:nvSpPr>
        <p:spPr>
          <a:xfrm>
            <a:off x="0" y="3088091"/>
            <a:ext cx="2224585" cy="1077218"/>
          </a:xfrm>
          <a:prstGeom prst="rect">
            <a:avLst/>
          </a:prstGeom>
          <a:noFill/>
        </p:spPr>
        <p:txBody>
          <a:bodyPr wrap="square" rtlCol="0">
            <a:spAutoFit/>
          </a:bodyPr>
          <a:lstStyle/>
          <a:p>
            <a:r>
              <a:rPr lang="en-US" altLang="ja-JP" sz="1600" dirty="0">
                <a:solidFill>
                  <a:srgbClr val="D55B7E"/>
                </a:solidFill>
                <a:latin typeface="游ゴシック" panose="020B0400000000000000" pitchFamily="50" charset="-128"/>
                <a:ea typeface="游ゴシック" panose="020B0400000000000000" pitchFamily="50" charset="-128"/>
              </a:rPr>
              <a:t>※</a:t>
            </a:r>
            <a:r>
              <a:rPr kumimoji="1" lang="ja-JP" altLang="en-US" sz="1600" b="1" dirty="0" smtClean="0">
                <a:solidFill>
                  <a:srgbClr val="D55B7E"/>
                </a:solidFill>
                <a:latin typeface="游ゴシック" panose="020B0400000000000000" pitchFamily="50" charset="-128"/>
                <a:ea typeface="游ゴシック" panose="020B0400000000000000" pitchFamily="50" charset="-128"/>
              </a:rPr>
              <a:t>リソースグループ</a:t>
            </a:r>
            <a:endParaRPr kumimoji="1" lang="en-US" altLang="ja-JP" sz="1600" b="1" dirty="0" smtClean="0">
              <a:solidFill>
                <a:srgbClr val="D55B7E"/>
              </a:solidFill>
              <a:latin typeface="游ゴシック" panose="020B0400000000000000" pitchFamily="50" charset="-128"/>
              <a:ea typeface="游ゴシック" panose="020B0400000000000000" pitchFamily="50" charset="-128"/>
            </a:endParaRPr>
          </a:p>
          <a:p>
            <a:r>
              <a:rPr lang="en-US" altLang="ja-JP" sz="1600" dirty="0" smtClean="0">
                <a:solidFill>
                  <a:srgbClr val="D55B7E"/>
                </a:solidFill>
                <a:latin typeface="游ゴシック" panose="020B0400000000000000" pitchFamily="50" charset="-128"/>
                <a:ea typeface="游ゴシック" panose="020B0400000000000000" pitchFamily="50" charset="-128"/>
              </a:rPr>
              <a:t>Azure</a:t>
            </a:r>
            <a:r>
              <a:rPr lang="ja-JP" altLang="en-US" sz="1600" dirty="0" smtClean="0">
                <a:solidFill>
                  <a:srgbClr val="D55B7E"/>
                </a:solidFill>
                <a:latin typeface="游ゴシック" panose="020B0400000000000000" pitchFamily="50" charset="-128"/>
                <a:ea typeface="游ゴシック" panose="020B0400000000000000" pitchFamily="50" charset="-128"/>
              </a:rPr>
              <a:t>のリソースをまとめて管理するもの</a:t>
            </a:r>
            <a:endParaRPr lang="en-US" altLang="ja-JP" sz="1600" dirty="0" smtClean="0">
              <a:solidFill>
                <a:srgbClr val="D55B7E"/>
              </a:solidFill>
              <a:latin typeface="游ゴシック" panose="020B0400000000000000" pitchFamily="50" charset="-128"/>
              <a:ea typeface="游ゴシック" panose="020B0400000000000000" pitchFamily="50" charset="-128"/>
            </a:endParaRPr>
          </a:p>
          <a:p>
            <a:r>
              <a:rPr kumimoji="1" lang="ja-JP" altLang="en-US" sz="1600" dirty="0" smtClean="0">
                <a:solidFill>
                  <a:srgbClr val="D55B7E"/>
                </a:solidFill>
                <a:latin typeface="游ゴシック" panose="020B0400000000000000" pitchFamily="50" charset="-128"/>
                <a:ea typeface="游ゴシック" panose="020B0400000000000000" pitchFamily="50" charset="-128"/>
              </a:rPr>
              <a:t>詳細は後述</a:t>
            </a:r>
            <a:endParaRPr kumimoji="1" lang="ja-JP" altLang="en-US" sz="1600" dirty="0">
              <a:solidFill>
                <a:srgbClr val="D55B7E"/>
              </a:solidFill>
              <a:latin typeface="游ゴシック" panose="020B0400000000000000" pitchFamily="50" charset="-128"/>
              <a:ea typeface="游ゴシック" panose="020B0400000000000000" pitchFamily="50" charset="-128"/>
            </a:endParaRPr>
          </a:p>
        </p:txBody>
      </p:sp>
      <p:sp>
        <p:nvSpPr>
          <p:cNvPr id="13" name="正方形/長方形 12"/>
          <p:cNvSpPr/>
          <p:nvPr/>
        </p:nvSpPr>
        <p:spPr>
          <a:xfrm>
            <a:off x="9085677" y="4814573"/>
            <a:ext cx="2711582" cy="66651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6849598" y="5147832"/>
            <a:ext cx="2236079" cy="0"/>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4675297" y="4947777"/>
            <a:ext cx="2028232" cy="400110"/>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次のスライドへ</a:t>
            </a:r>
            <a:endParaRPr kumimoji="1" lang="ja-JP" altLang="en-US" sz="2000"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747137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WebApp</a:t>
            </a:r>
            <a:r>
              <a:rPr lang="ja-JP" altLang="en-US" dirty="0" smtClean="0"/>
              <a:t>を</a:t>
            </a:r>
            <a:r>
              <a:rPr lang="en-US" altLang="ja-JP" dirty="0"/>
              <a:t>1</a:t>
            </a:r>
            <a:r>
              <a:rPr lang="ja-JP" altLang="en-US" dirty="0"/>
              <a:t>つ作ってみよう</a:t>
            </a:r>
            <a:endParaRPr kumimoji="1" lang="ja-JP" altLang="en-US" dirty="0"/>
          </a:p>
        </p:txBody>
      </p:sp>
      <p:pic>
        <p:nvPicPr>
          <p:cNvPr id="5" name="図 4"/>
          <p:cNvPicPr>
            <a:picLocks noChangeAspect="1"/>
          </p:cNvPicPr>
          <p:nvPr/>
        </p:nvPicPr>
        <p:blipFill>
          <a:blip r:embed="rId3"/>
          <a:stretch>
            <a:fillRect/>
          </a:stretch>
        </p:blipFill>
        <p:spPr>
          <a:xfrm>
            <a:off x="7094947" y="1807487"/>
            <a:ext cx="2239820" cy="4193401"/>
          </a:xfrm>
          <a:prstGeom prst="rect">
            <a:avLst/>
          </a:prstGeom>
        </p:spPr>
      </p:pic>
      <p:pic>
        <p:nvPicPr>
          <p:cNvPr id="6" name="図 5"/>
          <p:cNvPicPr>
            <a:picLocks noChangeAspect="1"/>
          </p:cNvPicPr>
          <p:nvPr/>
        </p:nvPicPr>
        <p:blipFill>
          <a:blip r:embed="rId4"/>
          <a:stretch>
            <a:fillRect/>
          </a:stretch>
        </p:blipFill>
        <p:spPr>
          <a:xfrm>
            <a:off x="679829" y="1807487"/>
            <a:ext cx="6415118" cy="4193401"/>
          </a:xfrm>
          <a:prstGeom prst="rect">
            <a:avLst/>
          </a:prstGeom>
        </p:spPr>
      </p:pic>
      <p:sp>
        <p:nvSpPr>
          <p:cNvPr id="7" name="正方形/長方形 6"/>
          <p:cNvSpPr/>
          <p:nvPr/>
        </p:nvSpPr>
        <p:spPr>
          <a:xfrm>
            <a:off x="782763" y="4519186"/>
            <a:ext cx="1996305" cy="48075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064214" y="3423429"/>
            <a:ext cx="3822831" cy="40280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122243" y="2711218"/>
            <a:ext cx="2239820" cy="1966461"/>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5"/>
          <a:srcRect r="40974"/>
          <a:stretch/>
        </p:blipFill>
        <p:spPr>
          <a:xfrm>
            <a:off x="9334767" y="1807487"/>
            <a:ext cx="2462492" cy="4193401"/>
          </a:xfrm>
          <a:prstGeom prst="rect">
            <a:avLst/>
          </a:prstGeom>
        </p:spPr>
      </p:pic>
      <p:sp>
        <p:nvSpPr>
          <p:cNvPr id="11" name="正方形/長方形 10"/>
          <p:cNvSpPr/>
          <p:nvPr/>
        </p:nvSpPr>
        <p:spPr>
          <a:xfrm>
            <a:off x="9418807" y="2723488"/>
            <a:ext cx="1409461" cy="239928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9362063" y="5593680"/>
            <a:ext cx="906647" cy="30701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122243" y="5593680"/>
            <a:ext cx="906647" cy="30701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782763" y="5598337"/>
            <a:ext cx="906647" cy="307016"/>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flipH="1">
            <a:off x="2151633" y="1609204"/>
            <a:ext cx="730369" cy="290998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661641" y="1113642"/>
            <a:ext cx="600139" cy="523220"/>
          </a:xfrm>
          <a:prstGeom prst="rect">
            <a:avLst/>
          </a:prstGeom>
          <a:noFill/>
        </p:spPr>
        <p:txBody>
          <a:bodyPr wrap="square" rtlCol="0">
            <a:spAutoFit/>
          </a:bodyPr>
          <a:lstStyle/>
          <a:p>
            <a:r>
              <a:rPr kumimoji="1" lang="ja-JP" altLang="en-US" sz="2800" b="1" dirty="0" smtClean="0">
                <a:solidFill>
                  <a:schemeClr val="bg1"/>
                </a:solidFill>
                <a:latin typeface="游ゴシック" panose="020B0400000000000000" pitchFamily="50" charset="-128"/>
                <a:ea typeface="游ゴシック" panose="020B0400000000000000" pitchFamily="50" charset="-128"/>
              </a:rPr>
              <a:t>①</a:t>
            </a:r>
            <a:endParaRPr kumimoji="1" lang="ja-JP" altLang="en-US" sz="2800" b="1" dirty="0">
              <a:solidFill>
                <a:schemeClr val="bg1"/>
              </a:solidFill>
              <a:latin typeface="游ゴシック" panose="020B0400000000000000" pitchFamily="50" charset="-128"/>
              <a:ea typeface="游ゴシック" panose="020B0400000000000000" pitchFamily="50" charset="-128"/>
            </a:endParaRPr>
          </a:p>
        </p:txBody>
      </p:sp>
      <p:cxnSp>
        <p:nvCxnSpPr>
          <p:cNvPr id="23" name="直線コネクタ 22"/>
          <p:cNvCxnSpPr/>
          <p:nvPr/>
        </p:nvCxnSpPr>
        <p:spPr>
          <a:xfrm flipH="1">
            <a:off x="4855127" y="1609204"/>
            <a:ext cx="61794" cy="1814225"/>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675559" y="1025069"/>
            <a:ext cx="600139" cy="523220"/>
          </a:xfrm>
          <a:prstGeom prst="rect">
            <a:avLst/>
          </a:prstGeom>
          <a:noFill/>
        </p:spPr>
        <p:txBody>
          <a:bodyPr wrap="square" rtlCol="0">
            <a:spAutoFit/>
          </a:bodyPr>
          <a:lstStyle/>
          <a:p>
            <a:r>
              <a:rPr lang="ja-JP" altLang="en-US" sz="2800" b="1" dirty="0">
                <a:solidFill>
                  <a:schemeClr val="bg1"/>
                </a:solidFill>
                <a:latin typeface="游ゴシック" panose="020B0400000000000000" pitchFamily="50" charset="-128"/>
                <a:ea typeface="游ゴシック" panose="020B0400000000000000" pitchFamily="50" charset="-128"/>
              </a:rPr>
              <a:t>②</a:t>
            </a:r>
            <a:endParaRPr kumimoji="1" lang="ja-JP" altLang="en-US" sz="2800" b="1" dirty="0">
              <a:solidFill>
                <a:schemeClr val="bg1"/>
              </a:solidFill>
              <a:latin typeface="游ゴシック" panose="020B0400000000000000" pitchFamily="50" charset="-128"/>
              <a:ea typeface="游ゴシック" panose="020B0400000000000000" pitchFamily="50" charset="-128"/>
            </a:endParaRPr>
          </a:p>
        </p:txBody>
      </p:sp>
      <p:cxnSp>
        <p:nvCxnSpPr>
          <p:cNvPr id="26" name="直線コネクタ 25"/>
          <p:cNvCxnSpPr>
            <a:endCxn id="9" idx="0"/>
          </p:cNvCxnSpPr>
          <p:nvPr/>
        </p:nvCxnSpPr>
        <p:spPr>
          <a:xfrm>
            <a:off x="7575566" y="1609204"/>
            <a:ext cx="666587" cy="1102014"/>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6689477" y="1085984"/>
            <a:ext cx="511179" cy="523220"/>
          </a:xfrm>
          <a:prstGeom prst="rect">
            <a:avLst/>
          </a:prstGeom>
          <a:noFill/>
        </p:spPr>
        <p:txBody>
          <a:bodyPr wrap="square" rtlCol="0">
            <a:spAutoFit/>
          </a:bodyPr>
          <a:lstStyle/>
          <a:p>
            <a:r>
              <a:rPr lang="ja-JP" altLang="en-US" sz="2800" b="1" dirty="0" smtClean="0">
                <a:solidFill>
                  <a:schemeClr val="bg1"/>
                </a:solidFill>
                <a:latin typeface="游ゴシック" panose="020B0400000000000000" pitchFamily="50" charset="-128"/>
                <a:ea typeface="游ゴシック" panose="020B0400000000000000" pitchFamily="50" charset="-128"/>
              </a:rPr>
              <a:t>③</a:t>
            </a:r>
            <a:endParaRPr kumimoji="1" lang="ja-JP" altLang="en-US" sz="2800" b="1" dirty="0">
              <a:solidFill>
                <a:schemeClr val="bg1"/>
              </a:solidFill>
              <a:latin typeface="游ゴシック" panose="020B0400000000000000" pitchFamily="50" charset="-128"/>
              <a:ea typeface="游ゴシック" panose="020B0400000000000000" pitchFamily="50" charset="-128"/>
            </a:endParaRPr>
          </a:p>
        </p:txBody>
      </p:sp>
      <p:sp>
        <p:nvSpPr>
          <p:cNvPr id="30" name="テキスト ボックス 29"/>
          <p:cNvSpPr txBox="1"/>
          <p:nvPr/>
        </p:nvSpPr>
        <p:spPr>
          <a:xfrm>
            <a:off x="7122243" y="1036271"/>
            <a:ext cx="2495410" cy="646331"/>
          </a:xfrm>
          <a:prstGeom prst="rect">
            <a:avLst/>
          </a:prstGeom>
          <a:noFill/>
        </p:spPr>
        <p:txBody>
          <a:bodyPr wrap="square" rtlCol="0">
            <a:spAutoFit/>
          </a:bodyPr>
          <a:lstStyle/>
          <a:p>
            <a:r>
              <a:rPr lang="ja-JP" altLang="en-US" dirty="0">
                <a:solidFill>
                  <a:schemeClr val="bg1"/>
                </a:solidFill>
                <a:latin typeface="游ゴシック" panose="020B0400000000000000" pitchFamily="50" charset="-128"/>
                <a:ea typeface="游ゴシック" panose="020B0400000000000000" pitchFamily="50" charset="-128"/>
              </a:rPr>
              <a:t>プラン</a:t>
            </a:r>
            <a:r>
              <a:rPr lang="ja-JP" altLang="en-US" dirty="0" smtClean="0">
                <a:solidFill>
                  <a:schemeClr val="bg1"/>
                </a:solidFill>
                <a:latin typeface="游ゴシック" panose="020B0400000000000000" pitchFamily="50" charset="-128"/>
                <a:ea typeface="游ゴシック" panose="020B0400000000000000" pitchFamily="50" charset="-128"/>
              </a:rPr>
              <a:t>の名前</a:t>
            </a:r>
            <a:endParaRPr lang="en-US" altLang="ja-JP" dirty="0" smtClean="0">
              <a:solidFill>
                <a:schemeClr val="bg1"/>
              </a:solidFill>
              <a:latin typeface="游ゴシック" panose="020B0400000000000000" pitchFamily="50" charset="-128"/>
              <a:ea typeface="游ゴシック" panose="020B0400000000000000" pitchFamily="50" charset="-128"/>
            </a:endParaRPr>
          </a:p>
          <a:p>
            <a:r>
              <a:rPr kumimoji="1" lang="ja-JP" altLang="en-US" dirty="0" smtClean="0">
                <a:solidFill>
                  <a:schemeClr val="bg1"/>
                </a:solidFill>
                <a:latin typeface="游ゴシック" panose="020B0400000000000000" pitchFamily="50" charset="-128"/>
                <a:ea typeface="游ゴシック" panose="020B0400000000000000" pitchFamily="50" charset="-128"/>
              </a:rPr>
              <a:t>場所</a:t>
            </a:r>
            <a:r>
              <a:rPr lang="ja-JP" altLang="en-US" dirty="0" smtClean="0">
                <a:solidFill>
                  <a:schemeClr val="bg1"/>
                </a:solidFill>
                <a:latin typeface="游ゴシック" panose="020B0400000000000000" pitchFamily="50" charset="-128"/>
                <a:ea typeface="游ゴシック" panose="020B0400000000000000" pitchFamily="50" charset="-128"/>
              </a:rPr>
              <a:t>を指定</a:t>
            </a:r>
            <a:endParaRPr kumimoji="1" lang="en-US" altLang="ja-JP" dirty="0" smtClean="0">
              <a:solidFill>
                <a:schemeClr val="bg1"/>
              </a:solidFill>
              <a:latin typeface="游ゴシック" panose="020B0400000000000000" pitchFamily="50" charset="-128"/>
              <a:ea typeface="游ゴシック" panose="020B0400000000000000" pitchFamily="50" charset="-128"/>
            </a:endParaRPr>
          </a:p>
        </p:txBody>
      </p:sp>
      <p:sp>
        <p:nvSpPr>
          <p:cNvPr id="31" name="テキスト ボックス 30"/>
          <p:cNvSpPr txBox="1"/>
          <p:nvPr/>
        </p:nvSpPr>
        <p:spPr>
          <a:xfrm>
            <a:off x="9389642" y="1046246"/>
            <a:ext cx="511179" cy="523220"/>
          </a:xfrm>
          <a:prstGeom prst="rect">
            <a:avLst/>
          </a:prstGeom>
          <a:noFill/>
        </p:spPr>
        <p:txBody>
          <a:bodyPr wrap="square" rtlCol="0">
            <a:spAutoFit/>
          </a:bodyPr>
          <a:lstStyle/>
          <a:p>
            <a:r>
              <a:rPr lang="ja-JP" altLang="en-US" sz="2800" b="1" dirty="0">
                <a:solidFill>
                  <a:schemeClr val="bg1"/>
                </a:solidFill>
                <a:latin typeface="游ゴシック" panose="020B0400000000000000" pitchFamily="50" charset="-128"/>
                <a:ea typeface="游ゴシック" panose="020B0400000000000000" pitchFamily="50" charset="-128"/>
              </a:rPr>
              <a:t>④</a:t>
            </a:r>
            <a:endParaRPr kumimoji="1" lang="ja-JP" altLang="en-US" sz="2800" b="1" dirty="0">
              <a:solidFill>
                <a:schemeClr val="bg1"/>
              </a:solidFill>
              <a:latin typeface="游ゴシック" panose="020B0400000000000000" pitchFamily="50" charset="-128"/>
              <a:ea typeface="游ゴシック" panose="020B0400000000000000" pitchFamily="50" charset="-128"/>
            </a:endParaRPr>
          </a:p>
        </p:txBody>
      </p:sp>
      <p:cxnSp>
        <p:nvCxnSpPr>
          <p:cNvPr id="32" name="直線コネクタ 31"/>
          <p:cNvCxnSpPr>
            <a:endCxn id="11" idx="0"/>
          </p:cNvCxnSpPr>
          <p:nvPr/>
        </p:nvCxnSpPr>
        <p:spPr>
          <a:xfrm>
            <a:off x="9663297" y="1569466"/>
            <a:ext cx="460241" cy="1154022"/>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10310423" y="6334780"/>
            <a:ext cx="511179" cy="523220"/>
          </a:xfrm>
          <a:prstGeom prst="rect">
            <a:avLst/>
          </a:prstGeom>
          <a:noFill/>
        </p:spPr>
        <p:txBody>
          <a:bodyPr wrap="square" rtlCol="0">
            <a:spAutoFit/>
          </a:bodyPr>
          <a:lstStyle/>
          <a:p>
            <a:r>
              <a:rPr lang="ja-JP" altLang="en-US" sz="2800" b="1" dirty="0">
                <a:solidFill>
                  <a:schemeClr val="bg1"/>
                </a:solidFill>
                <a:latin typeface="游ゴシック" panose="020B0400000000000000" pitchFamily="50" charset="-128"/>
                <a:ea typeface="游ゴシック" panose="020B0400000000000000" pitchFamily="50" charset="-128"/>
              </a:rPr>
              <a:t>⑤</a:t>
            </a:r>
            <a:endParaRPr kumimoji="1" lang="ja-JP" altLang="en-US" sz="2800" b="1" dirty="0">
              <a:solidFill>
                <a:schemeClr val="bg1"/>
              </a:solidFill>
              <a:latin typeface="游ゴシック" panose="020B0400000000000000" pitchFamily="50" charset="-128"/>
              <a:ea typeface="游ゴシック" panose="020B0400000000000000" pitchFamily="50" charset="-128"/>
            </a:endParaRPr>
          </a:p>
        </p:txBody>
      </p:sp>
      <p:cxnSp>
        <p:nvCxnSpPr>
          <p:cNvPr id="35" name="直線コネクタ 34"/>
          <p:cNvCxnSpPr>
            <a:endCxn id="34" idx="1"/>
          </p:cNvCxnSpPr>
          <p:nvPr/>
        </p:nvCxnSpPr>
        <p:spPr>
          <a:xfrm>
            <a:off x="9829590" y="5900696"/>
            <a:ext cx="480833" cy="695694"/>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8206679" y="6334780"/>
            <a:ext cx="511179" cy="523220"/>
          </a:xfrm>
          <a:prstGeom prst="rect">
            <a:avLst/>
          </a:prstGeom>
          <a:noFill/>
        </p:spPr>
        <p:txBody>
          <a:bodyPr wrap="square" rtlCol="0">
            <a:spAutoFit/>
          </a:bodyPr>
          <a:lstStyle/>
          <a:p>
            <a:r>
              <a:rPr lang="ja-JP" altLang="en-US" sz="2800" b="1" dirty="0">
                <a:solidFill>
                  <a:schemeClr val="bg1"/>
                </a:solidFill>
                <a:latin typeface="游ゴシック" panose="020B0400000000000000" pitchFamily="50" charset="-128"/>
                <a:ea typeface="游ゴシック" panose="020B0400000000000000" pitchFamily="50" charset="-128"/>
              </a:rPr>
              <a:t>⑥</a:t>
            </a:r>
            <a:endParaRPr kumimoji="1" lang="ja-JP" altLang="en-US" sz="2800" b="1" dirty="0">
              <a:solidFill>
                <a:schemeClr val="bg1"/>
              </a:solidFill>
              <a:latin typeface="游ゴシック" panose="020B0400000000000000" pitchFamily="50" charset="-128"/>
              <a:ea typeface="游ゴシック" panose="020B0400000000000000" pitchFamily="50" charset="-128"/>
            </a:endParaRPr>
          </a:p>
        </p:txBody>
      </p:sp>
      <p:cxnSp>
        <p:nvCxnSpPr>
          <p:cNvPr id="38" name="直線コネクタ 37"/>
          <p:cNvCxnSpPr>
            <a:stCxn id="13" idx="2"/>
            <a:endCxn id="37" idx="1"/>
          </p:cNvCxnSpPr>
          <p:nvPr/>
        </p:nvCxnSpPr>
        <p:spPr>
          <a:xfrm>
            <a:off x="7575567" y="5900696"/>
            <a:ext cx="631112" cy="695694"/>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614164" y="5912239"/>
            <a:ext cx="721416" cy="422541"/>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410274" y="6239750"/>
            <a:ext cx="2444853" cy="523220"/>
          </a:xfrm>
          <a:prstGeom prst="rect">
            <a:avLst/>
          </a:prstGeom>
          <a:noFill/>
        </p:spPr>
        <p:txBody>
          <a:bodyPr wrap="square" rtlCol="0">
            <a:spAutoFit/>
          </a:bodyPr>
          <a:lstStyle/>
          <a:p>
            <a:r>
              <a:rPr lang="ja-JP" altLang="en-US" sz="2800" b="1" dirty="0" smtClean="0">
                <a:solidFill>
                  <a:schemeClr val="bg1"/>
                </a:solidFill>
                <a:latin typeface="游ゴシック" panose="020B0400000000000000" pitchFamily="50" charset="-128"/>
                <a:ea typeface="游ゴシック" panose="020B0400000000000000" pitchFamily="50" charset="-128"/>
              </a:rPr>
              <a:t>⑦</a:t>
            </a:r>
            <a:r>
              <a:rPr lang="ja-JP" altLang="en-US" sz="2400" dirty="0" smtClean="0">
                <a:solidFill>
                  <a:schemeClr val="bg1"/>
                </a:solidFill>
                <a:latin typeface="游ゴシック" panose="020B0400000000000000" pitchFamily="50" charset="-128"/>
                <a:ea typeface="游ゴシック" panose="020B0400000000000000" pitchFamily="50" charset="-128"/>
              </a:rPr>
              <a:t>作成</a:t>
            </a:r>
            <a:endParaRPr kumimoji="1" lang="ja-JP" altLang="en-US" sz="2400" dirty="0">
              <a:solidFill>
                <a:schemeClr val="bg1"/>
              </a:solidFill>
              <a:latin typeface="游ゴシック" panose="020B0400000000000000" pitchFamily="50" charset="-128"/>
              <a:ea typeface="游ゴシック" panose="020B0400000000000000" pitchFamily="50" charset="-128"/>
            </a:endParaRPr>
          </a:p>
        </p:txBody>
      </p:sp>
      <p:sp>
        <p:nvSpPr>
          <p:cNvPr id="44" name="テキスト ボックス 43"/>
          <p:cNvSpPr txBox="1"/>
          <p:nvPr/>
        </p:nvSpPr>
        <p:spPr>
          <a:xfrm>
            <a:off x="9893417" y="1113642"/>
            <a:ext cx="2495410" cy="369332"/>
          </a:xfrm>
          <a:prstGeom prst="rect">
            <a:avLst/>
          </a:prstGeom>
          <a:noFill/>
        </p:spPr>
        <p:txBody>
          <a:bodyPr wrap="square" rtlCol="0">
            <a:spAutoFit/>
          </a:bodyPr>
          <a:lstStyle/>
          <a:p>
            <a:r>
              <a:rPr kumimoji="1" lang="ja-JP" altLang="en-US" dirty="0" smtClean="0">
                <a:solidFill>
                  <a:schemeClr val="bg1"/>
                </a:solidFill>
                <a:latin typeface="游ゴシック" panose="020B0400000000000000" pitchFamily="50" charset="-128"/>
                <a:ea typeface="游ゴシック" panose="020B0400000000000000" pitchFamily="50" charset="-128"/>
              </a:rPr>
              <a:t>価格レベルを指定</a:t>
            </a:r>
            <a:endParaRPr kumimoji="1" lang="en-US" altLang="ja-JP" dirty="0" smtClean="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336894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WebApp</a:t>
            </a:r>
            <a:r>
              <a:rPr kumimoji="1" lang="ja-JP" altLang="en-US" dirty="0" smtClean="0"/>
              <a:t>を</a:t>
            </a:r>
            <a:r>
              <a:rPr kumimoji="1" lang="en-US" altLang="ja-JP" dirty="0" smtClean="0"/>
              <a:t>1</a:t>
            </a:r>
            <a:r>
              <a:rPr kumimoji="1" lang="ja-JP" altLang="en-US" dirty="0" smtClean="0"/>
              <a:t>つ作ってみよう</a:t>
            </a:r>
            <a:endParaRPr kumimoji="1" lang="ja-JP" altLang="en-US" dirty="0"/>
          </a:p>
        </p:txBody>
      </p:sp>
      <p:sp>
        <p:nvSpPr>
          <p:cNvPr id="3" name="コンテンツ プレースホルダー 2"/>
          <p:cNvSpPr>
            <a:spLocks noGrp="1"/>
          </p:cNvSpPr>
          <p:nvPr>
            <p:ph idx="1"/>
          </p:nvPr>
        </p:nvSpPr>
        <p:spPr>
          <a:xfrm>
            <a:off x="2473377" y="3052625"/>
            <a:ext cx="9323882" cy="1207659"/>
          </a:xfrm>
        </p:spPr>
        <p:txBody>
          <a:bodyPr/>
          <a:lstStyle/>
          <a:p>
            <a:r>
              <a:rPr lang="ja-JP" altLang="en-US" dirty="0" smtClean="0"/>
              <a:t>右上の通知マークに「デプロイメントが成功しました」と表示されれば</a:t>
            </a:r>
            <a:r>
              <a:rPr lang="en-US" altLang="ja-JP" dirty="0" smtClean="0"/>
              <a:t>OK</a:t>
            </a:r>
          </a:p>
        </p:txBody>
      </p:sp>
      <p:pic>
        <p:nvPicPr>
          <p:cNvPr id="4" name="図 3"/>
          <p:cNvPicPr>
            <a:picLocks noChangeAspect="1"/>
          </p:cNvPicPr>
          <p:nvPr/>
        </p:nvPicPr>
        <p:blipFill>
          <a:blip r:embed="rId2"/>
          <a:stretch>
            <a:fillRect/>
          </a:stretch>
        </p:blipFill>
        <p:spPr>
          <a:xfrm>
            <a:off x="5136698" y="1280515"/>
            <a:ext cx="6660561" cy="1570887"/>
          </a:xfrm>
          <a:prstGeom prst="rect">
            <a:avLst/>
          </a:prstGeom>
        </p:spPr>
      </p:pic>
      <p:pic>
        <p:nvPicPr>
          <p:cNvPr id="5" name="図 4"/>
          <p:cNvPicPr>
            <a:picLocks noChangeAspect="1"/>
          </p:cNvPicPr>
          <p:nvPr/>
        </p:nvPicPr>
        <p:blipFill>
          <a:blip r:embed="rId3"/>
          <a:stretch>
            <a:fillRect/>
          </a:stretch>
        </p:blipFill>
        <p:spPr>
          <a:xfrm>
            <a:off x="6220496" y="4055036"/>
            <a:ext cx="5576763" cy="2687385"/>
          </a:xfrm>
          <a:prstGeom prst="rect">
            <a:avLst/>
          </a:prstGeom>
        </p:spPr>
      </p:pic>
      <p:sp>
        <p:nvSpPr>
          <p:cNvPr id="6" name="正方形/長方形 5"/>
          <p:cNvSpPr/>
          <p:nvPr/>
        </p:nvSpPr>
        <p:spPr>
          <a:xfrm>
            <a:off x="6220497" y="4055036"/>
            <a:ext cx="1571222" cy="310902"/>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flipV="1">
            <a:off x="5136698" y="4210487"/>
            <a:ext cx="1083797" cy="614248"/>
          </a:xfrm>
          <a:prstGeom prst="line">
            <a:avLst/>
          </a:prstGeom>
          <a:ln w="38100">
            <a:solidFill>
              <a:srgbClr val="D55B7E"/>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73377" y="4855021"/>
            <a:ext cx="2495410" cy="707886"/>
          </a:xfrm>
          <a:prstGeom prst="rect">
            <a:avLst/>
          </a:prstGeom>
          <a:noFill/>
        </p:spPr>
        <p:txBody>
          <a:bodyPr wrap="square" rtlCol="0">
            <a:spAutoFit/>
          </a:bodyPr>
          <a:lstStyle/>
          <a:p>
            <a:r>
              <a:rPr kumimoji="1" lang="ja-JP" altLang="en-US" sz="2000" dirty="0" smtClean="0">
                <a:solidFill>
                  <a:schemeClr val="bg1"/>
                </a:solidFill>
                <a:latin typeface="游ゴシック" panose="020B0400000000000000" pitchFamily="50" charset="-128"/>
                <a:ea typeface="游ゴシック" panose="020B0400000000000000" pitchFamily="50" charset="-128"/>
              </a:rPr>
              <a:t>ここをクリックして</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a:p>
            <a:r>
              <a:rPr lang="ja-JP" altLang="en-US" sz="2000" dirty="0" smtClean="0">
                <a:solidFill>
                  <a:schemeClr val="bg1"/>
                </a:solidFill>
                <a:latin typeface="游ゴシック" panose="020B0400000000000000" pitchFamily="50" charset="-128"/>
                <a:ea typeface="游ゴシック" panose="020B0400000000000000" pitchFamily="50" charset="-128"/>
              </a:rPr>
              <a:t>トップにもどる</a:t>
            </a:r>
            <a:endParaRPr kumimoji="1" lang="en-US" altLang="ja-JP" sz="2000" dirty="0" smtClean="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75808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3902</TotalTime>
  <Words>1931</Words>
  <Application>Microsoft Macintosh PowerPoint</Application>
  <PresentationFormat>ワイド画面</PresentationFormat>
  <Paragraphs>373</Paragraphs>
  <Slides>63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63</vt:i4>
      </vt:variant>
    </vt:vector>
  </HeadingPairs>
  <TitlesOfParts>
    <vt:vector size="69" baseType="lpstr">
      <vt:lpstr>Calibri</vt:lpstr>
      <vt:lpstr>ＭＳ Ｐゴシック</vt:lpstr>
      <vt:lpstr>Segoe UI Symbol</vt:lpstr>
      <vt:lpstr>游ゴシック</vt:lpstr>
      <vt:lpstr>Arial</vt:lpstr>
      <vt:lpstr>Office テーマ</vt:lpstr>
      <vt:lpstr>Azure WebAppでDropboxを使って PHPのWebサイトを 作るハンズオン</vt:lpstr>
      <vt:lpstr>ひつようなもの</vt:lpstr>
      <vt:lpstr>リソースを1つ作ってみる</vt:lpstr>
      <vt:lpstr>管理ポータルにアクセスする</vt:lpstr>
      <vt:lpstr>管理ポータルの概要</vt:lpstr>
      <vt:lpstr>WebAppを1つ作ってみよう</vt:lpstr>
      <vt:lpstr>WebAppを1つ作ってみよう</vt:lpstr>
      <vt:lpstr>WebAppを1つ作ってみよう</vt:lpstr>
      <vt:lpstr>WebAppを1つ作ってみよう</vt:lpstr>
      <vt:lpstr>作成したリソースにアクセスしよう</vt:lpstr>
      <vt:lpstr>WebAppにアクセスしよう</vt:lpstr>
      <vt:lpstr>解説：リソースを作成する</vt:lpstr>
      <vt:lpstr>管理ポータルを使いこなす</vt:lpstr>
      <vt:lpstr>タイルからピン留めを外す</vt:lpstr>
      <vt:lpstr>リソースを検索してみる</vt:lpstr>
      <vt:lpstr>再びピン留めしてみる</vt:lpstr>
      <vt:lpstr>もっと詳細な情報を表示してみる</vt:lpstr>
      <vt:lpstr>もっと詳細な情報を表示してみる</vt:lpstr>
      <vt:lpstr>もっと詳細な情報を表示してみる</vt:lpstr>
      <vt:lpstr>タイルを移動する、サイズを変える</vt:lpstr>
      <vt:lpstr>左のブックマークに追加する</vt:lpstr>
      <vt:lpstr>カラーテーマを変える</vt:lpstr>
      <vt:lpstr>解説：ダッシュボードの役割</vt:lpstr>
      <vt:lpstr>WebAppを操作する</vt:lpstr>
      <vt:lpstr>基本的な操作コマンド</vt:lpstr>
      <vt:lpstr>停止と起動</vt:lpstr>
      <vt:lpstr>設定</vt:lpstr>
      <vt:lpstr>PHPのバージョンを上げてみよう</vt:lpstr>
      <vt:lpstr>監視モニターを見てみよう</vt:lpstr>
      <vt:lpstr>解説：WebAppとは</vt:lpstr>
      <vt:lpstr>解説：PaaSの存在意義</vt:lpstr>
      <vt:lpstr>解説：WebAppとは</vt:lpstr>
      <vt:lpstr>解説：WebAppのデプロイ方法</vt:lpstr>
      <vt:lpstr>WebAppにDropboxから配置してみよう</vt:lpstr>
      <vt:lpstr>継続的なデプロイ設定</vt:lpstr>
      <vt:lpstr>継続的なデプロイ設定</vt:lpstr>
      <vt:lpstr>Dropbox認証</vt:lpstr>
      <vt:lpstr>継続的なデプロイ設定</vt:lpstr>
      <vt:lpstr>Dropboxを見てみる</vt:lpstr>
      <vt:lpstr>PHPファイルを作成してみる</vt:lpstr>
      <vt:lpstr>同期する</vt:lpstr>
      <vt:lpstr>同期する</vt:lpstr>
      <vt:lpstr>アクセスしてみる</vt:lpstr>
      <vt:lpstr>解説：Dropboxからの継続的デプロイ</vt:lpstr>
      <vt:lpstr>解説：PHPアプリの作成</vt:lpstr>
      <vt:lpstr>解説：PHPのバージョン指定</vt:lpstr>
      <vt:lpstr>自由課題：基礎編</vt:lpstr>
      <vt:lpstr>自由課題：基礎編</vt:lpstr>
      <vt:lpstr>PHP - Todoアプリ</vt:lpstr>
      <vt:lpstr>Node.js WebSocket注意点</vt:lpstr>
      <vt:lpstr>自由課題：基礎編</vt:lpstr>
      <vt:lpstr>自由課題：応用編</vt:lpstr>
      <vt:lpstr>自由課題(応用編)</vt:lpstr>
      <vt:lpstr>PowerPoint プレゼンテーション</vt:lpstr>
      <vt:lpstr>DreamSparkのSQLDB事情</vt:lpstr>
      <vt:lpstr>MySQLを作成する</vt:lpstr>
      <vt:lpstr>サーバー名、ユーザー名、パスワードを取得する</vt:lpstr>
      <vt:lpstr>MySQL Workbenchのインストール</vt:lpstr>
      <vt:lpstr>MySQLへの接続</vt:lpstr>
      <vt:lpstr>todoテーブルを作成する</vt:lpstr>
      <vt:lpstr>todo-mysqlのapi.phpに接続情報を入れる</vt:lpstr>
      <vt:lpstr>WebAppsにデプロイする</vt:lpstr>
      <vt:lpstr>データベースにデータが入ってることを確認する</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WebAppsでDropboxを使ってPHPとNode.jsのWebサイトを作るハンズオンの準備</dc:title>
  <dc:creator>Togai Ryota</dc:creator>
  <cp:lastModifiedBy>Microsoft Office ユーザー</cp:lastModifiedBy>
  <cp:revision>429</cp:revision>
  <dcterms:created xsi:type="dcterms:W3CDTF">2016-02-04T18:57:50Z</dcterms:created>
  <dcterms:modified xsi:type="dcterms:W3CDTF">2016-12-22T16:31:01Z</dcterms:modified>
</cp:coreProperties>
</file>