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1" r:id="rId9"/>
    <p:sldId id="263" r:id="rId10"/>
    <p:sldId id="264" r:id="rId11"/>
    <p:sldId id="266" r:id="rId12"/>
    <p:sldId id="267" r:id="rId13"/>
    <p:sldId id="268" r:id="rId14"/>
    <p:sldId id="270" r:id="rId15"/>
    <p:sldId id="276" r:id="rId16"/>
    <p:sldId id="271" r:id="rId17"/>
    <p:sldId id="272" r:id="rId18"/>
    <p:sldId id="269" r:id="rId19"/>
    <p:sldId id="273" r:id="rId20"/>
    <p:sldId id="274" r:id="rId21"/>
    <p:sldId id="275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8" autoAdjust="0"/>
    <p:restoredTop sz="87760" autoAdjust="0"/>
  </p:normalViewPr>
  <p:slideViewPr>
    <p:cSldViewPr showGuides="1">
      <p:cViewPr varScale="1">
        <p:scale>
          <a:sx n="74" d="100"/>
          <a:sy n="74" d="100"/>
        </p:scale>
        <p:origin x="-102" y="-9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57CD5-4EFC-412B-A3AE-2C59A60DEBE7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C48F1-CEEE-4684-B404-94E80533D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737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gear.net/wp/?tag=javascript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offeescript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프로그래머는 정답을 </a:t>
            </a:r>
            <a:r>
              <a:rPr lang="ko-KR" altLang="en-US" dirty="0" err="1" smtClean="0"/>
              <a:t>찾는게</a:t>
            </a:r>
            <a:r>
              <a:rPr lang="ko-KR" altLang="en-US" dirty="0" smtClean="0"/>
              <a:t> 일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배우는게</a:t>
            </a:r>
            <a:r>
              <a:rPr lang="ko-KR" altLang="en-US" dirty="0" smtClean="0"/>
              <a:t> 일인만큼 새로운 언어는 일이 늘어난다는 의미가 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음</a:t>
            </a:r>
            <a:r>
              <a:rPr lang="en-US" altLang="ko-KR" dirty="0" smtClean="0"/>
              <a:t>?)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C48F1-CEEE-4684-B404-94E80533D9E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880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오픈소스이다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사실 이 점이 나름 중요하다 생각한 것은 마소가 </a:t>
            </a:r>
            <a:r>
              <a:rPr lang="ko-KR" altLang="en-US" dirty="0" err="1" smtClean="0"/>
              <a:t>오픈소스로</a:t>
            </a:r>
            <a:r>
              <a:rPr lang="ko-KR" altLang="en-US" dirty="0" smtClean="0"/>
              <a:t> 언어를</a:t>
            </a:r>
            <a:r>
              <a:rPr lang="ko-KR" altLang="en-US" baseline="0" dirty="0" smtClean="0"/>
              <a:t> 개발하다니 사실 좀 신기했음 </a:t>
            </a:r>
            <a:r>
              <a:rPr lang="ko-KR" altLang="en-US" baseline="0" dirty="0" err="1" smtClean="0"/>
              <a:t>ㅋㅋㅋ</a:t>
            </a:r>
            <a:endParaRPr lang="en-US" altLang="ko-KR" baseline="0" dirty="0" smtClean="0"/>
          </a:p>
          <a:p>
            <a:r>
              <a:rPr lang="ko-KR" altLang="en-US" dirty="0" smtClean="0"/>
              <a:t>아파치 라이선스를 가지고 있는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C48F1-CEEE-4684-B404-94E80533D9E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43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타스는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노드자스</a:t>
            </a:r>
            <a:r>
              <a:rPr lang="ko-KR" altLang="en-US" dirty="0" smtClean="0"/>
              <a:t> 패키지로 배포되고 있기 때문에 다른 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 </a:t>
            </a:r>
            <a:r>
              <a:rPr lang="ko-KR" altLang="en-US" dirty="0" smtClean="0"/>
              <a:t>들에서도 사용이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반드시 윈도우</a:t>
            </a:r>
            <a:r>
              <a:rPr lang="ko-KR" altLang="en-US" baseline="0" dirty="0" smtClean="0"/>
              <a:t> 환경이 아니더라도 사용이 가능하다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C48F1-CEEE-4684-B404-94E80533D9E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96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언어 자체가 </a:t>
            </a:r>
            <a:r>
              <a:rPr lang="ko-KR" altLang="en-US" dirty="0" err="1" smtClean="0"/>
              <a:t>자스에</a:t>
            </a:r>
            <a:r>
              <a:rPr lang="ko-KR" altLang="en-US" dirty="0" smtClean="0"/>
              <a:t> 모듈화 되어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심플</a:t>
            </a:r>
            <a:r>
              <a:rPr lang="ko-KR" altLang="en-US" dirty="0" smtClean="0"/>
              <a:t> 가이드에는 근본적으로 </a:t>
            </a:r>
            <a:r>
              <a:rPr lang="ko-KR" altLang="en-US" dirty="0" err="1" smtClean="0"/>
              <a:t>자스와는</a:t>
            </a:r>
            <a:r>
              <a:rPr lang="ko-KR" altLang="en-US" dirty="0" smtClean="0"/>
              <a:t> 다른 언어라 명시했지만 </a:t>
            </a:r>
            <a:r>
              <a:rPr lang="ko-KR" altLang="en-US" dirty="0" err="1" smtClean="0"/>
              <a:t>자스를</a:t>
            </a:r>
            <a:r>
              <a:rPr lang="ko-KR" altLang="en-US" dirty="0" smtClean="0"/>
              <a:t> 알면 이 언어에 익숙해지는 일은 문제가 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사실상 기능자체를 모듈처럼 쓰고 싶은 기능만 쓸 수 있기 때문에 이것을 어찌 이용하는지는 개발자들 취향이나 프로젝트에 따라 달라진다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C48F1-CEEE-4684-B404-94E80533D9E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804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타입스크립트만의 철학이 부족하다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단지 </a:t>
            </a:r>
            <a:r>
              <a:rPr lang="ko-KR" altLang="en-US" dirty="0" err="1" smtClean="0"/>
              <a:t>자스뿐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C48F1-CEEE-4684-B404-94E80533D9E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556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최고의 </a:t>
            </a:r>
            <a:r>
              <a:rPr lang="en-US" altLang="ko-KR" dirty="0" smtClean="0"/>
              <a:t>ide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지원을 받는다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덕분에 오류검사도 가능하고 개발의 효율성이 올라감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C48F1-CEEE-4684-B404-94E80533D9E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139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타입검사 기능</a:t>
            </a:r>
            <a:endParaRPr lang="en-US" altLang="ko-KR" dirty="0" smtClean="0"/>
          </a:p>
          <a:p>
            <a:r>
              <a:rPr lang="en-US" altLang="ko-KR" dirty="0" err="1" smtClean="0"/>
              <a:t>TypeScript</a:t>
            </a:r>
            <a:r>
              <a:rPr lang="ko-KR" altLang="en-US" dirty="0" smtClean="0"/>
              <a:t>의 기본 원칙들 중 하나가 변수가 가진 값의 형태에 따라 </a:t>
            </a:r>
            <a:r>
              <a:rPr lang="en-US" altLang="ko-KR" dirty="0" smtClean="0"/>
              <a:t>type-checking</a:t>
            </a:r>
            <a:r>
              <a:rPr lang="ko-KR" altLang="en-US" dirty="0" smtClean="0"/>
              <a:t>을 하는 것이고 이를 </a:t>
            </a:r>
            <a:r>
              <a:rPr lang="en-US" altLang="ko-KR" dirty="0" smtClean="0"/>
              <a:t>duck typing, structural subtyping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변수 설정 실습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C48F1-CEEE-4684-B404-94E80533D9E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64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친숙함 </a:t>
            </a:r>
            <a:r>
              <a:rPr lang="en-US" altLang="ko-KR" dirty="0" smtClean="0"/>
              <a:t>class-based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oop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방식을 사용하여 스크립트가 아닌 </a:t>
            </a:r>
            <a:r>
              <a:rPr lang="ko-KR" altLang="en-US" dirty="0" err="1" smtClean="0"/>
              <a:t>자바같은</a:t>
            </a:r>
            <a:r>
              <a:rPr lang="ko-KR" altLang="en-US" dirty="0" smtClean="0"/>
              <a:t> 느낌을 받을 수 있도록 해준다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생산성 향상에 큰 도움을 준다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C48F1-CEEE-4684-B404-94E80533D9E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714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google</a:t>
            </a:r>
            <a:r>
              <a:rPr lang="ko-KR" altLang="en-US" dirty="0" smtClean="0"/>
              <a:t>에서 개발한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를 대체할 새로운 </a:t>
            </a:r>
            <a:r>
              <a:rPr lang="en-US" altLang="ko-KR" dirty="0" smtClean="0"/>
              <a:t>Frontend </a:t>
            </a:r>
            <a:r>
              <a:rPr lang="ko-KR" altLang="en-US" dirty="0" smtClean="0"/>
              <a:t>언어 웹 개발 생태계를 파편화 시킨다는 이유로 </a:t>
            </a:r>
            <a:r>
              <a:rPr lang="en-US" altLang="ko-KR" dirty="0" err="1" smtClean="0">
                <a:hlinkClick r:id="rId3" tooltip="Posts tagged with Javascript"/>
              </a:rPr>
              <a:t>Javascript</a:t>
            </a:r>
            <a:r>
              <a:rPr lang="ko-KR" altLang="en-US" dirty="0" smtClean="0"/>
              <a:t> 진영의 공격을 받고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구글은</a:t>
            </a:r>
            <a:r>
              <a:rPr lang="ko-KR" altLang="en-US" dirty="0" smtClean="0"/>
              <a:t> 자바스크립트 대안 언어로 다트를 </a:t>
            </a:r>
            <a:r>
              <a:rPr lang="ko-KR" altLang="en-US" dirty="0" err="1" smtClean="0"/>
              <a:t>내놓은것</a:t>
            </a:r>
            <a:r>
              <a:rPr lang="en-US" altLang="ko-KR" dirty="0" smtClean="0"/>
              <a:t>.</a:t>
            </a:r>
          </a:p>
          <a:p>
            <a:endParaRPr lang="en-US" altLang="ko-KR" sz="1200" dirty="0" smtClean="0">
              <a:effectLst/>
            </a:endParaRPr>
          </a:p>
          <a:p>
            <a:r>
              <a:rPr lang="ko-KR" altLang="en-US" dirty="0" smtClean="0"/>
              <a:t>인기게임 </a:t>
            </a:r>
            <a:r>
              <a:rPr lang="ko-KR" altLang="en-US" dirty="0" err="1" smtClean="0"/>
              <a:t>마인크래프트</a:t>
            </a:r>
            <a:r>
              <a:rPr lang="ko-KR" altLang="en-US" dirty="0" smtClean="0"/>
              <a:t> 개발자인 </a:t>
            </a:r>
            <a:r>
              <a:rPr lang="ko-KR" altLang="en-US" dirty="0" err="1" smtClean="0"/>
              <a:t>마르쿠스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페르손은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웹앱</a:t>
            </a:r>
            <a:r>
              <a:rPr lang="ko-KR" altLang="en-US" dirty="0" smtClean="0"/>
              <a:t> 개발을 위해 다트</a:t>
            </a:r>
            <a:r>
              <a:rPr lang="en-US" altLang="ko-KR" dirty="0" smtClean="0"/>
              <a:t>(Dart)</a:t>
            </a:r>
            <a:r>
              <a:rPr lang="ko-KR" altLang="en-US" dirty="0" smtClean="0"/>
              <a:t>를 선택했다는 소식이 전해졌다</a:t>
            </a:r>
            <a:r>
              <a:rPr lang="en-US" altLang="ko-KR" dirty="0" smtClean="0"/>
              <a:t>.</a:t>
            </a:r>
            <a:endParaRPr lang="en-US" altLang="ko-KR" sz="1200" dirty="0" smtClean="0">
              <a:effectLst/>
            </a:endParaRPr>
          </a:p>
          <a:p>
            <a:endParaRPr lang="en-US" altLang="ko-KR" sz="1200" dirty="0" smtClean="0">
              <a:effectLst/>
            </a:endParaRPr>
          </a:p>
          <a:p>
            <a:r>
              <a:rPr lang="en-US" altLang="ko-KR" sz="1200" dirty="0" smtClean="0">
                <a:effectLst/>
              </a:rPr>
              <a:t>Dart</a:t>
            </a:r>
            <a:r>
              <a:rPr lang="ko-KR" altLang="en-US" sz="1200" dirty="0" smtClean="0">
                <a:effectLst/>
              </a:rPr>
              <a:t>와 </a:t>
            </a:r>
            <a:r>
              <a:rPr lang="en-US" altLang="ko-KR" sz="1200" dirty="0" err="1" smtClean="0">
                <a:effectLst/>
              </a:rPr>
              <a:t>TypeScript</a:t>
            </a:r>
            <a:r>
              <a:rPr lang="ko-KR" altLang="en-US" sz="1200" dirty="0" smtClean="0">
                <a:effectLst/>
              </a:rPr>
              <a:t>는 </a:t>
            </a:r>
            <a:r>
              <a:rPr lang="en-US" altLang="ko-KR" sz="1200" dirty="0" smtClean="0">
                <a:effectLst/>
              </a:rPr>
              <a:t>"</a:t>
            </a:r>
            <a:r>
              <a:rPr lang="ko-KR" altLang="en-US" sz="1200" dirty="0" smtClean="0">
                <a:effectLst/>
              </a:rPr>
              <a:t>대규모 웹 어플리케이션을 쉽게 만들게 한다는 비슷한 목표를 가지고 있지만</a:t>
            </a:r>
            <a:r>
              <a:rPr lang="en-US" altLang="ko-KR" sz="1200" dirty="0" smtClean="0">
                <a:effectLst/>
              </a:rPr>
              <a:t>", </a:t>
            </a:r>
            <a:r>
              <a:rPr lang="ko-KR" altLang="en-US" sz="1200" dirty="0" smtClean="0">
                <a:effectLst/>
              </a:rPr>
              <a:t>다른 접근방식을 택한다</a:t>
            </a:r>
            <a:r>
              <a:rPr lang="en-US" altLang="ko-KR" sz="1200" dirty="0" smtClean="0">
                <a:effectLst/>
              </a:rPr>
              <a:t>. "Dart</a:t>
            </a:r>
            <a:r>
              <a:rPr lang="ko-KR" altLang="en-US" sz="1200" dirty="0" smtClean="0">
                <a:effectLst/>
              </a:rPr>
              <a:t>는 일부러 </a:t>
            </a:r>
            <a:r>
              <a:rPr lang="en-US" altLang="ko-KR" sz="1200" dirty="0" smtClean="0">
                <a:effectLst/>
              </a:rPr>
              <a:t>JavaScript</a:t>
            </a:r>
            <a:r>
              <a:rPr lang="ko-KR" altLang="en-US" sz="1200" dirty="0" smtClean="0">
                <a:effectLst/>
              </a:rPr>
              <a:t>의 문법과 구조를 벗어나서 다량의 버그를 배제하고 성능의 향상을 </a:t>
            </a:r>
            <a:r>
              <a:rPr lang="ko-KR" altLang="en-US" sz="1200" dirty="0" err="1" smtClean="0">
                <a:effectLst/>
              </a:rPr>
              <a:t>노리</a:t>
            </a:r>
            <a:r>
              <a:rPr lang="en-US" altLang="ko-KR" sz="1200" dirty="0" smtClean="0">
                <a:effectLst/>
              </a:rPr>
              <a:t>"</a:t>
            </a:r>
            <a:r>
              <a:rPr lang="ko-KR" altLang="en-US" sz="1200" dirty="0" smtClean="0">
                <a:effectLst/>
              </a:rPr>
              <a:t>지만 </a:t>
            </a:r>
            <a:r>
              <a:rPr lang="en-US" altLang="ko-KR" sz="1200" dirty="0" err="1" smtClean="0">
                <a:effectLst/>
              </a:rPr>
              <a:t>TypeScript</a:t>
            </a:r>
            <a:r>
              <a:rPr lang="ko-KR" altLang="en-US" sz="1200" dirty="0" smtClean="0">
                <a:effectLst/>
              </a:rPr>
              <a:t>는 </a:t>
            </a:r>
            <a:r>
              <a:rPr lang="en-US" altLang="ko-KR" sz="1200" dirty="0" smtClean="0">
                <a:effectLst/>
              </a:rPr>
              <a:t>JavaScript</a:t>
            </a:r>
            <a:r>
              <a:rPr lang="ko-KR" altLang="en-US" sz="1200" dirty="0" smtClean="0">
                <a:effectLst/>
              </a:rPr>
              <a:t>의 호환성을 저변에 유지한다</a:t>
            </a:r>
            <a:r>
              <a:rPr lang="en-US" altLang="ko-KR" sz="1200" dirty="0" smtClean="0">
                <a:effectLst/>
              </a:rPr>
              <a:t>.</a:t>
            </a:r>
          </a:p>
          <a:p>
            <a:endParaRPr lang="en-US" altLang="ko-KR" sz="1200" dirty="0" smtClean="0">
              <a:effectLst/>
            </a:endParaRPr>
          </a:p>
          <a:p>
            <a:r>
              <a:rPr lang="ko-KR" altLang="en-US" sz="1200" dirty="0" smtClean="0">
                <a:effectLst/>
              </a:rPr>
              <a:t>사실 다트는 </a:t>
            </a:r>
            <a:r>
              <a:rPr lang="ko-KR" altLang="en-US" sz="1200" dirty="0" err="1" smtClean="0">
                <a:effectLst/>
              </a:rPr>
              <a:t>자스와</a:t>
            </a:r>
            <a:r>
              <a:rPr lang="ko-KR" altLang="en-US" sz="1200" dirty="0" smtClean="0">
                <a:effectLst/>
              </a:rPr>
              <a:t> 매우 사이가 좋지 않은 것이</a:t>
            </a:r>
            <a:r>
              <a:rPr lang="en-US" altLang="ko-KR" sz="1200" dirty="0" smtClean="0">
                <a:effectLst/>
              </a:rPr>
              <a:t>,</a:t>
            </a:r>
            <a:r>
              <a:rPr lang="en-US" altLang="ko-KR" sz="1200" baseline="0" dirty="0" smtClean="0">
                <a:effectLst/>
              </a:rPr>
              <a:t> </a:t>
            </a:r>
            <a:r>
              <a:rPr lang="ko-KR" altLang="en-US" sz="1200" baseline="0" dirty="0" err="1" smtClean="0">
                <a:effectLst/>
              </a:rPr>
              <a:t>자스의</a:t>
            </a:r>
            <a:r>
              <a:rPr lang="ko-KR" altLang="en-US" sz="1200" baseline="0" dirty="0" smtClean="0">
                <a:effectLst/>
              </a:rPr>
              <a:t> 한계를 극복한답시고 완전히 새로운 스크립트 언어를 </a:t>
            </a:r>
            <a:r>
              <a:rPr lang="ko-KR" altLang="en-US" sz="1200" baseline="0" dirty="0" err="1" smtClean="0">
                <a:effectLst/>
              </a:rPr>
              <a:t>내놓은것</a:t>
            </a:r>
            <a:r>
              <a:rPr lang="en-US" altLang="ko-KR" sz="1200" baseline="0" dirty="0" smtClean="0">
                <a:effectLst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C48F1-CEEE-4684-B404-94E80533D9E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82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effectLst/>
              </a:rPr>
              <a:t> </a:t>
            </a:r>
            <a:r>
              <a:rPr lang="en-US" altLang="ko-KR" sz="1200" dirty="0" smtClean="0">
                <a:effectLst/>
              </a:rPr>
              <a:t>Anders Hejlsberg </a:t>
            </a:r>
            <a:r>
              <a:rPr lang="ko-KR" altLang="en-US" sz="1200" dirty="0" smtClean="0">
                <a:effectLst/>
              </a:rPr>
              <a:t>는 </a:t>
            </a:r>
            <a:r>
              <a:rPr lang="en-US" altLang="ko-KR" sz="1200" dirty="0" err="1" smtClean="0">
                <a:effectLst/>
              </a:rPr>
              <a:t>TypeScript</a:t>
            </a:r>
            <a:r>
              <a:rPr lang="ko-KR" altLang="en-US" sz="1200" dirty="0" smtClean="0">
                <a:effectLst/>
              </a:rPr>
              <a:t>와 </a:t>
            </a:r>
            <a:r>
              <a:rPr lang="en-US" altLang="ko-KR" sz="1200" dirty="0" err="1" smtClean="0">
                <a:effectLst/>
                <a:hlinkClick r:id="rId3"/>
              </a:rPr>
              <a:t>CoffeeScript</a:t>
            </a:r>
            <a:r>
              <a:rPr lang="ko-KR" altLang="en-US" sz="1200" dirty="0" smtClean="0">
                <a:effectLst/>
              </a:rPr>
              <a:t>의 기본적인 차이점을 두 가지로 꼽는다</a:t>
            </a:r>
            <a:r>
              <a:rPr lang="en-US" altLang="ko-KR" sz="1200" dirty="0" smtClean="0">
                <a:effectLst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  <a:p>
            <a:r>
              <a:rPr lang="en-US" altLang="ko-KR" sz="1200" dirty="0" err="1" smtClean="0">
                <a:effectLst/>
              </a:rPr>
              <a:t>CoffeeScript</a:t>
            </a:r>
            <a:r>
              <a:rPr lang="ko-KR" altLang="en-US" sz="1200" dirty="0" smtClean="0">
                <a:effectLst/>
              </a:rPr>
              <a:t>는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완전히 다른 문법</a:t>
            </a:r>
            <a:r>
              <a:rPr lang="ko-KR" altLang="en-US" sz="1200" dirty="0" smtClean="0">
                <a:effectLst/>
              </a:rPr>
              <a:t>을 배워야 한다</a:t>
            </a:r>
            <a:r>
              <a:rPr lang="en-US" altLang="ko-KR" sz="1200" dirty="0" smtClean="0">
                <a:effectLst/>
              </a:rPr>
              <a:t>. 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en-US" altLang="ko-KR" sz="1200" dirty="0" err="1" smtClean="0">
                <a:effectLst/>
              </a:rPr>
              <a:t>CoffeeScript</a:t>
            </a:r>
            <a:r>
              <a:rPr lang="ko-KR" altLang="en-US" sz="1200" dirty="0" smtClean="0">
                <a:effectLst/>
              </a:rPr>
              <a:t>는 다른 언어이다</a:t>
            </a:r>
            <a:r>
              <a:rPr lang="en-US" altLang="ko-KR" sz="1200" dirty="0" smtClean="0">
                <a:effectLst/>
              </a:rPr>
              <a:t>. </a:t>
            </a:r>
            <a:r>
              <a:rPr lang="en-US" altLang="ko-KR" sz="1200" dirty="0" err="1" smtClean="0">
                <a:effectLst/>
              </a:rPr>
              <a:t>TypeScript</a:t>
            </a:r>
            <a:r>
              <a:rPr lang="ko-KR" altLang="en-US" sz="1200" dirty="0" smtClean="0">
                <a:effectLst/>
              </a:rPr>
              <a:t>는 </a:t>
            </a:r>
            <a:r>
              <a:rPr lang="en-US" altLang="ko-KR" sz="1200" dirty="0" smtClean="0">
                <a:effectLst/>
              </a:rPr>
              <a:t>JavaScript</a:t>
            </a:r>
            <a:r>
              <a:rPr lang="ko-KR" altLang="en-US" sz="1200" dirty="0" smtClean="0">
                <a:effectLst/>
              </a:rPr>
              <a:t>의 </a:t>
            </a:r>
            <a:r>
              <a:rPr lang="ko-KR" altLang="en-US" sz="1200" dirty="0" err="1" smtClean="0">
                <a:effectLst/>
              </a:rPr>
              <a:t>상위언어셋이다</a:t>
            </a:r>
            <a:r>
              <a:rPr lang="en-US" altLang="ko-KR" sz="1200" dirty="0" smtClean="0">
                <a:effectLst/>
              </a:rPr>
              <a:t>. </a:t>
            </a:r>
            <a:r>
              <a:rPr lang="en-US" altLang="ko-KR" sz="1200" dirty="0" err="1" smtClean="0">
                <a:effectLst/>
              </a:rPr>
              <a:t>CoffeeScript</a:t>
            </a:r>
            <a:r>
              <a:rPr lang="ko-KR" altLang="en-US" sz="1200" dirty="0" smtClean="0">
                <a:effectLst/>
              </a:rPr>
              <a:t>는 </a:t>
            </a:r>
            <a:r>
              <a:rPr lang="en-US" altLang="ko-KR" sz="1200" dirty="0" smtClean="0">
                <a:effectLst/>
              </a:rPr>
              <a:t>JavaScript</a:t>
            </a:r>
            <a:r>
              <a:rPr lang="ko-KR" altLang="en-US" sz="1200" dirty="0" smtClean="0">
                <a:effectLst/>
              </a:rPr>
              <a:t>플랫폼을 </a:t>
            </a:r>
            <a:r>
              <a:rPr lang="ko-KR" altLang="en-US" sz="1200" dirty="0" err="1" smtClean="0">
                <a:effectLst/>
              </a:rPr>
              <a:t>타겟으로</a:t>
            </a:r>
            <a:r>
              <a:rPr lang="ko-KR" altLang="en-US" sz="1200" dirty="0" smtClean="0">
                <a:effectLst/>
              </a:rPr>
              <a:t> 하지만 다른 언어이다</a:t>
            </a:r>
            <a:r>
              <a:rPr lang="en-US" altLang="ko-KR" sz="1200" dirty="0" smtClean="0">
                <a:effectLst/>
              </a:rPr>
              <a:t>.</a:t>
            </a:r>
            <a:endParaRPr lang="ko-KR" altLang="en-US" dirty="0" smtClean="0">
              <a:effectLst/>
            </a:endParaRPr>
          </a:p>
          <a:p>
            <a:r>
              <a:rPr lang="en-US" altLang="ko-KR" sz="1200" dirty="0" err="1" smtClean="0">
                <a:effectLst/>
              </a:rPr>
              <a:t>CoffeeScript</a:t>
            </a:r>
            <a:r>
              <a:rPr lang="ko-KR" altLang="en-US" sz="1200" dirty="0" smtClean="0">
                <a:effectLst/>
              </a:rPr>
              <a:t>는 정적 타입의 특성을 갖지 않는다</a:t>
            </a:r>
            <a:r>
              <a:rPr lang="en-US" altLang="ko-KR" sz="1200" dirty="0" smtClean="0">
                <a:effectLst/>
              </a:rPr>
              <a:t>. </a:t>
            </a:r>
            <a:r>
              <a:rPr lang="ko-KR" altLang="en-US" sz="1200" dirty="0" smtClean="0">
                <a:effectLst/>
              </a:rPr>
              <a:t>이것은 </a:t>
            </a:r>
            <a:r>
              <a:rPr lang="en-US" altLang="ko-KR" sz="1200" dirty="0" smtClean="0">
                <a:effectLst/>
              </a:rPr>
              <a:t>IDE</a:t>
            </a:r>
            <a:r>
              <a:rPr lang="ko-KR" altLang="en-US" sz="1200" dirty="0" smtClean="0">
                <a:effectLst/>
              </a:rPr>
              <a:t>를 사용하는 사람들에게 가장 적절한 이야기이다</a:t>
            </a:r>
            <a:r>
              <a:rPr lang="en-US" altLang="ko-KR" sz="1200" dirty="0" smtClean="0">
                <a:effectLst/>
              </a:rPr>
              <a:t>. </a:t>
            </a:r>
          </a:p>
          <a:p>
            <a:endParaRPr lang="en-US" altLang="ko-KR" sz="1200" dirty="0" smtClean="0">
              <a:effectLst/>
            </a:endParaRPr>
          </a:p>
          <a:p>
            <a:r>
              <a:rPr lang="en-US" altLang="ko-KR" sz="1200" dirty="0" err="1" smtClean="0">
                <a:effectLst/>
              </a:rPr>
              <a:t>CoffeeScript</a:t>
            </a:r>
            <a:r>
              <a:rPr lang="ko-KR" altLang="en-US" sz="1200" dirty="0" smtClean="0">
                <a:effectLst/>
              </a:rPr>
              <a:t>는 </a:t>
            </a:r>
            <a:r>
              <a:rPr lang="en-US" altLang="ko-KR" sz="1200" dirty="0" smtClean="0">
                <a:effectLst/>
              </a:rPr>
              <a:t>JavaScript</a:t>
            </a:r>
            <a:r>
              <a:rPr lang="ko-KR" altLang="en-US" sz="1200" dirty="0" smtClean="0">
                <a:effectLst/>
              </a:rPr>
              <a:t>의 </a:t>
            </a:r>
            <a:r>
              <a:rPr lang="ko-KR" altLang="en-US" sz="1200" dirty="0" err="1" smtClean="0">
                <a:effectLst/>
              </a:rPr>
              <a:t>상위언어셋과는</a:t>
            </a:r>
            <a:r>
              <a:rPr lang="ko-KR" altLang="en-US" sz="1200" dirty="0" smtClean="0">
                <a:effectLst/>
              </a:rPr>
              <a:t> 관련이 별로 없다</a:t>
            </a:r>
            <a:r>
              <a:rPr lang="en-US" altLang="ko-KR" sz="1200" dirty="0" smtClean="0">
                <a:effectLst/>
              </a:rPr>
              <a:t>. </a:t>
            </a:r>
            <a:r>
              <a:rPr lang="ko-KR" altLang="en-US" sz="1200" dirty="0" smtClean="0">
                <a:effectLst/>
              </a:rPr>
              <a:t>대신에</a:t>
            </a:r>
            <a:r>
              <a:rPr lang="en-US" altLang="ko-KR" sz="1200" dirty="0" smtClean="0">
                <a:effectLst/>
              </a:rPr>
              <a:t>, </a:t>
            </a:r>
            <a:r>
              <a:rPr lang="en-US" altLang="ko-KR" sz="1200" dirty="0" err="1" smtClean="0">
                <a:effectLst/>
              </a:rPr>
              <a:t>CoffeeScript</a:t>
            </a:r>
            <a:r>
              <a:rPr lang="ko-KR" altLang="en-US" sz="1200" dirty="0" smtClean="0">
                <a:effectLst/>
              </a:rPr>
              <a:t>는 </a:t>
            </a:r>
            <a:r>
              <a:rPr lang="en-US" altLang="ko-KR" sz="1200" dirty="0" smtClean="0">
                <a:effectLst/>
              </a:rPr>
              <a:t>"</a:t>
            </a:r>
            <a:r>
              <a:rPr lang="ko-KR" altLang="en-US" sz="1200" dirty="0" smtClean="0">
                <a:effectLst/>
              </a:rPr>
              <a:t>좋은 점을 더욱 부각시키고</a:t>
            </a:r>
            <a:r>
              <a:rPr lang="en-US" altLang="ko-KR" sz="1200" dirty="0" smtClean="0">
                <a:effectLst/>
              </a:rPr>
              <a:t>" </a:t>
            </a:r>
            <a:r>
              <a:rPr lang="ko-KR" altLang="en-US" sz="1200" dirty="0" smtClean="0">
                <a:effectLst/>
              </a:rPr>
              <a:t>불편한 </a:t>
            </a:r>
            <a:r>
              <a:rPr lang="en-US" altLang="ko-KR" sz="1200" dirty="0" smtClean="0">
                <a:effectLst/>
              </a:rPr>
              <a:t>"</a:t>
            </a:r>
            <a:r>
              <a:rPr lang="ko-KR" altLang="en-US" sz="1200" dirty="0" smtClean="0">
                <a:effectLst/>
              </a:rPr>
              <a:t>나쁜 부분</a:t>
            </a:r>
            <a:r>
              <a:rPr lang="en-US" altLang="ko-KR" sz="1200" dirty="0" smtClean="0">
                <a:effectLst/>
              </a:rPr>
              <a:t>"</a:t>
            </a:r>
            <a:r>
              <a:rPr lang="ko-KR" altLang="en-US" sz="1200" dirty="0" smtClean="0">
                <a:effectLst/>
              </a:rPr>
              <a:t>을 숨기면서 언어의 표현력을 증가시키는 것을 목표로 한다</a:t>
            </a:r>
            <a:r>
              <a:rPr lang="en-US" altLang="ko-KR" sz="1200" dirty="0" smtClean="0">
                <a:effectLst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C48F1-CEEE-4684-B404-94E80533D9E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95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마소가 </a:t>
            </a:r>
            <a:r>
              <a:rPr lang="en-US" altLang="ko-KR" dirty="0" smtClean="0"/>
              <a:t>2013</a:t>
            </a:r>
            <a:r>
              <a:rPr lang="ko-KR" altLang="en-US" dirty="0" smtClean="0"/>
              <a:t>년 신규 언어를 발표했습니다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자스의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슈퍼셋이라는</a:t>
            </a:r>
            <a:r>
              <a:rPr lang="ko-KR" altLang="en-US" dirty="0" smtClean="0"/>
              <a:t> 타입 </a:t>
            </a:r>
            <a:r>
              <a:rPr lang="ko-KR" altLang="en-US" dirty="0" err="1" smtClean="0"/>
              <a:t>스크립트져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새로운 언어는 뭔 의미가 </a:t>
            </a:r>
            <a:r>
              <a:rPr lang="ko-KR" altLang="en-US" dirty="0" err="1" smtClean="0"/>
              <a:t>있을까여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C48F1-CEEE-4684-B404-94E80533D9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103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새로운 언어를 통해 일이 더 쉽고 빨리 진행될 수도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이를테면 핵 언어가 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페북에서</a:t>
            </a:r>
            <a:r>
              <a:rPr lang="ko-KR" altLang="en-US" dirty="0" smtClean="0"/>
              <a:t> 만든 이 언어는 </a:t>
            </a:r>
            <a:r>
              <a:rPr lang="en-US" altLang="ko-KR" dirty="0" err="1" smtClean="0"/>
              <a:t>php</a:t>
            </a:r>
            <a:r>
              <a:rPr lang="ko-KR" altLang="en-US" dirty="0" smtClean="0"/>
              <a:t>보다 빠르다고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C48F1-CEEE-4684-B404-94E80533D9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154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언어의 발전은 이러하다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각각 사용 용도도 다르고 돌아가는 방법도 다르다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언어의 독점은 자사에 </a:t>
            </a:r>
            <a:r>
              <a:rPr lang="ko-KR" altLang="en-US" dirty="0" err="1" smtClean="0"/>
              <a:t>유리점을</a:t>
            </a:r>
            <a:r>
              <a:rPr lang="ko-KR" altLang="en-US" dirty="0" smtClean="0"/>
              <a:t> 많이 만들어줬기 때문에 </a:t>
            </a:r>
            <a:r>
              <a:rPr lang="ko-KR" altLang="en-US" dirty="0" err="1" smtClean="0"/>
              <a:t>기업기</a:t>
            </a:r>
            <a:r>
              <a:rPr lang="ko-KR" altLang="en-US" dirty="0" smtClean="0"/>
              <a:t> 클 수록 해당 기업은 특정 언어를 업그레이드 하거나 신규 언어를 보급하는데 있어서 매우 관심이 높다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C48F1-CEEE-4684-B404-94E80533D9E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94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effectLst/>
              </a:rPr>
              <a:t>개발자의 채용 기회를 높이는 좋은 전략 중 하나는 새로운 프로그래밍 언어를 학습하는 것이다</a:t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>지금 당장은 아니지만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미래에 수요가 많을 새로운 언어와 관련된 능력과 경험을 축적하는 것은 어떨까</a:t>
            </a:r>
            <a:r>
              <a:rPr lang="en-US" altLang="ko-KR" dirty="0" smtClean="0">
                <a:effectLst/>
              </a:rPr>
              <a:t>? </a:t>
            </a:r>
            <a:r>
              <a:rPr lang="ko-KR" altLang="en-US" dirty="0" smtClean="0">
                <a:effectLst/>
              </a:rPr>
              <a:t>이는 </a:t>
            </a:r>
            <a:r>
              <a:rPr lang="en-US" altLang="ko-KR" dirty="0" smtClean="0">
                <a:effectLst/>
              </a:rPr>
              <a:t>1990</a:t>
            </a:r>
            <a:r>
              <a:rPr lang="ko-KR" altLang="en-US" dirty="0" smtClean="0">
                <a:effectLst/>
              </a:rPr>
              <a:t>년대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자바가 도입됐던 시기에 그 잠재력을 포착했던 프로그래머들에게 큰 도움을 줬던 커리어 전략이다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자바를 일찍 학습했던 프로그래머들은 몇 년 뒤 자바 프로그래머에 대한 수요가 최고조에 달했을 때 쉽게 일자리를 구할 수 있었다</a:t>
            </a:r>
            <a:r>
              <a:rPr lang="en-US" altLang="ko-KR" dirty="0" smtClean="0">
                <a:effectLst/>
              </a:rPr>
              <a:t>.</a:t>
            </a:r>
            <a:br>
              <a:rPr lang="en-US" altLang="ko-KR" dirty="0" smtClean="0">
                <a:effectLst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C48F1-CEEE-4684-B404-94E80533D9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41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언어는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중심의 문법에 </a:t>
            </a:r>
            <a:r>
              <a:rPr lang="ko-KR" altLang="en-US" dirty="0" err="1" smtClean="0"/>
              <a:t>익숙해져있던</a:t>
            </a:r>
            <a:r>
              <a:rPr lang="ko-KR" altLang="en-US" dirty="0" smtClean="0"/>
              <a:t> 나에게 쇼크를 선사했다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C48F1-CEEE-4684-B404-94E80533D9E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5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타입스크립트 또한 다양한 장점과 특징을 가진 강력한 언어이다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많은 도움을 줄 것이다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C48F1-CEEE-4684-B404-94E80533D9E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926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타스는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슈퍼셋</a:t>
            </a:r>
            <a:r>
              <a:rPr lang="ko-KR" altLang="en-US" dirty="0" smtClean="0"/>
              <a:t> 언어로</a:t>
            </a:r>
            <a:r>
              <a:rPr lang="en-US" altLang="ko-KR" dirty="0" smtClean="0"/>
              <a:t>, c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c++</a:t>
            </a:r>
            <a:r>
              <a:rPr lang="ko-KR" altLang="en-US" dirty="0" smtClean="0"/>
              <a:t>의 관계라 생각하면 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자스에서</a:t>
            </a:r>
            <a:r>
              <a:rPr lang="ko-KR" altLang="en-US" dirty="0" smtClean="0"/>
              <a:t> 사용할 수 없는 다양한 기능들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클래스나 인터페이스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 활성화 등의 기능을 사용할 수 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Apple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swift, Google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Dart</a:t>
            </a:r>
            <a:r>
              <a:rPr lang="ko-KR" altLang="en-US" dirty="0" smtClean="0"/>
              <a:t>등의 새로운 실용적인 언어들이 발표 그래서 자극 받아서 된</a:t>
            </a:r>
            <a:r>
              <a:rPr lang="ko-KR" altLang="en-US" baseline="0" dirty="0" smtClean="0"/>
              <a:t> 걸지도 </a:t>
            </a:r>
            <a:r>
              <a:rPr lang="ko-KR" altLang="en-US" baseline="0" dirty="0" err="1" smtClean="0"/>
              <a:t>ㅋㅋ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C48F1-CEEE-4684-B404-94E80533D9E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47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이분이 만드심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성함은 </a:t>
            </a:r>
            <a:r>
              <a:rPr lang="ko-KR" altLang="en-US" dirty="0" err="1" smtClean="0"/>
              <a:t>앤더스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헤즐스버그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C#</a:t>
            </a:r>
            <a:r>
              <a:rPr lang="ko-KR" altLang="en-US" baseline="0" dirty="0" smtClean="0"/>
              <a:t>과 </a:t>
            </a:r>
            <a:r>
              <a:rPr lang="ko-KR" altLang="en-US" baseline="0" dirty="0" err="1" smtClean="0"/>
              <a:t>델파이</a:t>
            </a:r>
            <a:r>
              <a:rPr lang="ko-KR" altLang="en-US" baseline="0" dirty="0" smtClean="0"/>
              <a:t> 개발자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이분이 타입스크립트를 제작하신 계기는 </a:t>
            </a:r>
            <a:r>
              <a:rPr lang="ko-KR" altLang="en-US" baseline="0" dirty="0" err="1" smtClean="0"/>
              <a:t>자스가</a:t>
            </a:r>
            <a:r>
              <a:rPr lang="ko-KR" altLang="en-US" baseline="0" dirty="0" smtClean="0"/>
              <a:t> 웹 표준이 될 것이라 생각하셨기 때문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때문에 타입스크립트 안에서도 </a:t>
            </a:r>
            <a:r>
              <a:rPr lang="ko-KR" altLang="en-US" baseline="0" dirty="0" err="1" smtClean="0"/>
              <a:t>자스</a:t>
            </a:r>
            <a:r>
              <a:rPr lang="ko-KR" altLang="en-US" baseline="0" dirty="0" smtClean="0"/>
              <a:t> 라이브러리를 계속 이용할 수 </a:t>
            </a:r>
            <a:r>
              <a:rPr lang="ko-KR" altLang="en-US" baseline="0" dirty="0" err="1" smtClean="0"/>
              <a:t>있는것</a:t>
            </a:r>
            <a:r>
              <a:rPr lang="en-US" altLang="ko-KR" baseline="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C48F1-CEEE-4684-B404-94E80533D9E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82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003798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5FD3-2448-448B-B075-D2BB650DF064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8400-A963-4A06-B5F8-BD26CDBA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51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5FD3-2448-448B-B075-D2BB650DF064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8400-A963-4A06-B5F8-BD26CDBA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8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5FD3-2448-448B-B075-D2BB650DF064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8400-A963-4A06-B5F8-BD26CDBA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39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5FD3-2448-448B-B075-D2BB650DF064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8400-A963-4A06-B5F8-BD26CDBA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92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5FD3-2448-448B-B075-D2BB650DF064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8400-A963-4A06-B5F8-BD26CDBA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3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5FD3-2448-448B-B075-D2BB650DF064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8400-A963-4A06-B5F8-BD26CDBA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9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5FD3-2448-448B-B075-D2BB650DF064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8400-A963-4A06-B5F8-BD26CDBA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30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5FD3-2448-448B-B075-D2BB650DF064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8400-A963-4A06-B5F8-BD26CDBA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4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5FD3-2448-448B-B075-D2BB650DF064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8400-A963-4A06-B5F8-BD26CDBA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33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5FD3-2448-448B-B075-D2BB650DF064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8400-A963-4A06-B5F8-BD26CDBA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37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5FD3-2448-448B-B075-D2BB650DF064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8400-A963-4A06-B5F8-BD26CDBA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3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E5FD3-2448-448B-B075-D2BB650DF064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8400-A963-4A06-B5F8-BD26CDBA876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Picture 5" descr="https://mran.revolutionanalytics.com/assets/img/MSFT_logo_rgb_C-Gray.3b156229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092" y="-112881"/>
            <a:ext cx="2258022" cy="83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3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2574496"/>
            <a:ext cx="40189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err="1" smtClean="0">
                <a:solidFill>
                  <a:srgbClr val="0070C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Type</a:t>
            </a:r>
            <a:r>
              <a:rPr lang="en-US" altLang="ko-KR" sz="6600" dirty="0" err="1" smtClean="0">
                <a:solidFill>
                  <a:srgbClr val="0070C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Script</a:t>
            </a:r>
            <a:endParaRPr lang="ko-KR" altLang="en-US" sz="6600" dirty="0">
              <a:solidFill>
                <a:srgbClr val="0070C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27584" y="2414960"/>
            <a:ext cx="3888432" cy="25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27584" y="1491630"/>
            <a:ext cx="2970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0070C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Introduce</a:t>
            </a:r>
            <a:endParaRPr lang="ko-KR" altLang="en-US" sz="6600" dirty="0">
              <a:solidFill>
                <a:srgbClr val="0070C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3084" name="Picture 12" descr="http://techiejs.com/Content/img/PublicImages/71c0ab9b-69c4-461b-bc2e-40532b923ed1_origi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05074"/>
            <a:ext cx="381000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737969"/>
            <a:ext cx="2448272" cy="769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13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23478"/>
            <a:ext cx="5668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What is </a:t>
            </a:r>
            <a:r>
              <a:rPr lang="en-US" altLang="ko-KR" sz="4800" dirty="0" err="1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TypeScript</a:t>
            </a:r>
            <a:r>
              <a:rPr lang="en-US" altLang="ko-KR" sz="4800" dirty="0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sz="60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2290" name="Picture 2" descr="http://eulife.appchallenge.net/wp-content/uploads/2015/07/javascrip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6" y="1347614"/>
            <a:ext cx="4392488" cy="292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upload.wikimedia.org/wikipedia/commons/thumb/2/21/Sony_Alpha_logo.svg/1280px-Sony_Alpha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888136"/>
            <a:ext cx="2592288" cy="184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http://icons.veryicon.com/ico/System/Icons8%20Metro%20Style/Mathematic%20Plus2.ico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http://icons.veryicon.com/ico/System/Icons8%20Metro%20Style/Mathematic%20Plus2.ico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0" descr="http://icons.veryicon.com/ico/System/Icons8%20Metro%20Style/Mathematic%20Plus2.ico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2" descr="http://icons.veryicon.com/ico/System/Icons8%20Metro%20Style/Mathematic%20Plus2.ico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4" descr="http://icons.veryicon.com/ico/System/Icons8%20Metro%20Style/Mathematic%20Plus2.ico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6" descr="http://icons.veryicon.com/ico/System/Icons8%20Metro%20Style/Mathematic%20Plus2.ico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8" descr="http://icons.veryicon.com/ico/System/Icons8%20Metro%20Style/Mathematic%20Plus2.ico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20" descr="http://icons.veryicon.com/ico/System/Icons8%20Metro%20Style/Mathematic%20Plus2.ico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22" descr="http://icons.veryicon.com/ico/System/Icons8%20Metro%20Style/Mathematic%20Plus2.ico"/>
          <p:cNvSpPr>
            <a:spLocks noChangeAspect="1" noChangeArrowheads="1"/>
          </p:cNvSpPr>
          <p:nvPr/>
        </p:nvSpPr>
        <p:spPr bwMode="auto">
          <a:xfrm>
            <a:off x="13874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24" descr="http://icons.veryicon.com/ico/System/Icons8%20Metro%20Style/Mathematic%20Plus2.ico"/>
          <p:cNvSpPr>
            <a:spLocks noChangeAspect="1" noChangeArrowheads="1"/>
          </p:cNvSpPr>
          <p:nvPr/>
        </p:nvSpPr>
        <p:spPr bwMode="auto">
          <a:xfrm>
            <a:off x="15398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6" descr="http://icons.veryicon.com/ico/System/Icons8%20Metro%20Style/Mathematic%20Plus2.ico"/>
          <p:cNvSpPr>
            <a:spLocks noChangeAspect="1" noChangeArrowheads="1"/>
          </p:cNvSpPr>
          <p:nvPr/>
        </p:nvSpPr>
        <p:spPr bwMode="auto">
          <a:xfrm>
            <a:off x="16922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9" descr="http://icons.veryicon.com/ico/System/Icons8%20Metro%20Style/Mathematic%20Plus2.ico"/>
          <p:cNvSpPr>
            <a:spLocks noChangeAspect="1" noChangeArrowheads="1"/>
          </p:cNvSpPr>
          <p:nvPr/>
        </p:nvSpPr>
        <p:spPr bwMode="auto">
          <a:xfrm>
            <a:off x="18446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1" descr="http://icons.veryicon.com/ico/System/Icons8%20Metro%20Style/Mathematic%20Plus2.ico"/>
          <p:cNvSpPr>
            <a:spLocks noChangeAspect="1" noChangeArrowheads="1"/>
          </p:cNvSpPr>
          <p:nvPr/>
        </p:nvSpPr>
        <p:spPr bwMode="auto">
          <a:xfrm>
            <a:off x="19970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3" descr="http://icons.veryicon.com/ico/System/Icons8%20Metro%20Style/Mathematic%20Plus2.ico"/>
          <p:cNvSpPr>
            <a:spLocks noChangeAspect="1" noChangeArrowheads="1"/>
          </p:cNvSpPr>
          <p:nvPr/>
        </p:nvSpPr>
        <p:spPr bwMode="auto">
          <a:xfrm>
            <a:off x="21494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323" name="Picture 35" descr="http://iconshow.me/media/images/Mixed/Free-Flat-UI-Icons/png/512/plus-24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307" y="1974080"/>
            <a:ext cx="1677789" cy="167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23478"/>
            <a:ext cx="5668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What is </a:t>
            </a:r>
            <a:r>
              <a:rPr lang="en-US" altLang="ko-KR" sz="4800" dirty="0" err="1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TypeScript</a:t>
            </a:r>
            <a:r>
              <a:rPr lang="en-US" altLang="ko-KR" sz="4800" dirty="0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sz="60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3314" name="Picture 2" descr="https://www.version2.dk/sites/v2/files/styles/large/public/anders-hejlsberg2.jpg?itok=3imp7fk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726" y="1116732"/>
            <a:ext cx="2772308" cy="3696411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2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23478"/>
            <a:ext cx="5005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Characteristic - 1</a:t>
            </a:r>
            <a:endParaRPr lang="ko-KR" altLang="en-US" sz="60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4338" name="Picture 2" descr="https://opensource.org/files/osi_keyhole_300X300_90ppi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41962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9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23478"/>
            <a:ext cx="5005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Characteristic - 2</a:t>
            </a:r>
            <a:endParaRPr lang="ko-KR" altLang="en-US" sz="60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5362" name="Picture 2" descr="https://achievement-images.teamtreehouse.com/badges_JavaScript_nodeBasics_Stag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582" y="1203598"/>
            <a:ext cx="285750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4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23478"/>
            <a:ext cx="5005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Characteristic - 3</a:t>
            </a:r>
            <a:endParaRPr lang="ko-KR" altLang="en-US" sz="60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7416" name="Picture 8" descr="http://www.clearvoicebranding.com/wp-content/uploads/2015/08/blockdev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3564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38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23478"/>
            <a:ext cx="5005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Characteristic - 3</a:t>
            </a:r>
            <a:endParaRPr lang="ko-KR" altLang="en-US" sz="60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5" name="Picture 2" descr="http://eulife.appchallenge.net/wp-content/uploads/2015/07/javascrip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720" y="1275606"/>
            <a:ext cx="4392488" cy="292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3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23478"/>
            <a:ext cx="4475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Advantages - 1</a:t>
            </a:r>
            <a:endParaRPr lang="ko-KR" altLang="en-US" sz="60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AutoShape 2" descr="https://code.visualstudio.com/images/favicon.ico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https://code.visualstudio.com/images/favicon.ico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https://code.visualstudio.com/images/favicon.ico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9" descr="https://code.visualstudio.com/images/favicon.ico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1" descr="https://code.visualstudio.com/images/favicon.ico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3" descr="https://code.visualstudio.com/images/favicon.ico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5" descr="관련 이미지"/>
          <p:cNvSpPr>
            <a:spLocks noChangeAspect="1" noChangeArrowheads="1"/>
          </p:cNvSpPr>
          <p:nvPr/>
        </p:nvSpPr>
        <p:spPr bwMode="auto">
          <a:xfrm>
            <a:off x="168275" y="-1874838"/>
            <a:ext cx="3810000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8449" name="Picture 17" descr="http://img13.deviantart.net/cb8e/i/2012/344/9/1/flurry_ios_visual_studio_2012_replacement_icon_by_flakshack-d5nnel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562" y="976351"/>
            <a:ext cx="3827646" cy="382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19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23478"/>
            <a:ext cx="4475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Advantages - 2</a:t>
            </a:r>
            <a:endParaRPr lang="ko-KR" altLang="en-US" sz="60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9458" name="Picture 2" descr="https://lh3.ggpht.com/IqtHYo4ZL8TRyqLclfbVbOXmGh_Q2noDUD-PBVgrv6Iin7n_TU8mj0h61WwrbCnaFLr2=w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59" y="134761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2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23478"/>
            <a:ext cx="4475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Advantages - 3</a:t>
            </a:r>
            <a:endParaRPr lang="ko-KR" altLang="en-US" sz="60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5" name="Picture 2" descr="http://eulife.appchallenge.net/wp-content/uploads/2015/07/javascrip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47614"/>
            <a:ext cx="4392488" cy="292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https://thecliparts.com/wp-content/uploads/2016/07/x-clipart-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629" y="2810229"/>
            <a:ext cx="244827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3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23478"/>
            <a:ext cx="37362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TS vs Dart</a:t>
            </a:r>
            <a:endParaRPr lang="ko-KR" altLang="en-US" sz="60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2530" name="Picture 2" descr="http://www.cogniview.com/blog/wp-content/uploads/2013/05/MS-Google-illo-420x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275606"/>
            <a:ext cx="4000500" cy="3352801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75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23478"/>
            <a:ext cx="21931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Content</a:t>
            </a:r>
            <a:endParaRPr lang="ko-KR" altLang="en-US" sz="66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347614"/>
            <a:ext cx="6446316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 dirty="0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What does the new language mean?</a:t>
            </a:r>
          </a:p>
          <a:p>
            <a:pPr marL="342900" indent="-342900">
              <a:buAutoNum type="arabicPeriod"/>
            </a:pPr>
            <a:endParaRPr lang="en-US" altLang="ko-KR" sz="28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800" dirty="0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What is </a:t>
            </a:r>
            <a:r>
              <a:rPr lang="en-US" altLang="ko-KR" sz="2800" dirty="0" err="1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TypeScript</a:t>
            </a:r>
            <a:r>
              <a:rPr lang="en-US" altLang="ko-KR" sz="2800" dirty="0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sz="28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2800" dirty="0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Compare</a:t>
            </a:r>
            <a:endParaRPr lang="ko-KR" altLang="en-US" sz="2800" dirty="0" smtClean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800" dirty="0" smtClean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800" dirty="0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Conclusion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03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23478"/>
            <a:ext cx="67815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TS vs Coffee Script</a:t>
            </a:r>
            <a:endParaRPr lang="ko-KR" altLang="en-US" sz="60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1506" name="Picture 2" descr="https://pbs.twimg.com/profile_images/557241144392708096/slQydAM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498779"/>
            <a:ext cx="3384376" cy="338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37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23478"/>
            <a:ext cx="3143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conclusion</a:t>
            </a:r>
            <a:endParaRPr lang="ko-KR" altLang="en-US" sz="60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0482" name="Picture 2" descr="https://www.codementor.io/assets/page_img/learn-javascri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786" y="1491630"/>
            <a:ext cx="2790428" cy="316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2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23478"/>
            <a:ext cx="5691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The meaning of the new language</a:t>
            </a:r>
            <a:endParaRPr lang="ko-KR" altLang="en-US" sz="44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098" name="Picture 2" descr="programmi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81456"/>
            <a:ext cx="3384376" cy="258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www.smashingmagazine.com/wp-content/uploads/2014/07/01-sandwich-op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47762"/>
            <a:ext cx="34290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88202" y="4602782"/>
            <a:ext cx="5392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Job searching for answers &amp; Learning</a:t>
            </a:r>
            <a:endParaRPr lang="ko-KR" altLang="en-US" sz="24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99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23478"/>
            <a:ext cx="3382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MS’s new language</a:t>
            </a:r>
            <a:endParaRPr lang="ko-KR" altLang="en-US" sz="44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AutoShape 2" descr="typescript에 대한 이미지 검색결과"/>
          <p:cNvSpPr>
            <a:spLocks noChangeAspect="1" noChangeArrowheads="1"/>
          </p:cNvSpPr>
          <p:nvPr/>
        </p:nvSpPr>
        <p:spPr bwMode="auto">
          <a:xfrm>
            <a:off x="168275" y="-708025"/>
            <a:ext cx="3810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typescript에 대한 이미지 검색결과"/>
          <p:cNvSpPr>
            <a:spLocks noChangeAspect="1" noChangeArrowheads="1"/>
          </p:cNvSpPr>
          <p:nvPr/>
        </p:nvSpPr>
        <p:spPr bwMode="auto">
          <a:xfrm>
            <a:off x="320675" y="-555625"/>
            <a:ext cx="3810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typescript에 대한 이미지 검색결과"/>
          <p:cNvSpPr>
            <a:spLocks noChangeAspect="1" noChangeArrowheads="1"/>
          </p:cNvSpPr>
          <p:nvPr/>
        </p:nvSpPr>
        <p:spPr bwMode="auto">
          <a:xfrm>
            <a:off x="473075" y="-403225"/>
            <a:ext cx="3810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8" descr="typescript에 대한 이미지 검색결과"/>
          <p:cNvSpPr>
            <a:spLocks noChangeAspect="1" noChangeArrowheads="1"/>
          </p:cNvSpPr>
          <p:nvPr/>
        </p:nvSpPr>
        <p:spPr bwMode="auto">
          <a:xfrm>
            <a:off x="625475" y="-250825"/>
            <a:ext cx="3810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typescript에 대한 이미지 검색결과"/>
          <p:cNvSpPr>
            <a:spLocks noChangeAspect="1" noChangeArrowheads="1"/>
          </p:cNvSpPr>
          <p:nvPr/>
        </p:nvSpPr>
        <p:spPr bwMode="auto">
          <a:xfrm>
            <a:off x="777875" y="-98425"/>
            <a:ext cx="3810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2" descr="typescript에 대한 이미지 검색결과"/>
          <p:cNvSpPr>
            <a:spLocks noChangeAspect="1" noChangeArrowheads="1"/>
          </p:cNvSpPr>
          <p:nvPr/>
        </p:nvSpPr>
        <p:spPr bwMode="auto">
          <a:xfrm>
            <a:off x="930275" y="53975"/>
            <a:ext cx="3810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4" descr="typescript에 대한 이미지 검색결과"/>
          <p:cNvSpPr>
            <a:spLocks noChangeAspect="1" noChangeArrowheads="1"/>
          </p:cNvSpPr>
          <p:nvPr/>
        </p:nvSpPr>
        <p:spPr bwMode="auto">
          <a:xfrm>
            <a:off x="1082675" y="206375"/>
            <a:ext cx="3810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280" name="Picture 16" descr="https://camo.githubusercontent.com/5e511d0a0f2dcd66a843017402001844861979a4/68747470733a2f2f64323169693931693379366f36682e636c6f756466726f6e742e6e65742f67616c6c6572795f696d616765732f66726f6d5f70726f6f662f31303037342f6c617267652f313435353731343038312f74797065736372697074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12" y="1530350"/>
            <a:ext cx="290512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905299" y="3581401"/>
            <a:ext cx="3220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It is even open source!</a:t>
            </a:r>
            <a:endParaRPr lang="ko-KR" altLang="en-US" sz="2400" dirty="0">
              <a:solidFill>
                <a:srgbClr val="0070C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63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23478"/>
            <a:ext cx="5691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The meaning of the new language</a:t>
            </a:r>
            <a:endParaRPr lang="ko-KR" altLang="en-US" sz="44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6146" name="Picture 2" descr="http://hongyver.pe.kr/ttblog/attach/1/7573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56" y="1481137"/>
            <a:ext cx="46386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80121" y="4602782"/>
            <a:ext cx="3300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Work easier and faster</a:t>
            </a:r>
            <a:endParaRPr lang="ko-KR" altLang="en-US" sz="24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6148" name="Picture 4" descr="https://www.rdegges.com/static/images/2012/programming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016" y="13525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8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12314202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43558"/>
            <a:ext cx="3347864" cy="408798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90838" y="4574778"/>
            <a:ext cx="497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The development of language</a:t>
            </a:r>
            <a:endParaRPr lang="ko-KR" altLang="en-US" sz="44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23478"/>
            <a:ext cx="5691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The meaning of the new language</a:t>
            </a:r>
            <a:endParaRPr lang="ko-KR" altLang="en-US" sz="44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27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23478"/>
            <a:ext cx="5691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The meaning of the new language</a:t>
            </a:r>
            <a:endParaRPr lang="ko-KR" altLang="en-US" sz="44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218" name="Picture 2" descr="https://t1.daumcdn.net/thumb/R1280x0/?fname=http://t1.daumcdn.net/brunch/service/user/1oi0/image/a9gobbeGL6y6YNEaX19VR8TRnG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62661"/>
            <a:ext cx="3048000" cy="252412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65.media.tumblr.com/tumblr_m3csaaWpfw1qc6n4v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71898"/>
            <a:ext cx="3504728" cy="2705651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77374" y="4564856"/>
            <a:ext cx="3446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Career development</a:t>
            </a:r>
            <a:endParaRPr lang="ko-KR" altLang="en-US" sz="44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4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23478"/>
            <a:ext cx="3719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Increased productivity</a:t>
            </a:r>
            <a:endParaRPr lang="ko-KR" altLang="en-US" sz="44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8194" name="Picture 2" descr="https://cdn.fedoramagazine.org/wp-content/uploads/2015/11/Python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43558"/>
            <a:ext cx="90106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99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blog.dashlane.com/wp-content/uploads/2016/04/typescript-cover-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" y="1291296"/>
            <a:ext cx="7452320" cy="385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36096" y="3939902"/>
            <a:ext cx="328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for every developer</a:t>
            </a:r>
            <a:endParaRPr lang="ko-KR" altLang="en-US" sz="44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8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3945</TotalTime>
  <Words>608</Words>
  <Application>Microsoft Office PowerPoint</Application>
  <PresentationFormat>화면 슬라이드 쇼(16:9)</PresentationFormat>
  <Paragraphs>90</Paragraphs>
  <Slides>21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z3r0d4y</dc:creator>
  <cp:lastModifiedBy>z3r0d4y</cp:lastModifiedBy>
  <cp:revision>36</cp:revision>
  <dcterms:created xsi:type="dcterms:W3CDTF">2016-11-17T00:22:08Z</dcterms:created>
  <dcterms:modified xsi:type="dcterms:W3CDTF">2016-11-20T03:47:04Z</dcterms:modified>
</cp:coreProperties>
</file>