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/>
    <p:restoredTop sz="94720"/>
  </p:normalViewPr>
  <p:slideViewPr>
    <p:cSldViewPr snapToGrid="0">
      <p:cViewPr varScale="1">
        <p:scale>
          <a:sx n="211" d="100"/>
          <a:sy n="211" d="100"/>
        </p:scale>
        <p:origin x="1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6D5E-0CF7-3AAC-15BE-939288340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2AAF8-8094-6684-576B-774AC069A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7C9CD-AA8C-6FCB-16D2-645239AC5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124C-B5E1-B44D-9740-9228F9A8D0E7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15596-6D79-0EFB-E2F1-2DCDB568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716D2-FA37-5531-2ED1-F221D6FB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352F-1945-DC46-AED5-D65534CF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7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F4CB-E3B1-40AD-75C8-DDC968CE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CD5E2-AFF7-4BF0-D324-3E351AEF0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A7778-3DE2-172C-D80C-E61D401B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124C-B5E1-B44D-9740-9228F9A8D0E7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8859F-615E-EFE9-2D4F-F2D155F2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DD5A5-6543-88D6-0ABF-9767CA52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352F-1945-DC46-AED5-D65534CF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D3D06-31BF-4F0D-17FD-B0F1E7806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B503-B3C2-FAAB-2BEF-DECC21BC4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CF7EF-DF99-A56E-7C69-BCC4882E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124C-B5E1-B44D-9740-9228F9A8D0E7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D403-8588-D8E1-3EBA-855CB588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7F429-7041-1232-EB4E-49F0F414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352F-1945-DC46-AED5-D65534CF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8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A039-FAC3-EEB7-CD03-A236C387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74961-8F10-34D5-469B-007B3CF9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F1735-4085-FE5F-B2CA-E02C837A2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124C-B5E1-B44D-9740-9228F9A8D0E7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FA05D-613A-8FA6-EA5C-5FD89DB0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E467A-E925-7087-6FD7-5BFD0932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352F-1945-DC46-AED5-D65534CF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3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CD51-44D6-1843-D3C8-281A5B7F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8F94F-FEF0-4291-DBF5-0D29D69F2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FB375-C872-5DF0-B91D-62E720CC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124C-B5E1-B44D-9740-9228F9A8D0E7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4D650-08F2-3EF2-0DCF-1EE3909F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AB89B-22ED-A2E9-C848-4BE0716B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352F-1945-DC46-AED5-D65534CF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7D26-B882-370F-06AF-71A01282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926EE-7E4D-5544-E40D-4C2AD186E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BC8BB-845B-122E-88C9-545AC9E12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992C7-8EFD-CFFF-6FE7-769697E2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124C-B5E1-B44D-9740-9228F9A8D0E7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21DF1-37BD-68AB-4EBB-0BB76B26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B3CB5-CAF4-2779-7417-E94A8CE1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352F-1945-DC46-AED5-D65534CF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5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69D0-69BF-EAA6-AFA7-D3F5CD7F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B03E1-85BD-DB2B-2AB9-818DACA15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0605C-C304-2E6B-CBA5-D2ED6171F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2939B-55A8-AEB4-E255-014B234BE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E08E1-3A82-BC6B-BB16-0C9A919EA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E90A4-4304-87BC-1333-C518D9EA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124C-B5E1-B44D-9740-9228F9A8D0E7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7E242A-BE1D-C647-C18A-3C1B209F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0F8F0-15F5-8FA2-16AB-CE55AD1B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352F-1945-DC46-AED5-D65534CF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2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4D20-7793-D33F-420B-E1BA9B78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1A3B3-3189-3A28-3492-3CBCD60F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124C-B5E1-B44D-9740-9228F9A8D0E7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33AE0-146F-FCFA-4734-52BE2487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CEAD4-CEAF-8F27-4E47-9E49326A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352F-1945-DC46-AED5-D65534CF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1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CFC07-AE32-F2DA-A6A4-3D1D4321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124C-B5E1-B44D-9740-9228F9A8D0E7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1BD4F-E115-265C-81B3-CE2F23A4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887E4-87DF-EE94-DBC2-352D8C07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352F-1945-DC46-AED5-D65534CF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5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3749-509F-410E-558E-0DAB9F4A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4F9CC-1F09-A565-7B10-08EC76EFE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CC84D-0F64-8C78-7A68-61FB517B2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94870-A6BA-09AC-38A0-07455EE7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124C-B5E1-B44D-9740-9228F9A8D0E7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0189A-CB8A-D80B-BB5D-384C4E8D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BCE51-167F-40E0-0815-044F0496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352F-1945-DC46-AED5-D65534CF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7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3C2B-40DD-55FE-5FBD-6E801AC5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50477-B7F5-3887-42DF-4DA4A82B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6DF99-C4AB-0336-3398-CE6D1C9D4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5AD28-0DCB-4D8D-999D-D6452131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124C-B5E1-B44D-9740-9228F9A8D0E7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A4AF0-104A-34E5-20A7-9FC81CBF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ED570-CEE5-2C1C-64F4-41EF0F9D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3352F-1945-DC46-AED5-D65534CF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6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2ACED-95AD-EEA5-9C8B-3A12DED1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9E161-A44C-C8F6-A03E-100DE2B96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47306-DF33-3B47-3C42-481B56FCC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55124C-B5E1-B44D-9740-9228F9A8D0E7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2AC4-0313-9BBD-C193-A264D4B37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5120F-8175-5A83-D113-0D426AFE1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53352F-1945-DC46-AED5-D65534CF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1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3736-E465-363E-E985-3CE121E05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Provider Contract Analytics</a:t>
            </a:r>
            <a:br>
              <a:rPr lang="en-US" dirty="0"/>
            </a:br>
            <a:endParaRPr lang="en-US" sz="44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46FFE-3BD5-7084-3E4E-39BC36BE1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A Data-Driven Approach to Understanding Cost of Care</a:t>
            </a:r>
          </a:p>
          <a:p>
            <a:endParaRPr lang="en-US" i="1" dirty="0"/>
          </a:p>
          <a:p>
            <a:r>
              <a:rPr lang="en-US" dirty="0"/>
              <a:t>Michael Mohle | </a:t>
            </a:r>
            <a:r>
              <a:rPr lang="en-US" i="1" dirty="0"/>
              <a:t>Elevance Health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8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3A0F-BA7D-376F-7C5D-12CFEFB4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Research Question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4B2C801-FF4D-9BE8-B38D-38B1661BFB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66612" y="1617003"/>
            <a:ext cx="1185692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can healthcare claims and quality data be analyzed to identify cost drivers and provider performance patterns that influence the total cost of care?</a:t>
            </a:r>
            <a:r>
              <a:rPr lang="en-US" altLang="en-US" sz="4400" dirty="0">
                <a:latin typeface="Arial" panose="020B0604020202020204" pitchFamily="34" charset="0"/>
              </a:rPr>
              <a:t>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Focus: cost transparency, performance benchmarking, and value-based contracting.</a:t>
            </a:r>
          </a:p>
        </p:txBody>
      </p:sp>
    </p:spTree>
    <p:extLst>
      <p:ext uri="{BB962C8B-B14F-4D97-AF65-F5344CB8AC3E}">
        <p14:creationId xmlns:p14="http://schemas.microsoft.com/office/powerpoint/2010/main" val="80033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CED3-7DED-8680-581B-72C91385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Context &amp; Motivation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6B5818-92D7-631F-8A5D-C33537E172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091" y="1875910"/>
            <a:ext cx="10582717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 insurers are shifting toward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value-based care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linking payments to outcomes and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Contract analytics combines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claims cost, readmissions, and quality scores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measure provider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methods rely on manual review; automation through data science enables faster, evidence-based decisions.</a:t>
            </a:r>
          </a:p>
        </p:txBody>
      </p:sp>
    </p:spTree>
    <p:extLst>
      <p:ext uri="{BB962C8B-B14F-4D97-AF65-F5344CB8AC3E}">
        <p14:creationId xmlns:p14="http://schemas.microsoft.com/office/powerpoint/2010/main" val="3511009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9423-224B-6124-387C-3A3269BC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Hypothesis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BC59C5-4AB9-2FD5-3E7F-195FEF2093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945545"/>
            <a:ext cx="1124278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Providers with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readmission rates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chronic patients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higher frequency of visits are expected to incur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claim costs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Conversely, providers with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quality scores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demonstrate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average costs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 claim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01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F199-65EA-8B9B-14F0-D35695DA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2DD9DA-AA6E-75B5-FC8A-AA063B7EE0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899552"/>
            <a:ext cx="10982388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Source: Synthetic cost dataset (2,000 provider records).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prepare data (age, chronic conditions, quality score, readmission rate).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exploratory data analysis (EDA).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baseline regression model to estimate cost drivers.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 Python, Pandas, Scikit-Learn, Matplotlib, Seaborn.</a:t>
            </a:r>
          </a:p>
        </p:txBody>
      </p:sp>
    </p:spTree>
    <p:extLst>
      <p:ext uri="{BB962C8B-B14F-4D97-AF65-F5344CB8AC3E}">
        <p14:creationId xmlns:p14="http://schemas.microsoft.com/office/powerpoint/2010/main" val="171618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B803-7146-FBD2-CB8E-E6A266CB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5F9F3B-CE27-DE67-8026-9D07756E3C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15915"/>
            <a:ext cx="1078860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average claim cost ≈ is approximately $3,604; the top 1% of members account for 10–15 times higher spending.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MAE ≈ $2,086, RMSE ≈ $3,160, R² ≈ 0.00–0.10.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cost drivers (coefficients):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Readmission Rate (+ $6,836)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Chronic Conditions (+ $112)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Visit Frequency (+ $103)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Interpretation: Linear methods are insufficient; costs are driven by complex, nonlinear interactions.</a:t>
            </a:r>
          </a:p>
        </p:txBody>
      </p:sp>
    </p:spTree>
    <p:extLst>
      <p:ext uri="{BB962C8B-B14F-4D97-AF65-F5344CB8AC3E}">
        <p14:creationId xmlns:p14="http://schemas.microsoft.com/office/powerpoint/2010/main" val="83055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2534-D4F4-4881-41C1-37B1E6C6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Conclusion &amp; Next Steps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F87217-8D54-80C7-2922-CBC87C4C70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6695" y="1538336"/>
            <a:ext cx="1120644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analysis confirms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variance and nonlinearity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healthcare costs.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Readmission rate and chronic condition burden are consistent predictors.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Gradient Boosting or Random Forest models.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Segment by provider type (hospital vs. clinic).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social determinants of health data.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Use: Supports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provider negotiations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value-based reimbursement models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581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353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Courier New</vt:lpstr>
      <vt:lpstr>Office Theme</vt:lpstr>
      <vt:lpstr>Provider Contract Analytics </vt:lpstr>
      <vt:lpstr>Research Question</vt:lpstr>
      <vt:lpstr>Context &amp; Motivation</vt:lpstr>
      <vt:lpstr>Hypothesis</vt:lpstr>
      <vt:lpstr>Methodology</vt:lpstr>
      <vt:lpstr>Results</vt:lpstr>
      <vt:lpstr>Conclusion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Mohle</dc:creator>
  <cp:lastModifiedBy>Michael Mohle</cp:lastModifiedBy>
  <cp:revision>1</cp:revision>
  <dcterms:created xsi:type="dcterms:W3CDTF">2025-10-28T21:26:10Z</dcterms:created>
  <dcterms:modified xsi:type="dcterms:W3CDTF">2025-10-28T21:50:20Z</dcterms:modified>
</cp:coreProperties>
</file>