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8" r:id="rId6"/>
    <p:sldId id="260" r:id="rId7"/>
    <p:sldId id="259" r:id="rId8"/>
    <p:sldId id="319" r:id="rId9"/>
    <p:sldId id="262" r:id="rId10"/>
    <p:sldId id="261" r:id="rId11"/>
    <p:sldId id="263" r:id="rId12"/>
    <p:sldId id="267" r:id="rId13"/>
    <p:sldId id="264" r:id="rId14"/>
    <p:sldId id="268" r:id="rId15"/>
    <p:sldId id="269" r:id="rId16"/>
    <p:sldId id="270" r:id="rId17"/>
    <p:sldId id="271" r:id="rId18"/>
    <p:sldId id="272" r:id="rId19"/>
    <p:sldId id="273" r:id="rId20"/>
    <p:sldId id="274" r:id="rId21"/>
    <p:sldId id="275" r:id="rId22"/>
    <p:sldId id="276" r:id="rId23"/>
    <p:sldId id="277" r:id="rId24"/>
    <p:sldId id="279" r:id="rId25"/>
    <p:sldId id="290" r:id="rId26"/>
    <p:sldId id="281" r:id="rId27"/>
    <p:sldId id="286" r:id="rId28"/>
    <p:sldId id="283" r:id="rId29"/>
    <p:sldId id="287" r:id="rId30"/>
    <p:sldId id="289" r:id="rId31"/>
    <p:sldId id="288" r:id="rId32"/>
    <p:sldId id="306" r:id="rId33"/>
    <p:sldId id="278" r:id="rId34"/>
    <p:sldId id="284" r:id="rId35"/>
    <p:sldId id="285" r:id="rId36"/>
    <p:sldId id="282" r:id="rId37"/>
    <p:sldId id="28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5" r:id="rId51"/>
    <p:sldId id="304" r:id="rId52"/>
    <p:sldId id="303" r:id="rId53"/>
    <p:sldId id="307" r:id="rId54"/>
    <p:sldId id="309" r:id="rId55"/>
    <p:sldId id="315" r:id="rId56"/>
    <p:sldId id="313" r:id="rId57"/>
    <p:sldId id="314" r:id="rId58"/>
    <p:sldId id="316" r:id="rId59"/>
    <p:sldId id="308" r:id="rId60"/>
    <p:sldId id="310" r:id="rId61"/>
    <p:sldId id="317" r:id="rId62"/>
    <p:sldId id="311" r:id="rId63"/>
    <p:sldId id="312" r:id="rId64"/>
    <p:sldId id="318" r:id="rId6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45" autoAdjust="0"/>
    <p:restoredTop sz="94660"/>
  </p:normalViewPr>
  <p:slideViewPr>
    <p:cSldViewPr snapToGrid="0">
      <p:cViewPr varScale="1">
        <p:scale>
          <a:sx n="94" d="100"/>
          <a:sy n="94" d="100"/>
        </p:scale>
        <p:origin x="1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DFB6C559-1C37-4199-AACA-9DFA022B8149}" type="datetimeFigureOut">
              <a:rPr lang="de-AT" smtClean="0"/>
              <a:t>07.03.2013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258864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DFB6C559-1C37-4199-AACA-9DFA022B8149}" type="datetimeFigureOut">
              <a:rPr lang="de-AT" smtClean="0"/>
              <a:t>07.03.2013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420524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DFB6C559-1C37-4199-AACA-9DFA022B8149}" type="datetimeFigureOut">
              <a:rPr lang="de-AT" smtClean="0"/>
              <a:t>07.03.2013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51255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DFB6C559-1C37-4199-AACA-9DFA022B8149}" type="datetimeFigureOut">
              <a:rPr lang="de-AT" smtClean="0"/>
              <a:t>07.03.2013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139014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FB6C559-1C37-4199-AACA-9DFA022B8149}" type="datetimeFigureOut">
              <a:rPr lang="de-AT" smtClean="0"/>
              <a:t>07.03.2013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25155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DFB6C559-1C37-4199-AACA-9DFA022B8149}" type="datetimeFigureOut">
              <a:rPr lang="de-AT" smtClean="0"/>
              <a:t>07.03.2013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339884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DFB6C559-1C37-4199-AACA-9DFA022B8149}" type="datetimeFigureOut">
              <a:rPr lang="de-AT" smtClean="0"/>
              <a:t>07.03.2013</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235584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DFB6C559-1C37-4199-AACA-9DFA022B8149}" type="datetimeFigureOut">
              <a:rPr lang="de-AT" smtClean="0"/>
              <a:t>07.03.2013</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195251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FB6C559-1C37-4199-AACA-9DFA022B8149}" type="datetimeFigureOut">
              <a:rPr lang="de-AT" smtClean="0"/>
              <a:t>07.03.2013</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62650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FB6C559-1C37-4199-AACA-9DFA022B8149}" type="datetimeFigureOut">
              <a:rPr lang="de-AT" smtClean="0"/>
              <a:t>07.03.2013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401573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FB6C559-1C37-4199-AACA-9DFA022B8149}" type="datetimeFigureOut">
              <a:rPr lang="de-AT" smtClean="0"/>
              <a:t>07.03.2013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1B16850A-020F-41EC-88EE-CD5898B76C31}" type="slidenum">
              <a:rPr lang="de-AT" smtClean="0"/>
              <a:t>‹Nr.›</a:t>
            </a:fld>
            <a:endParaRPr lang="de-AT"/>
          </a:p>
        </p:txBody>
      </p:sp>
    </p:spTree>
    <p:extLst>
      <p:ext uri="{BB962C8B-B14F-4D97-AF65-F5344CB8AC3E}">
        <p14:creationId xmlns:p14="http://schemas.microsoft.com/office/powerpoint/2010/main" val="80765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6C559-1C37-4199-AACA-9DFA022B8149}" type="datetimeFigureOut">
              <a:rPr lang="de-AT" smtClean="0"/>
              <a:t>07.03.2013</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6850A-020F-41EC-88EE-CD5898B76C31}" type="slidenum">
              <a:rPr lang="de-AT" smtClean="0"/>
              <a:t>‹Nr.›</a:t>
            </a:fld>
            <a:endParaRPr lang="de-AT"/>
          </a:p>
        </p:txBody>
      </p:sp>
    </p:spTree>
    <p:extLst>
      <p:ext uri="{BB962C8B-B14F-4D97-AF65-F5344CB8AC3E}">
        <p14:creationId xmlns:p14="http://schemas.microsoft.com/office/powerpoint/2010/main" val="363927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poerr.org/wktools/wkeHowT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spoerr.org/wktool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poerr.org/wktools/wkmHowTo.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4.jpg"/><Relationship Id="rId11" Type="http://schemas.openxmlformats.org/officeDocument/2006/relationships/image" Target="../media/image19.jpg"/><Relationship Id="rId5" Type="http://schemas.openxmlformats.org/officeDocument/2006/relationships/image" Target="../media/image13.jpg"/><Relationship Id="rId15" Type="http://schemas.openxmlformats.org/officeDocument/2006/relationships/image" Target="../media/image2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 Id="rId1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smtClean="0">
                <a:solidFill>
                  <a:srgbClr val="000099"/>
                </a:solidFill>
                <a:latin typeface="Courier New" panose="02070309020205020404" pitchFamily="49" charset="0"/>
                <a:cs typeface="Courier New" panose="02070309020205020404" pitchFamily="49" charset="0"/>
              </a:rPr>
              <a:t>  </a:t>
            </a:r>
            <a:r>
              <a:rPr lang="de-AT" sz="9600" b="1" dirty="0" err="1" smtClean="0">
                <a:solidFill>
                  <a:srgbClr val="000099"/>
                </a:solidFill>
                <a:latin typeface="Courier New" panose="02070309020205020404" pitchFamily="49" charset="0"/>
                <a:cs typeface="Courier New" panose="02070309020205020404" pitchFamily="49" charset="0"/>
              </a:rPr>
              <a:t>wktools</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71" y="2970346"/>
            <a:ext cx="886823" cy="886823"/>
          </a:xfrm>
          <a:prstGeom prst="rect">
            <a:avLst/>
          </a:prstGeom>
        </p:spPr>
      </p:pic>
    </p:spTree>
    <p:extLst>
      <p:ext uri="{BB962C8B-B14F-4D97-AF65-F5344CB8AC3E}">
        <p14:creationId xmlns:p14="http://schemas.microsoft.com/office/powerpoint/2010/main" val="3217891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a:solidFill>
                  <a:srgbClr val="000099"/>
                </a:solidFill>
                <a:latin typeface="Courier New" panose="02070309020205020404" pitchFamily="49" charset="0"/>
                <a:cs typeface="Courier New" panose="02070309020205020404" pitchFamily="49" charset="0"/>
              </a:rPr>
              <a:t>w</a:t>
            </a:r>
            <a:r>
              <a:rPr lang="de-AT" b="1" dirty="0" smtClean="0">
                <a:solidFill>
                  <a:srgbClr val="000099"/>
                </a:solidFill>
                <a:latin typeface="Courier New" panose="02070309020205020404" pitchFamily="49" charset="0"/>
                <a:cs typeface="Courier New" panose="02070309020205020404" pitchFamily="49" charset="0"/>
              </a:rPr>
              <a:t>ktools.xml</a:t>
            </a:r>
            <a:endParaRPr lang="de-AT" b="1" dirty="0">
              <a:solidFill>
                <a:srgbClr val="000099"/>
              </a:solidFill>
              <a:latin typeface="Courier New" panose="02070309020205020404" pitchFamily="49" charset="0"/>
              <a:cs typeface="Courier New" panose="02070309020205020404" pitchFamily="49" charset="0"/>
            </a:endParaRPr>
          </a:p>
        </p:txBody>
      </p:sp>
      <p:sp>
        <p:nvSpPr>
          <p:cNvPr id="3" name="Inhaltsplatzhalter 2"/>
          <p:cNvSpPr>
            <a:spLocks noGrp="1"/>
          </p:cNvSpPr>
          <p:nvPr>
            <p:ph idx="1"/>
          </p:nvPr>
        </p:nvSpPr>
        <p:spPr/>
        <p:txBody>
          <a:bodyPr>
            <a:normAutofit/>
          </a:bodyPr>
          <a:lstStyle/>
          <a:p>
            <a:r>
              <a:rPr lang="de-AT" dirty="0" smtClean="0"/>
              <a:t>Zum Sichern aller Einstellungen und Profile, inklusive Fensterposition; Achtung bei Verwendung von mehreren Monitoren!</a:t>
            </a:r>
          </a:p>
          <a:p>
            <a:r>
              <a:rPr lang="de-AT" dirty="0" smtClean="0"/>
              <a:t>Wird beim Schließen von </a:t>
            </a:r>
            <a:r>
              <a:rPr lang="de-AT" dirty="0" err="1" smtClean="0"/>
              <a:t>wktools</a:t>
            </a:r>
            <a:r>
              <a:rPr lang="de-AT" dirty="0" smtClean="0"/>
              <a:t> gesichert </a:t>
            </a:r>
          </a:p>
          <a:p>
            <a:r>
              <a:rPr lang="de-AT" dirty="0" smtClean="0"/>
              <a:t>Muss sich im selben Ordner wie wktools4.exe befinden</a:t>
            </a:r>
          </a:p>
          <a:p>
            <a:r>
              <a:rPr lang="de-AT" dirty="0" smtClean="0"/>
              <a:t>Es kann auf ein anderes wktools.xml verweisen</a:t>
            </a:r>
          </a:p>
          <a:p>
            <a:pPr lvl="1"/>
            <a:r>
              <a:rPr lang="de-AT" dirty="0" smtClean="0"/>
              <a:t>In dem Fall wird zuerst das Standard </a:t>
            </a:r>
            <a:r>
              <a:rPr lang="de-AT" dirty="0" err="1" smtClean="0"/>
              <a:t>xml</a:t>
            </a:r>
            <a:r>
              <a:rPr lang="de-AT" dirty="0" smtClean="0"/>
              <a:t> geladen und dann eigentliche </a:t>
            </a:r>
            <a:r>
              <a:rPr lang="de-AT" dirty="0" err="1" smtClean="0"/>
              <a:t>xml</a:t>
            </a:r>
            <a:endParaRPr lang="de-AT" dirty="0" smtClean="0"/>
          </a:p>
          <a:p>
            <a:r>
              <a:rPr lang="de-AT" dirty="0" err="1" smtClean="0"/>
              <a:t>DirMappings</a:t>
            </a:r>
            <a:r>
              <a:rPr lang="de-AT" dirty="0" smtClean="0"/>
              <a:t> für Windows/Linux Mischumgebung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89630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CLI</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lstStyle/>
          <a:p>
            <a:r>
              <a:rPr lang="de-AT" dirty="0" smtClean="0"/>
              <a:t>Zum Laden eines bestimmten Profils</a:t>
            </a:r>
          </a:p>
          <a:p>
            <a:r>
              <a:rPr lang="de-AT" dirty="0" smtClean="0"/>
              <a:t>GUI kann ausgeblendet, aber nicht abgeschaltet werden -&gt; </a:t>
            </a:r>
            <a:r>
              <a:rPr lang="de-AT" dirty="0"/>
              <a:t>D</a:t>
            </a:r>
            <a:r>
              <a:rPr lang="de-AT" dirty="0" smtClean="0"/>
              <a:t>isplay umleiten unter Linux!</a:t>
            </a:r>
            <a:endParaRPr lang="de-AT" dirty="0"/>
          </a:p>
        </p:txBody>
      </p:sp>
      <p:pic>
        <p:nvPicPr>
          <p:cNvPr id="9" name="Grafik 8"/>
          <p:cNvPicPr>
            <a:picLocks noChangeAspect="1"/>
          </p:cNvPicPr>
          <p:nvPr/>
        </p:nvPicPr>
        <p:blipFill>
          <a:blip r:embed="rId2"/>
          <a:stretch>
            <a:fillRect/>
          </a:stretch>
        </p:blipFill>
        <p:spPr>
          <a:xfrm>
            <a:off x="2237235" y="3126635"/>
            <a:ext cx="6448425" cy="3257550"/>
          </a:xfrm>
          <a:prstGeom prst="rect">
            <a:avLst/>
          </a:prstGeom>
        </p:spPr>
      </p:pic>
      <p:pic>
        <p:nvPicPr>
          <p:cNvPr id="8" name="Grafik 7"/>
          <p:cNvPicPr>
            <a:picLocks noChangeAspect="1"/>
          </p:cNvPicPr>
          <p:nvPr/>
        </p:nvPicPr>
        <p:blipFill>
          <a:blip r:embed="rId3"/>
          <a:stretch>
            <a:fillRect/>
          </a:stretch>
        </p:blipFill>
        <p:spPr>
          <a:xfrm>
            <a:off x="6318698" y="4267307"/>
            <a:ext cx="4733925" cy="232410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0000" y="6298883"/>
            <a:ext cx="406400" cy="406400"/>
          </a:xfrm>
          <a:prstGeom prst="rect">
            <a:avLst/>
          </a:prstGeom>
        </p:spPr>
      </p:pic>
    </p:spTree>
    <p:extLst>
      <p:ext uri="{BB962C8B-B14F-4D97-AF65-F5344CB8AC3E}">
        <p14:creationId xmlns:p14="http://schemas.microsoft.com/office/powerpoint/2010/main" val="34240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fontScale="90000"/>
          </a:bodyPr>
          <a:lstStyle/>
          <a:p>
            <a:r>
              <a:rPr lang="de-AT" sz="9600" b="1" dirty="0" err="1" smtClean="0">
                <a:solidFill>
                  <a:srgbClr val="000099"/>
                </a:solidFill>
                <a:latin typeface="Courier New" panose="02070309020205020404" pitchFamily="49" charset="0"/>
                <a:cs typeface="Courier New" panose="02070309020205020404" pitchFamily="49" charset="0"/>
              </a:rPr>
              <a:t>Configure</a:t>
            </a:r>
            <a:r>
              <a:rPr lang="de-AT" sz="9600" b="1" dirty="0" smtClean="0">
                <a:solidFill>
                  <a:srgbClr val="000099"/>
                </a:solidFill>
                <a:latin typeface="Courier New" panose="02070309020205020404" pitchFamily="49" charset="0"/>
                <a:cs typeface="Courier New" panose="02070309020205020404" pitchFamily="49" charset="0"/>
              </a:rPr>
              <a:t> Devices</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373127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Überblick</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lstStyle/>
          <a:p>
            <a:r>
              <a:rPr lang="de-AT" dirty="0" smtClean="0"/>
              <a:t>Hauptfunktionen:</a:t>
            </a:r>
          </a:p>
          <a:p>
            <a:pPr lvl="1"/>
            <a:r>
              <a:rPr lang="de-AT" dirty="0" smtClean="0"/>
              <a:t>Automatisiertes Einspielen von Konfigurationen</a:t>
            </a:r>
          </a:p>
          <a:p>
            <a:pPr lvl="1"/>
            <a:r>
              <a:rPr lang="de-AT" dirty="0" smtClean="0"/>
              <a:t>Sammeln von Informationen</a:t>
            </a:r>
          </a:p>
          <a:p>
            <a:r>
              <a:rPr lang="de-AT" dirty="0" smtClean="0"/>
              <a:t>Unterstützte Plattformen</a:t>
            </a:r>
          </a:p>
          <a:p>
            <a:pPr lvl="1"/>
            <a:r>
              <a:rPr lang="de-AT" dirty="0" smtClean="0"/>
              <a:t>Cisco IOS, </a:t>
            </a:r>
            <a:r>
              <a:rPr lang="de-AT" dirty="0" err="1" smtClean="0"/>
              <a:t>CatOS</a:t>
            </a:r>
            <a:endParaRPr lang="de-AT" dirty="0"/>
          </a:p>
          <a:p>
            <a:pPr lvl="1"/>
            <a:r>
              <a:rPr lang="de-AT" dirty="0" smtClean="0"/>
              <a:t>Cisco NXOS, inklusive Nexus 1000V und UCS </a:t>
            </a:r>
            <a:r>
              <a:rPr lang="de-AT" dirty="0" err="1" smtClean="0"/>
              <a:t>Fabric</a:t>
            </a:r>
            <a:r>
              <a:rPr lang="de-AT" dirty="0" smtClean="0"/>
              <a:t> Interconnect</a:t>
            </a:r>
          </a:p>
          <a:p>
            <a:pPr lvl="1"/>
            <a:r>
              <a:rPr lang="de-AT" dirty="0" smtClean="0"/>
              <a:t>Cisco ASA/PIX/FWSM</a:t>
            </a:r>
          </a:p>
          <a:p>
            <a:pPr lvl="1"/>
            <a:r>
              <a:rPr lang="de-AT" dirty="0" smtClean="0"/>
              <a:t>Cisco WLC</a:t>
            </a:r>
          </a:p>
          <a:p>
            <a:pPr lvl="1"/>
            <a:r>
              <a:rPr lang="de-AT" dirty="0" smtClean="0"/>
              <a:t>Diverse Unix/Linux (für </a:t>
            </a:r>
            <a:r>
              <a:rPr lang="de-AT" dirty="0" err="1" smtClean="0"/>
              <a:t>Multihop</a:t>
            </a:r>
            <a:r>
              <a:rPr lang="de-AT" dirty="0" smtClean="0"/>
              <a:t>)</a:t>
            </a:r>
          </a:p>
          <a:p>
            <a:pPr lvl="1"/>
            <a:r>
              <a:rPr lang="de-AT" dirty="0" smtClean="0"/>
              <a:t>Cisco IP </a:t>
            </a:r>
            <a:r>
              <a:rPr lang="de-AT" dirty="0" err="1" smtClean="0"/>
              <a:t>Phones</a:t>
            </a:r>
            <a:r>
              <a:rPr lang="de-AT" dirty="0" smtClean="0"/>
              <a:t> (HTTP+S)</a:t>
            </a:r>
          </a:p>
          <a:p>
            <a:endParaRPr lang="de-AT"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78804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6" name="Grafik 5"/>
          <p:cNvPicPr>
            <a:picLocks noChangeAspect="1"/>
          </p:cNvPicPr>
          <p:nvPr/>
        </p:nvPicPr>
        <p:blipFill>
          <a:blip r:embed="rId3"/>
          <a:stretch>
            <a:fillRect/>
          </a:stretch>
        </p:blipFill>
        <p:spPr>
          <a:xfrm>
            <a:off x="1728629" y="1381613"/>
            <a:ext cx="8734742" cy="5239361"/>
          </a:xfrm>
          <a:prstGeom prst="rect">
            <a:avLst/>
          </a:prstGeom>
        </p:spPr>
      </p:pic>
      <p:sp>
        <p:nvSpPr>
          <p:cNvPr id="7" name="Rechteck 6"/>
          <p:cNvSpPr/>
          <p:nvPr/>
        </p:nvSpPr>
        <p:spPr>
          <a:xfrm>
            <a:off x="2052320" y="1910080"/>
            <a:ext cx="2834640" cy="391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Legende mit Pfeil nach unten 8"/>
          <p:cNvSpPr/>
          <p:nvPr/>
        </p:nvSpPr>
        <p:spPr>
          <a:xfrm>
            <a:off x="2214880" y="1335088"/>
            <a:ext cx="2509520" cy="711200"/>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Einstellungen</a:t>
            </a:r>
            <a:endParaRPr lang="de-AT" dirty="0">
              <a:solidFill>
                <a:schemeClr val="tx1"/>
              </a:solidFill>
            </a:endParaRPr>
          </a:p>
        </p:txBody>
      </p:sp>
      <p:sp>
        <p:nvSpPr>
          <p:cNvPr id="10" name="Rechteck 9"/>
          <p:cNvSpPr/>
          <p:nvPr/>
        </p:nvSpPr>
        <p:spPr>
          <a:xfrm>
            <a:off x="4886959" y="1910080"/>
            <a:ext cx="5576411" cy="7970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Legende mit Pfeil nach unten 10"/>
          <p:cNvSpPr/>
          <p:nvPr/>
        </p:nvSpPr>
        <p:spPr>
          <a:xfrm>
            <a:off x="6780371" y="1335088"/>
            <a:ext cx="2509520" cy="711200"/>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solidFill>
                  <a:schemeClr val="tx1"/>
                </a:solidFill>
              </a:rPr>
              <a:t>DeviceGroup</a:t>
            </a:r>
            <a:r>
              <a:rPr lang="de-AT" dirty="0" smtClean="0">
                <a:solidFill>
                  <a:schemeClr val="tx1"/>
                </a:solidFill>
              </a:rPr>
              <a:t> Ansicht</a:t>
            </a:r>
            <a:endParaRPr lang="de-AT" dirty="0">
              <a:solidFill>
                <a:schemeClr val="tx1"/>
              </a:solidFill>
            </a:endParaRPr>
          </a:p>
        </p:txBody>
      </p:sp>
    </p:spTree>
    <p:extLst>
      <p:ext uri="{BB962C8B-B14F-4D97-AF65-F5344CB8AC3E}">
        <p14:creationId xmlns:p14="http://schemas.microsoft.com/office/powerpoint/2010/main" val="254862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Neues Profil anlegen</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a:xfrm>
            <a:off x="838200" y="1835785"/>
            <a:ext cx="10515600" cy="4351338"/>
          </a:xfrm>
        </p:spPr>
        <p:txBody>
          <a:bodyPr/>
          <a:lstStyle/>
          <a:p>
            <a:r>
              <a:rPr lang="de-AT" dirty="0" smtClean="0"/>
              <a:t>Notwendige Einstellungen (gelb hinterlegt):</a:t>
            </a:r>
          </a:p>
          <a:p>
            <a:pPr lvl="1"/>
            <a:r>
              <a:rPr lang="de-AT" dirty="0" err="1" smtClean="0"/>
              <a:t>Hostfile</a:t>
            </a:r>
            <a:endParaRPr lang="de-AT" dirty="0" smtClean="0"/>
          </a:p>
          <a:p>
            <a:pPr lvl="1"/>
            <a:r>
              <a:rPr lang="de-AT" dirty="0" err="1" smtClean="0"/>
              <a:t>Config</a:t>
            </a:r>
            <a:r>
              <a:rPr lang="de-AT" dirty="0" smtClean="0"/>
              <a:t> File Option</a:t>
            </a:r>
          </a:p>
          <a:p>
            <a:pPr lvl="1"/>
            <a:r>
              <a:rPr lang="de-AT" dirty="0" smtClean="0"/>
              <a:t>User/PW</a:t>
            </a:r>
          </a:p>
          <a:p>
            <a:pPr lvl="1"/>
            <a:r>
              <a:rPr lang="de-AT" dirty="0" smtClean="0"/>
              <a:t>Connection Settings</a:t>
            </a:r>
          </a:p>
          <a:p>
            <a:pPr lvl="1"/>
            <a:r>
              <a:rPr lang="de-AT" dirty="0" smtClean="0"/>
              <a:t>Output Settings</a:t>
            </a:r>
          </a:p>
          <a:p>
            <a:pPr lvl="1"/>
            <a:r>
              <a:rPr lang="de-AT" dirty="0" err="1" smtClean="0"/>
              <a:t>DeviceGroup</a:t>
            </a:r>
            <a:r>
              <a:rPr lang="de-AT" dirty="0" smtClean="0"/>
              <a:t> Settings</a:t>
            </a:r>
            <a:endParaRPr lang="de-AT"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4219746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Hostfile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lstStyle/>
          <a:p>
            <a:r>
              <a:rPr lang="de-AT" dirty="0" err="1"/>
              <a:t>c</a:t>
            </a:r>
            <a:r>
              <a:rPr lang="de-AT" dirty="0" err="1" smtClean="0"/>
              <a:t>sv</a:t>
            </a:r>
            <a:r>
              <a:rPr lang="de-AT" dirty="0" smtClean="0"/>
              <a:t> File mit allen IP Adressen / DNS Namen</a:t>
            </a:r>
          </a:p>
          <a:p>
            <a:r>
              <a:rPr lang="de-AT" dirty="0" smtClean="0"/>
              <a:t>Format:</a:t>
            </a:r>
          </a:p>
          <a:p>
            <a:pPr lvl="1"/>
            <a:r>
              <a:rPr lang="de-AT" dirty="0" smtClean="0"/>
              <a:t>IP/DNS-Name; Beschreibung(Optional); Beschreibung2 (Optional)</a:t>
            </a:r>
          </a:p>
          <a:p>
            <a:pPr lvl="1"/>
            <a:r>
              <a:rPr lang="de-AT" dirty="0" smtClean="0"/>
              <a:t>Beispiel:</a:t>
            </a:r>
          </a:p>
          <a:p>
            <a:pPr marL="914400" lvl="2" indent="0">
              <a:buNone/>
            </a:pPr>
            <a:r>
              <a:rPr kumimoji="0" lang="de-DE"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1.1.1.1; host1 </a:t>
            </a:r>
          </a:p>
          <a:p>
            <a:pPr marL="914400" lvl="2" indent="0">
              <a:buNone/>
            </a:pPr>
            <a:r>
              <a:rPr kumimoji="0" lang="de-DE"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2.2.2.2; </a:t>
            </a:r>
          </a:p>
          <a:p>
            <a:pPr marL="914400" lvl="2" indent="0">
              <a:buNone/>
            </a:pPr>
            <a:r>
              <a:rPr kumimoji="0" lang="de-DE"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3.3.3.3; host3</a:t>
            </a:r>
            <a:r>
              <a:rPr kumimoji="0" lang="de-DE"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de-DE" sz="4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457200" lvl="1" indent="0">
              <a:buNone/>
            </a:pPr>
            <a:endParaRPr lang="de-AT"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590808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lstStyle/>
          <a:p>
            <a:r>
              <a:rPr lang="de-AT" dirty="0" smtClean="0"/>
              <a:t>Optionen:</a:t>
            </a:r>
            <a:endParaRPr lang="de-AT" dirty="0"/>
          </a:p>
          <a:p>
            <a:pPr lvl="1"/>
            <a:r>
              <a:rPr lang="de-DE" dirty="0" smtClean="0"/>
              <a:t>Statisch</a:t>
            </a:r>
          </a:p>
          <a:p>
            <a:pPr lvl="2"/>
            <a:r>
              <a:rPr lang="de-DE" dirty="0" smtClean="0"/>
              <a:t>File mit </a:t>
            </a:r>
            <a:r>
              <a:rPr lang="de-DE" dirty="0" err="1" smtClean="0"/>
              <a:t>Commands</a:t>
            </a:r>
            <a:r>
              <a:rPr lang="de-DE" dirty="0" smtClean="0"/>
              <a:t>, die am Remote Host ausgeführt werden sollen</a:t>
            </a:r>
          </a:p>
          <a:p>
            <a:pPr lvl="1"/>
            <a:r>
              <a:rPr lang="de-DE" dirty="0" smtClean="0"/>
              <a:t>Dynamisch</a:t>
            </a:r>
          </a:p>
          <a:p>
            <a:pPr lvl="2"/>
            <a:r>
              <a:rPr lang="de-DE" dirty="0" smtClean="0"/>
              <a:t>Pro IP Adresse im </a:t>
            </a:r>
            <a:r>
              <a:rPr lang="de-DE" dirty="0" err="1" smtClean="0"/>
              <a:t>Hostfile</a:t>
            </a:r>
            <a:r>
              <a:rPr lang="de-DE" dirty="0" smtClean="0"/>
              <a:t> wird eine passende </a:t>
            </a:r>
            <a:r>
              <a:rPr lang="de-DE" dirty="0" err="1" smtClean="0"/>
              <a:t>Config</a:t>
            </a:r>
            <a:r>
              <a:rPr lang="de-DE" dirty="0" smtClean="0"/>
              <a:t> (ipadresse.txt) im angegebenen Verzeichnis gesucht</a:t>
            </a:r>
          </a:p>
          <a:p>
            <a:pPr lvl="2"/>
            <a:r>
              <a:rPr lang="de-DE" dirty="0" smtClean="0"/>
              <a:t>Falls keine </a:t>
            </a:r>
            <a:r>
              <a:rPr lang="de-DE" dirty="0" err="1" smtClean="0"/>
              <a:t>Config</a:t>
            </a:r>
            <a:r>
              <a:rPr lang="de-DE" dirty="0" smtClean="0"/>
              <a:t> gefunden werden kann, wird die Default </a:t>
            </a:r>
            <a:r>
              <a:rPr lang="de-DE" dirty="0" err="1" smtClean="0"/>
              <a:t>Config</a:t>
            </a:r>
            <a:r>
              <a:rPr lang="de-DE" dirty="0" smtClean="0"/>
              <a:t> verwendet</a:t>
            </a:r>
          </a:p>
          <a:p>
            <a:pPr lvl="1"/>
            <a:r>
              <a:rPr lang="de-DE" dirty="0" smtClean="0"/>
              <a:t>Template</a:t>
            </a:r>
          </a:p>
          <a:p>
            <a:pPr lvl="2"/>
            <a:r>
              <a:rPr lang="de-DE" dirty="0" smtClean="0"/>
              <a:t>Mapper</a:t>
            </a:r>
          </a:p>
          <a:p>
            <a:pPr lvl="2"/>
            <a:r>
              <a:rPr lang="de-DE" dirty="0" err="1" smtClean="0"/>
              <a:t>Inventory</a:t>
            </a:r>
            <a:r>
              <a:rPr lang="de-DE" dirty="0" smtClean="0"/>
              <a:t> (Veraltet)</a:t>
            </a:r>
          </a:p>
          <a:p>
            <a:pPr lvl="2"/>
            <a:r>
              <a:rPr lang="de-DE" dirty="0" smtClean="0"/>
              <a:t>Interface (Veraltet)</a:t>
            </a:r>
            <a:endParaRPr lang="de-DE" dirty="0"/>
          </a:p>
          <a:p>
            <a:pPr marL="457200" lvl="1" indent="0">
              <a:buNone/>
            </a:pPr>
            <a:endParaRPr lang="de-AT" sz="2800"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404983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User/PW</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User/PW Einstellungen, die verwendet werden sollen</a:t>
            </a:r>
          </a:p>
          <a:p>
            <a:r>
              <a:rPr lang="de-AT" dirty="0" smtClean="0"/>
              <a:t>Mit der „Visible“ Checkbox können User/PW ausgeblendet werden</a:t>
            </a:r>
          </a:p>
          <a:p>
            <a:r>
              <a:rPr lang="de-DE" dirty="0" smtClean="0"/>
              <a:t>User/PW kann auch im </a:t>
            </a:r>
            <a:r>
              <a:rPr lang="de-DE" dirty="0" err="1" smtClean="0"/>
              <a:t>Config</a:t>
            </a:r>
            <a:r>
              <a:rPr lang="de-DE" dirty="0" smtClean="0"/>
              <a:t> File gesetzt werden:</a:t>
            </a:r>
          </a:p>
          <a:p>
            <a:pPr marL="457200" lvl="1" indent="0">
              <a:buNone/>
            </a:pP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user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username</a:t>
            </a:r>
            <a:r>
              <a:rPr lang="de-DE" sz="1400" dirty="0" smtClean="0">
                <a:latin typeface="Courier New" panose="02070309020205020404" pitchFamily="49" charset="0"/>
                <a:cs typeface="Courier New" panose="02070309020205020404" pitchFamily="49" charset="0"/>
              </a:rPr>
              <a:t>          -&gt; Username</a:t>
            </a:r>
          </a:p>
          <a:p>
            <a:pPr marL="457200" lvl="1" indent="0">
              <a:buNone/>
            </a:pP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lopw</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loginpassword</a:t>
            </a:r>
            <a:r>
              <a:rPr lang="de-DE" sz="1400" dirty="0" smtClean="0">
                <a:latin typeface="Courier New" panose="02070309020205020404" pitchFamily="49" charset="0"/>
                <a:cs typeface="Courier New" panose="02070309020205020404" pitchFamily="49" charset="0"/>
              </a:rPr>
              <a:t>     -&gt; Login Password</a:t>
            </a:r>
          </a:p>
          <a:p>
            <a:pPr marL="457200" lvl="1" indent="0">
              <a:buNone/>
            </a:pP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enpw</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enablepassword</a:t>
            </a:r>
            <a:r>
              <a:rPr lang="de-DE" sz="1400" dirty="0" smtClean="0">
                <a:latin typeface="Courier New" panose="02070309020205020404" pitchFamily="49" charset="0"/>
                <a:cs typeface="Courier New" panose="02070309020205020404" pitchFamily="49" charset="0"/>
              </a:rPr>
              <a:t>    -&gt; </a:t>
            </a:r>
            <a:r>
              <a:rPr lang="de-DE" sz="1400" dirty="0" err="1" smtClean="0">
                <a:latin typeface="Courier New" panose="02070309020205020404" pitchFamily="49" charset="0"/>
                <a:cs typeface="Courier New" panose="02070309020205020404" pitchFamily="49" charset="0"/>
              </a:rPr>
              <a:t>enable</a:t>
            </a:r>
            <a:r>
              <a:rPr lang="de-DE" sz="1400" dirty="0" smtClean="0">
                <a:latin typeface="Courier New" panose="02070309020205020404" pitchFamily="49" charset="0"/>
                <a:cs typeface="Courier New" panose="02070309020205020404" pitchFamily="49" charset="0"/>
              </a:rPr>
              <a:t> Password</a:t>
            </a:r>
          </a:p>
          <a:p>
            <a:pPr marL="457200" lvl="1" indent="0">
              <a:buNone/>
            </a:pPr>
            <a:r>
              <a:rPr lang="de-DE" sz="1400" dirty="0" smtClean="0">
                <a:latin typeface="Courier New" panose="02070309020205020404" pitchFamily="49" charset="0"/>
                <a:cs typeface="Courier New" panose="02070309020205020404" pitchFamily="49" charset="0"/>
              </a:rPr>
              <a:t>!</a:t>
            </a:r>
          </a:p>
          <a:p>
            <a:pPr marL="457200" lvl="1" indent="0">
              <a:buNone/>
            </a:pPr>
            <a:r>
              <a:rPr lang="de-DE" sz="1400" dirty="0" err="1" smtClean="0">
                <a:latin typeface="Courier New" panose="02070309020205020404" pitchFamily="49" charset="0"/>
                <a:cs typeface="Courier New" panose="02070309020205020404" pitchFamily="49" charset="0"/>
              </a:rPr>
              <a:t>show</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run</a:t>
            </a:r>
            <a:endParaRPr lang="de-DE" sz="1400" dirty="0" smtClean="0">
              <a:latin typeface="Courier New" panose="02070309020205020404" pitchFamily="49" charset="0"/>
              <a:cs typeface="Courier New" panose="02070309020205020404" pitchFamily="49" charset="0"/>
            </a:endParaRPr>
          </a:p>
          <a:p>
            <a:pPr marL="457200" lvl="1" indent="0">
              <a:buNone/>
            </a:pPr>
            <a:r>
              <a:rPr lang="de-DE" sz="1400" dirty="0" err="1" smtClean="0">
                <a:latin typeface="Courier New" panose="02070309020205020404" pitchFamily="49" charset="0"/>
                <a:cs typeface="Courier New" panose="02070309020205020404" pitchFamily="49" charset="0"/>
              </a:rPr>
              <a:t>exit</a:t>
            </a:r>
            <a:endParaRPr lang="de-DE" sz="1400" dirty="0">
              <a:latin typeface="Courier New" panose="02070309020205020404" pitchFamily="49" charset="0"/>
              <a:cs typeface="Courier New" panose="02070309020205020404" pitchFamily="49" charset="0"/>
            </a:endParaRPr>
          </a:p>
          <a:p>
            <a:pPr marL="457200" lvl="1" indent="0">
              <a:buNone/>
            </a:pPr>
            <a:endParaRPr lang="de-AT" sz="2800"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525425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Connection Settings</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Modus - Zu verwendendes Protokoll: </a:t>
            </a:r>
          </a:p>
          <a:p>
            <a:pPr lvl="1"/>
            <a:r>
              <a:rPr lang="de-AT" dirty="0" smtClean="0"/>
              <a:t>Telnet </a:t>
            </a:r>
          </a:p>
          <a:p>
            <a:pPr lvl="1"/>
            <a:r>
              <a:rPr lang="de-AT" dirty="0" smtClean="0"/>
              <a:t>SSH: nur noch Version 2; Limitierung der verwendeten </a:t>
            </a:r>
            <a:r>
              <a:rPr lang="de-AT" dirty="0" err="1" smtClean="0"/>
              <a:t>Crypto</a:t>
            </a:r>
            <a:r>
              <a:rPr lang="de-AT" dirty="0" smtClean="0"/>
              <a:t> Library</a:t>
            </a:r>
          </a:p>
          <a:p>
            <a:pPr lvl="1"/>
            <a:r>
              <a:rPr lang="de-AT" dirty="0" smtClean="0"/>
              <a:t>HTTP</a:t>
            </a:r>
          </a:p>
          <a:p>
            <a:pPr lvl="1"/>
            <a:r>
              <a:rPr lang="de-AT" dirty="0" smtClean="0"/>
              <a:t>HTTPS</a:t>
            </a:r>
          </a:p>
          <a:p>
            <a:pPr lvl="1"/>
            <a:r>
              <a:rPr lang="de-AT" dirty="0" smtClean="0"/>
              <a:t>Seriell (</a:t>
            </a:r>
            <a:r>
              <a:rPr lang="de-AT" dirty="0" err="1" smtClean="0"/>
              <a:t>Com</a:t>
            </a:r>
            <a:r>
              <a:rPr lang="de-AT" dirty="0" smtClean="0"/>
              <a:t>)</a:t>
            </a:r>
          </a:p>
          <a:p>
            <a:r>
              <a:rPr lang="de-AT" dirty="0" smtClean="0"/>
              <a:t>Type - </a:t>
            </a:r>
            <a:r>
              <a:rPr lang="de-AT" dirty="0" err="1" smtClean="0"/>
              <a:t>SingleHop</a:t>
            </a:r>
            <a:r>
              <a:rPr lang="de-AT" dirty="0" smtClean="0"/>
              <a:t> oder </a:t>
            </a:r>
            <a:r>
              <a:rPr lang="de-AT" dirty="0" err="1" smtClean="0"/>
              <a:t>MultiHop</a:t>
            </a:r>
            <a:endParaRPr lang="de-AT" dirty="0" smtClean="0"/>
          </a:p>
          <a:p>
            <a:r>
              <a:rPr lang="de-AT" dirty="0" smtClean="0"/>
              <a:t>Optionale Einstellungen:</a:t>
            </a:r>
          </a:p>
          <a:p>
            <a:pPr lvl="1"/>
            <a:r>
              <a:rPr lang="de-AT" dirty="0" smtClean="0"/>
              <a:t>Port, falls nicht Default; Bei </a:t>
            </a:r>
            <a:r>
              <a:rPr lang="de-AT" dirty="0" err="1" smtClean="0"/>
              <a:t>COMx</a:t>
            </a:r>
            <a:r>
              <a:rPr lang="de-AT" dirty="0" smtClean="0"/>
              <a:t> wird hier das </a:t>
            </a:r>
            <a:r>
              <a:rPr lang="de-AT" dirty="0" err="1" smtClean="0"/>
              <a:t>Com</a:t>
            </a:r>
            <a:r>
              <a:rPr lang="de-AT" dirty="0" smtClean="0"/>
              <a:t> Port angegeben</a:t>
            </a:r>
          </a:p>
          <a:p>
            <a:pPr lvl="1"/>
            <a:r>
              <a:rPr lang="de-AT" dirty="0" err="1" smtClean="0"/>
              <a:t>Multihop</a:t>
            </a:r>
            <a:r>
              <a:rPr lang="de-AT" dirty="0" smtClean="0"/>
              <a:t> Command: Wie auf die weiteren Geräte verbunden werden soll</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91691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Agenda</a:t>
            </a:r>
            <a:endParaRPr lang="de-AT" b="1" dirty="0">
              <a:solidFill>
                <a:srgbClr val="000099"/>
              </a:solidFill>
              <a:latin typeface="Courier New" panose="02070309020205020404" pitchFamily="49" charset="0"/>
              <a:cs typeface="Courier New" panose="02070309020205020404" pitchFamily="49" charset="0"/>
            </a:endParaRPr>
          </a:p>
        </p:txBody>
      </p:sp>
      <p:sp>
        <p:nvSpPr>
          <p:cNvPr id="3" name="Inhaltsplatzhalter 2"/>
          <p:cNvSpPr>
            <a:spLocks noGrp="1"/>
          </p:cNvSpPr>
          <p:nvPr>
            <p:ph idx="1"/>
          </p:nvPr>
        </p:nvSpPr>
        <p:spPr/>
        <p:txBody>
          <a:bodyPr>
            <a:normAutofit lnSpcReduction="10000"/>
          </a:bodyPr>
          <a:lstStyle/>
          <a:p>
            <a:pPr>
              <a:lnSpc>
                <a:spcPct val="150000"/>
              </a:lnSpc>
            </a:pPr>
            <a:r>
              <a:rPr lang="de-AT" dirty="0" smtClean="0"/>
              <a:t>Allgemeines</a:t>
            </a:r>
          </a:p>
          <a:p>
            <a:pPr>
              <a:lnSpc>
                <a:spcPct val="150000"/>
              </a:lnSpc>
            </a:pPr>
            <a:r>
              <a:rPr lang="de-AT" dirty="0" err="1" smtClean="0"/>
              <a:t>Configure</a:t>
            </a:r>
            <a:r>
              <a:rPr lang="de-AT" dirty="0" smtClean="0"/>
              <a:t> Devices</a:t>
            </a:r>
          </a:p>
          <a:p>
            <a:pPr>
              <a:lnSpc>
                <a:spcPct val="150000"/>
              </a:lnSpc>
            </a:pPr>
            <a:r>
              <a:rPr lang="de-AT" dirty="0" smtClean="0"/>
              <a:t>Mapper</a:t>
            </a:r>
          </a:p>
          <a:p>
            <a:pPr>
              <a:lnSpc>
                <a:spcPct val="150000"/>
              </a:lnSpc>
            </a:pPr>
            <a:r>
              <a:rPr lang="de-AT" dirty="0" err="1" smtClean="0"/>
              <a:t>Configmaker</a:t>
            </a:r>
            <a:endParaRPr lang="de-AT" dirty="0" smtClean="0"/>
          </a:p>
          <a:p>
            <a:pPr>
              <a:lnSpc>
                <a:spcPct val="150000"/>
              </a:lnSpc>
            </a:pPr>
            <a:r>
              <a:rPr lang="de-AT" dirty="0" smtClean="0"/>
              <a:t>Wizard</a:t>
            </a:r>
          </a:p>
          <a:p>
            <a:pPr>
              <a:lnSpc>
                <a:spcPct val="150000"/>
              </a:lnSpc>
            </a:pPr>
            <a:r>
              <a:rPr lang="de-AT" dirty="0" smtClean="0"/>
              <a:t>Scheduler</a:t>
            </a:r>
            <a:endParaRPr lang="de-AT" dirty="0"/>
          </a:p>
        </p:txBody>
      </p:sp>
    </p:spTree>
    <p:extLst>
      <p:ext uri="{BB962C8B-B14F-4D97-AF65-F5344CB8AC3E}">
        <p14:creationId xmlns:p14="http://schemas.microsoft.com/office/powerpoint/2010/main" val="1852689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Output Settings</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Gibt an, wie und wohin der </a:t>
            </a:r>
            <a:r>
              <a:rPr lang="de-AT" dirty="0" err="1" smtClean="0"/>
              <a:t>show</a:t>
            </a:r>
            <a:r>
              <a:rPr lang="de-AT" dirty="0" smtClean="0"/>
              <a:t> Output gesichert werden soll</a:t>
            </a:r>
          </a:p>
          <a:p>
            <a:r>
              <a:rPr lang="de-AT" dirty="0" smtClean="0"/>
              <a:t>Im Normalfall wird pro Gerät ein eigenes File angelegt</a:t>
            </a:r>
          </a:p>
          <a:p>
            <a:r>
              <a:rPr lang="de-AT" dirty="0" smtClean="0"/>
              <a:t>Show Output:</a:t>
            </a:r>
          </a:p>
          <a:p>
            <a:pPr lvl="1"/>
            <a:r>
              <a:rPr lang="de-AT" dirty="0" smtClean="0"/>
              <a:t>Hostname: Der Filename leitet sich vom Hostnamen ab</a:t>
            </a:r>
          </a:p>
          <a:p>
            <a:pPr lvl="1"/>
            <a:r>
              <a:rPr lang="de-AT" dirty="0" smtClean="0"/>
              <a:t>IP </a:t>
            </a:r>
            <a:r>
              <a:rPr lang="de-AT" dirty="0" err="1" smtClean="0"/>
              <a:t>Address</a:t>
            </a:r>
            <a:r>
              <a:rPr lang="de-AT" dirty="0" smtClean="0"/>
              <a:t>: Der Filename leitet sich von der IP Adresse ab</a:t>
            </a:r>
          </a:p>
          <a:p>
            <a:pPr lvl="1"/>
            <a:r>
              <a:rPr lang="de-AT" dirty="0" err="1" smtClean="0"/>
              <a:t>One</a:t>
            </a:r>
            <a:r>
              <a:rPr lang="de-AT" dirty="0" smtClean="0"/>
              <a:t> File: Der komplette Output wird in einem File gesichert</a:t>
            </a:r>
          </a:p>
          <a:p>
            <a:r>
              <a:rPr lang="de-AT" dirty="0" smtClean="0"/>
              <a:t>Output Directory: Verzeichnis, in dem die Ausgabefiles abgelegt werden sollen</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81018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DeviceGroup</a:t>
            </a:r>
            <a:r>
              <a:rPr lang="de-AT" b="1" dirty="0" smtClean="0">
                <a:solidFill>
                  <a:srgbClr val="000099"/>
                </a:solidFill>
                <a:latin typeface="Courier New" panose="02070309020205020404" pitchFamily="49" charset="0"/>
                <a:cs typeface="Courier New" panose="02070309020205020404" pitchFamily="49" charset="0"/>
              </a:rPr>
              <a:t> Settings</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Alle gerätespezifischen Einstellungen werden in die </a:t>
            </a:r>
            <a:r>
              <a:rPr lang="de-AT" dirty="0" err="1" smtClean="0"/>
              <a:t>DeviceGroup</a:t>
            </a:r>
            <a:r>
              <a:rPr lang="de-AT" dirty="0" smtClean="0"/>
              <a:t> View übernommen, sobald der      Button gedrückt wird.</a:t>
            </a:r>
          </a:p>
          <a:p>
            <a:r>
              <a:rPr lang="de-AT" dirty="0" smtClean="0"/>
              <a:t>Die gerätespezifischen Einstellungen sind dann nicht mehr zugänglich</a:t>
            </a:r>
          </a:p>
          <a:p>
            <a:r>
              <a:rPr lang="de-AT" dirty="0" smtClean="0"/>
              <a:t>Globale Einstellungen (Type, Output Settings) können auch noch im Nachhinein verändert werden</a:t>
            </a:r>
          </a:p>
          <a:p>
            <a:r>
              <a:rPr lang="de-AT" dirty="0" smtClean="0"/>
              <a:t>Ein bereits vorhandenes </a:t>
            </a:r>
            <a:r>
              <a:rPr lang="de-AT" dirty="0" err="1" smtClean="0"/>
              <a:t>DeviceGroup</a:t>
            </a:r>
            <a:r>
              <a:rPr lang="de-AT" dirty="0" smtClean="0"/>
              <a:t> File kann sofort geladen werden</a:t>
            </a:r>
          </a:p>
          <a:p>
            <a:r>
              <a:rPr lang="de-AT" dirty="0" smtClean="0"/>
              <a:t>Die zu konfigurierenden Geräte werden angehakt und nach Drücken des      Buttons werden sie abgearbeitet.</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440" y="2260600"/>
            <a:ext cx="304800" cy="3048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840" y="5440680"/>
            <a:ext cx="304800" cy="304800"/>
          </a:xfrm>
          <a:prstGeom prst="rect">
            <a:avLst/>
          </a:prstGeom>
        </p:spPr>
      </p:pic>
    </p:spTree>
    <p:extLst>
      <p:ext uri="{BB962C8B-B14F-4D97-AF65-F5344CB8AC3E}">
        <p14:creationId xmlns:p14="http://schemas.microsoft.com/office/powerpoint/2010/main" val="2467355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DeviceGroup</a:t>
            </a:r>
            <a:r>
              <a:rPr lang="de-AT" b="1" dirty="0" smtClean="0">
                <a:solidFill>
                  <a:srgbClr val="000099"/>
                </a:solidFill>
                <a:latin typeface="Courier New" panose="02070309020205020404" pitchFamily="49" charset="0"/>
                <a:cs typeface="Courier New" panose="02070309020205020404" pitchFamily="49" charset="0"/>
              </a:rPr>
              <a:t> View</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Es kann jedes Feld editiert werden</a:t>
            </a:r>
          </a:p>
          <a:p>
            <a:r>
              <a:rPr lang="de-AT" dirty="0" smtClean="0"/>
              <a:t>Die Visible Checkbox bei den User/PW Einstellungen gibt an, ob die User/PW Spalten ein-, oder ausgeblendet werden sollen</a:t>
            </a:r>
          </a:p>
          <a:p>
            <a:r>
              <a:rPr lang="de-AT" dirty="0" smtClean="0"/>
              <a:t>Nach Drücken des     Buttons wird ein Gerät nach dem anderen abgearbeitet. Wurde ein Gerät erfolgreich konfiguriert, wird die entsprechende Zeile grün hinterlegt. Bei Fehlern wird sie entweder orange (Fehler) oder rot (keine Verbindung) markiert.</a:t>
            </a:r>
          </a:p>
          <a:p>
            <a:r>
              <a:rPr lang="de-AT" dirty="0" smtClean="0"/>
              <a:t>Mit einem Rechtsklick auf eine Zeile kann das entsprechende </a:t>
            </a:r>
            <a:r>
              <a:rPr lang="de-AT" dirty="0" err="1" smtClean="0"/>
              <a:t>Config</a:t>
            </a:r>
            <a:r>
              <a:rPr lang="de-AT" dirty="0" smtClean="0"/>
              <a:t> File angezeigt werden (gilt nicht für Templates)</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160" y="3235960"/>
            <a:ext cx="304800" cy="304800"/>
          </a:xfrm>
          <a:prstGeom prst="rect">
            <a:avLst/>
          </a:prstGeom>
        </p:spPr>
      </p:pic>
    </p:spTree>
    <p:extLst>
      <p:ext uri="{BB962C8B-B14F-4D97-AF65-F5344CB8AC3E}">
        <p14:creationId xmlns:p14="http://schemas.microsoft.com/office/powerpoint/2010/main" val="860384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DeviceGroup</a:t>
            </a:r>
            <a:r>
              <a:rPr lang="de-AT" b="1" dirty="0" smtClean="0">
                <a:solidFill>
                  <a:srgbClr val="000099"/>
                </a:solidFill>
                <a:latin typeface="Courier New" panose="02070309020205020404" pitchFamily="49" charset="0"/>
                <a:cs typeface="Courier New" panose="02070309020205020404" pitchFamily="49" charset="0"/>
              </a:rPr>
              <a:t> 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Die Daten von der </a:t>
            </a:r>
            <a:r>
              <a:rPr lang="de-AT" dirty="0" err="1" smtClean="0"/>
              <a:t>DeviceGroup</a:t>
            </a:r>
            <a:r>
              <a:rPr lang="de-AT" dirty="0" smtClean="0"/>
              <a:t> View werden in einem </a:t>
            </a:r>
            <a:r>
              <a:rPr lang="de-AT" dirty="0" err="1" smtClean="0"/>
              <a:t>csv</a:t>
            </a:r>
            <a:r>
              <a:rPr lang="de-AT" dirty="0" smtClean="0"/>
              <a:t> File abgelegt.</a:t>
            </a:r>
          </a:p>
          <a:p>
            <a:r>
              <a:rPr lang="de-AT" dirty="0" smtClean="0"/>
              <a:t>Format: </a:t>
            </a:r>
          </a:p>
          <a:p>
            <a:pPr marL="457200" lvl="1" indent="0">
              <a:buNone/>
            </a:pPr>
            <a:r>
              <a:rPr lang="de-AT" sz="1100" dirty="0" err="1" smtClean="0">
                <a:latin typeface="Courier New" panose="02070309020205020404" pitchFamily="49" charset="0"/>
                <a:cs typeface="Courier New" panose="02070309020205020404" pitchFamily="49" charset="0"/>
              </a:rPr>
              <a:t>wktoolsDgVer</a:t>
            </a:r>
            <a:r>
              <a:rPr lang="de-AT" sz="1100" dirty="0" smtClean="0">
                <a:latin typeface="Courier New" panose="02070309020205020404" pitchFamily="49" charset="0"/>
                <a:cs typeface="Courier New" panose="02070309020205020404" pitchFamily="49" charset="0"/>
              </a:rPr>
              <a:t>=3;</a:t>
            </a:r>
          </a:p>
          <a:p>
            <a:pPr marL="457200" lvl="1" indent="0">
              <a:buNone/>
            </a:pPr>
            <a:r>
              <a:rPr lang="de-AT" sz="1100" dirty="0" smtClean="0">
                <a:latin typeface="Courier New" panose="02070309020205020404" pitchFamily="49" charset="0"/>
                <a:cs typeface="Courier New" panose="02070309020205020404" pitchFamily="49" charset="0"/>
              </a:rPr>
              <a:t>x;172.24.89.254;user;lopw;enpw;D:\</a:t>
            </a:r>
            <a:r>
              <a:rPr lang="de-AT" sz="1100" dirty="0" err="1" smtClean="0">
                <a:latin typeface="Courier New" panose="02070309020205020404" pitchFamily="49" charset="0"/>
                <a:cs typeface="Courier New" panose="02070309020205020404" pitchFamily="49" charset="0"/>
              </a:rPr>
              <a:t>temp</a:t>
            </a:r>
            <a:r>
              <a:rPr lang="de-AT" sz="1100" dirty="0" smtClean="0">
                <a:latin typeface="Courier New" panose="02070309020205020404" pitchFamily="49" charset="0"/>
                <a:cs typeface="Courier New" panose="02070309020205020404" pitchFamily="49" charset="0"/>
              </a:rPr>
              <a:t>\</a:t>
            </a:r>
            <a:r>
              <a:rPr lang="de-AT" sz="1100" dirty="0" err="1" smtClean="0">
                <a:latin typeface="Courier New" panose="02070309020205020404" pitchFamily="49" charset="0"/>
                <a:cs typeface="Courier New" panose="02070309020205020404" pitchFamily="49" charset="0"/>
              </a:rPr>
              <a:t>wktools</a:t>
            </a:r>
            <a:r>
              <a:rPr lang="de-AT" sz="1100" dirty="0" smtClean="0">
                <a:latin typeface="Courier New" panose="02070309020205020404" pitchFamily="49" charset="0"/>
                <a:cs typeface="Courier New" panose="02070309020205020404" pitchFamily="49" charset="0"/>
              </a:rPr>
              <a:t> </a:t>
            </a:r>
            <a:r>
              <a:rPr lang="de-AT" sz="1100" dirty="0" err="1" smtClean="0">
                <a:latin typeface="Courier New" panose="02070309020205020404" pitchFamily="49" charset="0"/>
                <a:cs typeface="Courier New" panose="02070309020205020404" pitchFamily="49" charset="0"/>
              </a:rPr>
              <a:t>test</a:t>
            </a:r>
            <a:r>
              <a:rPr lang="de-AT" sz="1100" dirty="0" smtClean="0">
                <a:latin typeface="Courier New" panose="02070309020205020404" pitchFamily="49" charset="0"/>
                <a:cs typeface="Courier New" panose="02070309020205020404" pitchFamily="49" charset="0"/>
              </a:rPr>
              <a:t>\</a:t>
            </a:r>
            <a:r>
              <a:rPr lang="de-AT" sz="1100" dirty="0" err="1" smtClean="0">
                <a:latin typeface="Courier New" panose="02070309020205020404" pitchFamily="49" charset="0"/>
                <a:cs typeface="Courier New" panose="02070309020205020404" pitchFamily="49" charset="0"/>
              </a:rPr>
              <a:t>wke</a:t>
            </a:r>
            <a:r>
              <a:rPr lang="de-AT" sz="1100" dirty="0" smtClean="0">
                <a:latin typeface="Courier New" panose="02070309020205020404" pitchFamily="49" charset="0"/>
                <a:cs typeface="Courier New" panose="02070309020205020404" pitchFamily="49" charset="0"/>
              </a:rPr>
              <a:t>\</a:t>
            </a:r>
            <a:r>
              <a:rPr lang="de-AT" sz="1100" dirty="0" err="1" smtClean="0">
                <a:latin typeface="Courier New" panose="02070309020205020404" pitchFamily="49" charset="0"/>
                <a:cs typeface="Courier New" panose="02070309020205020404" pitchFamily="49" charset="0"/>
              </a:rPr>
              <a:t>RegexMultiLine</a:t>
            </a:r>
            <a:r>
              <a:rPr lang="de-AT" sz="1100" dirty="0" smtClean="0">
                <a:latin typeface="Courier New" panose="02070309020205020404" pitchFamily="49" charset="0"/>
                <a:cs typeface="Courier New" panose="02070309020205020404" pitchFamily="49" charset="0"/>
              </a:rPr>
              <a:t>\</a:t>
            </a:r>
            <a:r>
              <a:rPr lang="de-AT" sz="1100" dirty="0" err="1" smtClean="0">
                <a:latin typeface="Courier New" panose="02070309020205020404" pitchFamily="49" charset="0"/>
                <a:cs typeface="Courier New" panose="02070309020205020404" pitchFamily="49" charset="0"/>
              </a:rPr>
              <a:t>conf.txt;SSH</a:t>
            </a:r>
            <a:r>
              <a:rPr lang="de-AT" sz="1100" dirty="0" smtClean="0">
                <a:latin typeface="Courier New" panose="02070309020205020404" pitchFamily="49" charset="0"/>
                <a:cs typeface="Courier New" panose="02070309020205020404" pitchFamily="49" charset="0"/>
              </a:rPr>
              <a:t>;;</a:t>
            </a:r>
            <a:r>
              <a:rPr lang="de-AT" sz="1100" dirty="0" err="1" smtClean="0">
                <a:latin typeface="Courier New" panose="02070309020205020404" pitchFamily="49" charset="0"/>
                <a:cs typeface="Courier New" panose="02070309020205020404" pitchFamily="49" charset="0"/>
              </a:rPr>
              <a:t>None;ssh</a:t>
            </a:r>
            <a:r>
              <a:rPr lang="de-AT" sz="1100" dirty="0" smtClean="0">
                <a:latin typeface="Courier New" panose="02070309020205020404" pitchFamily="49" charset="0"/>
                <a:cs typeface="Courier New" panose="02070309020205020404" pitchFamily="49" charset="0"/>
              </a:rPr>
              <a:t> -l </a:t>
            </a:r>
            <a:r>
              <a:rPr lang="de-AT" sz="1100" dirty="0" err="1" smtClean="0">
                <a:latin typeface="Courier New" panose="02070309020205020404" pitchFamily="49" charset="0"/>
                <a:cs typeface="Courier New" panose="02070309020205020404" pitchFamily="49" charset="0"/>
              </a:rPr>
              <a:t>netmgr</a:t>
            </a:r>
            <a:r>
              <a:rPr lang="de-AT" sz="1100" dirty="0" smtClean="0">
                <a:latin typeface="Courier New" panose="02070309020205020404" pitchFamily="49" charset="0"/>
                <a:cs typeface="Courier New" panose="02070309020205020404" pitchFamily="49" charset="0"/>
              </a:rPr>
              <a:t> $</a:t>
            </a:r>
            <a:r>
              <a:rPr lang="de-AT" sz="1100" dirty="0" err="1" smtClean="0">
                <a:latin typeface="Courier New" panose="02070309020205020404" pitchFamily="49" charset="0"/>
                <a:cs typeface="Courier New" panose="02070309020205020404" pitchFamily="49" charset="0"/>
              </a:rPr>
              <a:t>ip</a:t>
            </a:r>
            <a:r>
              <a:rPr lang="de-AT" sz="1100" dirty="0" smtClean="0">
                <a:latin typeface="Courier New" panose="02070309020205020404" pitchFamily="49" charset="0"/>
                <a:cs typeface="Courier New" panose="02070309020205020404" pitchFamily="49" charset="0"/>
              </a:rPr>
              <a:t>;;;</a:t>
            </a:r>
          </a:p>
          <a:p>
            <a:pPr marL="457200" lvl="1" indent="0">
              <a:buNone/>
            </a:pPr>
            <a:r>
              <a:rPr lang="de-AT" sz="1100" dirty="0" smtClean="0">
                <a:latin typeface="Courier New" panose="02070309020205020404" pitchFamily="49" charset="0"/>
                <a:cs typeface="Courier New" panose="02070309020205020404" pitchFamily="49" charset="0"/>
              </a:rPr>
              <a:t>...</a:t>
            </a:r>
          </a:p>
          <a:p>
            <a:r>
              <a:rPr lang="de-AT" dirty="0" smtClean="0"/>
              <a:t>Das File kann offline bearbeitet werden</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388284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a:solidFill>
                  <a:srgbClr val="000099"/>
                </a:solidFill>
                <a:latin typeface="Courier New" panose="02070309020205020404" pitchFamily="49" charset="0"/>
                <a:cs typeface="Courier New" panose="02070309020205020404" pitchFamily="49" charset="0"/>
              </a:rPr>
              <a:t>E</a:t>
            </a:r>
            <a:r>
              <a:rPr lang="de-AT" b="1" dirty="0" smtClean="0">
                <a:solidFill>
                  <a:srgbClr val="000099"/>
                </a:solidFill>
                <a:latin typeface="Courier New" panose="02070309020205020404" pitchFamily="49" charset="0"/>
                <a:cs typeface="Courier New" panose="02070309020205020404" pitchFamily="49" charset="0"/>
              </a:rPr>
              <a:t>infaches Beispiel</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NTS Innsbruck </a:t>
            </a:r>
            <a:r>
              <a:rPr lang="de-AT" dirty="0" smtClean="0"/>
              <a:t>Switches – „</a:t>
            </a:r>
            <a:r>
              <a:rPr lang="de-AT" dirty="0" err="1" smtClean="0">
                <a:latin typeface="Courier New" panose="02070309020205020404" pitchFamily="49" charset="0"/>
                <a:cs typeface="Courier New" panose="02070309020205020404" pitchFamily="49" charset="0"/>
              </a:rPr>
              <a:t>show</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version</a:t>
            </a:r>
            <a:r>
              <a:rPr lang="de-AT" dirty="0" smtClean="0"/>
              <a:t>“ sammeln</a:t>
            </a:r>
          </a:p>
          <a:p>
            <a:endParaRPr lang="de-AT" dirty="0" smtClean="0"/>
          </a:p>
          <a:p>
            <a:r>
              <a:rPr lang="de-AT" dirty="0" smtClean="0"/>
              <a:t>WICHTIG: „</a:t>
            </a:r>
            <a:r>
              <a:rPr lang="de-AT" dirty="0" err="1" smtClean="0">
                <a:latin typeface="Courier New" panose="02070309020205020404" pitchFamily="49" charset="0"/>
                <a:cs typeface="Courier New" panose="02070309020205020404" pitchFamily="49" charset="0"/>
              </a:rPr>
              <a:t>show</a:t>
            </a:r>
            <a:r>
              <a:rPr lang="de-AT" dirty="0" smtClean="0"/>
              <a:t>“ muss immer ausgeschrieben werden. Ansonsten werden die Rückgabedaten nicht gespeichert!</a:t>
            </a:r>
            <a:endParaRPr lang="de-AT" dirty="0" smtClean="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04037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Report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Am Ende jeden Durchlaufs werden folgende Informationen angezeigt:</a:t>
            </a:r>
          </a:p>
          <a:p>
            <a:pPr lvl="1"/>
            <a:r>
              <a:rPr lang="de-AT" dirty="0" smtClean="0"/>
              <a:t>Liste mit allen IP Adressen/DNS Namen ohne Fehler</a:t>
            </a:r>
          </a:p>
          <a:p>
            <a:pPr lvl="1"/>
            <a:r>
              <a:rPr lang="de-AT" dirty="0" smtClean="0"/>
              <a:t>Liste mit allen IP Adressen/DNS Namen mit Warnungen</a:t>
            </a:r>
          </a:p>
          <a:p>
            <a:pPr lvl="1"/>
            <a:r>
              <a:rPr lang="de-AT" dirty="0" smtClean="0"/>
              <a:t>Liste mit allen IP Adressen/DNS Namen mit Fehlern</a:t>
            </a:r>
          </a:p>
          <a:p>
            <a:pPr lvl="1"/>
            <a:r>
              <a:rPr lang="de-AT" dirty="0" smtClean="0"/>
              <a:t>Detaillierte Liste mit allen Fehlern und Warnungen, inklusive kurzer Erklärung</a:t>
            </a:r>
          </a:p>
          <a:p>
            <a:r>
              <a:rPr lang="de-AT" dirty="0" smtClean="0"/>
              <a:t>Der Report wird auch in ein File gesichert (im wktools.exe Ordner) </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438451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ConfigFile</a:t>
            </a:r>
            <a:r>
              <a:rPr lang="de-AT" b="1" dirty="0" smtClean="0">
                <a:solidFill>
                  <a:srgbClr val="000099"/>
                </a:solidFill>
                <a:latin typeface="Courier New" panose="02070309020205020404" pitchFamily="49" charset="0"/>
                <a:cs typeface="Courier New" panose="02070309020205020404" pitchFamily="49" charset="0"/>
              </a:rPr>
              <a:t> Tags</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dirty="0" smtClean="0"/>
              <a:t>Spezielle Anweisungen für </a:t>
            </a:r>
            <a:r>
              <a:rPr lang="de-AT" dirty="0" err="1" smtClean="0"/>
              <a:t>wktools</a:t>
            </a:r>
            <a:r>
              <a:rPr lang="de-AT" dirty="0" smtClean="0"/>
              <a:t> im </a:t>
            </a:r>
            <a:r>
              <a:rPr lang="de-AT" dirty="0" err="1" smtClean="0"/>
              <a:t>Config</a:t>
            </a:r>
            <a:r>
              <a:rPr lang="de-AT" dirty="0" smtClean="0"/>
              <a:t> File</a:t>
            </a:r>
          </a:p>
          <a:p>
            <a:r>
              <a:rPr lang="de-AT" dirty="0" smtClean="0"/>
              <a:t>Neben den hier verwendeten </a:t>
            </a:r>
            <a:r>
              <a:rPr lang="de-AT" dirty="0" err="1" smtClean="0"/>
              <a:t>Config</a:t>
            </a:r>
            <a:r>
              <a:rPr lang="de-AT" dirty="0" smtClean="0"/>
              <a:t> Tags gibt es eine Reihe weiterer (insgesamt mehr als 20), die alle in der Dokumentation gelistet sind</a:t>
            </a:r>
          </a:p>
          <a:p>
            <a:r>
              <a:rPr lang="de-AT" dirty="0" smtClean="0"/>
              <a:t>Häufig verwendet und in weiterer Folge nicht erwähnt:</a:t>
            </a:r>
          </a:p>
          <a:p>
            <a:pPr lvl="1"/>
            <a:r>
              <a:rPr lang="de-AT" dirty="0" smtClean="0">
                <a:latin typeface="Courier New" panose="02070309020205020404" pitchFamily="49" charset="0"/>
                <a:cs typeface="Courier New" panose="02070309020205020404" pitchFamily="49" charset="0"/>
              </a:rPr>
              <a:t>!PARAGRAPH</a:t>
            </a:r>
            <a:r>
              <a:rPr lang="de-AT" dirty="0" smtClean="0"/>
              <a:t>: Die Befehle zwischen zwei </a:t>
            </a:r>
            <a:r>
              <a:rPr lang="de-AT" dirty="0">
                <a:latin typeface="Courier New" panose="02070309020205020404" pitchFamily="49" charset="0"/>
                <a:cs typeface="Courier New" panose="02070309020205020404" pitchFamily="49" charset="0"/>
              </a:rPr>
              <a:t>!PARAGRAPH</a:t>
            </a:r>
            <a:r>
              <a:rPr lang="de-AT" dirty="0"/>
              <a:t> Statements </a:t>
            </a:r>
            <a:r>
              <a:rPr lang="de-AT" dirty="0" smtClean="0"/>
              <a:t>werden sofort übertragen und es wird nicht auf „</a:t>
            </a:r>
            <a:r>
              <a:rPr lang="de-AT" dirty="0">
                <a:latin typeface="Courier New" panose="02070309020205020404" pitchFamily="49" charset="0"/>
                <a:cs typeface="Courier New" panose="02070309020205020404" pitchFamily="49" charset="0"/>
              </a:rPr>
              <a:t>#</a:t>
            </a:r>
            <a:r>
              <a:rPr lang="de-AT" dirty="0" smtClean="0"/>
              <a:t>“ gewartet; z.B. für Banner</a:t>
            </a:r>
          </a:p>
          <a:p>
            <a:pPr lvl="1"/>
            <a:r>
              <a:rPr lang="de-AT" dirty="0" smtClean="0">
                <a:latin typeface="Courier New" panose="02070309020205020404" pitchFamily="49" charset="0"/>
                <a:cs typeface="Courier New" panose="02070309020205020404" pitchFamily="49" charset="0"/>
              </a:rPr>
              <a:t>!LOG</a:t>
            </a:r>
            <a:r>
              <a:rPr lang="de-AT" dirty="0" smtClean="0"/>
              <a:t>: Verhält sich gleich wie „</a:t>
            </a:r>
            <a:r>
              <a:rPr lang="de-AT" dirty="0" err="1">
                <a:latin typeface="Courier New" panose="02070309020205020404" pitchFamily="49" charset="0"/>
                <a:cs typeface="Courier New" panose="02070309020205020404" pitchFamily="49" charset="0"/>
              </a:rPr>
              <a:t>show</a:t>
            </a:r>
            <a:r>
              <a:rPr lang="de-AT" dirty="0" smtClean="0"/>
              <a:t>“; Rückgabe vom Befehl in der nächsten Zeile wird im Ausgabefile gesichert. </a:t>
            </a:r>
          </a:p>
          <a:p>
            <a:pPr lvl="1"/>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showOutput</a:t>
            </a:r>
            <a:r>
              <a:rPr lang="de-AT" dirty="0" smtClean="0"/>
              <a:t>: Nützlich um das Ausgabefile zu splitten; Hinter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showOutput</a:t>
            </a:r>
            <a:r>
              <a:rPr lang="de-AT" dirty="0">
                <a:latin typeface="Courier New" panose="02070309020205020404" pitchFamily="49" charset="0"/>
                <a:cs typeface="Courier New" panose="02070309020205020404" pitchFamily="49" charset="0"/>
              </a:rPr>
              <a:t> </a:t>
            </a:r>
            <a:r>
              <a:rPr lang="de-AT" dirty="0" smtClean="0"/>
              <a:t>wird dann das neue File angegeben und alle folgenden </a:t>
            </a:r>
            <a:r>
              <a:rPr lang="de-AT" dirty="0" err="1">
                <a:latin typeface="Courier New" panose="02070309020205020404" pitchFamily="49" charset="0"/>
                <a:cs typeface="Courier New" panose="02070309020205020404" pitchFamily="49" charset="0"/>
              </a:rPr>
              <a:t>show</a:t>
            </a:r>
            <a:r>
              <a:rPr lang="de-AT" dirty="0" smtClean="0"/>
              <a:t> Rückgaben werden in dem neuen File gesichert; Details in der Doku</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84090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Mittels </a:t>
            </a:r>
            <a:r>
              <a:rPr lang="de-AT" dirty="0" err="1" smtClean="0"/>
              <a:t>Regex</a:t>
            </a:r>
            <a:r>
              <a:rPr lang="de-AT" dirty="0" smtClean="0"/>
              <a:t> kann während der Laufzeit auf bestimmte Rückgaben von einem Gerät reagiert werden</a:t>
            </a:r>
          </a:p>
          <a:p>
            <a:r>
              <a:rPr lang="de-AT" dirty="0" smtClean="0"/>
              <a:t>Perl </a:t>
            </a:r>
            <a:r>
              <a:rPr lang="de-AT" dirty="0" err="1" smtClean="0"/>
              <a:t>Regex</a:t>
            </a:r>
            <a:r>
              <a:rPr lang="de-AT" dirty="0" smtClean="0"/>
              <a:t> Syntax</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97756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Tags #1</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sz="2400" dirty="0">
                <a:latin typeface="Courier New" panose="02070309020205020404" pitchFamily="49" charset="0"/>
                <a:cs typeface="Courier New" panose="02070309020205020404" pitchFamily="49" charset="0"/>
              </a:rPr>
              <a:t>!IFRETURN</a:t>
            </a:r>
            <a:r>
              <a:rPr lang="de-AT" dirty="0" smtClean="0"/>
              <a:t>: </a:t>
            </a:r>
          </a:p>
          <a:p>
            <a:pPr lvl="1"/>
            <a:r>
              <a:rPr lang="de-AT" dirty="0" smtClean="0"/>
              <a:t>Die </a:t>
            </a:r>
            <a:r>
              <a:rPr lang="de-AT" dirty="0" err="1" smtClean="0"/>
              <a:t>Regex</a:t>
            </a:r>
            <a:r>
              <a:rPr lang="de-AT" dirty="0" smtClean="0"/>
              <a:t> nach dem </a:t>
            </a:r>
            <a:r>
              <a:rPr lang="de-AT" dirty="0">
                <a:latin typeface="Courier New" panose="02070309020205020404" pitchFamily="49" charset="0"/>
                <a:cs typeface="Courier New" panose="02070309020205020404" pitchFamily="49" charset="0"/>
              </a:rPr>
              <a:t>!IFRETURN </a:t>
            </a:r>
            <a:r>
              <a:rPr lang="de-AT" dirty="0" smtClean="0"/>
              <a:t>wird auf die Rückgabe vom vorigen Command angewandt; </a:t>
            </a:r>
          </a:p>
          <a:p>
            <a:pPr lvl="1"/>
            <a:r>
              <a:rPr lang="de-AT" dirty="0" smtClean="0"/>
              <a:t>Falls der Ausdruck gefunden wurde, wird der folgende Befehl geschickt, sonst nicht; </a:t>
            </a:r>
          </a:p>
          <a:p>
            <a:pPr lvl="1"/>
            <a:r>
              <a:rPr lang="de-AT" dirty="0" smtClean="0"/>
              <a:t>Kann mit </a:t>
            </a:r>
            <a:r>
              <a:rPr lang="de-AT" dirty="0">
                <a:latin typeface="Courier New" panose="02070309020205020404" pitchFamily="49" charset="0"/>
                <a:cs typeface="Courier New" panose="02070309020205020404" pitchFamily="49" charset="0"/>
              </a:rPr>
              <a:t>!ELSERETURN</a:t>
            </a:r>
            <a:r>
              <a:rPr lang="de-AT" dirty="0" smtClean="0"/>
              <a:t>, </a:t>
            </a:r>
            <a:r>
              <a:rPr lang="de-AT" dirty="0">
                <a:latin typeface="Courier New" panose="02070309020205020404" pitchFamily="49" charset="0"/>
                <a:cs typeface="Courier New" panose="02070309020205020404" pitchFamily="49" charset="0"/>
              </a:rPr>
              <a:t>!WARNING </a:t>
            </a:r>
            <a:r>
              <a:rPr lang="de-AT" dirty="0" smtClean="0"/>
              <a:t>und </a:t>
            </a:r>
            <a:r>
              <a:rPr lang="de-AT" dirty="0">
                <a:latin typeface="Courier New" panose="02070309020205020404" pitchFamily="49" charset="0"/>
                <a:cs typeface="Courier New" panose="02070309020205020404" pitchFamily="49" charset="0"/>
              </a:rPr>
              <a:t>!ERROR </a:t>
            </a:r>
            <a:r>
              <a:rPr lang="de-AT" dirty="0" smtClean="0"/>
              <a:t>verknüpft werden; </a:t>
            </a:r>
          </a:p>
          <a:p>
            <a:pPr lvl="1"/>
            <a:r>
              <a:rPr lang="de-AT" dirty="0" smtClean="0"/>
              <a:t>Beispiel:</a:t>
            </a:r>
          </a:p>
          <a:p>
            <a:pPr lvl="2"/>
            <a:r>
              <a:rPr lang="de-AT" dirty="0" smtClean="0"/>
              <a:t>„</a:t>
            </a:r>
            <a:r>
              <a:rPr lang="de-AT" dirty="0" err="1">
                <a:latin typeface="Courier New" panose="02070309020205020404" pitchFamily="49" charset="0"/>
                <a:cs typeface="Courier New" panose="02070309020205020404" pitchFamily="49" charset="0"/>
              </a:rPr>
              <a:t>show</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run</a:t>
            </a:r>
            <a:r>
              <a:rPr lang="de-AT" dirty="0" smtClean="0"/>
              <a:t>“ wird nur ausgeführt, wenn eine vierstellige Zahl in der „</a:t>
            </a:r>
            <a:r>
              <a:rPr lang="de-AT" dirty="0" err="1">
                <a:latin typeface="Courier New" panose="02070309020205020404" pitchFamily="49" charset="0"/>
                <a:cs typeface="Courier New" panose="02070309020205020404" pitchFamily="49" charset="0"/>
              </a:rPr>
              <a:t>show</a:t>
            </a:r>
            <a:r>
              <a:rPr lang="de-AT" dirty="0">
                <a:latin typeface="Courier New" panose="02070309020205020404" pitchFamily="49" charset="0"/>
                <a:cs typeface="Courier New" panose="02070309020205020404" pitchFamily="49" charset="0"/>
              </a:rPr>
              <a:t> </a:t>
            </a:r>
            <a:r>
              <a:rPr lang="de-AT" dirty="0" err="1">
                <a:latin typeface="Courier New" panose="02070309020205020404" pitchFamily="49" charset="0"/>
                <a:cs typeface="Courier New" panose="02070309020205020404" pitchFamily="49" charset="0"/>
              </a:rPr>
              <a:t>version</a:t>
            </a:r>
            <a:r>
              <a:rPr lang="de-AT" dirty="0" smtClean="0"/>
              <a:t>“ Rückgabe gefunden wird:</a:t>
            </a:r>
          </a:p>
          <a:p>
            <a:pPr marL="1371600" lvl="3" indent="0">
              <a:buNone/>
            </a:pPr>
            <a:r>
              <a:rPr lang="de-AT" sz="1400" dirty="0" err="1">
                <a:latin typeface="Courier New" panose="02070309020205020404" pitchFamily="49" charset="0"/>
                <a:cs typeface="Courier New" panose="02070309020205020404" pitchFamily="49" charset="0"/>
              </a:rPr>
              <a:t>s</a:t>
            </a:r>
            <a:r>
              <a:rPr lang="de-AT" sz="1400" dirty="0" err="1" smtClean="0">
                <a:latin typeface="Courier New" panose="02070309020205020404" pitchFamily="49" charset="0"/>
                <a:cs typeface="Courier New" panose="02070309020205020404" pitchFamily="49" charset="0"/>
              </a:rPr>
              <a:t>how</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version</a:t>
            </a:r>
            <a:endParaRPr lang="de-AT" sz="1400" dirty="0" smtClean="0">
              <a:latin typeface="Courier New" panose="02070309020205020404" pitchFamily="49" charset="0"/>
              <a:cs typeface="Courier New" panose="02070309020205020404" pitchFamily="49" charset="0"/>
            </a:endParaRPr>
          </a:p>
          <a:p>
            <a:pPr marL="1371600" lvl="3" indent="0">
              <a:buNone/>
            </a:pPr>
            <a:r>
              <a:rPr lang="de-AT" sz="1400" dirty="0" smtClean="0">
                <a:latin typeface="Courier New" panose="02070309020205020404" pitchFamily="49" charset="0"/>
                <a:cs typeface="Courier New" panose="02070309020205020404" pitchFamily="49" charset="0"/>
              </a:rPr>
              <a:t>!IFRETURN \d\d\d\d</a:t>
            </a:r>
          </a:p>
          <a:p>
            <a:pPr marL="1371600" lvl="3" indent="0">
              <a:buNone/>
            </a:pPr>
            <a:r>
              <a:rPr lang="de-AT" sz="1400" dirty="0" err="1">
                <a:latin typeface="Courier New" panose="02070309020205020404" pitchFamily="49" charset="0"/>
                <a:cs typeface="Courier New" panose="02070309020205020404" pitchFamily="49" charset="0"/>
              </a:rPr>
              <a:t>s</a:t>
            </a:r>
            <a:r>
              <a:rPr lang="de-AT" sz="1400" dirty="0" err="1" smtClean="0">
                <a:latin typeface="Courier New" panose="02070309020205020404" pitchFamily="49" charset="0"/>
                <a:cs typeface="Courier New" panose="02070309020205020404" pitchFamily="49" charset="0"/>
              </a:rPr>
              <a:t>how</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run</a:t>
            </a:r>
            <a:endParaRPr lang="de-AT" sz="1400" dirty="0" smtClean="0">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648361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Tags #2</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sz="2400" dirty="0">
                <a:latin typeface="Courier New" panose="02070309020205020404" pitchFamily="49" charset="0"/>
                <a:cs typeface="Courier New" panose="02070309020205020404" pitchFamily="49" charset="0"/>
              </a:rPr>
              <a:t>[</a:t>
            </a:r>
            <a:r>
              <a:rPr lang="de-AT" sz="2400" dirty="0" err="1">
                <a:latin typeface="Courier New" panose="02070309020205020404" pitchFamily="49" charset="0"/>
                <a:cs typeface="Courier New" panose="02070309020205020404" pitchFamily="49" charset="0"/>
              </a:rPr>
              <a:t>rgx</a:t>
            </a:r>
            <a:r>
              <a:rPr lang="de-AT" sz="2400" dirty="0">
                <a:latin typeface="Courier New" panose="02070309020205020404" pitchFamily="49" charset="0"/>
                <a:cs typeface="Courier New" panose="02070309020205020404" pitchFamily="49" charset="0"/>
              </a:rPr>
              <a:t>] </a:t>
            </a:r>
            <a:r>
              <a:rPr lang="de-AT" dirty="0" smtClean="0"/>
              <a:t>und </a:t>
            </a:r>
            <a:r>
              <a:rPr lang="de-AT" sz="2400" dirty="0">
                <a:latin typeface="Courier New" panose="02070309020205020404" pitchFamily="49" charset="0"/>
                <a:cs typeface="Courier New" panose="02070309020205020404" pitchFamily="49" charset="0"/>
              </a:rPr>
              <a:t>[/</a:t>
            </a:r>
            <a:r>
              <a:rPr lang="de-AT" sz="2400" dirty="0" err="1">
                <a:latin typeface="Courier New" panose="02070309020205020404" pitchFamily="49" charset="0"/>
                <a:cs typeface="Courier New" panose="02070309020205020404" pitchFamily="49" charset="0"/>
              </a:rPr>
              <a:t>rgx</a:t>
            </a:r>
            <a:r>
              <a:rPr lang="de-AT" sz="2400" dirty="0">
                <a:latin typeface="Courier New" panose="02070309020205020404" pitchFamily="49" charset="0"/>
                <a:cs typeface="Courier New" panose="02070309020205020404" pitchFamily="49" charset="0"/>
              </a:rPr>
              <a:t>]</a:t>
            </a:r>
            <a:r>
              <a:rPr lang="de-AT" dirty="0" smtClean="0"/>
              <a:t>:</a:t>
            </a:r>
          </a:p>
          <a:p>
            <a:pPr lvl="1"/>
            <a:r>
              <a:rPr lang="de-AT" dirty="0" smtClean="0"/>
              <a:t>Wird innerhalb eines </a:t>
            </a:r>
            <a:r>
              <a:rPr lang="de-AT" dirty="0" err="1" smtClean="0"/>
              <a:t>Commands</a:t>
            </a:r>
            <a:r>
              <a:rPr lang="de-AT" dirty="0" smtClean="0"/>
              <a:t> verwendet; </a:t>
            </a:r>
          </a:p>
          <a:p>
            <a:pPr lvl="1"/>
            <a:r>
              <a:rPr lang="de-AT" dirty="0" smtClean="0"/>
              <a:t>Die </a:t>
            </a:r>
            <a:r>
              <a:rPr lang="de-AT" dirty="0" err="1" smtClean="0"/>
              <a:t>Regex</a:t>
            </a:r>
            <a:r>
              <a:rPr lang="de-AT" dirty="0" smtClean="0"/>
              <a:t> wird auf die Rückgabe vom vorigen Command angewandt</a:t>
            </a:r>
          </a:p>
          <a:p>
            <a:pPr lvl="1"/>
            <a:r>
              <a:rPr lang="de-AT" dirty="0" smtClean="0"/>
              <a:t>Dadurch werden dynamische </a:t>
            </a:r>
            <a:r>
              <a:rPr lang="de-AT" dirty="0" err="1" smtClean="0"/>
              <a:t>Commands</a:t>
            </a:r>
            <a:r>
              <a:rPr lang="de-AT" dirty="0" smtClean="0"/>
              <a:t> möglich</a:t>
            </a:r>
          </a:p>
          <a:p>
            <a:pPr lvl="1"/>
            <a:r>
              <a:rPr lang="de-AT" dirty="0" smtClean="0"/>
              <a:t>Es wird immer nur der </a:t>
            </a:r>
            <a:r>
              <a:rPr lang="de-AT" b="1" dirty="0" smtClean="0"/>
              <a:t>erste</a:t>
            </a:r>
            <a:r>
              <a:rPr lang="de-AT" dirty="0" smtClean="0"/>
              <a:t> </a:t>
            </a:r>
            <a:r>
              <a:rPr lang="de-AT" b="1" dirty="0" smtClean="0"/>
              <a:t>Match</a:t>
            </a:r>
            <a:r>
              <a:rPr lang="de-AT" dirty="0" smtClean="0"/>
              <a:t> verwendet</a:t>
            </a:r>
          </a:p>
          <a:p>
            <a:pPr lvl="1"/>
            <a:r>
              <a:rPr lang="de-AT" dirty="0" smtClean="0"/>
              <a:t>Das Ergebnis von der </a:t>
            </a:r>
            <a:r>
              <a:rPr lang="de-AT" dirty="0" err="1" smtClean="0"/>
              <a:t>Regex</a:t>
            </a:r>
            <a:r>
              <a:rPr lang="de-AT" dirty="0" smtClean="0"/>
              <a:t> wird abgespeichert und kann nachher weiterverwendet werden (siehe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rgxMem</a:t>
            </a:r>
            <a:r>
              <a:rPr lang="de-AT" dirty="0">
                <a:latin typeface="Courier New" panose="02070309020205020404" pitchFamily="49" charset="0"/>
                <a:cs typeface="Courier New" panose="02070309020205020404" pitchFamily="49" charset="0"/>
              </a:rPr>
              <a:t>] </a:t>
            </a:r>
            <a:r>
              <a:rPr lang="de-AT" dirty="0" smtClean="0"/>
              <a:t>und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rgxMem</a:t>
            </a:r>
            <a:r>
              <a:rPr lang="de-AT" dirty="0">
                <a:latin typeface="Courier New" panose="02070309020205020404" pitchFamily="49" charset="0"/>
                <a:cs typeface="Courier New" panose="02070309020205020404" pitchFamily="49" charset="0"/>
              </a:rPr>
              <a:t>] </a:t>
            </a:r>
            <a:r>
              <a:rPr lang="de-AT" dirty="0" smtClean="0"/>
              <a:t>Tags)</a:t>
            </a:r>
          </a:p>
          <a:p>
            <a:r>
              <a:rPr lang="de-AT" sz="2400" dirty="0">
                <a:latin typeface="Courier New" panose="02070309020205020404" pitchFamily="49" charset="0"/>
                <a:cs typeface="Courier New" panose="02070309020205020404" pitchFamily="49" charset="0"/>
              </a:rPr>
              <a:t>[</a:t>
            </a:r>
            <a:r>
              <a:rPr lang="de-AT" sz="2400" dirty="0" err="1">
                <a:latin typeface="Courier New" panose="02070309020205020404" pitchFamily="49" charset="0"/>
                <a:cs typeface="Courier New" panose="02070309020205020404" pitchFamily="49" charset="0"/>
              </a:rPr>
              <a:t>rgxMem</a:t>
            </a:r>
            <a:r>
              <a:rPr lang="de-AT" sz="2400" dirty="0">
                <a:latin typeface="Courier New" panose="02070309020205020404" pitchFamily="49" charset="0"/>
                <a:cs typeface="Courier New" panose="02070309020205020404" pitchFamily="49" charset="0"/>
              </a:rPr>
              <a:t>] </a:t>
            </a:r>
            <a:r>
              <a:rPr lang="de-AT" dirty="0" smtClean="0"/>
              <a:t>und </a:t>
            </a:r>
            <a:r>
              <a:rPr lang="de-AT" sz="2400" dirty="0">
                <a:latin typeface="Courier New" panose="02070309020205020404" pitchFamily="49" charset="0"/>
                <a:cs typeface="Courier New" panose="02070309020205020404" pitchFamily="49" charset="0"/>
              </a:rPr>
              <a:t>[/</a:t>
            </a:r>
            <a:r>
              <a:rPr lang="de-AT" sz="2400" dirty="0" err="1">
                <a:latin typeface="Courier New" panose="02070309020205020404" pitchFamily="49" charset="0"/>
                <a:cs typeface="Courier New" panose="02070309020205020404" pitchFamily="49" charset="0"/>
              </a:rPr>
              <a:t>rgxMem</a:t>
            </a:r>
            <a:r>
              <a:rPr lang="de-AT" sz="2400" dirty="0">
                <a:latin typeface="Courier New" panose="02070309020205020404" pitchFamily="49" charset="0"/>
                <a:cs typeface="Courier New" panose="02070309020205020404" pitchFamily="49" charset="0"/>
              </a:rPr>
              <a:t>]</a:t>
            </a:r>
            <a:r>
              <a:rPr lang="de-AT" dirty="0" smtClean="0"/>
              <a:t>: </a:t>
            </a:r>
          </a:p>
          <a:p>
            <a:pPr lvl="1"/>
            <a:r>
              <a:rPr lang="de-AT" dirty="0" smtClean="0"/>
              <a:t>Jedes Ergebnis von einem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a:t>
            </a:r>
            <a:r>
              <a:rPr lang="de-AT" dirty="0">
                <a:latin typeface="Courier New" panose="02070309020205020404" pitchFamily="49" charset="0"/>
                <a:cs typeface="Courier New" panose="02070309020205020404" pitchFamily="49" charset="0"/>
              </a:rPr>
              <a:t>] </a:t>
            </a:r>
            <a:r>
              <a:rPr lang="de-AT" dirty="0" smtClean="0"/>
              <a:t>Block wird gesichert und kann mittels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rgxMem</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rgxMem</a:t>
            </a:r>
            <a:r>
              <a:rPr lang="de-AT" dirty="0">
                <a:latin typeface="Courier New" panose="02070309020205020404" pitchFamily="49" charset="0"/>
                <a:cs typeface="Courier New" panose="02070309020205020404" pitchFamily="49" charset="0"/>
              </a:rPr>
              <a:t>] </a:t>
            </a:r>
            <a:r>
              <a:rPr lang="de-AT" dirty="0" smtClean="0"/>
              <a:t>wieder abgerufen werden. </a:t>
            </a:r>
          </a:p>
          <a:p>
            <a:pPr lvl="1"/>
            <a:r>
              <a:rPr lang="de-AT" dirty="0" smtClean="0"/>
              <a:t>Zwischen den Tags wird der Index vom Ergebnis angegeben</a:t>
            </a:r>
          </a:p>
          <a:p>
            <a:pPr lvl="1"/>
            <a:r>
              <a:rPr lang="de-AT" dirty="0" smtClean="0"/>
              <a:t>Das erste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rgx</a:t>
            </a:r>
            <a:r>
              <a:rPr lang="de-AT" dirty="0">
                <a:latin typeface="Courier New" panose="02070309020205020404" pitchFamily="49" charset="0"/>
                <a:cs typeface="Courier New" panose="02070309020205020404" pitchFamily="49" charset="0"/>
              </a:rPr>
              <a:t>]</a:t>
            </a:r>
            <a:r>
              <a:rPr lang="de-AT" dirty="0"/>
              <a:t> Paar </a:t>
            </a:r>
            <a:r>
              <a:rPr lang="de-AT" dirty="0" smtClean="0"/>
              <a:t>bekommt Index 0</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20829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smtClean="0">
                <a:solidFill>
                  <a:srgbClr val="000099"/>
                </a:solidFill>
                <a:latin typeface="Courier New" panose="02070309020205020404" pitchFamily="49" charset="0"/>
                <a:cs typeface="Courier New" panose="02070309020205020404" pitchFamily="49" charset="0"/>
              </a:rPr>
              <a:t>Allgemeines</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178309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87680" y="365125"/>
            <a:ext cx="11287760" cy="1325563"/>
          </a:xfrm>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Tags #3 - [</a:t>
            </a:r>
            <a:r>
              <a:rPr lang="de-AT" b="1" dirty="0" err="1" smtClean="0">
                <a:solidFill>
                  <a:srgbClr val="000099"/>
                </a:solidFill>
                <a:latin typeface="Courier New" panose="02070309020205020404" pitchFamily="49" charset="0"/>
                <a:cs typeface="Courier New" panose="02070309020205020404" pitchFamily="49" charset="0"/>
              </a:rPr>
              <a:t>rgx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Bsp</a:t>
            </a:r>
            <a:endParaRPr lang="de-AT" b="1" dirty="0">
              <a:solidFill>
                <a:srgbClr val="000099"/>
              </a:solidFill>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
        <p:nvSpPr>
          <p:cNvPr id="4" name="Textfeld 3"/>
          <p:cNvSpPr txBox="1"/>
          <p:nvPr/>
        </p:nvSpPr>
        <p:spPr>
          <a:xfrm>
            <a:off x="4582723" y="2983865"/>
            <a:ext cx="7343677" cy="3293209"/>
          </a:xfrm>
          <a:prstGeom prst="rect">
            <a:avLst/>
          </a:prstGeom>
          <a:noFill/>
        </p:spPr>
        <p:txBody>
          <a:bodyPr wrap="none" rtlCol="0">
            <a:spAutoFit/>
          </a:bodyPr>
          <a:lstStyle/>
          <a:p>
            <a:r>
              <a:rPr lang="de-AT" sz="1600" dirty="0" err="1" smtClean="0">
                <a:latin typeface="Courier New" panose="02070309020205020404" pitchFamily="49" charset="0"/>
                <a:cs typeface="Courier New" panose="02070309020205020404" pitchFamily="49" charset="0"/>
              </a:rPr>
              <a:t>sh</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run</a:t>
            </a:r>
            <a:r>
              <a:rPr lang="de-AT" sz="1600" dirty="0" smtClean="0">
                <a:latin typeface="Courier New" panose="02070309020205020404" pitchFamily="49" charset="0"/>
                <a:cs typeface="Courier New" panose="02070309020205020404" pitchFamily="49" charset="0"/>
              </a:rPr>
              <a:t> | i </a:t>
            </a:r>
            <a:r>
              <a:rPr lang="de-AT" sz="1600" dirty="0" err="1" smtClean="0">
                <a:latin typeface="Courier New" panose="02070309020205020404" pitchFamily="49" charset="0"/>
                <a:cs typeface="Courier New" panose="02070309020205020404" pitchFamily="49" charset="0"/>
              </a:rPr>
              <a:t>tacacs</a:t>
            </a:r>
            <a:r>
              <a:rPr lang="de-AT" sz="1600" dirty="0" smtClean="0">
                <a:latin typeface="Courier New" panose="02070309020205020404" pitchFamily="49" charset="0"/>
                <a:cs typeface="Courier New" panose="02070309020205020404" pitchFamily="49" charset="0"/>
              </a:rPr>
              <a:t>-server </a:t>
            </a:r>
            <a:r>
              <a:rPr lang="de-AT" sz="1600" dirty="0" err="1" smtClean="0">
                <a:latin typeface="Courier New" panose="02070309020205020404" pitchFamily="49" charset="0"/>
                <a:cs typeface="Courier New" panose="02070309020205020404" pitchFamily="49" charset="0"/>
              </a:rPr>
              <a:t>host</a:t>
            </a:r>
            <a:r>
              <a:rPr lang="de-AT" sz="1600" dirty="0" smtClean="0">
                <a:latin typeface="Courier New" panose="02070309020205020404" pitchFamily="49" charset="0"/>
                <a:cs typeface="Courier New" panose="02070309020205020404" pitchFamily="49" charset="0"/>
              </a:rPr>
              <a:t> 10.1.1.1</a:t>
            </a:r>
          </a:p>
          <a:p>
            <a:r>
              <a:rPr lang="de-AT" sz="1600" dirty="0" smtClean="0">
                <a:latin typeface="Courier New" panose="02070309020205020404" pitchFamily="49" charset="0"/>
                <a:cs typeface="Courier New" panose="02070309020205020404" pitchFamily="49" charset="0"/>
              </a:rPr>
              <a:t>!IFRETURN (?&lt;=10.1.1.1 </a:t>
            </a:r>
            <a:r>
              <a:rPr lang="de-AT" sz="1600" dirty="0" err="1" smtClean="0">
                <a:latin typeface="Courier New" panose="02070309020205020404" pitchFamily="49" charset="0"/>
                <a:cs typeface="Courier New" panose="02070309020205020404" pitchFamily="49" charset="0"/>
              </a:rPr>
              <a:t>key</a:t>
            </a:r>
            <a:r>
              <a:rPr lang="de-AT" sz="1600" dirty="0" smtClean="0">
                <a:latin typeface="Courier New" panose="02070309020205020404" pitchFamily="49" charset="0"/>
                <a:cs typeface="Courier New" panose="02070309020205020404" pitchFamily="49" charset="0"/>
              </a:rPr>
              <a:t> )[0-9]*.[a-zA-Z0-9]+</a:t>
            </a:r>
          </a:p>
          <a:p>
            <a:r>
              <a:rPr lang="de-AT" sz="1600" dirty="0" smtClean="0">
                <a:latin typeface="Courier New" panose="02070309020205020404" pitchFamily="49" charset="0"/>
                <a:cs typeface="Courier New" panose="02070309020205020404" pitchFamily="49" charset="0"/>
              </a:rPr>
              <a:t>#[</a:t>
            </a:r>
            <a:r>
              <a:rPr lang="de-AT" sz="1600" dirty="0" err="1" smtClean="0">
                <a:latin typeface="Courier New" panose="02070309020205020404" pitchFamily="49" charset="0"/>
                <a:cs typeface="Courier New" panose="02070309020205020404" pitchFamily="49" charset="0"/>
              </a:rPr>
              <a:t>rgx</a:t>
            </a:r>
            <a:r>
              <a:rPr lang="de-AT" sz="1600" dirty="0" smtClean="0">
                <a:latin typeface="Courier New" panose="02070309020205020404" pitchFamily="49" charset="0"/>
                <a:cs typeface="Courier New" panose="02070309020205020404" pitchFamily="49" charset="0"/>
              </a:rPr>
              <a:t>](?&lt;=10.1.1.1 </a:t>
            </a:r>
            <a:r>
              <a:rPr lang="de-AT" sz="1600" dirty="0" err="1" smtClean="0">
                <a:latin typeface="Courier New" panose="02070309020205020404" pitchFamily="49" charset="0"/>
                <a:cs typeface="Courier New" panose="02070309020205020404" pitchFamily="49" charset="0"/>
              </a:rPr>
              <a:t>key</a:t>
            </a:r>
            <a:r>
              <a:rPr lang="de-AT" sz="1600" dirty="0" smtClean="0">
                <a:latin typeface="Courier New" panose="02070309020205020404" pitchFamily="49" charset="0"/>
                <a:cs typeface="Courier New" panose="02070309020205020404" pitchFamily="49" charset="0"/>
              </a:rPr>
              <a:t> )[0-9]*.[a-zA-Z0-9]+[/</a:t>
            </a:r>
            <a:r>
              <a:rPr lang="de-AT" sz="1600" dirty="0" err="1" smtClean="0">
                <a:latin typeface="Courier New" panose="02070309020205020404" pitchFamily="49" charset="0"/>
                <a:cs typeface="Courier New" panose="02070309020205020404" pitchFamily="49" charset="0"/>
              </a:rPr>
              <a:t>rgx</a:t>
            </a:r>
            <a:r>
              <a:rPr lang="de-AT" sz="1600" dirty="0" smtClean="0">
                <a:latin typeface="Courier New" panose="02070309020205020404" pitchFamily="49" charset="0"/>
                <a:cs typeface="Courier New" panose="02070309020205020404" pitchFamily="49" charset="0"/>
              </a:rPr>
              <a:t>]</a:t>
            </a:r>
          </a:p>
          <a:p>
            <a:r>
              <a:rPr lang="de-AT" sz="1600" dirty="0" smtClean="0">
                <a:latin typeface="Courier New" panose="02070309020205020404" pitchFamily="49" charset="0"/>
                <a:cs typeface="Courier New" panose="02070309020205020404" pitchFamily="49" charset="0"/>
              </a:rPr>
              <a:t>!ELSERETURN</a:t>
            </a:r>
          </a:p>
          <a:p>
            <a:r>
              <a:rPr lang="de-AT" sz="1600" dirty="0" smtClean="0">
                <a:latin typeface="Courier New" panose="02070309020205020404" pitchFamily="49" charset="0"/>
                <a:cs typeface="Courier New" panose="02070309020205020404" pitchFamily="49" charset="0"/>
              </a:rPr>
              <a:t>!EXIT</a:t>
            </a:r>
          </a:p>
          <a:p>
            <a:r>
              <a:rPr lang="de-AT" sz="1600" dirty="0" err="1" smtClean="0">
                <a:latin typeface="Courier New" panose="02070309020205020404" pitchFamily="49" charset="0"/>
                <a:cs typeface="Courier New" panose="02070309020205020404" pitchFamily="49" charset="0"/>
              </a:rPr>
              <a:t>conf</a:t>
            </a:r>
            <a:r>
              <a:rPr lang="de-AT" sz="1600" dirty="0" smtClean="0">
                <a:latin typeface="Courier New" panose="02070309020205020404" pitchFamily="49" charset="0"/>
                <a:cs typeface="Courier New" panose="02070309020205020404" pitchFamily="49" charset="0"/>
              </a:rPr>
              <a:t> t</a:t>
            </a:r>
          </a:p>
          <a:p>
            <a:r>
              <a:rPr lang="de-AT" sz="1600" dirty="0" err="1" smtClean="0">
                <a:latin typeface="Courier New" panose="02070309020205020404" pitchFamily="49" charset="0"/>
                <a:cs typeface="Courier New" panose="02070309020205020404" pitchFamily="49" charset="0"/>
              </a:rPr>
              <a:t>aaa</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accounting</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commands</a:t>
            </a:r>
            <a:r>
              <a:rPr lang="de-AT" sz="1600" dirty="0" smtClean="0">
                <a:latin typeface="Courier New" panose="02070309020205020404" pitchFamily="49" charset="0"/>
                <a:cs typeface="Courier New" panose="02070309020205020404" pitchFamily="49" charset="0"/>
              </a:rPr>
              <a:t> 1 </a:t>
            </a:r>
            <a:r>
              <a:rPr lang="de-AT" sz="1600" dirty="0" err="1" smtClean="0">
                <a:latin typeface="Courier New" panose="02070309020205020404" pitchFamily="49" charset="0"/>
                <a:cs typeface="Courier New" panose="02070309020205020404" pitchFamily="49" charset="0"/>
              </a:rPr>
              <a:t>default</a:t>
            </a:r>
            <a:r>
              <a:rPr lang="de-AT" sz="1600" dirty="0" smtClean="0">
                <a:latin typeface="Courier New" panose="02070309020205020404" pitchFamily="49" charset="0"/>
                <a:cs typeface="Courier New" panose="02070309020205020404" pitchFamily="49" charset="0"/>
              </a:rPr>
              <a:t> start-</a:t>
            </a:r>
            <a:r>
              <a:rPr lang="de-AT" sz="1600" dirty="0" err="1" smtClean="0">
                <a:latin typeface="Courier New" panose="02070309020205020404" pitchFamily="49" charset="0"/>
                <a:cs typeface="Courier New" panose="02070309020205020404" pitchFamily="49" charset="0"/>
              </a:rPr>
              <a:t>stop</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group</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tacacs</a:t>
            </a:r>
            <a:r>
              <a:rPr lang="de-AT" sz="1600" dirty="0" smtClean="0">
                <a:latin typeface="Courier New" panose="02070309020205020404" pitchFamily="49" charset="0"/>
                <a:cs typeface="Courier New" panose="02070309020205020404" pitchFamily="49" charset="0"/>
              </a:rPr>
              <a:t>+</a:t>
            </a:r>
          </a:p>
          <a:p>
            <a:r>
              <a:rPr lang="de-AT" sz="1600" dirty="0" err="1" smtClean="0">
                <a:latin typeface="Courier New" panose="02070309020205020404" pitchFamily="49" charset="0"/>
                <a:cs typeface="Courier New" panose="02070309020205020404" pitchFamily="49" charset="0"/>
              </a:rPr>
              <a:t>aaa</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accounting</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commands</a:t>
            </a:r>
            <a:r>
              <a:rPr lang="de-AT" sz="1600" dirty="0" smtClean="0">
                <a:latin typeface="Courier New" panose="02070309020205020404" pitchFamily="49" charset="0"/>
                <a:cs typeface="Courier New" panose="02070309020205020404" pitchFamily="49" charset="0"/>
              </a:rPr>
              <a:t> 0 </a:t>
            </a:r>
            <a:r>
              <a:rPr lang="de-AT" sz="1600" dirty="0" err="1" smtClean="0">
                <a:latin typeface="Courier New" panose="02070309020205020404" pitchFamily="49" charset="0"/>
                <a:cs typeface="Courier New" panose="02070309020205020404" pitchFamily="49" charset="0"/>
              </a:rPr>
              <a:t>default</a:t>
            </a:r>
            <a:r>
              <a:rPr lang="de-AT" sz="1600" dirty="0" smtClean="0">
                <a:latin typeface="Courier New" panose="02070309020205020404" pitchFamily="49" charset="0"/>
                <a:cs typeface="Courier New" panose="02070309020205020404" pitchFamily="49" charset="0"/>
              </a:rPr>
              <a:t> start-</a:t>
            </a:r>
            <a:r>
              <a:rPr lang="de-AT" sz="1600" dirty="0" err="1" smtClean="0">
                <a:latin typeface="Courier New" panose="02070309020205020404" pitchFamily="49" charset="0"/>
                <a:cs typeface="Courier New" panose="02070309020205020404" pitchFamily="49" charset="0"/>
              </a:rPr>
              <a:t>stop</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group</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tacacs</a:t>
            </a:r>
            <a:r>
              <a:rPr lang="de-AT" sz="1600" dirty="0" smtClean="0">
                <a:latin typeface="Courier New" panose="02070309020205020404" pitchFamily="49" charset="0"/>
                <a:cs typeface="Courier New" panose="02070309020205020404" pitchFamily="49" charset="0"/>
              </a:rPr>
              <a:t>+</a:t>
            </a:r>
          </a:p>
          <a:p>
            <a:r>
              <a:rPr lang="de-AT" sz="1600" dirty="0" err="1" smtClean="0">
                <a:latin typeface="Courier New" panose="02070309020205020404" pitchFamily="49" charset="0"/>
                <a:cs typeface="Courier New" panose="02070309020205020404" pitchFamily="49" charset="0"/>
              </a:rPr>
              <a:t>tacacs</a:t>
            </a:r>
            <a:r>
              <a:rPr lang="de-AT" sz="1600" dirty="0" smtClean="0">
                <a:latin typeface="Courier New" panose="02070309020205020404" pitchFamily="49" charset="0"/>
                <a:cs typeface="Courier New" panose="02070309020205020404" pitchFamily="49" charset="0"/>
              </a:rPr>
              <a:t>-server </a:t>
            </a:r>
            <a:r>
              <a:rPr lang="de-AT" sz="1600" dirty="0" err="1" smtClean="0">
                <a:latin typeface="Courier New" panose="02070309020205020404" pitchFamily="49" charset="0"/>
                <a:cs typeface="Courier New" panose="02070309020205020404" pitchFamily="49" charset="0"/>
              </a:rPr>
              <a:t>host</a:t>
            </a:r>
            <a:r>
              <a:rPr lang="de-AT" sz="1600" dirty="0" smtClean="0">
                <a:latin typeface="Courier New" panose="02070309020205020404" pitchFamily="49" charset="0"/>
                <a:cs typeface="Courier New" panose="02070309020205020404" pitchFamily="49" charset="0"/>
              </a:rPr>
              <a:t> 10.1.1.2 </a:t>
            </a:r>
            <a:r>
              <a:rPr lang="de-AT" sz="1600" dirty="0" err="1" smtClean="0">
                <a:latin typeface="Courier New" panose="02070309020205020404" pitchFamily="49" charset="0"/>
                <a:cs typeface="Courier New" panose="02070309020205020404" pitchFamily="49" charset="0"/>
              </a:rPr>
              <a:t>key</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rgxMem</a:t>
            </a:r>
            <a:r>
              <a:rPr lang="de-AT" sz="1600" dirty="0" smtClean="0">
                <a:latin typeface="Courier New" panose="02070309020205020404" pitchFamily="49" charset="0"/>
                <a:cs typeface="Courier New" panose="02070309020205020404" pitchFamily="49" charset="0"/>
              </a:rPr>
              <a:t>]0[/</a:t>
            </a:r>
            <a:r>
              <a:rPr lang="de-AT" sz="1600" dirty="0" err="1" smtClean="0">
                <a:latin typeface="Courier New" panose="02070309020205020404" pitchFamily="49" charset="0"/>
                <a:cs typeface="Courier New" panose="02070309020205020404" pitchFamily="49" charset="0"/>
              </a:rPr>
              <a:t>rgxMem</a:t>
            </a:r>
            <a:r>
              <a:rPr lang="de-AT" sz="1600" dirty="0" smtClean="0">
                <a:latin typeface="Courier New" panose="02070309020205020404" pitchFamily="49" charset="0"/>
                <a:cs typeface="Courier New" panose="02070309020205020404" pitchFamily="49" charset="0"/>
              </a:rPr>
              <a:t>]</a:t>
            </a:r>
          </a:p>
          <a:p>
            <a:r>
              <a:rPr lang="de-AT" sz="1600" dirty="0" err="1" smtClean="0">
                <a:latin typeface="Courier New" panose="02070309020205020404" pitchFamily="49" charset="0"/>
                <a:cs typeface="Courier New" panose="02070309020205020404" pitchFamily="49" charset="0"/>
              </a:rPr>
              <a:t>no</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tacacs</a:t>
            </a:r>
            <a:r>
              <a:rPr lang="de-AT" sz="1600" dirty="0" smtClean="0">
                <a:latin typeface="Courier New" panose="02070309020205020404" pitchFamily="49" charset="0"/>
                <a:cs typeface="Courier New" panose="02070309020205020404" pitchFamily="49" charset="0"/>
              </a:rPr>
              <a:t>-server </a:t>
            </a:r>
            <a:r>
              <a:rPr lang="de-AT" sz="1600" dirty="0" err="1" smtClean="0">
                <a:latin typeface="Courier New" panose="02070309020205020404" pitchFamily="49" charset="0"/>
                <a:cs typeface="Courier New" panose="02070309020205020404" pitchFamily="49" charset="0"/>
              </a:rPr>
              <a:t>host</a:t>
            </a:r>
            <a:r>
              <a:rPr lang="de-AT" sz="1600" dirty="0" smtClean="0">
                <a:latin typeface="Courier New" panose="02070309020205020404" pitchFamily="49" charset="0"/>
                <a:cs typeface="Courier New" panose="02070309020205020404" pitchFamily="49" charset="0"/>
              </a:rPr>
              <a:t> 10.1.1.1</a:t>
            </a:r>
          </a:p>
          <a:p>
            <a:r>
              <a:rPr lang="de-AT" sz="1600" dirty="0" err="1" smtClean="0">
                <a:latin typeface="Courier New" panose="02070309020205020404" pitchFamily="49" charset="0"/>
                <a:cs typeface="Courier New" panose="02070309020205020404" pitchFamily="49" charset="0"/>
              </a:rPr>
              <a:t>exit</a:t>
            </a:r>
            <a:endParaRPr lang="de-AT" sz="1600" dirty="0" smtClean="0">
              <a:latin typeface="Courier New" panose="02070309020205020404" pitchFamily="49" charset="0"/>
              <a:cs typeface="Courier New" panose="02070309020205020404" pitchFamily="49" charset="0"/>
            </a:endParaRPr>
          </a:p>
          <a:p>
            <a:r>
              <a:rPr lang="de-AT" sz="1600" dirty="0" err="1" smtClean="0">
                <a:latin typeface="Courier New" panose="02070309020205020404" pitchFamily="49" charset="0"/>
                <a:cs typeface="Courier New" panose="02070309020205020404" pitchFamily="49" charset="0"/>
              </a:rPr>
              <a:t>wr</a:t>
            </a:r>
            <a:r>
              <a:rPr lang="de-AT" sz="1600" dirty="0" smtClean="0">
                <a:latin typeface="Courier New" panose="02070309020205020404" pitchFamily="49" charset="0"/>
                <a:cs typeface="Courier New" panose="02070309020205020404" pitchFamily="49" charset="0"/>
              </a:rPr>
              <a:t> </a:t>
            </a:r>
            <a:r>
              <a:rPr lang="de-AT" sz="1600" dirty="0" err="1" smtClean="0">
                <a:latin typeface="Courier New" panose="02070309020205020404" pitchFamily="49" charset="0"/>
                <a:cs typeface="Courier New" panose="02070309020205020404" pitchFamily="49" charset="0"/>
              </a:rPr>
              <a:t>mem</a:t>
            </a:r>
            <a:endParaRPr lang="de-AT" sz="1600" dirty="0" smtClean="0">
              <a:latin typeface="Courier New" panose="02070309020205020404" pitchFamily="49" charset="0"/>
              <a:cs typeface="Courier New" panose="02070309020205020404" pitchFamily="49" charset="0"/>
            </a:endParaRPr>
          </a:p>
          <a:p>
            <a:r>
              <a:rPr lang="de-AT" sz="1600" dirty="0" err="1" smtClean="0">
                <a:latin typeface="Courier New" panose="02070309020205020404" pitchFamily="49" charset="0"/>
                <a:cs typeface="Courier New" panose="02070309020205020404" pitchFamily="49" charset="0"/>
              </a:rPr>
              <a:t>exit</a:t>
            </a:r>
            <a:endParaRPr lang="de-AT" sz="1600" dirty="0">
              <a:latin typeface="Courier New" panose="02070309020205020404" pitchFamily="49" charset="0"/>
              <a:cs typeface="Courier New" panose="02070309020205020404" pitchFamily="49" charset="0"/>
            </a:endParaRPr>
          </a:p>
        </p:txBody>
      </p:sp>
      <p:sp>
        <p:nvSpPr>
          <p:cNvPr id="7" name="Legende mit Linie 1 6"/>
          <p:cNvSpPr/>
          <p:nvPr/>
        </p:nvSpPr>
        <p:spPr>
          <a:xfrm>
            <a:off x="838200" y="3098086"/>
            <a:ext cx="2336800" cy="340835"/>
          </a:xfrm>
          <a:prstGeom prst="borderCallout1">
            <a:avLst>
              <a:gd name="adj1" fmla="val 25384"/>
              <a:gd name="adj2" fmla="val 101667"/>
              <a:gd name="adj3" fmla="val 22378"/>
              <a:gd name="adj4" fmla="val 1628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solidFill>
                  <a:schemeClr val="tx1"/>
                </a:solidFill>
              </a:rPr>
              <a:t>Tacas</a:t>
            </a:r>
            <a:r>
              <a:rPr lang="de-AT" dirty="0" smtClean="0">
                <a:solidFill>
                  <a:schemeClr val="tx1"/>
                </a:solidFill>
              </a:rPr>
              <a:t> </a:t>
            </a:r>
            <a:r>
              <a:rPr lang="de-AT" dirty="0" err="1" smtClean="0">
                <a:solidFill>
                  <a:schemeClr val="tx1"/>
                </a:solidFill>
              </a:rPr>
              <a:t>Config</a:t>
            </a:r>
            <a:r>
              <a:rPr lang="de-AT" dirty="0" smtClean="0">
                <a:solidFill>
                  <a:schemeClr val="tx1"/>
                </a:solidFill>
              </a:rPr>
              <a:t> abfragen</a:t>
            </a:r>
            <a:endParaRPr lang="de-AT" dirty="0">
              <a:solidFill>
                <a:schemeClr val="tx1"/>
              </a:solidFill>
            </a:endParaRPr>
          </a:p>
        </p:txBody>
      </p:sp>
      <p:sp>
        <p:nvSpPr>
          <p:cNvPr id="8" name="Legende mit Linie 1 7"/>
          <p:cNvSpPr/>
          <p:nvPr/>
        </p:nvSpPr>
        <p:spPr>
          <a:xfrm>
            <a:off x="152400" y="3688080"/>
            <a:ext cx="3444240" cy="1180148"/>
          </a:xfrm>
          <a:prstGeom prst="borderCallout1">
            <a:avLst>
              <a:gd name="adj1" fmla="val 25384"/>
              <a:gd name="adj2" fmla="val 101667"/>
              <a:gd name="adj3" fmla="val -25790"/>
              <a:gd name="adj4" fmla="val 1313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solidFill>
                  <a:schemeClr val="tx1"/>
                </a:solidFill>
              </a:rPr>
              <a:t>Regex</a:t>
            </a:r>
            <a:r>
              <a:rPr lang="de-AT" dirty="0" smtClean="0">
                <a:solidFill>
                  <a:schemeClr val="tx1"/>
                </a:solidFill>
              </a:rPr>
              <a:t> Look </a:t>
            </a:r>
            <a:r>
              <a:rPr lang="de-AT" dirty="0" err="1" smtClean="0">
                <a:solidFill>
                  <a:schemeClr val="tx1"/>
                </a:solidFill>
              </a:rPr>
              <a:t>Ahead</a:t>
            </a:r>
            <a:r>
              <a:rPr lang="de-AT" dirty="0" smtClean="0">
                <a:solidFill>
                  <a:schemeClr val="tx1"/>
                </a:solidFill>
              </a:rPr>
              <a:t>: Liest den </a:t>
            </a:r>
            <a:r>
              <a:rPr lang="de-AT" dirty="0" err="1" smtClean="0">
                <a:solidFill>
                  <a:schemeClr val="tx1"/>
                </a:solidFill>
              </a:rPr>
              <a:t>Tacacs</a:t>
            </a:r>
            <a:r>
              <a:rPr lang="de-AT" dirty="0" smtClean="0">
                <a:solidFill>
                  <a:schemeClr val="tx1"/>
                </a:solidFill>
              </a:rPr>
              <a:t> Key von 10.1.1.1 aus</a:t>
            </a:r>
          </a:p>
          <a:p>
            <a:pPr algn="ctr"/>
            <a:r>
              <a:rPr lang="de-AT" dirty="0" smtClean="0">
                <a:solidFill>
                  <a:schemeClr val="tx1"/>
                </a:solidFill>
              </a:rPr>
              <a:t>Wenn Key vorhanden, dann den folgenden Befehl ausführen</a:t>
            </a:r>
            <a:endParaRPr lang="de-AT" dirty="0">
              <a:solidFill>
                <a:schemeClr val="tx1"/>
              </a:solidFill>
            </a:endParaRPr>
          </a:p>
        </p:txBody>
      </p:sp>
      <p:sp>
        <p:nvSpPr>
          <p:cNvPr id="9" name="Legende mit Linie 1 8"/>
          <p:cNvSpPr/>
          <p:nvPr/>
        </p:nvSpPr>
        <p:spPr>
          <a:xfrm>
            <a:off x="152400" y="5117388"/>
            <a:ext cx="3129843" cy="589992"/>
          </a:xfrm>
          <a:prstGeom prst="borderCallout1">
            <a:avLst>
              <a:gd name="adj1" fmla="val 25384"/>
              <a:gd name="adj2" fmla="val 101667"/>
              <a:gd name="adj3" fmla="val -251464"/>
              <a:gd name="adj4" fmla="val 143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Key sichern (Index 0), da erstes Auftreten von </a:t>
            </a:r>
            <a:r>
              <a:rPr lang="de-AT" dirty="0">
                <a:solidFill>
                  <a:schemeClr val="tx1"/>
                </a:solidFill>
                <a:latin typeface="Courier New" panose="02070309020205020404" pitchFamily="49" charset="0"/>
                <a:cs typeface="Courier New" panose="02070309020205020404" pitchFamily="49" charset="0"/>
              </a:rPr>
              <a:t>[</a:t>
            </a:r>
            <a:r>
              <a:rPr lang="de-AT" dirty="0" err="1">
                <a:solidFill>
                  <a:schemeClr val="tx1"/>
                </a:solidFill>
                <a:latin typeface="Courier New" panose="02070309020205020404" pitchFamily="49" charset="0"/>
                <a:cs typeface="Courier New" panose="02070309020205020404" pitchFamily="49" charset="0"/>
              </a:rPr>
              <a:t>rgx</a:t>
            </a:r>
            <a:r>
              <a:rPr lang="de-AT" dirty="0">
                <a:solidFill>
                  <a:schemeClr val="tx1"/>
                </a:solidFill>
                <a:latin typeface="Courier New" panose="02070309020205020404" pitchFamily="49" charset="0"/>
                <a:cs typeface="Courier New" panose="02070309020205020404" pitchFamily="49" charset="0"/>
              </a:rPr>
              <a:t>]</a:t>
            </a:r>
          </a:p>
        </p:txBody>
      </p:sp>
      <p:sp>
        <p:nvSpPr>
          <p:cNvPr id="10" name="Legende mit Linie 1 9"/>
          <p:cNvSpPr/>
          <p:nvPr/>
        </p:nvSpPr>
        <p:spPr>
          <a:xfrm>
            <a:off x="1005840" y="5861625"/>
            <a:ext cx="2489200" cy="539175"/>
          </a:xfrm>
          <a:prstGeom prst="borderCallout1">
            <a:avLst>
              <a:gd name="adj1" fmla="val 25384"/>
              <a:gd name="adj2" fmla="val 101667"/>
              <a:gd name="adj3" fmla="val -342313"/>
              <a:gd name="adj4" fmla="val 1412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Falls kein Key -&gt; </a:t>
            </a:r>
            <a:r>
              <a:rPr lang="de-AT" dirty="0" err="1">
                <a:solidFill>
                  <a:schemeClr val="tx1"/>
                </a:solidFill>
                <a:latin typeface="Courier New" panose="02070309020205020404" pitchFamily="49" charset="0"/>
                <a:cs typeface="Courier New" panose="02070309020205020404" pitchFamily="49" charset="0"/>
              </a:rPr>
              <a:t>exit</a:t>
            </a:r>
            <a:endParaRPr lang="de-AT" dirty="0">
              <a:solidFill>
                <a:schemeClr val="tx1"/>
              </a:solidFill>
              <a:latin typeface="Courier New" panose="02070309020205020404" pitchFamily="49" charset="0"/>
              <a:cs typeface="Courier New" panose="02070309020205020404" pitchFamily="49" charset="0"/>
            </a:endParaRPr>
          </a:p>
        </p:txBody>
      </p:sp>
      <p:sp>
        <p:nvSpPr>
          <p:cNvPr id="11" name="Legende mit Linie 1 10"/>
          <p:cNvSpPr/>
          <p:nvPr/>
        </p:nvSpPr>
        <p:spPr>
          <a:xfrm>
            <a:off x="7833360" y="5861625"/>
            <a:ext cx="2336800" cy="796800"/>
          </a:xfrm>
          <a:prstGeom prst="borderCallout1">
            <a:avLst>
              <a:gd name="adj1" fmla="val -2668"/>
              <a:gd name="adj2" fmla="val 61667"/>
              <a:gd name="adj3" fmla="val -76568"/>
              <a:gd name="adj4" fmla="val 74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Gesicherten Key für neuen </a:t>
            </a:r>
            <a:r>
              <a:rPr lang="de-AT" dirty="0" err="1" smtClean="0">
                <a:solidFill>
                  <a:schemeClr val="tx1"/>
                </a:solidFill>
              </a:rPr>
              <a:t>Tacacs</a:t>
            </a:r>
            <a:r>
              <a:rPr lang="de-AT" dirty="0" smtClean="0">
                <a:solidFill>
                  <a:schemeClr val="tx1"/>
                </a:solidFill>
              </a:rPr>
              <a:t> Server verwenden</a:t>
            </a:r>
            <a:endParaRPr lang="de-AT" dirty="0">
              <a:solidFill>
                <a:schemeClr val="tx1"/>
              </a:solidFill>
            </a:endParaRPr>
          </a:p>
        </p:txBody>
      </p:sp>
      <p:sp>
        <p:nvSpPr>
          <p:cNvPr id="12" name="Geschweifte Klammer links 11"/>
          <p:cNvSpPr/>
          <p:nvPr/>
        </p:nvSpPr>
        <p:spPr>
          <a:xfrm>
            <a:off x="4562403" y="3789680"/>
            <a:ext cx="121920" cy="44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15" name="Textfeld 14"/>
          <p:cNvSpPr txBox="1"/>
          <p:nvPr/>
        </p:nvSpPr>
        <p:spPr>
          <a:xfrm>
            <a:off x="361038" y="1717745"/>
            <a:ext cx="11544342" cy="1015663"/>
          </a:xfrm>
          <a:prstGeom prst="rect">
            <a:avLst/>
          </a:prstGeom>
          <a:noFill/>
        </p:spPr>
        <p:txBody>
          <a:bodyPr wrap="square" rtlCol="0">
            <a:spAutoFit/>
          </a:bodyPr>
          <a:lstStyle/>
          <a:p>
            <a:pPr marL="285750" indent="-285750">
              <a:buFont typeface="Arial" panose="020B0604020202020204" pitchFamily="34" charset="0"/>
              <a:buChar char="•"/>
            </a:pPr>
            <a:r>
              <a:rPr lang="de-AT" sz="2000" dirty="0" smtClean="0"/>
              <a:t>Es soll ein neuer </a:t>
            </a:r>
            <a:r>
              <a:rPr lang="de-AT" sz="2000" dirty="0" err="1" smtClean="0"/>
              <a:t>Tacacs</a:t>
            </a:r>
            <a:r>
              <a:rPr lang="de-AT" sz="2000" dirty="0" smtClean="0"/>
              <a:t> Server konfiguriert werden, der denselben Key hat, wie der bestehende;</a:t>
            </a:r>
          </a:p>
          <a:p>
            <a:pPr marL="285750" indent="-285750">
              <a:buFont typeface="Arial" panose="020B0604020202020204" pitchFamily="34" charset="0"/>
              <a:buChar char="•"/>
            </a:pPr>
            <a:r>
              <a:rPr lang="de-AT" sz="2000" dirty="0" smtClean="0"/>
              <a:t>Es werden teilweise unterschiedliche Keys verwendet, daher muss der Key bei jedem Gerät als erstes ausgelesen werden</a:t>
            </a:r>
            <a:endParaRPr lang="de-AT" sz="2000" dirty="0"/>
          </a:p>
        </p:txBody>
      </p:sp>
    </p:spTree>
    <p:extLst>
      <p:ext uri="{BB962C8B-B14F-4D97-AF65-F5344CB8AC3E}">
        <p14:creationId xmlns:p14="http://schemas.microsoft.com/office/powerpoint/2010/main" val="288437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Tags </a:t>
            </a:r>
            <a:r>
              <a:rPr lang="de-AT" b="1" dirty="0" smtClean="0">
                <a:solidFill>
                  <a:srgbClr val="000099"/>
                </a:solidFill>
                <a:latin typeface="Courier New" panose="02070309020205020404" pitchFamily="49" charset="0"/>
                <a:cs typeface="Courier New" panose="02070309020205020404" pitchFamily="49" charset="0"/>
              </a:rPr>
              <a:t>#4</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sz="2600" dirty="0" smtClean="0">
                <a:latin typeface="Courier New" panose="02070309020205020404" pitchFamily="49" charset="0"/>
                <a:cs typeface="Courier New" panose="02070309020205020404" pitchFamily="49" charset="0"/>
              </a:rPr>
              <a:t>[</a:t>
            </a:r>
            <a:r>
              <a:rPr lang="de-AT" sz="2600" dirty="0" err="1" smtClean="0">
                <a:latin typeface="Courier New" panose="02070309020205020404" pitchFamily="49" charset="0"/>
                <a:cs typeface="Courier New" panose="02070309020205020404" pitchFamily="49" charset="0"/>
              </a:rPr>
              <a:t>rgx</a:t>
            </a:r>
            <a:r>
              <a:rPr lang="de-AT" sz="2600" dirty="0" smtClean="0">
                <a:latin typeface="Courier New" panose="02070309020205020404" pitchFamily="49" charset="0"/>
                <a:cs typeface="Courier New" panose="02070309020205020404" pitchFamily="49" charset="0"/>
              </a:rPr>
              <a:t>] </a:t>
            </a:r>
            <a:r>
              <a:rPr lang="de-AT" sz="2600" dirty="0" smtClean="0">
                <a:cs typeface="Courier New" panose="02070309020205020404" pitchFamily="49" charset="0"/>
              </a:rPr>
              <a:t>mit</a:t>
            </a:r>
            <a:r>
              <a:rPr lang="de-AT" sz="2600" dirty="0" smtClean="0">
                <a:latin typeface="Courier New" panose="02070309020205020404" pitchFamily="49" charset="0"/>
                <a:cs typeface="Courier New" panose="02070309020205020404" pitchFamily="49" charset="0"/>
              </a:rPr>
              <a:t> [</a:t>
            </a:r>
            <a:r>
              <a:rPr lang="de-AT" sz="2600" dirty="0" err="1" smtClean="0">
                <a:latin typeface="Courier New" panose="02070309020205020404" pitchFamily="49" charset="0"/>
                <a:cs typeface="Courier New" panose="02070309020205020404" pitchFamily="49" charset="0"/>
              </a:rPr>
              <a:t>rgxMem</a:t>
            </a:r>
            <a:r>
              <a:rPr lang="de-AT" sz="2600" dirty="0" smtClean="0">
                <a:latin typeface="Courier New" panose="02070309020205020404" pitchFamily="49" charset="0"/>
                <a:cs typeface="Courier New" panose="02070309020205020404" pitchFamily="49" charset="0"/>
              </a:rPr>
              <a:t>], !IFRETURN, !ELSERETURN, !ERROR</a:t>
            </a:r>
            <a:endParaRPr lang="de-AT" dirty="0" smtClean="0"/>
          </a:p>
          <a:p>
            <a:pPr lvl="1"/>
            <a:r>
              <a:rPr lang="de-AT" dirty="0" smtClean="0"/>
              <a:t>Neue ACE sofort nach einer bestehenden ACE einfügen, die nicht immer dieselbe Zeilennummer hat:</a:t>
            </a:r>
          </a:p>
          <a:p>
            <a:pPr marL="457200" lvl="1" indent="0">
              <a:buNone/>
            </a:pPr>
            <a:r>
              <a:rPr lang="de-AT" sz="1300" dirty="0" err="1" smtClean="0">
                <a:latin typeface="Courier New" panose="02070309020205020404" pitchFamily="49" charset="0"/>
                <a:cs typeface="Courier New" panose="02070309020205020404" pitchFamily="49" charset="0"/>
              </a:rPr>
              <a:t>conf</a:t>
            </a:r>
            <a:r>
              <a:rPr lang="de-AT" sz="1300" dirty="0" smtClean="0">
                <a:latin typeface="Courier New" panose="02070309020205020404" pitchFamily="49" charset="0"/>
                <a:cs typeface="Courier New" panose="02070309020205020404" pitchFamily="49" charset="0"/>
              </a:rPr>
              <a:t> t</a:t>
            </a:r>
          </a:p>
          <a:p>
            <a:pPr marL="457200" lvl="1" indent="0">
              <a:buNone/>
            </a:pPr>
            <a:r>
              <a:rPr lang="de-AT" sz="1300" dirty="0" err="1" smtClean="0">
                <a:latin typeface="Courier New" panose="02070309020205020404" pitchFamily="49" charset="0"/>
                <a:cs typeface="Courier New" panose="02070309020205020404" pitchFamily="49" charset="0"/>
              </a:rPr>
              <a:t>sh</a:t>
            </a:r>
            <a:r>
              <a:rPr lang="de-AT" sz="1300" dirty="0" smtClean="0">
                <a:latin typeface="Courier New" panose="02070309020205020404" pitchFamily="49" charset="0"/>
                <a:cs typeface="Courier New" panose="02070309020205020404" pitchFamily="49" charset="0"/>
              </a:rPr>
              <a:t> </a:t>
            </a:r>
            <a:r>
              <a:rPr lang="de-AT" sz="1300" dirty="0">
                <a:latin typeface="Courier New" panose="02070309020205020404" pitchFamily="49" charset="0"/>
                <a:cs typeface="Courier New" panose="02070309020205020404" pitchFamily="49" charset="0"/>
              </a:rPr>
              <a:t>access-list </a:t>
            </a:r>
            <a:r>
              <a:rPr lang="de-AT" sz="1300" dirty="0" err="1">
                <a:latin typeface="Courier New" panose="02070309020205020404" pitchFamily="49" charset="0"/>
                <a:cs typeface="Courier New" panose="02070309020205020404" pitchFamily="49" charset="0"/>
              </a:rPr>
              <a:t>acl</a:t>
            </a:r>
            <a:r>
              <a:rPr lang="de-AT" sz="1300" dirty="0">
                <a:latin typeface="Courier New" panose="02070309020205020404" pitchFamily="49" charset="0"/>
                <a:cs typeface="Courier New" panose="02070309020205020404" pitchFamily="49" charset="0"/>
              </a:rPr>
              <a:t>-name | i </a:t>
            </a:r>
            <a:r>
              <a:rPr lang="de-AT" sz="1300" dirty="0" err="1">
                <a:latin typeface="Courier New" panose="02070309020205020404" pitchFamily="49" charset="0"/>
                <a:cs typeface="Courier New" panose="02070309020205020404" pitchFamily="49" charset="0"/>
              </a:rPr>
              <a:t>udp</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Clients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Server-1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UDP-Ports</a:t>
            </a:r>
          </a:p>
          <a:p>
            <a:pPr marL="457200" lvl="1" indent="0">
              <a:buNone/>
            </a:pPr>
            <a:r>
              <a:rPr lang="de-AT" sz="1300" dirty="0" smtClean="0">
                <a:latin typeface="Courier New" panose="02070309020205020404" pitchFamily="49" charset="0"/>
                <a:cs typeface="Courier New" panose="02070309020205020404" pitchFamily="49" charset="0"/>
              </a:rPr>
              <a:t>!</a:t>
            </a:r>
            <a:r>
              <a:rPr lang="de-AT" sz="1300" dirty="0">
                <a:latin typeface="Courier New" panose="02070309020205020404" pitchFamily="49" charset="0"/>
                <a:cs typeface="Courier New" panose="02070309020205020404" pitchFamily="49" charset="0"/>
              </a:rPr>
              <a:t>IFRETURN </a:t>
            </a:r>
            <a:r>
              <a:rPr lang="de-AT" sz="1300" dirty="0" err="1">
                <a:latin typeface="Courier New" panose="02070309020205020404" pitchFamily="49" charset="0"/>
                <a:cs typeface="Courier New" panose="02070309020205020404" pitchFamily="49" charset="0"/>
              </a:rPr>
              <a:t>line</a:t>
            </a:r>
            <a:r>
              <a:rPr lang="de-AT" sz="1300" dirty="0">
                <a:latin typeface="Courier New" panose="02070309020205020404" pitchFamily="49" charset="0"/>
                <a:cs typeface="Courier New" panose="02070309020205020404" pitchFamily="49" charset="0"/>
              </a:rPr>
              <a:t> \d\d</a:t>
            </a:r>
          </a:p>
          <a:p>
            <a:pPr marL="457200" lvl="1" indent="0">
              <a:buNone/>
            </a:pPr>
            <a:r>
              <a:rPr lang="de-AT" sz="1300" dirty="0" smtClean="0">
                <a:latin typeface="Courier New" panose="02070309020205020404" pitchFamily="49" charset="0"/>
                <a:cs typeface="Courier New" panose="02070309020205020404" pitchFamily="49" charset="0"/>
              </a:rPr>
              <a:t>access-list </a:t>
            </a:r>
            <a:r>
              <a:rPr lang="de-AT" sz="1300" dirty="0" err="1">
                <a:latin typeface="Courier New" panose="02070309020205020404" pitchFamily="49" charset="0"/>
                <a:cs typeface="Courier New" panose="02070309020205020404" pitchFamily="49" charset="0"/>
              </a:rPr>
              <a:t>acl</a:t>
            </a:r>
            <a:r>
              <a:rPr lang="de-AT" sz="1300" dirty="0">
                <a:latin typeface="Courier New" panose="02070309020205020404" pitchFamily="49" charset="0"/>
                <a:cs typeface="Courier New" panose="02070309020205020404" pitchFamily="49" charset="0"/>
              </a:rPr>
              <a:t>-name [</a:t>
            </a:r>
            <a:r>
              <a:rPr lang="de-AT" sz="1300" dirty="0" err="1">
                <a:latin typeface="Courier New" panose="02070309020205020404" pitchFamily="49" charset="0"/>
                <a:cs typeface="Courier New" panose="02070309020205020404" pitchFamily="49" charset="0"/>
              </a:rPr>
              <a:t>rgx</a:t>
            </a:r>
            <a:r>
              <a:rPr lang="de-AT" sz="1300" dirty="0">
                <a:latin typeface="Courier New" panose="02070309020205020404" pitchFamily="49" charset="0"/>
                <a:cs typeface="Courier New" panose="02070309020205020404" pitchFamily="49" charset="0"/>
              </a:rPr>
              <a:t>]</a:t>
            </a:r>
            <a:r>
              <a:rPr lang="de-AT" sz="1300" dirty="0" err="1">
                <a:latin typeface="Courier New" panose="02070309020205020404" pitchFamily="49" charset="0"/>
                <a:cs typeface="Courier New" panose="02070309020205020404" pitchFamily="49" charset="0"/>
              </a:rPr>
              <a:t>line</a:t>
            </a:r>
            <a:r>
              <a:rPr lang="de-AT" sz="1300" dirty="0">
                <a:latin typeface="Courier New" panose="02070309020205020404" pitchFamily="49" charset="0"/>
                <a:cs typeface="Courier New" panose="02070309020205020404" pitchFamily="49" charset="0"/>
              </a:rPr>
              <a:t> \d\d[/</a:t>
            </a:r>
            <a:r>
              <a:rPr lang="de-AT" sz="1300" dirty="0" err="1">
                <a:latin typeface="Courier New" panose="02070309020205020404" pitchFamily="49" charset="0"/>
                <a:cs typeface="Courier New" panose="02070309020205020404" pitchFamily="49" charset="0"/>
              </a:rPr>
              <a:t>rgx</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extended</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permit</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tcp</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Clients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Server-1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TCP-Ports</a:t>
            </a:r>
          </a:p>
          <a:p>
            <a:pPr marL="457200" lvl="1" indent="0">
              <a:buNone/>
            </a:pPr>
            <a:r>
              <a:rPr lang="de-AT" sz="1300" dirty="0" smtClean="0">
                <a:latin typeface="Courier New" panose="02070309020205020404" pitchFamily="49" charset="0"/>
                <a:cs typeface="Courier New" panose="02070309020205020404" pitchFamily="49" charset="0"/>
              </a:rPr>
              <a:t>!</a:t>
            </a:r>
            <a:r>
              <a:rPr lang="de-AT" sz="1300" dirty="0">
                <a:latin typeface="Courier New" panose="02070309020205020404" pitchFamily="49" charset="0"/>
                <a:cs typeface="Courier New" panose="02070309020205020404" pitchFamily="49" charset="0"/>
              </a:rPr>
              <a:t>ELSERETURN </a:t>
            </a:r>
          </a:p>
          <a:p>
            <a:pPr marL="457200" lvl="1" indent="0">
              <a:buNone/>
            </a:pPr>
            <a:r>
              <a:rPr lang="de-AT" sz="1300" dirty="0" smtClean="0">
                <a:latin typeface="Courier New" panose="02070309020205020404" pitchFamily="49" charset="0"/>
                <a:cs typeface="Courier New" panose="02070309020205020404" pitchFamily="49" charset="0"/>
              </a:rPr>
              <a:t>!</a:t>
            </a:r>
            <a:r>
              <a:rPr lang="de-AT" sz="1300" dirty="0">
                <a:latin typeface="Courier New" panose="02070309020205020404" pitchFamily="49" charset="0"/>
                <a:cs typeface="Courier New" panose="02070309020205020404" pitchFamily="49" charset="0"/>
              </a:rPr>
              <a:t>ERROR ACE not </a:t>
            </a:r>
            <a:r>
              <a:rPr lang="de-AT" sz="1300" dirty="0" err="1">
                <a:latin typeface="Courier New" panose="02070309020205020404" pitchFamily="49" charset="0"/>
                <a:cs typeface="Courier New" panose="02070309020205020404" pitchFamily="49" charset="0"/>
              </a:rPr>
              <a:t>found</a:t>
            </a:r>
            <a:r>
              <a:rPr lang="de-AT" sz="1300" dirty="0">
                <a:latin typeface="Courier New" panose="02070309020205020404" pitchFamily="49" charset="0"/>
                <a:cs typeface="Courier New" panose="02070309020205020404" pitchFamily="49" charset="0"/>
              </a:rPr>
              <a:t>!</a:t>
            </a:r>
          </a:p>
          <a:p>
            <a:pPr marL="457200" lvl="1" indent="0">
              <a:buNone/>
            </a:pPr>
            <a:endParaRPr lang="de-AT" sz="1300" dirty="0" smtClean="0">
              <a:latin typeface="Courier New" panose="02070309020205020404" pitchFamily="49" charset="0"/>
              <a:cs typeface="Courier New" panose="02070309020205020404" pitchFamily="49" charset="0"/>
            </a:endParaRPr>
          </a:p>
          <a:p>
            <a:pPr marL="457200" lvl="1" indent="0">
              <a:buNone/>
            </a:pPr>
            <a:r>
              <a:rPr lang="de-AT" sz="1300" dirty="0" err="1" smtClean="0">
                <a:latin typeface="Courier New" panose="02070309020205020404" pitchFamily="49" charset="0"/>
                <a:cs typeface="Courier New" panose="02070309020205020404" pitchFamily="49" charset="0"/>
              </a:rPr>
              <a:t>no</a:t>
            </a:r>
            <a:r>
              <a:rPr lang="de-AT" sz="1300" dirty="0" smtClean="0">
                <a:latin typeface="Courier New" panose="02070309020205020404" pitchFamily="49" charset="0"/>
                <a:cs typeface="Courier New" panose="02070309020205020404" pitchFamily="49" charset="0"/>
              </a:rPr>
              <a:t> </a:t>
            </a:r>
            <a:r>
              <a:rPr lang="de-AT" sz="1300" dirty="0">
                <a:latin typeface="Courier New" panose="02070309020205020404" pitchFamily="49" charset="0"/>
                <a:cs typeface="Courier New" panose="02070309020205020404" pitchFamily="49" charset="0"/>
              </a:rPr>
              <a:t>access-list </a:t>
            </a:r>
            <a:r>
              <a:rPr lang="de-AT" sz="1300" dirty="0" err="1">
                <a:latin typeface="Courier New" panose="02070309020205020404" pitchFamily="49" charset="0"/>
                <a:cs typeface="Courier New" panose="02070309020205020404" pitchFamily="49" charset="0"/>
              </a:rPr>
              <a:t>acl</a:t>
            </a:r>
            <a:r>
              <a:rPr lang="de-AT" sz="1300" dirty="0">
                <a:latin typeface="Courier New" panose="02070309020205020404" pitchFamily="49" charset="0"/>
                <a:cs typeface="Courier New" panose="02070309020205020404" pitchFamily="49" charset="0"/>
              </a:rPr>
              <a:t>-name </a:t>
            </a:r>
            <a:r>
              <a:rPr lang="de-AT" sz="1300" dirty="0" err="1">
                <a:latin typeface="Courier New" panose="02070309020205020404" pitchFamily="49" charset="0"/>
                <a:cs typeface="Courier New" panose="02070309020205020404" pitchFamily="49" charset="0"/>
              </a:rPr>
              <a:t>extended</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permit</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udp</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Clients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Server-1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UDP-Ports</a:t>
            </a:r>
          </a:p>
          <a:p>
            <a:pPr marL="457200" lvl="1" indent="0">
              <a:buNone/>
            </a:pPr>
            <a:r>
              <a:rPr lang="de-AT" sz="1300" dirty="0" smtClean="0">
                <a:latin typeface="Courier New" panose="02070309020205020404" pitchFamily="49" charset="0"/>
                <a:cs typeface="Courier New" panose="02070309020205020404" pitchFamily="49" charset="0"/>
              </a:rPr>
              <a:t>access-list </a:t>
            </a:r>
            <a:r>
              <a:rPr lang="de-AT" sz="1300" dirty="0" err="1">
                <a:latin typeface="Courier New" panose="02070309020205020404" pitchFamily="49" charset="0"/>
                <a:cs typeface="Courier New" panose="02070309020205020404" pitchFamily="49" charset="0"/>
              </a:rPr>
              <a:t>acl</a:t>
            </a:r>
            <a:r>
              <a:rPr lang="de-AT" sz="1300" dirty="0">
                <a:latin typeface="Courier New" panose="02070309020205020404" pitchFamily="49" charset="0"/>
                <a:cs typeface="Courier New" panose="02070309020205020404" pitchFamily="49" charset="0"/>
              </a:rPr>
              <a:t>-name [</a:t>
            </a:r>
            <a:r>
              <a:rPr lang="de-AT" sz="1300" dirty="0" err="1">
                <a:latin typeface="Courier New" panose="02070309020205020404" pitchFamily="49" charset="0"/>
                <a:cs typeface="Courier New" panose="02070309020205020404" pitchFamily="49" charset="0"/>
              </a:rPr>
              <a:t>rgxMem</a:t>
            </a:r>
            <a:r>
              <a:rPr lang="de-AT" sz="1300" dirty="0">
                <a:latin typeface="Courier New" panose="02070309020205020404" pitchFamily="49" charset="0"/>
                <a:cs typeface="Courier New" panose="02070309020205020404" pitchFamily="49" charset="0"/>
              </a:rPr>
              <a:t>]0[/</a:t>
            </a:r>
            <a:r>
              <a:rPr lang="de-AT" sz="1300" dirty="0" err="1">
                <a:latin typeface="Courier New" panose="02070309020205020404" pitchFamily="49" charset="0"/>
                <a:cs typeface="Courier New" panose="02070309020205020404" pitchFamily="49" charset="0"/>
              </a:rPr>
              <a:t>rgxMem</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extended</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permit</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udp</a:t>
            </a:r>
            <a:r>
              <a:rPr lang="de-AT" sz="1300" dirty="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Clients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Server-1 </a:t>
            </a:r>
            <a:r>
              <a:rPr lang="de-AT" sz="1300" dirty="0" err="1">
                <a:latin typeface="Courier New" panose="02070309020205020404" pitchFamily="49" charset="0"/>
                <a:cs typeface="Courier New" panose="02070309020205020404" pitchFamily="49" charset="0"/>
              </a:rPr>
              <a:t>object</a:t>
            </a:r>
            <a:r>
              <a:rPr lang="de-AT" sz="1300" dirty="0">
                <a:latin typeface="Courier New" panose="02070309020205020404" pitchFamily="49" charset="0"/>
                <a:cs typeface="Courier New" panose="02070309020205020404" pitchFamily="49" charset="0"/>
              </a:rPr>
              <a:t>-group UDP-Ports</a:t>
            </a:r>
          </a:p>
          <a:p>
            <a:pPr marL="457200" lvl="1" indent="0">
              <a:buNone/>
            </a:pPr>
            <a:r>
              <a:rPr lang="de-AT" sz="1300" dirty="0" smtClean="0">
                <a:latin typeface="Courier New" panose="02070309020205020404" pitchFamily="49" charset="0"/>
                <a:cs typeface="Courier New" panose="02070309020205020404" pitchFamily="49" charset="0"/>
              </a:rPr>
              <a:t>end</a:t>
            </a:r>
            <a:endParaRPr lang="de-AT" sz="1300" dirty="0">
              <a:latin typeface="Courier New" panose="02070309020205020404" pitchFamily="49" charset="0"/>
              <a:cs typeface="Courier New" panose="02070309020205020404" pitchFamily="49" charset="0"/>
            </a:endParaRPr>
          </a:p>
          <a:p>
            <a:pPr marL="457200" lvl="1" indent="0">
              <a:buNone/>
            </a:pPr>
            <a:r>
              <a:rPr lang="de-AT" sz="1300" dirty="0" err="1" smtClean="0">
                <a:latin typeface="Courier New" panose="02070309020205020404" pitchFamily="49" charset="0"/>
                <a:cs typeface="Courier New" panose="02070309020205020404" pitchFamily="49" charset="0"/>
              </a:rPr>
              <a:t>wr</a:t>
            </a:r>
            <a:r>
              <a:rPr lang="de-AT" sz="1300" dirty="0" smtClean="0">
                <a:latin typeface="Courier New" panose="02070309020205020404" pitchFamily="49" charset="0"/>
                <a:cs typeface="Courier New" panose="02070309020205020404" pitchFamily="49" charset="0"/>
              </a:rPr>
              <a:t> </a:t>
            </a:r>
            <a:r>
              <a:rPr lang="de-AT" sz="1300" dirty="0" err="1">
                <a:latin typeface="Courier New" panose="02070309020205020404" pitchFamily="49" charset="0"/>
                <a:cs typeface="Courier New" panose="02070309020205020404" pitchFamily="49" charset="0"/>
              </a:rPr>
              <a:t>mem</a:t>
            </a:r>
            <a:endParaRPr lang="de-AT" sz="1300" dirty="0">
              <a:latin typeface="Courier New" panose="02070309020205020404" pitchFamily="49" charset="0"/>
              <a:cs typeface="Courier New" panose="02070309020205020404" pitchFamily="49" charset="0"/>
            </a:endParaRPr>
          </a:p>
          <a:p>
            <a:pPr marL="457200" lvl="1" indent="0">
              <a:buNone/>
            </a:pPr>
            <a:r>
              <a:rPr lang="de-AT" sz="1300" dirty="0" err="1" smtClean="0">
                <a:latin typeface="Courier New" panose="02070309020205020404" pitchFamily="49" charset="0"/>
                <a:cs typeface="Courier New" panose="02070309020205020404" pitchFamily="49" charset="0"/>
              </a:rPr>
              <a:t>exit</a:t>
            </a:r>
            <a:endParaRPr lang="de-AT" sz="1300" dirty="0" smtClean="0">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232918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Regex</a:t>
            </a:r>
            <a:r>
              <a:rPr lang="de-AT" b="1" dirty="0" smtClean="0">
                <a:solidFill>
                  <a:srgbClr val="000099"/>
                </a:solidFill>
                <a:latin typeface="Courier New" panose="02070309020205020404" pitchFamily="49" charset="0"/>
                <a:cs typeface="Courier New" panose="02070309020205020404" pitchFamily="49" charset="0"/>
              </a:rPr>
              <a:t> </a:t>
            </a:r>
            <a:r>
              <a:rPr lang="de-AT" b="1" dirty="0" err="1" smtClean="0">
                <a:solidFill>
                  <a:srgbClr val="000099"/>
                </a:solidFill>
                <a:latin typeface="Courier New" panose="02070309020205020404" pitchFamily="49" charset="0"/>
                <a:cs typeface="Courier New" panose="02070309020205020404" pitchFamily="49" charset="0"/>
              </a:rPr>
              <a:t>Config</a:t>
            </a:r>
            <a:r>
              <a:rPr lang="de-AT" b="1" dirty="0" smtClean="0">
                <a:solidFill>
                  <a:srgbClr val="000099"/>
                </a:solidFill>
                <a:latin typeface="Courier New" panose="02070309020205020404" pitchFamily="49" charset="0"/>
                <a:cs typeface="Courier New" panose="02070309020205020404" pitchFamily="49" charset="0"/>
              </a:rPr>
              <a:t> Tags </a:t>
            </a:r>
            <a:r>
              <a:rPr lang="de-AT" b="1" dirty="0" smtClean="0">
                <a:solidFill>
                  <a:srgbClr val="000099"/>
                </a:solidFill>
                <a:latin typeface="Courier New" panose="02070309020205020404" pitchFamily="49" charset="0"/>
                <a:cs typeface="Courier New" panose="02070309020205020404" pitchFamily="49" charset="0"/>
              </a:rPr>
              <a:t>#5</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fontScale="92500" lnSpcReduction="10000"/>
          </a:bodyPr>
          <a:lstStyle/>
          <a:p>
            <a:r>
              <a:rPr lang="de-AT" sz="2600" dirty="0">
                <a:latin typeface="Courier New" panose="02070309020205020404" pitchFamily="49" charset="0"/>
                <a:cs typeface="Courier New" panose="02070309020205020404" pitchFamily="49" charset="0"/>
              </a:rPr>
              <a:t>!RGXBLOCK </a:t>
            </a:r>
            <a:r>
              <a:rPr lang="de-AT" dirty="0" smtClean="0"/>
              <a:t>mit </a:t>
            </a:r>
            <a:r>
              <a:rPr lang="de-AT" sz="2600" dirty="0">
                <a:latin typeface="Courier New" panose="02070309020205020404" pitchFamily="49" charset="0"/>
                <a:cs typeface="Courier New" panose="02070309020205020404" pitchFamily="49" charset="0"/>
              </a:rPr>
              <a:t>[</a:t>
            </a:r>
            <a:r>
              <a:rPr lang="de-AT" sz="2600" dirty="0" err="1">
                <a:latin typeface="Courier New" panose="02070309020205020404" pitchFamily="49" charset="0"/>
                <a:cs typeface="Courier New" panose="02070309020205020404" pitchFamily="49" charset="0"/>
              </a:rPr>
              <a:t>regex</a:t>
            </a:r>
            <a:r>
              <a:rPr lang="de-AT" sz="2600" dirty="0">
                <a:latin typeface="Courier New" panose="02070309020205020404" pitchFamily="49" charset="0"/>
                <a:cs typeface="Courier New" panose="02070309020205020404" pitchFamily="49" charset="0"/>
              </a:rPr>
              <a:t>]</a:t>
            </a:r>
            <a:r>
              <a:rPr lang="de-AT" dirty="0" smtClean="0"/>
              <a:t>:</a:t>
            </a:r>
          </a:p>
          <a:p>
            <a:pPr lvl="1"/>
            <a:r>
              <a:rPr lang="de-AT" dirty="0" smtClean="0"/>
              <a:t>Für jeden </a:t>
            </a:r>
            <a:r>
              <a:rPr lang="de-AT" dirty="0" err="1" smtClean="0"/>
              <a:t>Regex</a:t>
            </a:r>
            <a:r>
              <a:rPr lang="de-AT" dirty="0" smtClean="0"/>
              <a:t> Match werden die Befehle zwischen zwei </a:t>
            </a:r>
            <a:r>
              <a:rPr lang="de-AT" dirty="0">
                <a:latin typeface="Courier New" panose="02070309020205020404" pitchFamily="49" charset="0"/>
                <a:cs typeface="Courier New" panose="02070309020205020404" pitchFamily="49" charset="0"/>
              </a:rPr>
              <a:t>!RGXBLOCK </a:t>
            </a:r>
            <a:r>
              <a:rPr lang="de-AT" dirty="0" smtClean="0"/>
              <a:t>tags vervielfältigt</a:t>
            </a:r>
          </a:p>
          <a:p>
            <a:pPr lvl="1"/>
            <a:r>
              <a:rPr lang="de-AT" dirty="0" smtClean="0"/>
              <a:t>Mittels </a:t>
            </a:r>
            <a:r>
              <a:rPr lang="de-AT" dirty="0">
                <a:latin typeface="Courier New" panose="02070309020205020404" pitchFamily="49" charset="0"/>
                <a:cs typeface="Courier New" panose="02070309020205020404" pitchFamily="49" charset="0"/>
              </a:rPr>
              <a:t>[</a:t>
            </a:r>
            <a:r>
              <a:rPr lang="de-AT" dirty="0" err="1">
                <a:latin typeface="Courier New" panose="02070309020205020404" pitchFamily="49" charset="0"/>
                <a:cs typeface="Courier New" panose="02070309020205020404" pitchFamily="49" charset="0"/>
              </a:rPr>
              <a:t>regex</a:t>
            </a:r>
            <a:r>
              <a:rPr lang="de-AT" dirty="0">
                <a:latin typeface="Courier New" panose="02070309020205020404" pitchFamily="49" charset="0"/>
                <a:cs typeface="Courier New" panose="02070309020205020404" pitchFamily="49" charset="0"/>
              </a:rPr>
              <a:t>] </a:t>
            </a:r>
            <a:r>
              <a:rPr lang="de-AT" dirty="0" smtClean="0"/>
              <a:t>kann das Ergebnis bei Bedarf eingefügt werden</a:t>
            </a:r>
          </a:p>
          <a:p>
            <a:pPr lvl="1"/>
            <a:r>
              <a:rPr lang="de-AT" dirty="0" smtClean="0"/>
              <a:t>Beispiel: VLAN 61 soll auf allen Interfaces konfiguriert werden, die derzeit im VLAN 60 sind:</a:t>
            </a:r>
          </a:p>
          <a:p>
            <a:pPr marL="914400" lvl="2" indent="0">
              <a:buNone/>
            </a:pPr>
            <a:r>
              <a:rPr lang="de-AT" sz="1400" dirty="0" err="1" smtClean="0">
                <a:latin typeface="Courier New" panose="02070309020205020404" pitchFamily="49" charset="0"/>
                <a:cs typeface="Courier New" panose="02070309020205020404" pitchFamily="49" charset="0"/>
              </a:rPr>
              <a:t>conf</a:t>
            </a:r>
            <a:r>
              <a:rPr lang="de-AT" sz="1400" dirty="0" smtClean="0">
                <a:latin typeface="Courier New" panose="02070309020205020404" pitchFamily="49" charset="0"/>
                <a:cs typeface="Courier New" panose="02070309020205020404" pitchFamily="49" charset="0"/>
              </a:rPr>
              <a:t> t</a:t>
            </a:r>
          </a:p>
          <a:p>
            <a:pPr marL="914400" lvl="2" indent="0">
              <a:buNone/>
            </a:pPr>
            <a:r>
              <a:rPr lang="de-AT" sz="1400" dirty="0" smtClean="0">
                <a:latin typeface="Courier New" panose="02070309020205020404" pitchFamily="49" charset="0"/>
                <a:cs typeface="Courier New" panose="02070309020205020404" pitchFamily="49" charset="0"/>
              </a:rPr>
              <a:t>do </a:t>
            </a:r>
            <a:r>
              <a:rPr lang="de-AT" sz="1400" dirty="0" err="1" smtClean="0">
                <a:latin typeface="Courier New" panose="02070309020205020404" pitchFamily="49" charset="0"/>
                <a:cs typeface="Courier New" panose="02070309020205020404" pitchFamily="49" charset="0"/>
              </a:rPr>
              <a:t>show</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int</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statu</a:t>
            </a:r>
            <a:r>
              <a:rPr lang="de-AT" sz="1400" dirty="0" smtClean="0">
                <a:latin typeface="Courier New" panose="02070309020205020404" pitchFamily="49" charset="0"/>
                <a:cs typeface="Courier New" panose="02070309020205020404" pitchFamily="49" charset="0"/>
              </a:rPr>
              <a:t> | i ( 60 )</a:t>
            </a:r>
          </a:p>
          <a:p>
            <a:pPr marL="914400" lvl="2" indent="0">
              <a:buNone/>
            </a:pPr>
            <a:r>
              <a:rPr lang="de-AT" sz="1400" dirty="0" smtClean="0">
                <a:latin typeface="Courier New" panose="02070309020205020404" pitchFamily="49" charset="0"/>
                <a:cs typeface="Courier New" panose="02070309020205020404" pitchFamily="49" charset="0"/>
              </a:rPr>
              <a:t>!RGXBLOCK ^[a-</a:t>
            </a:r>
            <a:r>
              <a:rPr lang="de-AT" sz="1400" dirty="0" err="1" smtClean="0">
                <a:latin typeface="Courier New" panose="02070309020205020404" pitchFamily="49" charset="0"/>
                <a:cs typeface="Courier New" panose="02070309020205020404" pitchFamily="49" charset="0"/>
              </a:rPr>
              <a:t>zA</a:t>
            </a:r>
            <a:r>
              <a:rPr lang="de-AT" sz="1400" dirty="0" smtClean="0">
                <a:latin typeface="Courier New" panose="02070309020205020404" pitchFamily="49" charset="0"/>
                <a:cs typeface="Courier New" panose="02070309020205020404" pitchFamily="49" charset="0"/>
              </a:rPr>
              <a:t>-Z]+[0-9]+\/[0-9]+\/[0-9]+</a:t>
            </a:r>
          </a:p>
          <a:p>
            <a:pPr marL="914400" lvl="2" indent="0">
              <a:buNone/>
            </a:pPr>
            <a:r>
              <a:rPr lang="de-AT" sz="1400" dirty="0" err="1" smtClean="0">
                <a:latin typeface="Courier New" panose="02070309020205020404" pitchFamily="49" charset="0"/>
                <a:cs typeface="Courier New" panose="02070309020205020404" pitchFamily="49" charset="0"/>
              </a:rPr>
              <a:t>int</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regex</a:t>
            </a:r>
            <a:r>
              <a:rPr lang="de-AT" sz="1400" dirty="0" smtClean="0">
                <a:latin typeface="Courier New" panose="02070309020205020404" pitchFamily="49" charset="0"/>
                <a:cs typeface="Courier New" panose="02070309020205020404" pitchFamily="49" charset="0"/>
              </a:rPr>
              <a:t>]</a:t>
            </a:r>
          </a:p>
          <a:p>
            <a:pPr marL="914400" lvl="2" indent="0">
              <a:buNone/>
            </a:pPr>
            <a:r>
              <a:rPr lang="de-AT" sz="1400" dirty="0" err="1" smtClean="0">
                <a:latin typeface="Courier New" panose="02070309020205020404" pitchFamily="49" charset="0"/>
                <a:cs typeface="Courier New" panose="02070309020205020404" pitchFamily="49" charset="0"/>
              </a:rPr>
              <a:t>switchport</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access</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vlan</a:t>
            </a:r>
            <a:r>
              <a:rPr lang="de-AT" sz="1400" dirty="0" smtClean="0">
                <a:latin typeface="Courier New" panose="02070309020205020404" pitchFamily="49" charset="0"/>
                <a:cs typeface="Courier New" panose="02070309020205020404" pitchFamily="49" charset="0"/>
              </a:rPr>
              <a:t> 61</a:t>
            </a:r>
          </a:p>
          <a:p>
            <a:pPr marL="914400" lvl="2" indent="0">
              <a:buNone/>
            </a:pPr>
            <a:r>
              <a:rPr lang="de-AT" sz="1400" dirty="0" err="1" smtClean="0">
                <a:latin typeface="Courier New" panose="02070309020205020404" pitchFamily="49" charset="0"/>
                <a:cs typeface="Courier New" panose="02070309020205020404" pitchFamily="49" charset="0"/>
              </a:rPr>
              <a:t>exit</a:t>
            </a:r>
            <a:endParaRPr lang="de-AT" sz="1400" dirty="0" smtClean="0">
              <a:latin typeface="Courier New" panose="02070309020205020404" pitchFamily="49" charset="0"/>
              <a:cs typeface="Courier New" panose="02070309020205020404" pitchFamily="49" charset="0"/>
            </a:endParaRPr>
          </a:p>
          <a:p>
            <a:pPr marL="914400" lvl="2" indent="0">
              <a:buNone/>
            </a:pPr>
            <a:r>
              <a:rPr lang="de-AT" sz="1400" dirty="0" smtClean="0">
                <a:latin typeface="Courier New" panose="02070309020205020404" pitchFamily="49" charset="0"/>
                <a:cs typeface="Courier New" panose="02070309020205020404" pitchFamily="49" charset="0"/>
              </a:rPr>
              <a:t>!RGXBLOCK</a:t>
            </a:r>
          </a:p>
          <a:p>
            <a:pPr marL="914400" lvl="2" indent="0">
              <a:buNone/>
            </a:pPr>
            <a:r>
              <a:rPr lang="de-AT" sz="1400" dirty="0" smtClean="0">
                <a:latin typeface="Courier New" panose="02070309020205020404" pitchFamily="49" charset="0"/>
                <a:cs typeface="Courier New" panose="02070309020205020404" pitchFamily="49" charset="0"/>
              </a:rPr>
              <a:t>end</a:t>
            </a:r>
          </a:p>
          <a:p>
            <a:pPr marL="914400" lvl="2" indent="0">
              <a:buNone/>
            </a:pPr>
            <a:r>
              <a:rPr lang="de-AT" sz="1400" dirty="0" err="1" smtClean="0">
                <a:latin typeface="Courier New" panose="02070309020205020404" pitchFamily="49" charset="0"/>
                <a:cs typeface="Courier New" panose="02070309020205020404" pitchFamily="49" charset="0"/>
              </a:rPr>
              <a:t>wr</a:t>
            </a:r>
            <a:r>
              <a:rPr lang="de-AT" sz="1400" dirty="0" smtClean="0">
                <a:latin typeface="Courier New" panose="02070309020205020404" pitchFamily="49" charset="0"/>
                <a:cs typeface="Courier New" panose="02070309020205020404" pitchFamily="49" charset="0"/>
              </a:rPr>
              <a:t> </a:t>
            </a:r>
            <a:r>
              <a:rPr lang="de-AT" sz="1400" dirty="0" err="1" smtClean="0">
                <a:latin typeface="Courier New" panose="02070309020205020404" pitchFamily="49" charset="0"/>
                <a:cs typeface="Courier New" panose="02070309020205020404" pitchFamily="49" charset="0"/>
              </a:rPr>
              <a:t>mem</a:t>
            </a:r>
            <a:endParaRPr lang="de-AT" sz="1400" dirty="0" smtClean="0">
              <a:latin typeface="Courier New" panose="02070309020205020404" pitchFamily="49" charset="0"/>
              <a:cs typeface="Courier New" panose="02070309020205020404" pitchFamily="49" charset="0"/>
            </a:endParaRPr>
          </a:p>
          <a:p>
            <a:pPr marL="914400" lvl="2" indent="0">
              <a:buNone/>
            </a:pPr>
            <a:r>
              <a:rPr lang="de-AT" sz="1400" dirty="0" err="1" smtClean="0">
                <a:latin typeface="Courier New" panose="02070309020205020404" pitchFamily="49" charset="0"/>
                <a:cs typeface="Courier New" panose="02070309020205020404" pitchFamily="49" charset="0"/>
              </a:rPr>
              <a:t>exit</a:t>
            </a:r>
            <a:endParaRPr lang="de-AT" sz="1400" dirty="0" smtClean="0">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68839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Komplexeres Beispiel</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NTS Innsbruck mit statischer </a:t>
            </a:r>
            <a:r>
              <a:rPr lang="de-AT" dirty="0" err="1" smtClean="0"/>
              <a:t>Config</a:t>
            </a:r>
            <a:r>
              <a:rPr lang="de-AT" dirty="0" smtClean="0"/>
              <a:t> und </a:t>
            </a:r>
            <a:r>
              <a:rPr lang="de-AT" dirty="0" err="1" smtClean="0"/>
              <a:t>Regex</a:t>
            </a:r>
            <a:endParaRPr lang="de-AT" dirty="0" smtClean="0"/>
          </a:p>
          <a:p>
            <a:pPr lvl="1"/>
            <a:r>
              <a:rPr lang="de-AT" dirty="0" smtClean="0"/>
              <a:t>Auf allen </a:t>
            </a:r>
            <a:r>
              <a:rPr lang="de-AT" dirty="0" err="1" smtClean="0"/>
              <a:t>Catalyst</a:t>
            </a:r>
            <a:r>
              <a:rPr lang="de-AT" dirty="0" smtClean="0"/>
              <a:t> Switches soll das VLAN auf bestimmten Ports geändert werden</a:t>
            </a:r>
          </a:p>
          <a:p>
            <a:pPr lvl="1"/>
            <a:r>
              <a:rPr lang="de-AT" dirty="0" smtClean="0"/>
              <a:t>Auf dem Core Switch soll ein Interface </a:t>
            </a:r>
            <a:r>
              <a:rPr lang="de-AT" dirty="0" err="1" smtClean="0"/>
              <a:t>Loopback</a:t>
            </a:r>
            <a:r>
              <a:rPr lang="de-AT" dirty="0" smtClean="0"/>
              <a:t> 999 angelegt werden und die Interface Description gleich dem </a:t>
            </a:r>
            <a:r>
              <a:rPr lang="de-AT" smtClean="0"/>
              <a:t>Hostnamen gesetzt werden</a:t>
            </a:r>
            <a:endParaRPr lang="de-AT" dirty="0" smtClean="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3507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MultiHop</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dirty="0" smtClean="0"/>
              <a:t>Mit </a:t>
            </a:r>
            <a:r>
              <a:rPr lang="de-AT" dirty="0" err="1" smtClean="0"/>
              <a:t>MultiHop</a:t>
            </a:r>
            <a:r>
              <a:rPr lang="de-AT" dirty="0" smtClean="0"/>
              <a:t> kann über einen oder mehreren Einstiegshosts auf die eigentlichen Geräte zugegriffen werden</a:t>
            </a:r>
          </a:p>
          <a:p>
            <a:r>
              <a:rPr lang="de-AT" dirty="0" smtClean="0"/>
              <a:t>Dafür bleibt die Session zum Einstiegshost bis zum Ende offen</a:t>
            </a:r>
          </a:p>
          <a:p>
            <a:r>
              <a:rPr lang="de-AT" dirty="0" smtClean="0"/>
              <a:t>Die Verbindung zu den weiteren Geräten wird per </a:t>
            </a:r>
            <a:r>
              <a:rPr lang="de-AT" dirty="0" err="1" smtClean="0"/>
              <a:t>MultiHop</a:t>
            </a:r>
            <a:r>
              <a:rPr lang="de-AT" dirty="0" smtClean="0"/>
              <a:t> Command gesteuert</a:t>
            </a:r>
          </a:p>
          <a:p>
            <a:r>
              <a:rPr lang="de-AT" dirty="0" smtClean="0"/>
              <a:t>Das Protokoll (Modus) </a:t>
            </a:r>
            <a:r>
              <a:rPr lang="de-AT" b="1" dirty="0" smtClean="0"/>
              <a:t>MUSS</a:t>
            </a:r>
            <a:r>
              <a:rPr lang="de-AT" dirty="0" smtClean="0"/>
              <a:t> bei allen Geräten gleich sein</a:t>
            </a:r>
          </a:p>
          <a:p>
            <a:r>
              <a:rPr lang="de-AT" dirty="0" smtClean="0"/>
              <a:t>„</a:t>
            </a:r>
            <a:r>
              <a:rPr lang="de-AT" dirty="0" err="1" smtClean="0"/>
              <a:t>exit</a:t>
            </a:r>
            <a:r>
              <a:rPr lang="de-AT" dirty="0" smtClean="0"/>
              <a:t>“ am Ende des eigentlichen </a:t>
            </a:r>
            <a:r>
              <a:rPr lang="de-AT" dirty="0" err="1" smtClean="0"/>
              <a:t>Config</a:t>
            </a:r>
            <a:r>
              <a:rPr lang="de-AT" dirty="0" smtClean="0"/>
              <a:t> Files nicht vergessen, da sonst nicht zum Ausgangsgerät zurückgesprungen wird</a:t>
            </a:r>
          </a:p>
          <a:p>
            <a:r>
              <a:rPr lang="de-AT" dirty="0" smtClean="0"/>
              <a:t>Im </a:t>
            </a:r>
            <a:r>
              <a:rPr lang="de-AT" dirty="0" err="1" smtClean="0"/>
              <a:t>Config</a:t>
            </a:r>
            <a:r>
              <a:rPr lang="de-AT" dirty="0" smtClean="0"/>
              <a:t> File vom Einstiegshost sollte kein „</a:t>
            </a:r>
            <a:r>
              <a:rPr lang="de-AT" dirty="0" err="1" smtClean="0"/>
              <a:t>exit</a:t>
            </a:r>
            <a:r>
              <a:rPr lang="de-AT" dirty="0" smtClean="0"/>
              <a:t>“ am Ende vorkommen, damit die Verbindung nicht geschlossen wird</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430914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MultiHop</a:t>
            </a:r>
            <a:r>
              <a:rPr lang="de-AT" b="1" dirty="0" smtClean="0">
                <a:solidFill>
                  <a:srgbClr val="000099"/>
                </a:solidFill>
                <a:latin typeface="Courier New" panose="02070309020205020404" pitchFamily="49" charset="0"/>
                <a:cs typeface="Courier New" panose="02070309020205020404" pitchFamily="49" charset="0"/>
              </a:rPr>
              <a:t> Beispiel</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Über vm-kunde.nts.at verbindet man sich auf die Kundennetze</a:t>
            </a:r>
          </a:p>
          <a:p>
            <a:r>
              <a:rPr lang="de-AT" dirty="0" smtClean="0"/>
              <a:t>Beispiel </a:t>
            </a:r>
            <a:r>
              <a:rPr lang="de-AT" dirty="0" err="1" smtClean="0"/>
              <a:t>Pfanner</a:t>
            </a:r>
            <a:endParaRPr lang="de-AT" dirty="0" smtClean="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093104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Wichtige Hinweise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a:t>
            </a:r>
            <a:r>
              <a:rPr lang="de-AT" dirty="0" err="1" smtClean="0"/>
              <a:t>show</a:t>
            </a:r>
            <a:r>
              <a:rPr lang="de-AT" dirty="0" smtClean="0"/>
              <a:t>“ immer ausschreiben, da ansonsten die Rückgabe nicht im Ausgabefile gesichert wird</a:t>
            </a:r>
          </a:p>
          <a:p>
            <a:r>
              <a:rPr lang="de-AT" dirty="0" smtClean="0"/>
              <a:t>Es wird ein Command erst gesendet, nachdem der Hostname plus Prompt erkannt wurde – unter IOS im Normalfall </a:t>
            </a:r>
            <a:r>
              <a:rPr lang="de-AT" dirty="0" err="1" smtClean="0">
                <a:latin typeface="Courier New" panose="02070309020205020404" pitchFamily="49" charset="0"/>
                <a:cs typeface="Courier New" panose="02070309020205020404" pitchFamily="49" charset="0"/>
              </a:rPr>
              <a:t>hostname</a:t>
            </a:r>
            <a:r>
              <a:rPr lang="de-AT" dirty="0" smtClean="0">
                <a:latin typeface="Courier New" panose="02070309020205020404" pitchFamily="49" charset="0"/>
                <a:cs typeface="Courier New" panose="02070309020205020404" pitchFamily="49" charset="0"/>
              </a:rPr>
              <a:t>#</a:t>
            </a:r>
          </a:p>
          <a:p>
            <a:pPr lvl="1"/>
            <a:r>
              <a:rPr lang="de-AT" dirty="0" smtClean="0"/>
              <a:t>Das wird vor allem dafür benötigt, um zu wissen, wann für alle Befehle die komplette Antwort zurückgekommen ist</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177296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HowTo</a:t>
            </a:r>
            <a:r>
              <a:rPr lang="de-AT" b="1" dirty="0" smtClean="0">
                <a:solidFill>
                  <a:srgbClr val="000099"/>
                </a:solidFill>
                <a:latin typeface="Courier New" panose="02070309020205020404" pitchFamily="49" charset="0"/>
                <a:cs typeface="Courier New" panose="02070309020205020404" pitchFamily="49" charset="0"/>
              </a:rPr>
              <a:t> und weitere Beispiele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hlinkClick r:id="rId2"/>
              </a:rPr>
              <a:t>http://spoerr.org/wktools/wkeHowTo.html</a:t>
            </a:r>
            <a:endParaRPr lang="de-AT" dirty="0" smtClean="0"/>
          </a:p>
          <a:p>
            <a:endParaRPr lang="de-AT" dirty="0" smtClean="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283287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smtClean="0">
                <a:solidFill>
                  <a:srgbClr val="000099"/>
                </a:solidFill>
                <a:latin typeface="Courier New" panose="02070309020205020404" pitchFamily="49" charset="0"/>
                <a:cs typeface="Courier New" panose="02070309020205020404" pitchFamily="49" charset="0"/>
              </a:rPr>
              <a:t>Mapper</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95308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Hauptfunktionen</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Netzwerkplan erstellen</a:t>
            </a:r>
          </a:p>
          <a:p>
            <a:r>
              <a:rPr lang="de-AT" dirty="0" smtClean="0"/>
              <a:t>Auffälligkeiten im Netzwerkplan hervorheben</a:t>
            </a:r>
          </a:p>
          <a:p>
            <a:r>
              <a:rPr lang="de-AT" dirty="0" err="1" smtClean="0"/>
              <a:t>Diffs</a:t>
            </a:r>
            <a:r>
              <a:rPr lang="de-AT" dirty="0" smtClean="0"/>
              <a:t> in der Topologie zwischen zwei Durchläufen</a:t>
            </a:r>
          </a:p>
          <a:p>
            <a:r>
              <a:rPr lang="de-AT" dirty="0" smtClean="0"/>
              <a:t>Device </a:t>
            </a:r>
            <a:r>
              <a:rPr lang="de-AT" dirty="0" err="1" smtClean="0"/>
              <a:t>Inventory</a:t>
            </a:r>
            <a:endParaRPr lang="de-AT" dirty="0" smtClean="0"/>
          </a:p>
          <a:p>
            <a:r>
              <a:rPr lang="de-AT" dirty="0" smtClean="0"/>
              <a:t>Reports</a:t>
            </a:r>
          </a:p>
          <a:p>
            <a:pPr lvl="1"/>
            <a:r>
              <a:rPr lang="de-AT" dirty="0" smtClean="0"/>
              <a:t>IP Telefone</a:t>
            </a:r>
          </a:p>
          <a:p>
            <a:pPr lvl="1"/>
            <a:r>
              <a:rPr lang="de-AT" dirty="0" smtClean="0"/>
              <a:t>STP</a:t>
            </a:r>
          </a:p>
          <a:p>
            <a:pPr lvl="1"/>
            <a:r>
              <a:rPr lang="de-AT" dirty="0" smtClean="0"/>
              <a:t>L2 generell und L2 Geräte</a:t>
            </a:r>
          </a:p>
          <a:p>
            <a:pPr lvl="1"/>
            <a:r>
              <a:rPr lang="de-AT" dirty="0" smtClean="0"/>
              <a:t>Interface Fehler und Interface Fehler </a:t>
            </a:r>
            <a:r>
              <a:rPr lang="de-AT" dirty="0" err="1" smtClean="0"/>
              <a:t>Diff</a:t>
            </a: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214137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Was ist </a:t>
            </a:r>
            <a:r>
              <a:rPr lang="de-AT" b="1" dirty="0" err="1" smtClean="0">
                <a:solidFill>
                  <a:srgbClr val="000099"/>
                </a:solidFill>
                <a:latin typeface="Courier New" panose="02070309020205020404" pitchFamily="49" charset="0"/>
                <a:cs typeface="Courier New" panose="02070309020205020404" pitchFamily="49" charset="0"/>
              </a:rPr>
              <a:t>wktools</a:t>
            </a:r>
            <a:r>
              <a:rPr lang="de-AT" b="1" dirty="0" smtClean="0">
                <a:solidFill>
                  <a:srgbClr val="000099"/>
                </a:solidFill>
                <a:latin typeface="Courier New" panose="02070309020205020404" pitchFamily="49" charset="0"/>
                <a:cs typeface="Courier New" panose="02070309020205020404" pitchFamily="49" charset="0"/>
              </a:rPr>
              <a:t>?</a:t>
            </a:r>
            <a:endParaRPr lang="de-AT" b="1" dirty="0">
              <a:solidFill>
                <a:srgbClr val="000099"/>
              </a:solidFill>
              <a:latin typeface="Courier New" panose="02070309020205020404" pitchFamily="49" charset="0"/>
              <a:cs typeface="Courier New" panose="02070309020205020404" pitchFamily="49" charset="0"/>
            </a:endParaRPr>
          </a:p>
        </p:txBody>
      </p:sp>
      <p:sp>
        <p:nvSpPr>
          <p:cNvPr id="3" name="Inhaltsplatzhalter 2"/>
          <p:cNvSpPr>
            <a:spLocks noGrp="1"/>
          </p:cNvSpPr>
          <p:nvPr>
            <p:ph idx="1"/>
          </p:nvPr>
        </p:nvSpPr>
        <p:spPr/>
        <p:txBody>
          <a:bodyPr/>
          <a:lstStyle/>
          <a:p>
            <a:r>
              <a:rPr lang="de-AT" dirty="0" err="1"/>
              <a:t>w</a:t>
            </a:r>
            <a:r>
              <a:rPr lang="de-AT" dirty="0" err="1" smtClean="0"/>
              <a:t>ktools</a:t>
            </a:r>
            <a:r>
              <a:rPr lang="de-AT" dirty="0" smtClean="0"/>
              <a:t> besteht aus drei Haupt-Tools</a:t>
            </a:r>
          </a:p>
          <a:p>
            <a:pPr lvl="1"/>
            <a:r>
              <a:rPr lang="de-AT" dirty="0" err="1" smtClean="0"/>
              <a:t>Configmaker</a:t>
            </a:r>
            <a:endParaRPr lang="de-AT" dirty="0" smtClean="0"/>
          </a:p>
          <a:p>
            <a:pPr lvl="1"/>
            <a:r>
              <a:rPr lang="de-AT" dirty="0" err="1" smtClean="0"/>
              <a:t>Configure</a:t>
            </a:r>
            <a:r>
              <a:rPr lang="de-AT" dirty="0" smtClean="0"/>
              <a:t> Devices</a:t>
            </a:r>
          </a:p>
          <a:p>
            <a:pPr lvl="1"/>
            <a:r>
              <a:rPr lang="de-AT" dirty="0" smtClean="0"/>
              <a:t>Mapper</a:t>
            </a:r>
          </a:p>
          <a:p>
            <a:endParaRPr lang="de-AT" dirty="0" smtClean="0"/>
          </a:p>
          <a:p>
            <a:r>
              <a:rPr lang="de-AT" dirty="0" smtClean="0"/>
              <a:t>Und mehreren Hilfstools</a:t>
            </a:r>
          </a:p>
          <a:p>
            <a:pPr lvl="1"/>
            <a:r>
              <a:rPr lang="de-AT" dirty="0" smtClean="0"/>
              <a:t>IP List</a:t>
            </a:r>
          </a:p>
          <a:p>
            <a:pPr lvl="1"/>
            <a:r>
              <a:rPr lang="de-AT" dirty="0" smtClean="0"/>
              <a:t>Wizard</a:t>
            </a:r>
          </a:p>
          <a:p>
            <a:pPr lvl="1"/>
            <a:r>
              <a:rPr lang="de-AT" dirty="0" smtClean="0"/>
              <a:t>Scheduler</a:t>
            </a:r>
          </a:p>
          <a:p>
            <a:pPr lvl="1"/>
            <a:r>
              <a:rPr lang="de-AT" dirty="0" smtClean="0"/>
              <a:t>Device Information Parser (veraltet) -&gt; Mapper verwenden</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39" y="4826006"/>
            <a:ext cx="406400" cy="406400"/>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39" y="5650954"/>
            <a:ext cx="406400" cy="406400"/>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139" y="5244554"/>
            <a:ext cx="406400" cy="406400"/>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139" y="4407458"/>
            <a:ext cx="406400" cy="406400"/>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139" y="2270539"/>
            <a:ext cx="406400" cy="406400"/>
          </a:xfrm>
          <a:prstGeom prst="rect">
            <a:avLst/>
          </a:prstGeom>
        </p:spPr>
      </p:pic>
      <p:pic>
        <p:nvPicPr>
          <p:cNvPr id="10" name="Grafik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139" y="2689087"/>
            <a:ext cx="406400" cy="406400"/>
          </a:xfrm>
          <a:prstGeom prst="rect">
            <a:avLst/>
          </a:prstGeom>
        </p:spPr>
      </p:pic>
      <p:pic>
        <p:nvPicPr>
          <p:cNvPr id="11" name="Grafik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2139" y="3107635"/>
            <a:ext cx="406400" cy="406400"/>
          </a:xfrm>
          <a:prstGeom prst="rect">
            <a:avLst/>
          </a:prstGeom>
        </p:spPr>
      </p:pic>
      <p:pic>
        <p:nvPicPr>
          <p:cNvPr id="12" name="Grafik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9413341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Was muss beachtet werden</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Kein Discovery Tool</a:t>
            </a:r>
          </a:p>
          <a:p>
            <a:r>
              <a:rPr lang="de-AT" dirty="0" smtClean="0"/>
              <a:t>Zeigt den Status vom Netzwerk zum Zeitpunkt des Datensammelns -&gt; Momentaufnahme!</a:t>
            </a:r>
          </a:p>
          <a:p>
            <a:r>
              <a:rPr lang="de-AT" dirty="0" smtClean="0"/>
              <a:t>Ersetzt keine Netzwerk Doku und keinen manuellen Netzwerkplan</a:t>
            </a:r>
          </a:p>
          <a:p>
            <a:r>
              <a:rPr lang="de-AT" dirty="0" smtClean="0"/>
              <a:t>Der Netzwerkplan muss nachbearbeitet werden, da es fast immer Überlappungen gibt</a:t>
            </a:r>
          </a:p>
          <a:p>
            <a:endParaRPr lang="de-AT" dirty="0" smtClean="0"/>
          </a:p>
          <a:p>
            <a:pPr lvl="1"/>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3360398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Unterstützte Geräte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dirty="0" err="1" smtClean="0"/>
              <a:t>Built</a:t>
            </a:r>
            <a:r>
              <a:rPr lang="de-AT" dirty="0" smtClean="0"/>
              <a:t>-In:</a:t>
            </a:r>
          </a:p>
          <a:p>
            <a:pPr lvl="1"/>
            <a:r>
              <a:rPr lang="de-AT" dirty="0" smtClean="0"/>
              <a:t>IOS</a:t>
            </a:r>
          </a:p>
          <a:p>
            <a:pPr lvl="1"/>
            <a:r>
              <a:rPr lang="de-AT" dirty="0" smtClean="0"/>
              <a:t>NXOS, inklusive Nexus 1000V und UCS </a:t>
            </a:r>
            <a:r>
              <a:rPr lang="de-AT" dirty="0" err="1" smtClean="0"/>
              <a:t>Fabric</a:t>
            </a:r>
            <a:r>
              <a:rPr lang="de-AT" dirty="0" smtClean="0"/>
              <a:t> Interconnect</a:t>
            </a:r>
          </a:p>
          <a:p>
            <a:pPr lvl="1"/>
            <a:r>
              <a:rPr lang="de-AT" dirty="0" err="1" smtClean="0"/>
              <a:t>CatOS</a:t>
            </a:r>
            <a:r>
              <a:rPr lang="de-AT" dirty="0" smtClean="0"/>
              <a:t> (nur für </a:t>
            </a:r>
            <a:r>
              <a:rPr lang="de-AT" dirty="0" err="1" smtClean="0"/>
              <a:t>Inventory</a:t>
            </a:r>
            <a:r>
              <a:rPr lang="de-AT" dirty="0" smtClean="0"/>
              <a:t>)</a:t>
            </a:r>
          </a:p>
          <a:p>
            <a:pPr lvl="1"/>
            <a:r>
              <a:rPr lang="de-AT" dirty="0" smtClean="0"/>
              <a:t>ASA, PIX und FWSM</a:t>
            </a:r>
          </a:p>
          <a:p>
            <a:pPr lvl="1"/>
            <a:r>
              <a:rPr lang="de-AT" dirty="0" smtClean="0"/>
              <a:t>Cisco IP </a:t>
            </a:r>
            <a:r>
              <a:rPr lang="de-AT" dirty="0" err="1" smtClean="0"/>
              <a:t>Phones</a:t>
            </a:r>
            <a:endParaRPr lang="de-AT" dirty="0" smtClean="0"/>
          </a:p>
          <a:p>
            <a:r>
              <a:rPr lang="de-AT" dirty="0" err="1" smtClean="0"/>
              <a:t>Lua</a:t>
            </a:r>
            <a:r>
              <a:rPr lang="de-AT" dirty="0" smtClean="0"/>
              <a:t> Schnittstelle für andere Hersteller/Geräte ab </a:t>
            </a:r>
            <a:r>
              <a:rPr lang="de-AT" dirty="0" err="1" smtClean="0"/>
              <a:t>wktools</a:t>
            </a:r>
            <a:r>
              <a:rPr lang="de-AT" dirty="0" smtClean="0"/>
              <a:t> Version </a:t>
            </a:r>
            <a:r>
              <a:rPr lang="de-AT" dirty="0" smtClean="0"/>
              <a:t>4.7.5.0 (Mitte März 2013)</a:t>
            </a:r>
            <a:endParaRPr lang="de-AT" dirty="0" smtClean="0"/>
          </a:p>
          <a:p>
            <a:pPr lvl="1"/>
            <a:r>
              <a:rPr lang="de-AT" dirty="0" smtClean="0"/>
              <a:t>API </a:t>
            </a:r>
            <a:r>
              <a:rPr lang="de-AT" dirty="0" smtClean="0"/>
              <a:t>und </a:t>
            </a:r>
            <a:r>
              <a:rPr lang="de-AT" dirty="0"/>
              <a:t>Beispiel für HP </a:t>
            </a:r>
            <a:r>
              <a:rPr lang="de-AT" dirty="0" err="1"/>
              <a:t>ProCurve</a:t>
            </a:r>
            <a:r>
              <a:rPr lang="de-AT" dirty="0"/>
              <a:t> fertig </a:t>
            </a:r>
            <a:r>
              <a:rPr lang="de-AT" dirty="0" smtClean="0"/>
              <a:t>, </a:t>
            </a:r>
            <a:r>
              <a:rPr lang="de-AT" dirty="0" smtClean="0"/>
              <a:t>aber Doku und </a:t>
            </a:r>
            <a:r>
              <a:rPr lang="de-AT" dirty="0" smtClean="0"/>
              <a:t>fehlt </a:t>
            </a:r>
            <a:r>
              <a:rPr lang="de-AT" dirty="0" smtClean="0"/>
              <a:t>noch</a:t>
            </a:r>
          </a:p>
          <a:p>
            <a:pPr lvl="1"/>
            <a:r>
              <a:rPr lang="de-AT" dirty="0" smtClean="0"/>
              <a:t>Infos können höchstwahrscheinlich nicht per </a:t>
            </a:r>
            <a:r>
              <a:rPr lang="de-AT" dirty="0" err="1" smtClean="0"/>
              <a:t>wktools</a:t>
            </a:r>
            <a:r>
              <a:rPr lang="de-AT" dirty="0" smtClean="0"/>
              <a:t> gesammelt werden, da zur Zeit keine Non-Cisco Geräte unterstützt werden</a:t>
            </a:r>
          </a:p>
          <a:p>
            <a:pPr lvl="1"/>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277206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Ablauf</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lnSpcReduction="10000"/>
          </a:bodyPr>
          <a:lstStyle/>
          <a:p>
            <a:r>
              <a:rPr lang="de-AT" dirty="0" smtClean="0"/>
              <a:t>Informationen sammeln (z.B. mit </a:t>
            </a:r>
            <a:r>
              <a:rPr lang="de-AT" dirty="0" err="1" smtClean="0"/>
              <a:t>Configure</a:t>
            </a:r>
            <a:r>
              <a:rPr lang="de-AT" dirty="0" smtClean="0"/>
              <a:t> Devices)</a:t>
            </a:r>
          </a:p>
          <a:p>
            <a:pPr lvl="1"/>
            <a:r>
              <a:rPr lang="de-AT" dirty="0" smtClean="0"/>
              <a:t>Es kann auch jedes andere Tool verwendet werden; Wichtig ist nur, dass die </a:t>
            </a:r>
            <a:r>
              <a:rPr lang="de-AT" dirty="0" err="1" smtClean="0"/>
              <a:t>show</a:t>
            </a:r>
            <a:r>
              <a:rPr lang="de-AT" dirty="0" smtClean="0"/>
              <a:t> </a:t>
            </a:r>
            <a:r>
              <a:rPr lang="de-AT" dirty="0" err="1" smtClean="0"/>
              <a:t>Commands</a:t>
            </a:r>
            <a:r>
              <a:rPr lang="de-AT" dirty="0" smtClean="0"/>
              <a:t> in der richtigen Reihenfolge ausgeführt werden</a:t>
            </a:r>
          </a:p>
          <a:p>
            <a:r>
              <a:rPr lang="de-AT" dirty="0" smtClean="0"/>
              <a:t>Informationen analysieren (Mapper)</a:t>
            </a:r>
          </a:p>
          <a:p>
            <a:pPr lvl="1"/>
            <a:r>
              <a:rPr lang="de-AT" dirty="0" smtClean="0"/>
              <a:t>Parsen der zuvor gesammelten Files</a:t>
            </a:r>
          </a:p>
          <a:p>
            <a:pPr lvl="1"/>
            <a:r>
              <a:rPr lang="de-AT" dirty="0" smtClean="0"/>
              <a:t>Schreiben der Infos in eine </a:t>
            </a:r>
            <a:r>
              <a:rPr lang="de-AT" dirty="0" err="1" smtClean="0"/>
              <a:t>SQLite</a:t>
            </a:r>
            <a:r>
              <a:rPr lang="de-AT" dirty="0" smtClean="0"/>
              <a:t> Datenbank</a:t>
            </a:r>
          </a:p>
          <a:p>
            <a:pPr lvl="1"/>
            <a:r>
              <a:rPr lang="de-AT" dirty="0" smtClean="0"/>
              <a:t>Analyse der DB Inhalte</a:t>
            </a:r>
          </a:p>
          <a:p>
            <a:pPr lvl="1"/>
            <a:r>
              <a:rPr lang="de-AT" dirty="0" smtClean="0"/>
              <a:t>Ausgabe der relevanten Daten</a:t>
            </a:r>
          </a:p>
          <a:p>
            <a:pPr lvl="2"/>
            <a:r>
              <a:rPr lang="de-AT" dirty="0" smtClean="0"/>
              <a:t>Reports erstellen</a:t>
            </a:r>
          </a:p>
          <a:p>
            <a:pPr lvl="2"/>
            <a:r>
              <a:rPr lang="de-AT" dirty="0" smtClean="0"/>
              <a:t>Visio generieren</a:t>
            </a:r>
          </a:p>
          <a:p>
            <a:r>
              <a:rPr lang="de-AT" dirty="0" smtClean="0"/>
              <a:t>Erstellte Netzwerkpläne/Reports auswerten</a:t>
            </a:r>
          </a:p>
          <a:p>
            <a:pPr lvl="1"/>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196239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pic>
        <p:nvPicPr>
          <p:cNvPr id="3" name="Grafik 2"/>
          <p:cNvPicPr>
            <a:picLocks noChangeAspect="1"/>
          </p:cNvPicPr>
          <p:nvPr/>
        </p:nvPicPr>
        <p:blipFill>
          <a:blip r:embed="rId3"/>
          <a:stretch>
            <a:fillRect/>
          </a:stretch>
        </p:blipFill>
        <p:spPr>
          <a:xfrm>
            <a:off x="1153477" y="1517180"/>
            <a:ext cx="10067925" cy="4991100"/>
          </a:xfrm>
          <a:prstGeom prst="rect">
            <a:avLst/>
          </a:prstGeom>
        </p:spPr>
      </p:pic>
    </p:spTree>
    <p:extLst>
      <p:ext uri="{BB962C8B-B14F-4D97-AF65-F5344CB8AC3E}">
        <p14:creationId xmlns:p14="http://schemas.microsoft.com/office/powerpoint/2010/main" val="1264626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 - Input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Search Directory – Verzeichnis mit den Files mit der </a:t>
            </a:r>
            <a:r>
              <a:rPr lang="de-AT" dirty="0" err="1" smtClean="0"/>
              <a:t>show</a:t>
            </a:r>
            <a:r>
              <a:rPr lang="de-AT" dirty="0" smtClean="0"/>
              <a:t> Ausgabe</a:t>
            </a:r>
            <a:endParaRPr lang="de-AT" dirty="0"/>
          </a:p>
          <a:p>
            <a:r>
              <a:rPr lang="de-AT" dirty="0" smtClean="0"/>
              <a:t>Optional:</a:t>
            </a:r>
          </a:p>
          <a:p>
            <a:pPr lvl="1"/>
            <a:r>
              <a:rPr lang="de-AT" dirty="0" smtClean="0"/>
              <a:t>Search Pattern: Nur Files mit dem definierten String im Filenamen werden analysiert</a:t>
            </a:r>
          </a:p>
          <a:p>
            <a:pPr lvl="1"/>
            <a:r>
              <a:rPr lang="de-AT" dirty="0" smtClean="0"/>
              <a:t>File </a:t>
            </a:r>
            <a:r>
              <a:rPr lang="de-AT" dirty="0" err="1" smtClean="0"/>
              <a:t>with</a:t>
            </a:r>
            <a:r>
              <a:rPr lang="de-AT" dirty="0" smtClean="0"/>
              <a:t> Import </a:t>
            </a:r>
            <a:r>
              <a:rPr lang="de-AT" dirty="0" err="1" smtClean="0"/>
              <a:t>data</a:t>
            </a:r>
            <a:r>
              <a:rPr lang="de-AT" dirty="0" smtClean="0"/>
              <a:t> &amp; Import: CSV File mit weiteren Geräten, die dann dargestellt/ausgewertet werden sollen</a:t>
            </a:r>
          </a:p>
          <a:p>
            <a:pPr lvl="1"/>
            <a:r>
              <a:rPr lang="de-AT" dirty="0" smtClean="0"/>
              <a:t>Import end Systems und Reverse Lookup: Endgeräte werden in DB eingelesen (anhand der CAM und ARP Infos); Können dann in weiterer Folge im Visio mitausgegeben werden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29505464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 - Output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Output File:</a:t>
            </a:r>
          </a:p>
          <a:p>
            <a:pPr lvl="1"/>
            <a:r>
              <a:rPr lang="de-AT" dirty="0" smtClean="0"/>
              <a:t>Visio Ausgabefile (.</a:t>
            </a:r>
            <a:r>
              <a:rPr lang="de-AT" dirty="0" err="1" smtClean="0"/>
              <a:t>vdx</a:t>
            </a:r>
            <a:r>
              <a:rPr lang="de-AT" dirty="0" smtClean="0"/>
              <a:t> nicht vergessen)</a:t>
            </a:r>
          </a:p>
          <a:p>
            <a:pPr lvl="1"/>
            <a:r>
              <a:rPr lang="de-AT" dirty="0" smtClean="0"/>
              <a:t>Alle anderen Filenamen werden von dem Visio Filenamen abgeleitet und im selben Ordner abgelegt (</a:t>
            </a:r>
            <a:r>
              <a:rPr lang="de-AT" dirty="0" err="1" smtClean="0"/>
              <a:t>csv</a:t>
            </a:r>
            <a:r>
              <a:rPr lang="de-AT" dirty="0" smtClean="0"/>
              <a:t> Reports)</a:t>
            </a:r>
            <a:endParaRPr lang="de-AT" dirty="0"/>
          </a:p>
          <a:p>
            <a:pPr marL="0" indent="0">
              <a:buNone/>
            </a:pP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4180425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 – Visio Output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Drei mögliche Layout Varianten mit Optionen:</a:t>
            </a:r>
          </a:p>
          <a:p>
            <a:pPr lvl="1"/>
            <a:r>
              <a:rPr lang="de-AT" dirty="0" err="1" smtClean="0"/>
              <a:t>Organic</a:t>
            </a:r>
            <a:endParaRPr lang="de-AT" dirty="0" smtClean="0"/>
          </a:p>
          <a:p>
            <a:pPr lvl="1"/>
            <a:endParaRPr lang="de-AT" dirty="0"/>
          </a:p>
          <a:p>
            <a:pPr lvl="1"/>
            <a:endParaRPr lang="de-AT" dirty="0" smtClean="0"/>
          </a:p>
          <a:p>
            <a:pPr lvl="1"/>
            <a:endParaRPr lang="de-AT" dirty="0" smtClean="0"/>
          </a:p>
          <a:p>
            <a:pPr lvl="1"/>
            <a:r>
              <a:rPr lang="de-AT" dirty="0" err="1" smtClean="0"/>
              <a:t>Hierarchic</a:t>
            </a:r>
            <a:endParaRPr lang="de-AT" dirty="0" smtClean="0"/>
          </a:p>
          <a:p>
            <a:pPr lvl="1"/>
            <a:endParaRPr lang="de-AT" dirty="0"/>
          </a:p>
          <a:p>
            <a:pPr lvl="1"/>
            <a:endParaRPr lang="de-AT" dirty="0" smtClean="0"/>
          </a:p>
          <a:p>
            <a:pPr lvl="1"/>
            <a:endParaRPr lang="de-AT" dirty="0" smtClean="0"/>
          </a:p>
          <a:p>
            <a:pPr lvl="1"/>
            <a:r>
              <a:rPr lang="de-AT" dirty="0" smtClean="0"/>
              <a:t>Orthogonal</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pic>
        <p:nvPicPr>
          <p:cNvPr id="3" name="Grafik 2"/>
          <p:cNvPicPr>
            <a:picLocks noChangeAspect="1"/>
          </p:cNvPicPr>
          <p:nvPr/>
        </p:nvPicPr>
        <p:blipFill>
          <a:blip r:embed="rId3"/>
          <a:stretch>
            <a:fillRect/>
          </a:stretch>
        </p:blipFill>
        <p:spPr>
          <a:xfrm>
            <a:off x="3492965" y="4983638"/>
            <a:ext cx="2505075" cy="1876425"/>
          </a:xfrm>
          <a:prstGeom prst="rect">
            <a:avLst/>
          </a:prstGeom>
        </p:spPr>
      </p:pic>
      <p:pic>
        <p:nvPicPr>
          <p:cNvPr id="4" name="Grafik 3"/>
          <p:cNvPicPr>
            <a:picLocks noChangeAspect="1"/>
          </p:cNvPicPr>
          <p:nvPr/>
        </p:nvPicPr>
        <p:blipFill>
          <a:blip r:embed="rId4"/>
          <a:stretch>
            <a:fillRect/>
          </a:stretch>
        </p:blipFill>
        <p:spPr>
          <a:xfrm>
            <a:off x="3307227" y="2222499"/>
            <a:ext cx="2266950" cy="1533525"/>
          </a:xfrm>
          <a:prstGeom prst="rect">
            <a:avLst/>
          </a:prstGeom>
        </p:spPr>
      </p:pic>
      <p:pic>
        <p:nvPicPr>
          <p:cNvPr id="7" name="Grafik 6"/>
          <p:cNvPicPr>
            <a:picLocks noChangeAspect="1"/>
          </p:cNvPicPr>
          <p:nvPr/>
        </p:nvPicPr>
        <p:blipFill>
          <a:blip r:embed="rId5"/>
          <a:stretch>
            <a:fillRect/>
          </a:stretch>
        </p:blipFill>
        <p:spPr>
          <a:xfrm>
            <a:off x="3266587" y="3264850"/>
            <a:ext cx="1295400" cy="1857375"/>
          </a:xfrm>
          <a:prstGeom prst="rect">
            <a:avLst/>
          </a:prstGeom>
        </p:spPr>
      </p:pic>
    </p:spTree>
    <p:extLst>
      <p:ext uri="{BB962C8B-B14F-4D97-AF65-F5344CB8AC3E}">
        <p14:creationId xmlns:p14="http://schemas.microsoft.com/office/powerpoint/2010/main" val="3413384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 – Visio Output #2</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CDP </a:t>
            </a:r>
            <a:r>
              <a:rPr lang="de-AT" dirty="0" err="1" smtClean="0"/>
              <a:t>network</a:t>
            </a:r>
            <a:r>
              <a:rPr lang="de-AT" dirty="0" smtClean="0"/>
              <a:t> </a:t>
            </a:r>
            <a:r>
              <a:rPr lang="de-AT" dirty="0" err="1" smtClean="0"/>
              <a:t>devices</a:t>
            </a:r>
            <a:r>
              <a:rPr lang="de-AT" dirty="0" smtClean="0"/>
              <a:t> und CDP end </a:t>
            </a:r>
            <a:r>
              <a:rPr lang="de-AT" dirty="0" err="1" smtClean="0"/>
              <a:t>systems</a:t>
            </a:r>
            <a:r>
              <a:rPr lang="de-AT" dirty="0" smtClean="0"/>
              <a:t>: Anzeige der per CDP gelernten Geräte – ja/nein</a:t>
            </a:r>
          </a:p>
          <a:p>
            <a:r>
              <a:rPr lang="de-AT" dirty="0" err="1" smtClean="0"/>
              <a:t>Unknown</a:t>
            </a:r>
            <a:r>
              <a:rPr lang="de-AT" dirty="0" smtClean="0"/>
              <a:t> STP </a:t>
            </a:r>
            <a:r>
              <a:rPr lang="de-AT" dirty="0" err="1" smtClean="0"/>
              <a:t>neighbors</a:t>
            </a:r>
            <a:r>
              <a:rPr lang="de-AT" dirty="0" smtClean="0"/>
              <a:t>: Hervorheben der Interfaces mit unbekannten Nachbaren, auf denen BPDUs ausgetauscht werden</a:t>
            </a:r>
          </a:p>
          <a:p>
            <a:r>
              <a:rPr lang="de-AT" dirty="0" smtClean="0"/>
              <a:t>Draw End Systems: Endgeräte werden im Visio angezeigt; „Import end Systems“ muss dafür aber beim Parsen ausgewählt sein</a:t>
            </a:r>
          </a:p>
          <a:p>
            <a:r>
              <a:rPr lang="de-AT" dirty="0" smtClean="0"/>
              <a:t>Interface Style Option: Anzeigevarianten für das Interface Shape</a:t>
            </a:r>
            <a:endParaRPr lang="de-AT" dirty="0"/>
          </a:p>
          <a:p>
            <a:pPr marL="0" indent="0">
              <a:buNone/>
            </a:pP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2630063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 – Options</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DB Operationen:</a:t>
            </a:r>
          </a:p>
          <a:p>
            <a:pPr lvl="1"/>
            <a:r>
              <a:rPr lang="de-AT" dirty="0" smtClean="0"/>
              <a:t>In-Memory DB: DB wird in den RAM geladen und alle Operationen passieren im RAM; Vorteil: Sehr schnell, da keine HDD I/Os; Am Ende eines </a:t>
            </a:r>
            <a:r>
              <a:rPr lang="de-AT" dirty="0" err="1" smtClean="0"/>
              <a:t>durchlaufes</a:t>
            </a:r>
            <a:r>
              <a:rPr lang="de-AT" dirty="0" smtClean="0"/>
              <a:t> wird die DB wieder auf HDD geschrieben</a:t>
            </a:r>
          </a:p>
          <a:p>
            <a:pPr lvl="1"/>
            <a:r>
              <a:rPr lang="de-AT" dirty="0" smtClean="0"/>
              <a:t>Clean </a:t>
            </a:r>
            <a:r>
              <a:rPr lang="de-AT" dirty="0" err="1" smtClean="0"/>
              <a:t>Up</a:t>
            </a:r>
            <a:r>
              <a:rPr lang="de-AT" dirty="0" smtClean="0"/>
              <a:t> DB: Löschen aller DB Einträge, bis auf den letzten Durchlauf</a:t>
            </a:r>
          </a:p>
          <a:p>
            <a:pPr lvl="1"/>
            <a:r>
              <a:rPr lang="de-AT" dirty="0" smtClean="0"/>
              <a:t>Clear DB: Löschen der kompletten DB</a:t>
            </a:r>
          </a:p>
          <a:p>
            <a:pPr lvl="1"/>
            <a:r>
              <a:rPr lang="de-AT" dirty="0" smtClean="0"/>
              <a:t>Parse NEW: Parsen der Files – ja/nein: Wenn ja, dann werden die Ergebnisse in die DB zu den vorhandenen geschrieben</a:t>
            </a:r>
          </a:p>
          <a:p>
            <a:pPr lvl="1"/>
            <a:r>
              <a:rPr lang="de-AT" dirty="0" err="1" smtClean="0"/>
              <a:t>Analyze</a:t>
            </a:r>
            <a:r>
              <a:rPr lang="de-AT" dirty="0" smtClean="0"/>
              <a:t> NEW: Analysieren der geparsten Daten -&gt; Wenn Parse NEW angehakt, dann muss auch </a:t>
            </a:r>
            <a:r>
              <a:rPr lang="de-AT" dirty="0" err="1" smtClean="0"/>
              <a:t>Analyze</a:t>
            </a:r>
            <a:r>
              <a:rPr lang="de-AT" dirty="0" smtClean="0"/>
              <a:t> NEW angehakt sein</a:t>
            </a:r>
            <a:endParaRPr lang="de-AT" dirty="0"/>
          </a:p>
          <a:p>
            <a:pPr marL="0" indent="0">
              <a:buNone/>
            </a:pP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1843874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Datenbank</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err="1" smtClean="0"/>
              <a:t>SQLite</a:t>
            </a:r>
            <a:r>
              <a:rPr lang="de-AT" dirty="0" smtClean="0"/>
              <a:t> DB</a:t>
            </a:r>
          </a:p>
          <a:p>
            <a:r>
              <a:rPr lang="de-AT" dirty="0" smtClean="0"/>
              <a:t>Kann z.B. mit dem Firefox </a:t>
            </a:r>
            <a:r>
              <a:rPr lang="de-AT" dirty="0" err="1" smtClean="0"/>
              <a:t>Plugin</a:t>
            </a:r>
            <a:r>
              <a:rPr lang="de-AT" dirty="0" smtClean="0"/>
              <a:t> </a:t>
            </a:r>
            <a:r>
              <a:rPr lang="de-AT" dirty="0" err="1" smtClean="0"/>
              <a:t>SQLite</a:t>
            </a:r>
            <a:r>
              <a:rPr lang="de-AT" dirty="0" smtClean="0"/>
              <a:t> Manager angeschaut werden</a:t>
            </a:r>
          </a:p>
          <a:p>
            <a:r>
              <a:rPr lang="de-AT" dirty="0" err="1" smtClean="0"/>
              <a:t>rControl</a:t>
            </a:r>
            <a:r>
              <a:rPr lang="de-AT" dirty="0" smtClean="0"/>
              <a:t> Table für </a:t>
            </a:r>
            <a:r>
              <a:rPr lang="de-AT" dirty="0" err="1" smtClean="0"/>
              <a:t>Diff</a:t>
            </a:r>
            <a:endParaRPr lang="de-AT" dirty="0" smtClean="0"/>
          </a:p>
          <a:p>
            <a:r>
              <a:rPr lang="de-AT" dirty="0" smtClean="0"/>
              <a:t>Alle Tabellen werden vom Parser </a:t>
            </a:r>
            <a:r>
              <a:rPr lang="de-AT" dirty="0" err="1" smtClean="0"/>
              <a:t>befüllt</a:t>
            </a:r>
            <a:endParaRPr lang="de-AT" dirty="0" smtClean="0"/>
          </a:p>
          <a:p>
            <a:pPr lvl="1"/>
            <a:r>
              <a:rPr lang="de-AT" dirty="0" smtClean="0"/>
              <a:t>Ausnahmen: </a:t>
            </a:r>
            <a:r>
              <a:rPr lang="de-AT" dirty="0" err="1" smtClean="0"/>
              <a:t>rControl</a:t>
            </a:r>
            <a:r>
              <a:rPr lang="de-AT" dirty="0" smtClean="0"/>
              <a:t> (teilweise) und </a:t>
            </a:r>
            <a:r>
              <a:rPr lang="de-AT" dirty="0" err="1" smtClean="0"/>
              <a:t>neighborship</a:t>
            </a:r>
            <a:endParaRPr lang="de-AT" dirty="0"/>
          </a:p>
          <a:p>
            <a:pPr marL="0" indent="0">
              <a:buNone/>
            </a:pP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pic>
        <p:nvPicPr>
          <p:cNvPr id="2050" name="Picture 2" descr="http://spoerr.org/wktools/mapperDoc/wkm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2802791"/>
            <a:ext cx="2833200" cy="397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03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Überblick</a:t>
            </a:r>
            <a:endParaRPr lang="de-AT" b="1" dirty="0">
              <a:solidFill>
                <a:srgbClr val="000099"/>
              </a:solidFill>
              <a:latin typeface="Courier New" panose="02070309020205020404" pitchFamily="49" charset="0"/>
              <a:cs typeface="Courier New" panose="02070309020205020404" pitchFamily="49" charset="0"/>
            </a:endParaRPr>
          </a:p>
        </p:txBody>
      </p:sp>
      <p:sp>
        <p:nvSpPr>
          <p:cNvPr id="3" name="Inhaltsplatzhalter 2"/>
          <p:cNvSpPr>
            <a:spLocks noGrp="1"/>
          </p:cNvSpPr>
          <p:nvPr>
            <p:ph idx="1"/>
          </p:nvPr>
        </p:nvSpPr>
        <p:spPr/>
        <p:txBody>
          <a:bodyPr/>
          <a:lstStyle/>
          <a:p>
            <a:r>
              <a:rPr lang="de-AT" dirty="0" smtClean="0"/>
              <a:t>Schnell einsetzbar </a:t>
            </a:r>
          </a:p>
          <a:p>
            <a:pPr lvl="1"/>
            <a:r>
              <a:rPr lang="de-AT" dirty="0" smtClean="0"/>
              <a:t>Ohne Installation</a:t>
            </a:r>
          </a:p>
          <a:p>
            <a:pPr lvl="1"/>
            <a:r>
              <a:rPr lang="de-AT" dirty="0" smtClean="0"/>
              <a:t>Ohne Änderungen am Kundennetzwerk, um Zugriff auf die Geräte zu erhalten -&gt; Daher kein SNMP</a:t>
            </a:r>
          </a:p>
          <a:p>
            <a:r>
              <a:rPr lang="de-AT" dirty="0" smtClean="0"/>
              <a:t>Flexibel</a:t>
            </a:r>
          </a:p>
          <a:p>
            <a:r>
              <a:rPr lang="de-AT" dirty="0" smtClean="0"/>
              <a:t>Keine </a:t>
            </a:r>
            <a:r>
              <a:rPr lang="de-AT" smtClean="0"/>
              <a:t>versteckten </a:t>
            </a:r>
            <a:r>
              <a:rPr lang="de-AT" smtClean="0"/>
              <a:t>Abfragen/Funktionen</a:t>
            </a:r>
            <a:endParaRPr lang="de-AT" dirty="0" smtClean="0"/>
          </a:p>
          <a:p>
            <a:r>
              <a:rPr lang="de-AT" dirty="0" smtClean="0"/>
              <a:t>Freeware (Windows; inoffiziell Linux, da eingeschränkt)</a:t>
            </a:r>
          </a:p>
          <a:p>
            <a:r>
              <a:rPr lang="de-AT" dirty="0" smtClean="0"/>
              <a:t>Download und Doku: </a:t>
            </a:r>
            <a:r>
              <a:rPr lang="de-AT" dirty="0" smtClean="0">
                <a:hlinkClick r:id="rId2"/>
              </a:rPr>
              <a:t>www.spoerr.org/wktools</a:t>
            </a:r>
            <a:endParaRPr lang="de-AT" dirty="0" smtClean="0"/>
          </a:p>
          <a:p>
            <a:pPr marL="0" indent="0">
              <a:buNone/>
            </a:pPr>
            <a:endParaRPr lang="de-AT"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199974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Host Search</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Zum Feststellen, auf welchem </a:t>
            </a:r>
            <a:r>
              <a:rPr lang="de-AT" dirty="0" err="1" smtClean="0"/>
              <a:t>Switchport</a:t>
            </a:r>
            <a:r>
              <a:rPr lang="de-AT" dirty="0" smtClean="0"/>
              <a:t> ein Endgerät angebunden ist</a:t>
            </a:r>
          </a:p>
          <a:p>
            <a:r>
              <a:rPr lang="de-AT" dirty="0" smtClean="0"/>
              <a:t>Start per       Button</a:t>
            </a:r>
          </a:p>
          <a:p>
            <a:r>
              <a:rPr lang="de-AT" dirty="0" smtClean="0"/>
              <a:t>Importieren der OUI DB per </a:t>
            </a:r>
          </a:p>
          <a:p>
            <a:r>
              <a:rPr lang="de-AT" dirty="0" smtClean="0"/>
              <a:t>Suche aufgrund von</a:t>
            </a:r>
          </a:p>
          <a:p>
            <a:pPr lvl="1"/>
            <a:r>
              <a:rPr lang="de-AT" dirty="0" smtClean="0"/>
              <a:t>MAC Adresse</a:t>
            </a:r>
          </a:p>
          <a:p>
            <a:pPr lvl="1"/>
            <a:r>
              <a:rPr lang="de-AT" dirty="0" smtClean="0"/>
              <a:t>IP Adresse</a:t>
            </a:r>
          </a:p>
          <a:p>
            <a:pPr lvl="1"/>
            <a:r>
              <a:rPr lang="de-AT" dirty="0" smtClean="0"/>
              <a:t>Switch/Port</a:t>
            </a:r>
          </a:p>
          <a:p>
            <a:r>
              <a:rPr lang="de-AT" dirty="0" smtClean="0"/>
              <a:t>Mit </a:t>
            </a:r>
            <a:r>
              <a:rPr lang="de-AT" dirty="0" err="1" smtClean="0"/>
              <a:t>History</a:t>
            </a:r>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pic>
        <p:nvPicPr>
          <p:cNvPr id="3" name="Grafik 2"/>
          <p:cNvPicPr>
            <a:picLocks noChangeAspect="1"/>
          </p:cNvPicPr>
          <p:nvPr/>
        </p:nvPicPr>
        <p:blipFill>
          <a:blip r:embed="rId3"/>
          <a:stretch>
            <a:fillRect/>
          </a:stretch>
        </p:blipFill>
        <p:spPr>
          <a:xfrm>
            <a:off x="7020560" y="2383782"/>
            <a:ext cx="3850640" cy="4050874"/>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360" y="2744946"/>
            <a:ext cx="406400" cy="406400"/>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560" y="3235960"/>
            <a:ext cx="406400" cy="406400"/>
          </a:xfrm>
          <a:prstGeom prst="rect">
            <a:avLst/>
          </a:prstGeom>
        </p:spPr>
      </p:pic>
    </p:spTree>
    <p:extLst>
      <p:ext uri="{BB962C8B-B14F-4D97-AF65-F5344CB8AC3E}">
        <p14:creationId xmlns:p14="http://schemas.microsoft.com/office/powerpoint/2010/main" val="3156546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Beispiel</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a:t>NTS Innsbruck mit Mapper Template mit</a:t>
            </a:r>
          </a:p>
          <a:p>
            <a:pPr lvl="1"/>
            <a:r>
              <a:rPr lang="de-AT" dirty="0" err="1"/>
              <a:t>Catalyst</a:t>
            </a:r>
            <a:r>
              <a:rPr lang="de-AT" dirty="0"/>
              <a:t> Switches</a:t>
            </a:r>
          </a:p>
          <a:p>
            <a:pPr lvl="1"/>
            <a:r>
              <a:rPr lang="de-AT" dirty="0"/>
              <a:t>IOS Router</a:t>
            </a:r>
          </a:p>
          <a:p>
            <a:pPr lvl="1"/>
            <a:r>
              <a:rPr lang="de-AT" dirty="0"/>
              <a:t>Nexus 1k</a:t>
            </a:r>
          </a:p>
          <a:p>
            <a:pPr lvl="1"/>
            <a:r>
              <a:rPr lang="de-AT" dirty="0"/>
              <a:t>ASA</a:t>
            </a:r>
          </a:p>
          <a:p>
            <a:pPr lvl="1"/>
            <a:r>
              <a:rPr lang="de-AT" dirty="0"/>
              <a:t>IP </a:t>
            </a:r>
            <a:r>
              <a:rPr lang="de-AT" dirty="0" err="1" smtClean="0"/>
              <a:t>Phones</a:t>
            </a:r>
            <a:endParaRPr lang="de-AT" dirty="0"/>
          </a:p>
          <a:p>
            <a:r>
              <a:rPr lang="de-AT" dirty="0" err="1" smtClean="0"/>
              <a:t>SQLite</a:t>
            </a:r>
            <a:r>
              <a:rPr lang="de-AT" dirty="0" smtClean="0"/>
              <a:t> Browser mit generierter DB</a:t>
            </a:r>
            <a:endParaRPr lang="de-AT"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1124095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err="1" smtClean="0">
                <a:solidFill>
                  <a:srgbClr val="000099"/>
                </a:solidFill>
                <a:latin typeface="Courier New" panose="02070309020205020404" pitchFamily="49" charset="0"/>
                <a:cs typeface="Courier New" panose="02070309020205020404" pitchFamily="49" charset="0"/>
              </a:rPr>
              <a:t>HowTo</a:t>
            </a:r>
            <a:r>
              <a:rPr lang="de-AT" b="1" dirty="0" smtClean="0">
                <a:solidFill>
                  <a:srgbClr val="000099"/>
                </a:solidFill>
                <a:latin typeface="Courier New" panose="02070309020205020404" pitchFamily="49" charset="0"/>
                <a:cs typeface="Courier New" panose="02070309020205020404" pitchFamily="49" charset="0"/>
              </a:rPr>
              <a:t> und weitere Beispiele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hlinkClick r:id="rId2"/>
              </a:rPr>
              <a:t>http://spoerr.org/wktools/wkmHowTo.html</a:t>
            </a:r>
            <a:endParaRPr lang="de-AT" dirty="0" smtClean="0"/>
          </a:p>
          <a:p>
            <a:endParaRPr lang="de-AT"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0" y="6300000"/>
            <a:ext cx="416560" cy="416560"/>
          </a:xfrm>
          <a:prstGeom prst="rect">
            <a:avLst/>
          </a:prstGeom>
        </p:spPr>
      </p:pic>
    </p:spTree>
    <p:extLst>
      <p:ext uri="{BB962C8B-B14F-4D97-AF65-F5344CB8AC3E}">
        <p14:creationId xmlns:p14="http://schemas.microsoft.com/office/powerpoint/2010/main" val="41203368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err="1" smtClean="0">
                <a:solidFill>
                  <a:srgbClr val="000099"/>
                </a:solidFill>
                <a:latin typeface="Courier New" panose="02070309020205020404" pitchFamily="49" charset="0"/>
                <a:cs typeface="Courier New" panose="02070309020205020404" pitchFamily="49" charset="0"/>
              </a:rPr>
              <a:t>ConfigMaker</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5149775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Überblick</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err="1" smtClean="0"/>
              <a:t>Configs</a:t>
            </a:r>
            <a:r>
              <a:rPr lang="de-AT" dirty="0" smtClean="0"/>
              <a:t> bzw. Textfiles generieren</a:t>
            </a:r>
          </a:p>
          <a:p>
            <a:r>
              <a:rPr lang="de-AT" dirty="0" smtClean="0"/>
              <a:t>Basis:</a:t>
            </a:r>
            <a:endParaRPr lang="de-AT" dirty="0" smtClean="0"/>
          </a:p>
          <a:p>
            <a:pPr lvl="1"/>
            <a:r>
              <a:rPr lang="de-AT" dirty="0" smtClean="0"/>
              <a:t>Template File mit Platzhalter für variable Werte</a:t>
            </a:r>
            <a:endParaRPr lang="de-AT" dirty="0" smtClean="0"/>
          </a:p>
          <a:p>
            <a:pPr lvl="1"/>
            <a:r>
              <a:rPr lang="de-AT" dirty="0" err="1"/>
              <a:t>c</a:t>
            </a:r>
            <a:r>
              <a:rPr lang="de-AT" dirty="0" err="1" smtClean="0"/>
              <a:t>sv</a:t>
            </a:r>
            <a:r>
              <a:rPr lang="de-AT" dirty="0" smtClean="0"/>
              <a:t> File mit den Werten für die Platzhalter</a:t>
            </a:r>
            <a:endParaRPr lang="de-AT" dirty="0" smtClean="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0515617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4" name="Grafik 3"/>
          <p:cNvPicPr>
            <a:picLocks noChangeAspect="1"/>
          </p:cNvPicPr>
          <p:nvPr/>
        </p:nvPicPr>
        <p:blipFill>
          <a:blip r:embed="rId3"/>
          <a:stretch>
            <a:fillRect/>
          </a:stretch>
        </p:blipFill>
        <p:spPr>
          <a:xfrm>
            <a:off x="1577009" y="1497337"/>
            <a:ext cx="8743536" cy="5002232"/>
          </a:xfrm>
          <a:prstGeom prst="rect">
            <a:avLst/>
          </a:prstGeom>
        </p:spPr>
      </p:pic>
      <p:sp>
        <p:nvSpPr>
          <p:cNvPr id="8" name="Rechteck 7"/>
          <p:cNvSpPr/>
          <p:nvPr/>
        </p:nvSpPr>
        <p:spPr>
          <a:xfrm>
            <a:off x="5068957" y="2110408"/>
            <a:ext cx="5251588" cy="29519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Legende mit Pfeil nach unten 8"/>
          <p:cNvSpPr/>
          <p:nvPr/>
        </p:nvSpPr>
        <p:spPr>
          <a:xfrm>
            <a:off x="6793624" y="1544948"/>
            <a:ext cx="2509520" cy="711200"/>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Daten File</a:t>
            </a:r>
            <a:endParaRPr lang="de-AT" dirty="0">
              <a:solidFill>
                <a:schemeClr val="tx1"/>
              </a:solidFill>
            </a:endParaRPr>
          </a:p>
        </p:txBody>
      </p:sp>
    </p:spTree>
    <p:extLst>
      <p:ext uri="{BB962C8B-B14F-4D97-AF65-F5344CB8AC3E}">
        <p14:creationId xmlns:p14="http://schemas.microsoft.com/office/powerpoint/2010/main" val="3835790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Template 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Platzhalter dürfen keines dieser Zeichen beinhalten und sie müssen mit einem solchen Zeichen voneinander getrennt sein:</a:t>
            </a:r>
          </a:p>
          <a:p>
            <a:pPr lvl="1"/>
            <a:r>
              <a:rPr lang="de-AT" dirty="0">
                <a:latin typeface="Courier New" panose="02070309020205020404" pitchFamily="49" charset="0"/>
                <a:cs typeface="Courier New" panose="02070309020205020404" pitchFamily="49" charset="0"/>
              </a:rPr>
              <a:t>CR SPACE /,.;:_-\|()[]{}&lt;&gt;</a:t>
            </a:r>
            <a:endParaRPr lang="de-AT" dirty="0" smtClean="0">
              <a:latin typeface="Courier New" panose="02070309020205020404" pitchFamily="49" charset="0"/>
              <a:cs typeface="Courier New" panose="02070309020205020404" pitchFamily="49" charset="0"/>
            </a:endParaRPr>
          </a:p>
          <a:p>
            <a:r>
              <a:rPr lang="de-AT" dirty="0" smtClean="0"/>
              <a:t>Beispiel:</a:t>
            </a:r>
          </a:p>
          <a:p>
            <a:pPr marL="457200" lvl="1" indent="0">
              <a:buNone/>
            </a:pPr>
            <a:r>
              <a:rPr lang="de-AT" sz="1200" dirty="0" err="1">
                <a:latin typeface="Courier New" panose="02070309020205020404" pitchFamily="49" charset="0"/>
                <a:cs typeface="Courier New" panose="02070309020205020404" pitchFamily="49" charset="0"/>
              </a:rPr>
              <a:t>hostname</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hostname</a:t>
            </a:r>
            <a:r>
              <a:rPr lang="de-AT" sz="1200" dirty="0">
                <a:latin typeface="Courier New" panose="02070309020205020404" pitchFamily="49" charset="0"/>
                <a:cs typeface="Courier New" panose="02070309020205020404" pitchFamily="49" charset="0"/>
              </a:rPr>
              <a:t>;</a:t>
            </a:r>
          </a:p>
          <a:p>
            <a:pPr marL="457200" lvl="1" indent="0">
              <a:buNone/>
            </a:pPr>
            <a:r>
              <a:rPr lang="de-AT" sz="1200" dirty="0">
                <a:latin typeface="Courier New" panose="02070309020205020404" pitchFamily="49" charset="0"/>
                <a:cs typeface="Courier New" panose="02070309020205020404" pitchFamily="49" charset="0"/>
              </a:rPr>
              <a:t>!</a:t>
            </a:r>
          </a:p>
          <a:p>
            <a:pPr marL="457200" lvl="1" indent="0">
              <a:buNone/>
            </a:pPr>
            <a:r>
              <a:rPr lang="de-AT" sz="1200" dirty="0" err="1">
                <a:latin typeface="Courier New" panose="02070309020205020404" pitchFamily="49" charset="0"/>
                <a:cs typeface="Courier New" panose="02070309020205020404" pitchFamily="49" charset="0"/>
              </a:rPr>
              <a:t>interface</a:t>
            </a:r>
            <a:r>
              <a:rPr lang="de-AT" sz="1200" dirty="0">
                <a:latin typeface="Courier New" panose="02070309020205020404" pitchFamily="49" charset="0"/>
                <a:cs typeface="Courier New" panose="02070309020205020404" pitchFamily="49" charset="0"/>
              </a:rPr>
              <a:t> Loopback0</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ip</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address</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lip</a:t>
            </a:r>
            <a:r>
              <a:rPr lang="de-AT" sz="1200" dirty="0">
                <a:latin typeface="Courier New" panose="02070309020205020404" pitchFamily="49" charset="0"/>
                <a:cs typeface="Courier New" panose="02070309020205020404" pitchFamily="49" charset="0"/>
              </a:rPr>
              <a:t>; 255.255.255.0</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no</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shutdown</a:t>
            </a:r>
            <a:endParaRPr lang="de-AT" sz="1200" dirty="0">
              <a:latin typeface="Courier New" panose="02070309020205020404" pitchFamily="49" charset="0"/>
              <a:cs typeface="Courier New" panose="02070309020205020404" pitchFamily="49" charset="0"/>
            </a:endParaRPr>
          </a:p>
          <a:p>
            <a:pPr marL="457200" lvl="1" indent="0">
              <a:buNone/>
            </a:pPr>
            <a:r>
              <a:rPr lang="de-AT" sz="1200" dirty="0">
                <a:latin typeface="Courier New" panose="02070309020205020404" pitchFamily="49" charset="0"/>
                <a:cs typeface="Courier New" panose="02070309020205020404" pitchFamily="49" charset="0"/>
              </a:rPr>
              <a:t>!</a:t>
            </a:r>
          </a:p>
          <a:p>
            <a:pPr marL="457200" lvl="1" indent="0">
              <a:buNone/>
            </a:pPr>
            <a:r>
              <a:rPr lang="de-AT" sz="1200" dirty="0" err="1">
                <a:latin typeface="Courier New" panose="02070309020205020404" pitchFamily="49" charset="0"/>
                <a:cs typeface="Courier New" panose="02070309020205020404" pitchFamily="49" charset="0"/>
              </a:rPr>
              <a:t>interface</a:t>
            </a:r>
            <a:r>
              <a:rPr lang="de-AT" sz="1200" dirty="0">
                <a:latin typeface="Courier New" panose="02070309020205020404" pitchFamily="49" charset="0"/>
                <a:cs typeface="Courier New" panose="02070309020205020404" pitchFamily="49" charset="0"/>
              </a:rPr>
              <a:t> Serial0.$dlci; </a:t>
            </a:r>
            <a:r>
              <a:rPr lang="de-AT" sz="1200" dirty="0" err="1">
                <a:latin typeface="Courier New" panose="02070309020205020404" pitchFamily="49" charset="0"/>
                <a:cs typeface="Courier New" panose="02070309020205020404" pitchFamily="49" charset="0"/>
              </a:rPr>
              <a:t>point</a:t>
            </a:r>
            <a:r>
              <a:rPr lang="de-AT" sz="1200" dirty="0">
                <a:latin typeface="Courier New" panose="02070309020205020404" pitchFamily="49" charset="0"/>
                <a:cs typeface="Courier New" panose="02070309020205020404" pitchFamily="49" charset="0"/>
              </a:rPr>
              <a:t>-</a:t>
            </a:r>
            <a:r>
              <a:rPr lang="de-AT" sz="1200" dirty="0" err="1">
                <a:latin typeface="Courier New" panose="02070309020205020404" pitchFamily="49" charset="0"/>
                <a:cs typeface="Courier New" panose="02070309020205020404" pitchFamily="49" charset="0"/>
              </a:rPr>
              <a:t>to</a:t>
            </a:r>
            <a:r>
              <a:rPr lang="de-AT" sz="1200" dirty="0">
                <a:latin typeface="Courier New" panose="02070309020205020404" pitchFamily="49" charset="0"/>
                <a:cs typeface="Courier New" panose="02070309020205020404" pitchFamily="49" charset="0"/>
              </a:rPr>
              <a:t>-point</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descr</a:t>
            </a:r>
            <a:r>
              <a:rPr lang="de-AT" sz="1200" dirty="0">
                <a:latin typeface="Courier New" panose="02070309020205020404" pitchFamily="49" charset="0"/>
                <a:cs typeface="Courier New" panose="02070309020205020404" pitchFamily="49" charset="0"/>
              </a:rPr>
              <a:t> $teil1;$teil2;</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ip</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address</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sip</a:t>
            </a:r>
            <a:r>
              <a:rPr lang="de-AT" sz="1200" dirty="0">
                <a:latin typeface="Courier New" panose="02070309020205020404" pitchFamily="49" charset="0"/>
                <a:cs typeface="Courier New" panose="02070309020205020404" pitchFamily="49" charset="0"/>
              </a:rPr>
              <a:t>; 255.255.255.252</a:t>
            </a:r>
          </a:p>
          <a:p>
            <a:pPr marL="457200" lvl="1" indent="0">
              <a:buNone/>
            </a:pPr>
            <a:r>
              <a:rPr lang="de-AT" sz="1200" dirty="0">
                <a:latin typeface="Courier New" panose="02070309020205020404" pitchFamily="49" charset="0"/>
                <a:cs typeface="Courier New" panose="02070309020205020404" pitchFamily="49" charset="0"/>
              </a:rPr>
              <a:t> frame-</a:t>
            </a:r>
            <a:r>
              <a:rPr lang="de-AT" sz="1200" dirty="0" err="1">
                <a:latin typeface="Courier New" panose="02070309020205020404" pitchFamily="49" charset="0"/>
                <a:cs typeface="Courier New" panose="02070309020205020404" pitchFamily="49" charset="0"/>
              </a:rPr>
              <a:t>relay</a:t>
            </a:r>
            <a:r>
              <a:rPr lang="de-AT" sz="1200" dirty="0">
                <a:latin typeface="Courier New" panose="02070309020205020404" pitchFamily="49" charset="0"/>
                <a:cs typeface="Courier New" panose="02070309020205020404" pitchFamily="49" charset="0"/>
              </a:rPr>
              <a:t> interface-</a:t>
            </a:r>
            <a:r>
              <a:rPr lang="de-AT" sz="1200" dirty="0" err="1">
                <a:latin typeface="Courier New" panose="02070309020205020404" pitchFamily="49" charset="0"/>
                <a:cs typeface="Courier New" panose="02070309020205020404" pitchFamily="49" charset="0"/>
              </a:rPr>
              <a:t>dlci</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dlci</a:t>
            </a:r>
            <a:r>
              <a:rPr lang="de-AT" sz="1200" dirty="0">
                <a:latin typeface="Courier New" panose="02070309020205020404" pitchFamily="49" charset="0"/>
                <a:cs typeface="Courier New" panose="02070309020205020404" pitchFamily="49" charset="0"/>
              </a:rPr>
              <a:t>; IETF</a:t>
            </a:r>
          </a:p>
          <a:p>
            <a:pPr marL="457200" lvl="1" indent="0">
              <a:buNone/>
            </a:pPr>
            <a:r>
              <a:rPr lang="de-AT" sz="1200" dirty="0">
                <a:latin typeface="Courier New" panose="02070309020205020404" pitchFamily="49" charset="0"/>
                <a:cs typeface="Courier New" panose="02070309020205020404" pitchFamily="49" charset="0"/>
              </a:rPr>
              <a:t>!</a:t>
            </a:r>
            <a:endParaRPr lang="de-AT" sz="1200" dirty="0" smtClean="0">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4108127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Template 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Platzhalter dürfen keines dieser Zeichen beinhalten und sie müssen mit einem solchen Zeichen voneinander getrennt sein:</a:t>
            </a:r>
          </a:p>
          <a:p>
            <a:pPr lvl="1"/>
            <a:r>
              <a:rPr lang="de-AT" dirty="0">
                <a:latin typeface="Courier New" panose="02070309020205020404" pitchFamily="49" charset="0"/>
                <a:cs typeface="Courier New" panose="02070309020205020404" pitchFamily="49" charset="0"/>
              </a:rPr>
              <a:t>CR SPACE /,.;:_-\|()[]{}&lt;&gt;</a:t>
            </a:r>
            <a:endParaRPr lang="de-AT" dirty="0" smtClean="0">
              <a:latin typeface="Courier New" panose="02070309020205020404" pitchFamily="49" charset="0"/>
              <a:cs typeface="Courier New" panose="02070309020205020404" pitchFamily="49" charset="0"/>
            </a:endParaRPr>
          </a:p>
          <a:p>
            <a:r>
              <a:rPr lang="de-AT" dirty="0" smtClean="0"/>
              <a:t>Beispiel:</a:t>
            </a:r>
          </a:p>
          <a:p>
            <a:pPr marL="457200" lvl="1" indent="0">
              <a:buNone/>
            </a:pPr>
            <a:r>
              <a:rPr lang="de-AT" sz="1200" dirty="0" err="1">
                <a:latin typeface="Courier New" panose="02070309020205020404" pitchFamily="49" charset="0"/>
                <a:cs typeface="Courier New" panose="02070309020205020404" pitchFamily="49" charset="0"/>
              </a:rPr>
              <a:t>hostname</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hostname</a:t>
            </a:r>
            <a:r>
              <a:rPr lang="de-AT" sz="1200" dirty="0">
                <a:latin typeface="Courier New" panose="02070309020205020404" pitchFamily="49" charset="0"/>
                <a:cs typeface="Courier New" panose="02070309020205020404" pitchFamily="49" charset="0"/>
              </a:rPr>
              <a:t>;</a:t>
            </a:r>
          </a:p>
          <a:p>
            <a:pPr marL="457200" lvl="1" indent="0">
              <a:buNone/>
            </a:pPr>
            <a:r>
              <a:rPr lang="de-AT" sz="1200" dirty="0">
                <a:latin typeface="Courier New" panose="02070309020205020404" pitchFamily="49" charset="0"/>
                <a:cs typeface="Courier New" panose="02070309020205020404" pitchFamily="49" charset="0"/>
              </a:rPr>
              <a:t>!</a:t>
            </a:r>
          </a:p>
          <a:p>
            <a:pPr marL="457200" lvl="1" indent="0">
              <a:buNone/>
            </a:pPr>
            <a:r>
              <a:rPr lang="de-AT" sz="1200" dirty="0" err="1">
                <a:latin typeface="Courier New" panose="02070309020205020404" pitchFamily="49" charset="0"/>
                <a:cs typeface="Courier New" panose="02070309020205020404" pitchFamily="49" charset="0"/>
              </a:rPr>
              <a:t>interface</a:t>
            </a:r>
            <a:r>
              <a:rPr lang="de-AT" sz="1200" dirty="0">
                <a:latin typeface="Courier New" panose="02070309020205020404" pitchFamily="49" charset="0"/>
                <a:cs typeface="Courier New" panose="02070309020205020404" pitchFamily="49" charset="0"/>
              </a:rPr>
              <a:t> Loopback0</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ip</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address</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lip</a:t>
            </a:r>
            <a:r>
              <a:rPr lang="de-AT" sz="1200" dirty="0">
                <a:latin typeface="Courier New" panose="02070309020205020404" pitchFamily="49" charset="0"/>
                <a:cs typeface="Courier New" panose="02070309020205020404" pitchFamily="49" charset="0"/>
              </a:rPr>
              <a:t>; 255.255.255.0</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no</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shutdown</a:t>
            </a:r>
            <a:endParaRPr lang="de-AT" sz="1200" dirty="0">
              <a:latin typeface="Courier New" panose="02070309020205020404" pitchFamily="49" charset="0"/>
              <a:cs typeface="Courier New" panose="02070309020205020404" pitchFamily="49" charset="0"/>
            </a:endParaRPr>
          </a:p>
          <a:p>
            <a:pPr marL="457200" lvl="1" indent="0">
              <a:buNone/>
            </a:pPr>
            <a:r>
              <a:rPr lang="de-AT" sz="1200" dirty="0">
                <a:latin typeface="Courier New" panose="02070309020205020404" pitchFamily="49" charset="0"/>
                <a:cs typeface="Courier New" panose="02070309020205020404" pitchFamily="49" charset="0"/>
              </a:rPr>
              <a:t>!</a:t>
            </a:r>
          </a:p>
          <a:p>
            <a:pPr marL="457200" lvl="1" indent="0">
              <a:buNone/>
            </a:pPr>
            <a:r>
              <a:rPr lang="de-AT" sz="1200" dirty="0" err="1">
                <a:latin typeface="Courier New" panose="02070309020205020404" pitchFamily="49" charset="0"/>
                <a:cs typeface="Courier New" panose="02070309020205020404" pitchFamily="49" charset="0"/>
              </a:rPr>
              <a:t>interface</a:t>
            </a:r>
            <a:r>
              <a:rPr lang="de-AT" sz="1200" dirty="0">
                <a:latin typeface="Courier New" panose="02070309020205020404" pitchFamily="49" charset="0"/>
                <a:cs typeface="Courier New" panose="02070309020205020404" pitchFamily="49" charset="0"/>
              </a:rPr>
              <a:t> Serial0.$dlci; </a:t>
            </a:r>
            <a:r>
              <a:rPr lang="de-AT" sz="1200" dirty="0" err="1">
                <a:latin typeface="Courier New" panose="02070309020205020404" pitchFamily="49" charset="0"/>
                <a:cs typeface="Courier New" panose="02070309020205020404" pitchFamily="49" charset="0"/>
              </a:rPr>
              <a:t>point</a:t>
            </a:r>
            <a:r>
              <a:rPr lang="de-AT" sz="1200" dirty="0">
                <a:latin typeface="Courier New" panose="02070309020205020404" pitchFamily="49" charset="0"/>
                <a:cs typeface="Courier New" panose="02070309020205020404" pitchFamily="49" charset="0"/>
              </a:rPr>
              <a:t>-</a:t>
            </a:r>
            <a:r>
              <a:rPr lang="de-AT" sz="1200" dirty="0" err="1">
                <a:latin typeface="Courier New" panose="02070309020205020404" pitchFamily="49" charset="0"/>
                <a:cs typeface="Courier New" panose="02070309020205020404" pitchFamily="49" charset="0"/>
              </a:rPr>
              <a:t>to</a:t>
            </a:r>
            <a:r>
              <a:rPr lang="de-AT" sz="1200" dirty="0">
                <a:latin typeface="Courier New" panose="02070309020205020404" pitchFamily="49" charset="0"/>
                <a:cs typeface="Courier New" panose="02070309020205020404" pitchFamily="49" charset="0"/>
              </a:rPr>
              <a:t>-point</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descr</a:t>
            </a:r>
            <a:r>
              <a:rPr lang="de-AT" sz="1200" dirty="0">
                <a:latin typeface="Courier New" panose="02070309020205020404" pitchFamily="49" charset="0"/>
                <a:cs typeface="Courier New" panose="02070309020205020404" pitchFamily="49" charset="0"/>
              </a:rPr>
              <a:t> $teil1;$teil2;</a:t>
            </a:r>
          </a:p>
          <a:p>
            <a:pPr marL="457200" lvl="1" indent="0">
              <a:buNone/>
            </a:pP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ip</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address</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sip</a:t>
            </a:r>
            <a:r>
              <a:rPr lang="de-AT" sz="1200" dirty="0">
                <a:latin typeface="Courier New" panose="02070309020205020404" pitchFamily="49" charset="0"/>
                <a:cs typeface="Courier New" panose="02070309020205020404" pitchFamily="49" charset="0"/>
              </a:rPr>
              <a:t>; 255.255.255.252</a:t>
            </a:r>
          </a:p>
          <a:p>
            <a:pPr marL="457200" lvl="1" indent="0">
              <a:buNone/>
            </a:pPr>
            <a:r>
              <a:rPr lang="de-AT" sz="1200" dirty="0">
                <a:latin typeface="Courier New" panose="02070309020205020404" pitchFamily="49" charset="0"/>
                <a:cs typeface="Courier New" panose="02070309020205020404" pitchFamily="49" charset="0"/>
              </a:rPr>
              <a:t> frame-</a:t>
            </a:r>
            <a:r>
              <a:rPr lang="de-AT" sz="1200" dirty="0" err="1">
                <a:latin typeface="Courier New" panose="02070309020205020404" pitchFamily="49" charset="0"/>
                <a:cs typeface="Courier New" panose="02070309020205020404" pitchFamily="49" charset="0"/>
              </a:rPr>
              <a:t>relay</a:t>
            </a:r>
            <a:r>
              <a:rPr lang="de-AT" sz="1200" dirty="0">
                <a:latin typeface="Courier New" panose="02070309020205020404" pitchFamily="49" charset="0"/>
                <a:cs typeface="Courier New" panose="02070309020205020404" pitchFamily="49" charset="0"/>
              </a:rPr>
              <a:t> interface-</a:t>
            </a:r>
            <a:r>
              <a:rPr lang="de-AT" sz="1200" dirty="0" err="1">
                <a:latin typeface="Courier New" panose="02070309020205020404" pitchFamily="49" charset="0"/>
                <a:cs typeface="Courier New" panose="02070309020205020404" pitchFamily="49" charset="0"/>
              </a:rPr>
              <a:t>dlci</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dlci</a:t>
            </a:r>
            <a:r>
              <a:rPr lang="de-AT" sz="1200" dirty="0">
                <a:latin typeface="Courier New" panose="02070309020205020404" pitchFamily="49" charset="0"/>
                <a:cs typeface="Courier New" panose="02070309020205020404" pitchFamily="49" charset="0"/>
              </a:rPr>
              <a:t>; IETF</a:t>
            </a:r>
          </a:p>
          <a:p>
            <a:pPr marL="457200" lvl="1" indent="0">
              <a:buNone/>
            </a:pPr>
            <a:r>
              <a:rPr lang="de-AT" sz="1200" dirty="0">
                <a:latin typeface="Courier New" panose="02070309020205020404" pitchFamily="49" charset="0"/>
                <a:cs typeface="Courier New" panose="02070309020205020404" pitchFamily="49" charset="0"/>
              </a:rPr>
              <a:t>!</a:t>
            </a:r>
            <a:endParaRPr lang="de-AT" sz="1200" dirty="0" smtClean="0">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1817281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Daten File</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err="1" smtClean="0"/>
              <a:t>Csv</a:t>
            </a:r>
            <a:r>
              <a:rPr lang="de-AT" dirty="0" smtClean="0"/>
              <a:t> File mit den Werten für die Platzhalter</a:t>
            </a:r>
            <a:endParaRPr lang="de-AT" dirty="0" smtClean="0">
              <a:latin typeface="Courier New" panose="02070309020205020404" pitchFamily="49" charset="0"/>
              <a:cs typeface="Courier New" panose="02070309020205020404" pitchFamily="49" charset="0"/>
            </a:endParaRPr>
          </a:p>
          <a:p>
            <a:r>
              <a:rPr lang="de-AT" dirty="0"/>
              <a:t>Aller</a:t>
            </a:r>
            <a:r>
              <a:rPr lang="de-AT" dirty="0" smtClean="0"/>
              <a:t> </a:t>
            </a:r>
            <a:r>
              <a:rPr lang="de-AT" dirty="0"/>
              <a:t>erstes Zeichen definiert den Platzhalter </a:t>
            </a:r>
            <a:r>
              <a:rPr lang="de-AT" dirty="0" smtClean="0"/>
              <a:t>Identifier</a:t>
            </a:r>
            <a:r>
              <a:rPr lang="de-AT" dirty="0"/>
              <a:t>; </a:t>
            </a:r>
            <a:r>
              <a:rPr lang="de-AT" dirty="0" err="1"/>
              <a:t>Bsp</a:t>
            </a:r>
            <a:r>
              <a:rPr lang="de-AT" dirty="0"/>
              <a:t>: „$“</a:t>
            </a:r>
          </a:p>
          <a:p>
            <a:r>
              <a:rPr lang="de-AT" dirty="0"/>
              <a:t>In der ersten Zeile müssen die </a:t>
            </a:r>
            <a:r>
              <a:rPr lang="de-AT" dirty="0" smtClean="0"/>
              <a:t>Platzhalter stehen</a:t>
            </a:r>
            <a:endParaRPr lang="de-AT" dirty="0"/>
          </a:p>
          <a:p>
            <a:r>
              <a:rPr lang="de-AT" dirty="0"/>
              <a:t>Alle </a:t>
            </a:r>
            <a:r>
              <a:rPr lang="de-AT" dirty="0"/>
              <a:t>Werte werden durch ein benutzerdefiniertes Zeichen getrennt </a:t>
            </a:r>
            <a:r>
              <a:rPr lang="de-AT" dirty="0" err="1"/>
              <a:t>Bsp</a:t>
            </a:r>
            <a:r>
              <a:rPr lang="de-AT" dirty="0"/>
              <a:t>: („;“)</a:t>
            </a:r>
          </a:p>
          <a:p>
            <a:r>
              <a:rPr lang="de-AT" dirty="0" smtClean="0"/>
              <a:t>Es darf kein Space zwischen den Werten stehen</a:t>
            </a:r>
          </a:p>
          <a:p>
            <a:r>
              <a:rPr lang="de-AT" dirty="0" smtClean="0"/>
              <a:t>Alle Werte für ein Ausgabefile müssen in einer Zeile stehen</a:t>
            </a:r>
          </a:p>
          <a:p>
            <a:r>
              <a:rPr lang="de-AT" dirty="0" smtClean="0"/>
              <a:t>Wenn </a:t>
            </a:r>
            <a:r>
              <a:rPr lang="de-AT" dirty="0" err="1" smtClean="0"/>
              <a:t>xls</a:t>
            </a:r>
            <a:r>
              <a:rPr lang="de-AT" dirty="0" smtClean="0"/>
              <a:t> mit Zeilenumbrüchen in einer Zelle, dann werden diese Zeilenumbrüche durch  „//“ ersetzt</a:t>
            </a:r>
            <a:endParaRPr lang="de-AT"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545077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smtClean="0">
                <a:solidFill>
                  <a:srgbClr val="000099"/>
                </a:solidFill>
                <a:latin typeface="Courier New" panose="02070309020205020404" pitchFamily="49" charset="0"/>
                <a:cs typeface="Courier New" panose="02070309020205020404" pitchFamily="49" charset="0"/>
              </a:rPr>
              <a:t>Wizard</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188789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a:solidFill>
                  <a:srgbClr val="000099"/>
                </a:solidFill>
                <a:latin typeface="Courier New" panose="02070309020205020404" pitchFamily="49" charset="0"/>
                <a:cs typeface="Courier New" panose="02070309020205020404" pitchFamily="49" charset="0"/>
              </a:rPr>
              <a:t>w</a:t>
            </a:r>
            <a:r>
              <a:rPr lang="de-AT" b="1" dirty="0" smtClean="0">
                <a:solidFill>
                  <a:srgbClr val="000099"/>
                </a:solidFill>
                <a:latin typeface="Courier New" panose="02070309020205020404" pitchFamily="49" charset="0"/>
                <a:cs typeface="Courier New" panose="02070309020205020404" pitchFamily="49" charset="0"/>
              </a:rPr>
              <a:t>ktools4.x.x.x.zip</a:t>
            </a:r>
            <a:endParaRPr lang="de-AT" b="1" dirty="0">
              <a:solidFill>
                <a:srgbClr val="000099"/>
              </a:solidFill>
              <a:latin typeface="Courier New" panose="02070309020205020404" pitchFamily="49" charset="0"/>
              <a:cs typeface="Courier New" panose="02070309020205020404" pitchFamily="49" charset="0"/>
            </a:endParaRPr>
          </a:p>
        </p:txBody>
      </p:sp>
      <p:sp>
        <p:nvSpPr>
          <p:cNvPr id="3" name="Inhaltsplatzhalter 2"/>
          <p:cNvSpPr>
            <a:spLocks noGrp="1"/>
          </p:cNvSpPr>
          <p:nvPr>
            <p:ph idx="1"/>
          </p:nvPr>
        </p:nvSpPr>
        <p:spPr>
          <a:xfrm>
            <a:off x="838200" y="4224129"/>
            <a:ext cx="10515600" cy="1952833"/>
          </a:xfrm>
        </p:spPr>
        <p:txBody>
          <a:bodyPr>
            <a:normAutofit fontScale="92500" lnSpcReduction="20000"/>
          </a:bodyPr>
          <a:lstStyle/>
          <a:p>
            <a:r>
              <a:rPr lang="de-AT" dirty="0" smtClean="0"/>
              <a:t>wktools4.exe -&gt; Programm</a:t>
            </a:r>
          </a:p>
          <a:p>
            <a:r>
              <a:rPr lang="de-AT" dirty="0" smtClean="0"/>
              <a:t>cl32.dll -&gt; </a:t>
            </a:r>
            <a:r>
              <a:rPr lang="de-AT" dirty="0" err="1" smtClean="0"/>
              <a:t>Crypto</a:t>
            </a:r>
            <a:r>
              <a:rPr lang="de-AT" dirty="0" smtClean="0"/>
              <a:t> Library (</a:t>
            </a:r>
            <a:r>
              <a:rPr lang="de-AT" dirty="0" err="1" smtClean="0"/>
              <a:t>cryptlib</a:t>
            </a:r>
            <a:r>
              <a:rPr lang="de-AT" dirty="0" smtClean="0"/>
              <a:t>)</a:t>
            </a:r>
          </a:p>
          <a:p>
            <a:r>
              <a:rPr lang="de-AT" dirty="0"/>
              <a:t>w</a:t>
            </a:r>
            <a:r>
              <a:rPr lang="de-AT" dirty="0" smtClean="0"/>
              <a:t>ktools.xml -&gt; </a:t>
            </a:r>
            <a:r>
              <a:rPr lang="de-AT" dirty="0" smtClean="0"/>
              <a:t>Einstellungen</a:t>
            </a:r>
            <a:endParaRPr lang="de-AT" dirty="0" smtClean="0"/>
          </a:p>
          <a:p>
            <a:r>
              <a:rPr lang="de-AT" dirty="0"/>
              <a:t>w</a:t>
            </a:r>
            <a:r>
              <a:rPr lang="de-AT" dirty="0" smtClean="0"/>
              <a:t>ktpc.exe -&gt; Tool zum Portieren von wktools3 </a:t>
            </a:r>
            <a:r>
              <a:rPr lang="de-AT" dirty="0" smtClean="0"/>
              <a:t>Einstellungen </a:t>
            </a:r>
            <a:r>
              <a:rPr lang="de-AT" dirty="0" smtClean="0"/>
              <a:t>(Registry) auf wktools4 (</a:t>
            </a:r>
            <a:r>
              <a:rPr lang="de-AT" dirty="0" err="1" smtClean="0"/>
              <a:t>xml</a:t>
            </a:r>
            <a:r>
              <a:rPr lang="de-AT" dirty="0" smtClean="0"/>
              <a:t>)</a:t>
            </a:r>
          </a:p>
        </p:txBody>
      </p:sp>
      <p:pic>
        <p:nvPicPr>
          <p:cNvPr id="4" name="Grafik 3"/>
          <p:cNvPicPr>
            <a:picLocks noChangeAspect="1"/>
          </p:cNvPicPr>
          <p:nvPr/>
        </p:nvPicPr>
        <p:blipFill>
          <a:blip r:embed="rId2"/>
          <a:stretch>
            <a:fillRect/>
          </a:stretch>
        </p:blipFill>
        <p:spPr>
          <a:xfrm>
            <a:off x="992255" y="1719157"/>
            <a:ext cx="9722127" cy="210646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0" y="6298882"/>
            <a:ext cx="406400" cy="406400"/>
          </a:xfrm>
          <a:prstGeom prst="rect">
            <a:avLst/>
          </a:prstGeom>
        </p:spPr>
      </p:pic>
    </p:spTree>
    <p:extLst>
      <p:ext uri="{BB962C8B-B14F-4D97-AF65-F5344CB8AC3E}">
        <p14:creationId xmlns:p14="http://schemas.microsoft.com/office/powerpoint/2010/main" val="19943128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Übersicht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Vereinfacht oft verwendete Funktionen:</a:t>
            </a:r>
          </a:p>
          <a:p>
            <a:pPr lvl="1"/>
            <a:r>
              <a:rPr lang="de-AT" dirty="0" smtClean="0"/>
              <a:t>Mapper</a:t>
            </a:r>
          </a:p>
          <a:p>
            <a:pPr lvl="1"/>
            <a:r>
              <a:rPr lang="de-AT" dirty="0" err="1" smtClean="0"/>
              <a:t>Config</a:t>
            </a:r>
            <a:r>
              <a:rPr lang="de-AT" dirty="0" smtClean="0"/>
              <a:t> von allen Geräten sichern</a:t>
            </a:r>
          </a:p>
          <a:p>
            <a:pPr lvl="1"/>
            <a:r>
              <a:rPr lang="de-AT" dirty="0" err="1" smtClean="0"/>
              <a:t>Inventory</a:t>
            </a:r>
            <a:r>
              <a:rPr lang="de-AT" dirty="0" smtClean="0"/>
              <a:t> erstellen (veraltet)</a:t>
            </a:r>
          </a:p>
          <a:p>
            <a:r>
              <a:rPr lang="de-AT" dirty="0" smtClean="0"/>
              <a:t>Es müssen nur die Minimaleinstellungen angegeben werden</a:t>
            </a:r>
          </a:p>
          <a:p>
            <a:r>
              <a:rPr lang="de-AT" dirty="0" smtClean="0"/>
              <a:t>Tool-übergreifend</a:t>
            </a:r>
          </a:p>
          <a:p>
            <a:pPr lvl="1"/>
            <a:r>
              <a:rPr lang="de-AT" dirty="0" err="1" smtClean="0"/>
              <a:t>Bsp</a:t>
            </a:r>
            <a:r>
              <a:rPr lang="de-AT" dirty="0" smtClean="0"/>
              <a:t>: Zuerst Netz scannen mit IP List, dann </a:t>
            </a:r>
            <a:r>
              <a:rPr lang="de-AT" dirty="0" err="1" smtClean="0"/>
              <a:t>Configure</a:t>
            </a:r>
            <a:r>
              <a:rPr lang="de-AT" dirty="0" smtClean="0"/>
              <a:t> Devices und zum Schluss Mapper</a:t>
            </a:r>
          </a:p>
          <a:p>
            <a:r>
              <a:rPr lang="de-AT" b="1" dirty="0" smtClean="0"/>
              <a:t>WICHTIG: </a:t>
            </a:r>
            <a:r>
              <a:rPr lang="de-AT" b="1" dirty="0" err="1" smtClean="0"/>
              <a:t>wktools</a:t>
            </a:r>
            <a:r>
              <a:rPr lang="de-AT" b="1" dirty="0" smtClean="0"/>
              <a:t> mit Administrator Rechten starten, da sonst der Portscanner nicht richtig funktioniert (ICMP)</a:t>
            </a:r>
            <a:endParaRPr lang="de-AT" b="1" dirty="0" smtClean="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1261739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4" name="Grafik 3"/>
          <p:cNvPicPr>
            <a:picLocks noChangeAspect="1"/>
          </p:cNvPicPr>
          <p:nvPr/>
        </p:nvPicPr>
        <p:blipFill>
          <a:blip r:embed="rId3"/>
          <a:stretch>
            <a:fillRect/>
          </a:stretch>
        </p:blipFill>
        <p:spPr>
          <a:xfrm>
            <a:off x="1470991" y="1332198"/>
            <a:ext cx="9154353" cy="5237263"/>
          </a:xfrm>
          <a:prstGeom prst="rect">
            <a:avLst/>
          </a:prstGeom>
        </p:spPr>
      </p:pic>
      <p:sp>
        <p:nvSpPr>
          <p:cNvPr id="9" name="Rechteck 8"/>
          <p:cNvSpPr/>
          <p:nvPr/>
        </p:nvSpPr>
        <p:spPr>
          <a:xfrm>
            <a:off x="5466522" y="1958975"/>
            <a:ext cx="5158822" cy="31298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Legende mit Pfeil nach unten 7"/>
          <p:cNvSpPr/>
          <p:nvPr/>
        </p:nvSpPr>
        <p:spPr>
          <a:xfrm>
            <a:off x="7429729" y="1020417"/>
            <a:ext cx="2721436" cy="1025871"/>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solidFill>
                  <a:schemeClr val="tx1"/>
                </a:solidFill>
              </a:rPr>
              <a:t>DeviceGroup</a:t>
            </a:r>
            <a:r>
              <a:rPr lang="de-AT" dirty="0" smtClean="0">
                <a:solidFill>
                  <a:schemeClr val="tx1"/>
                </a:solidFill>
              </a:rPr>
              <a:t> Ansicht von </a:t>
            </a:r>
            <a:r>
              <a:rPr lang="de-AT" dirty="0" err="1" smtClean="0">
                <a:solidFill>
                  <a:schemeClr val="tx1"/>
                </a:solidFill>
              </a:rPr>
              <a:t>Configure</a:t>
            </a:r>
            <a:r>
              <a:rPr lang="de-AT" dirty="0" smtClean="0">
                <a:solidFill>
                  <a:schemeClr val="tx1"/>
                </a:solidFill>
              </a:rPr>
              <a:t> Devices</a:t>
            </a:r>
            <a:endParaRPr lang="de-AT" dirty="0">
              <a:solidFill>
                <a:schemeClr val="tx1"/>
              </a:solidFill>
            </a:endParaRPr>
          </a:p>
        </p:txBody>
      </p:sp>
    </p:spTree>
    <p:extLst>
      <p:ext uri="{BB962C8B-B14F-4D97-AF65-F5344CB8AC3E}">
        <p14:creationId xmlns:p14="http://schemas.microsoft.com/office/powerpoint/2010/main" val="25039479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1524000" y="1866943"/>
            <a:ext cx="9144000" cy="2387600"/>
          </a:xfrm>
        </p:spPr>
        <p:txBody>
          <a:bodyPr>
            <a:normAutofit/>
          </a:bodyPr>
          <a:lstStyle/>
          <a:p>
            <a:r>
              <a:rPr lang="de-AT" sz="9600" b="1" dirty="0" smtClean="0">
                <a:solidFill>
                  <a:srgbClr val="000099"/>
                </a:solidFill>
                <a:latin typeface="Courier New" panose="02070309020205020404" pitchFamily="49" charset="0"/>
                <a:cs typeface="Courier New" panose="02070309020205020404" pitchFamily="49" charset="0"/>
              </a:rPr>
              <a:t>Scheduler</a:t>
            </a:r>
            <a:endParaRPr lang="de-AT" sz="9600" b="1" dirty="0">
              <a:solidFill>
                <a:srgbClr val="000099"/>
              </a:solidFill>
              <a:latin typeface="Courier New" panose="02070309020205020404" pitchFamily="49" charset="0"/>
              <a:cs typeface="Courier New" panose="02070309020205020404" pitchFamily="49" charset="0"/>
            </a:endParaRP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992507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Übersicht</a:t>
            </a:r>
            <a:endParaRPr lang="de-AT" b="1" dirty="0">
              <a:solidFill>
                <a:srgbClr val="000099"/>
              </a:solidFill>
              <a:latin typeface="Courier New" panose="02070309020205020404" pitchFamily="49" charset="0"/>
              <a:cs typeface="Courier New" panose="02070309020205020404" pitchFamily="49" charset="0"/>
            </a:endParaRPr>
          </a:p>
        </p:txBody>
      </p:sp>
      <p:sp>
        <p:nvSpPr>
          <p:cNvPr id="5" name="Inhaltsplatzhalter 4"/>
          <p:cNvSpPr>
            <a:spLocks noGrp="1"/>
          </p:cNvSpPr>
          <p:nvPr>
            <p:ph idx="1"/>
          </p:nvPr>
        </p:nvSpPr>
        <p:spPr/>
        <p:txBody>
          <a:bodyPr>
            <a:normAutofit/>
          </a:bodyPr>
          <a:lstStyle/>
          <a:p>
            <a:r>
              <a:rPr lang="de-AT" dirty="0" smtClean="0"/>
              <a:t>Zwei Anwendungen:</a:t>
            </a:r>
          </a:p>
          <a:p>
            <a:pPr lvl="1"/>
            <a:endParaRPr lang="de-AT" dirty="0" smtClean="0"/>
          </a:p>
          <a:p>
            <a:pPr lvl="1"/>
            <a:r>
              <a:rPr lang="de-AT" dirty="0" smtClean="0"/>
              <a:t>Tool/Profil zu einem bestimmten Zeitpunkt ausführen -&gt; Kann als </a:t>
            </a:r>
            <a:r>
              <a:rPr lang="de-AT" dirty="0" err="1" smtClean="0"/>
              <a:t>scheduled</a:t>
            </a:r>
            <a:r>
              <a:rPr lang="de-AT" dirty="0" smtClean="0"/>
              <a:t> Task im Windows gesichert werden</a:t>
            </a:r>
          </a:p>
          <a:p>
            <a:pPr lvl="1"/>
            <a:endParaRPr lang="de-AT" dirty="0" smtClean="0"/>
          </a:p>
          <a:p>
            <a:pPr lvl="1"/>
            <a:r>
              <a:rPr lang="de-AT" dirty="0" smtClean="0"/>
              <a:t>Mehrere Profile hintereinander laden und ausführen</a:t>
            </a:r>
          </a:p>
          <a:p>
            <a:pPr lvl="1"/>
            <a:endParaRPr lang="de-AT"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3205414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pic>
        <p:nvPicPr>
          <p:cNvPr id="4" name="Grafik 3"/>
          <p:cNvPicPr>
            <a:picLocks noChangeAspect="1"/>
          </p:cNvPicPr>
          <p:nvPr/>
        </p:nvPicPr>
        <p:blipFill>
          <a:blip r:embed="rId3"/>
          <a:stretch>
            <a:fillRect/>
          </a:stretch>
        </p:blipFill>
        <p:spPr>
          <a:xfrm>
            <a:off x="1364974" y="1408484"/>
            <a:ext cx="9260370" cy="5297916"/>
          </a:xfrm>
          <a:prstGeom prst="rect">
            <a:avLst/>
          </a:prstGeom>
        </p:spPr>
      </p:pic>
      <p:sp>
        <p:nvSpPr>
          <p:cNvPr id="7" name="Rechteck 6"/>
          <p:cNvSpPr/>
          <p:nvPr/>
        </p:nvSpPr>
        <p:spPr>
          <a:xfrm>
            <a:off x="5420139" y="1958975"/>
            <a:ext cx="5205205" cy="32491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1782418" y="1958975"/>
            <a:ext cx="3637722" cy="17118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Legende mit Pfeil nach unten 8"/>
          <p:cNvSpPr/>
          <p:nvPr/>
        </p:nvSpPr>
        <p:spPr>
          <a:xfrm>
            <a:off x="7429729" y="1177752"/>
            <a:ext cx="2721436" cy="1025871"/>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Liste aller Tasks</a:t>
            </a:r>
            <a:endParaRPr lang="de-AT" dirty="0">
              <a:solidFill>
                <a:schemeClr val="tx1"/>
              </a:solidFill>
            </a:endParaRPr>
          </a:p>
        </p:txBody>
      </p:sp>
      <p:sp>
        <p:nvSpPr>
          <p:cNvPr id="10" name="Legende mit Pfeil nach unten 9"/>
          <p:cNvSpPr/>
          <p:nvPr/>
        </p:nvSpPr>
        <p:spPr>
          <a:xfrm>
            <a:off x="1702214" y="1177751"/>
            <a:ext cx="2721436" cy="1025871"/>
          </a:xfrm>
          <a:prstGeom prst="downArrowCallou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Neuen Task erstellen</a:t>
            </a:r>
            <a:endParaRPr lang="de-AT" dirty="0">
              <a:solidFill>
                <a:schemeClr val="tx1"/>
              </a:solidFill>
            </a:endParaRPr>
          </a:p>
        </p:txBody>
      </p:sp>
    </p:spTree>
    <p:extLst>
      <p:ext uri="{BB962C8B-B14F-4D97-AF65-F5344CB8AC3E}">
        <p14:creationId xmlns:p14="http://schemas.microsoft.com/office/powerpoint/2010/main" val="90909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GUI</a:t>
            </a:r>
            <a:endParaRPr lang="de-AT" b="1" dirty="0">
              <a:solidFill>
                <a:srgbClr val="000099"/>
              </a:solidFill>
              <a:latin typeface="Courier New" panose="02070309020205020404" pitchFamily="49" charset="0"/>
              <a:cs typeface="Courier New" panose="02070309020205020404" pitchFamily="49" charset="0"/>
            </a:endParaRP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517" y="1713865"/>
            <a:ext cx="5876165" cy="4351338"/>
          </a:xfr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3954369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Wichtige Toolbar Funktionen</a:t>
            </a:r>
            <a:endParaRPr lang="de-AT" b="1" dirty="0">
              <a:solidFill>
                <a:srgbClr val="000099"/>
              </a:solidFill>
              <a:latin typeface="Courier New" panose="02070309020205020404" pitchFamily="49" charset="0"/>
              <a:cs typeface="Courier New" panose="02070309020205020404" pitchFamily="49" charset="0"/>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
        <p:nvSpPr>
          <p:cNvPr id="3" name="Inhaltsplatzhalter 2"/>
          <p:cNvSpPr>
            <a:spLocks noGrp="1"/>
          </p:cNvSpPr>
          <p:nvPr>
            <p:ph idx="1"/>
          </p:nvPr>
        </p:nvSpPr>
        <p:spPr>
          <a:xfrm>
            <a:off x="838200" y="1825625"/>
            <a:ext cx="4749800" cy="4351338"/>
          </a:xfrm>
        </p:spPr>
        <p:txBody>
          <a:bodyPr>
            <a:normAutofit/>
          </a:bodyPr>
          <a:lstStyle/>
          <a:p>
            <a:pPr marL="0" indent="0" defTabSz="538163">
              <a:buNone/>
            </a:pPr>
            <a:r>
              <a:rPr lang="de-AT" dirty="0" smtClean="0"/>
              <a:t>	Einstellungen</a:t>
            </a:r>
          </a:p>
          <a:p>
            <a:pPr marL="0" indent="0" defTabSz="538163">
              <a:buNone/>
            </a:pPr>
            <a:r>
              <a:rPr lang="de-AT" dirty="0" smtClean="0"/>
              <a:t>	Start</a:t>
            </a:r>
          </a:p>
          <a:p>
            <a:pPr marL="0" indent="0" defTabSz="538163">
              <a:buNone/>
            </a:pPr>
            <a:r>
              <a:rPr lang="de-AT" dirty="0" smtClean="0"/>
              <a:t>	</a:t>
            </a:r>
            <a:r>
              <a:rPr lang="de-AT" dirty="0" err="1" smtClean="0"/>
              <a:t>Stop</a:t>
            </a:r>
            <a:endParaRPr lang="de-AT" dirty="0" smtClean="0"/>
          </a:p>
          <a:p>
            <a:pPr marL="0" indent="0" defTabSz="538163">
              <a:buNone/>
            </a:pPr>
            <a:r>
              <a:rPr lang="de-AT" dirty="0" smtClean="0"/>
              <a:t>	Wktools.xml Swap</a:t>
            </a:r>
          </a:p>
          <a:p>
            <a:pPr marL="0" indent="0" defTabSz="538163">
              <a:buNone/>
            </a:pPr>
            <a:r>
              <a:rPr lang="de-AT" dirty="0" smtClean="0"/>
              <a:t>	Log Fenster löschen</a:t>
            </a:r>
          </a:p>
          <a:p>
            <a:pPr marL="0" indent="0" defTabSz="538163">
              <a:buNone/>
            </a:pPr>
            <a:r>
              <a:rPr lang="de-AT" dirty="0"/>
              <a:t>	</a:t>
            </a:r>
            <a:r>
              <a:rPr lang="de-AT" dirty="0" smtClean="0"/>
              <a:t>Profil sichern</a:t>
            </a:r>
          </a:p>
          <a:p>
            <a:pPr marL="0" indent="0" defTabSz="538163">
              <a:buNone/>
            </a:pPr>
            <a:r>
              <a:rPr lang="de-AT" dirty="0"/>
              <a:t>	</a:t>
            </a:r>
            <a:r>
              <a:rPr lang="de-AT" dirty="0" smtClean="0"/>
              <a:t>Profil laden</a:t>
            </a:r>
          </a:p>
          <a:p>
            <a:pPr marL="0" indent="0" defTabSz="538163">
              <a:buNone/>
            </a:pPr>
            <a:r>
              <a:rPr lang="de-AT" dirty="0"/>
              <a:t>	</a:t>
            </a:r>
            <a:r>
              <a:rPr lang="de-AT" dirty="0" smtClean="0"/>
              <a:t>Profil löschen</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20" y="1864360"/>
            <a:ext cx="304800" cy="3048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20" y="2382520"/>
            <a:ext cx="304800" cy="30480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920" y="2900680"/>
            <a:ext cx="304800" cy="304800"/>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920" y="3418840"/>
            <a:ext cx="304800" cy="304800"/>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1720" y="2900680"/>
            <a:ext cx="304800" cy="304800"/>
          </a:xfrm>
          <a:prstGeom prst="rect">
            <a:avLst/>
          </a:prstGeom>
        </p:spPr>
      </p:pic>
      <p:pic>
        <p:nvPicPr>
          <p:cNvPr id="12" name="Grafik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0920" y="5496560"/>
            <a:ext cx="304800" cy="304800"/>
          </a:xfrm>
          <a:prstGeom prst="rect">
            <a:avLst/>
          </a:prstGeom>
        </p:spPr>
      </p:pic>
      <p:pic>
        <p:nvPicPr>
          <p:cNvPr id="13" name="Grafik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0920" y="4455160"/>
            <a:ext cx="304800" cy="304800"/>
          </a:xfrm>
          <a:prstGeom prst="rect">
            <a:avLst/>
          </a:prstGeom>
        </p:spPr>
      </p:pic>
      <p:pic>
        <p:nvPicPr>
          <p:cNvPr id="14" name="Grafik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0920" y="4973320"/>
            <a:ext cx="304800" cy="304800"/>
          </a:xfrm>
          <a:prstGeom prst="rect">
            <a:avLst/>
          </a:prstGeom>
        </p:spPr>
      </p:pic>
      <p:sp>
        <p:nvSpPr>
          <p:cNvPr id="15" name="Inhaltsplatzhalter 2"/>
          <p:cNvSpPr txBox="1">
            <a:spLocks/>
          </p:cNvSpPr>
          <p:nvPr/>
        </p:nvSpPr>
        <p:spPr>
          <a:xfrm>
            <a:off x="60960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8163">
              <a:buFont typeface="Arial" panose="020B0604020202020204" pitchFamily="34" charset="0"/>
              <a:buNone/>
            </a:pPr>
            <a:r>
              <a:rPr lang="de-AT" dirty="0" smtClean="0"/>
              <a:t>	</a:t>
            </a:r>
            <a:r>
              <a:rPr lang="de-AT" dirty="0" err="1" smtClean="0"/>
              <a:t>DeviceGroup</a:t>
            </a:r>
            <a:r>
              <a:rPr lang="de-AT" dirty="0" smtClean="0"/>
              <a:t> Refresh</a:t>
            </a:r>
          </a:p>
          <a:p>
            <a:pPr marL="0" indent="0" defTabSz="538163">
              <a:buFont typeface="Arial" panose="020B0604020202020204" pitchFamily="34" charset="0"/>
              <a:buNone/>
            </a:pPr>
            <a:r>
              <a:rPr lang="de-AT" dirty="0" smtClean="0"/>
              <a:t>	</a:t>
            </a:r>
            <a:r>
              <a:rPr lang="de-AT" dirty="0" err="1" smtClean="0"/>
              <a:t>DeviceGroup</a:t>
            </a:r>
            <a:r>
              <a:rPr lang="de-AT" dirty="0" smtClean="0"/>
              <a:t> Save</a:t>
            </a:r>
          </a:p>
          <a:p>
            <a:pPr marL="0" indent="0" defTabSz="538163">
              <a:buNone/>
            </a:pPr>
            <a:r>
              <a:rPr lang="de-AT" dirty="0" smtClean="0"/>
              <a:t>	</a:t>
            </a:r>
            <a:r>
              <a:rPr lang="de-AT" dirty="0" err="1" smtClean="0"/>
              <a:t>Debug</a:t>
            </a:r>
            <a:r>
              <a:rPr lang="de-AT" dirty="0" smtClean="0"/>
              <a:t> </a:t>
            </a:r>
            <a:r>
              <a:rPr lang="de-AT" dirty="0"/>
              <a:t>Ausgabe ausblenden</a:t>
            </a:r>
            <a:endParaRPr lang="de-AT" dirty="0" smtClean="0"/>
          </a:p>
          <a:p>
            <a:pPr marL="0" indent="0" defTabSz="538163">
              <a:buFont typeface="Arial" panose="020B0604020202020204" pitchFamily="34" charset="0"/>
              <a:buNone/>
            </a:pPr>
            <a:r>
              <a:rPr lang="de-AT" dirty="0" smtClean="0"/>
              <a:t>	MAC OUI DB Update</a:t>
            </a:r>
          </a:p>
          <a:p>
            <a:pPr marL="0" indent="0" defTabSz="538163">
              <a:buFont typeface="Arial" panose="020B0604020202020204" pitchFamily="34" charset="0"/>
              <a:buNone/>
            </a:pPr>
            <a:r>
              <a:rPr lang="de-AT" dirty="0" smtClean="0"/>
              <a:t>	Host Search</a:t>
            </a:r>
          </a:p>
          <a:p>
            <a:pPr marL="0" indent="0" defTabSz="538163">
              <a:buFont typeface="Arial" panose="020B0604020202020204" pitchFamily="34" charset="0"/>
              <a:buNone/>
            </a:pPr>
            <a:r>
              <a:rPr lang="de-AT" dirty="0" smtClean="0"/>
              <a:t>	</a:t>
            </a:r>
            <a:endParaRPr lang="de-AT" dirty="0" smtClean="0"/>
          </a:p>
        </p:txBody>
      </p:sp>
      <p:pic>
        <p:nvPicPr>
          <p:cNvPr id="16" name="Grafik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41720" y="1866265"/>
            <a:ext cx="304800" cy="304800"/>
          </a:xfrm>
          <a:prstGeom prst="rect">
            <a:avLst/>
          </a:prstGeom>
        </p:spPr>
      </p:pic>
      <p:pic>
        <p:nvPicPr>
          <p:cNvPr id="17" name="Grafik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41720" y="2382520"/>
            <a:ext cx="304800" cy="304800"/>
          </a:xfrm>
          <a:prstGeom prst="rect">
            <a:avLst/>
          </a:prstGeom>
        </p:spPr>
      </p:pic>
      <p:pic>
        <p:nvPicPr>
          <p:cNvPr id="18" name="Grafik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96000" y="3858895"/>
            <a:ext cx="406400" cy="406400"/>
          </a:xfrm>
          <a:prstGeom prst="rect">
            <a:avLst/>
          </a:prstGeom>
        </p:spPr>
      </p:pic>
      <p:pic>
        <p:nvPicPr>
          <p:cNvPr id="19" name="Grafik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6000" y="3317240"/>
            <a:ext cx="406400" cy="406400"/>
          </a:xfrm>
          <a:prstGeom prst="rect">
            <a:avLst/>
          </a:prstGeom>
        </p:spPr>
      </p:pic>
      <p:pic>
        <p:nvPicPr>
          <p:cNvPr id="20" name="Grafik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0920" y="3937952"/>
            <a:ext cx="304800" cy="304800"/>
          </a:xfrm>
          <a:prstGeom prst="rect">
            <a:avLst/>
          </a:prstGeom>
        </p:spPr>
      </p:pic>
    </p:spTree>
    <p:extLst>
      <p:ext uri="{BB962C8B-B14F-4D97-AF65-F5344CB8AC3E}">
        <p14:creationId xmlns:p14="http://schemas.microsoft.com/office/powerpoint/2010/main" val="328375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algn="ctr"/>
            <a:r>
              <a:rPr lang="de-AT" b="1" dirty="0" smtClean="0">
                <a:solidFill>
                  <a:srgbClr val="000099"/>
                </a:solidFill>
                <a:latin typeface="Courier New" panose="02070309020205020404" pitchFamily="49" charset="0"/>
                <a:cs typeface="Courier New" panose="02070309020205020404" pitchFamily="49" charset="0"/>
              </a:rPr>
              <a:t>Settings + wktools.xml</a:t>
            </a:r>
            <a:endParaRPr lang="de-AT" b="1" dirty="0">
              <a:solidFill>
                <a:srgbClr val="000099"/>
              </a:solidFill>
              <a:latin typeface="Courier New" panose="02070309020205020404" pitchFamily="49" charset="0"/>
              <a:cs typeface="Courier New" panose="02070309020205020404" pitchFamily="49" charset="0"/>
            </a:endParaRPr>
          </a:p>
        </p:txBody>
      </p:sp>
      <p:pic>
        <p:nvPicPr>
          <p:cNvPr id="4" name="Grafik 3"/>
          <p:cNvPicPr>
            <a:picLocks noChangeAspect="1"/>
          </p:cNvPicPr>
          <p:nvPr/>
        </p:nvPicPr>
        <p:blipFill>
          <a:blip r:embed="rId2"/>
          <a:stretch>
            <a:fillRect/>
          </a:stretch>
        </p:blipFill>
        <p:spPr>
          <a:xfrm>
            <a:off x="1062037" y="1480103"/>
            <a:ext cx="10067925" cy="4991100"/>
          </a:xfrm>
          <a:prstGeom prst="rect">
            <a:avLst/>
          </a:prstGeom>
        </p:spPr>
      </p:pic>
      <p:pic>
        <p:nvPicPr>
          <p:cNvPr id="7" name="Grafik 6"/>
          <p:cNvPicPr>
            <a:picLocks noChangeAspect="1"/>
          </p:cNvPicPr>
          <p:nvPr/>
        </p:nvPicPr>
        <p:blipFill>
          <a:blip r:embed="rId3"/>
          <a:stretch>
            <a:fillRect/>
          </a:stretch>
        </p:blipFill>
        <p:spPr>
          <a:xfrm>
            <a:off x="4234070" y="2774484"/>
            <a:ext cx="7680461" cy="3856572"/>
          </a:xfrm>
          <a:prstGeom prst="rect">
            <a:avLst/>
          </a:prstGeom>
        </p:spPr>
      </p:pic>
      <p:sp>
        <p:nvSpPr>
          <p:cNvPr id="8" name="Rechteck 7"/>
          <p:cNvSpPr/>
          <p:nvPr/>
        </p:nvSpPr>
        <p:spPr>
          <a:xfrm>
            <a:off x="3478696" y="1779104"/>
            <a:ext cx="2594113" cy="3478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0000" y="6300000"/>
            <a:ext cx="406400" cy="406400"/>
          </a:xfrm>
          <a:prstGeom prst="rect">
            <a:avLst/>
          </a:prstGeom>
        </p:spPr>
      </p:pic>
    </p:spTree>
    <p:extLst>
      <p:ext uri="{BB962C8B-B14F-4D97-AF65-F5344CB8AC3E}">
        <p14:creationId xmlns:p14="http://schemas.microsoft.com/office/powerpoint/2010/main" val="20319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2651</Words>
  <Application>Microsoft Office PowerPoint</Application>
  <PresentationFormat>Breitbild</PresentationFormat>
  <Paragraphs>427</Paragraphs>
  <Slides>64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64</vt:i4>
      </vt:variant>
    </vt:vector>
  </HeadingPairs>
  <TitlesOfParts>
    <vt:vector size="69" baseType="lpstr">
      <vt:lpstr>Arial</vt:lpstr>
      <vt:lpstr>Calibri</vt:lpstr>
      <vt:lpstr>Calibri Light</vt:lpstr>
      <vt:lpstr>Courier New</vt:lpstr>
      <vt:lpstr>Larissa</vt:lpstr>
      <vt:lpstr>  wktools</vt:lpstr>
      <vt:lpstr>Agenda</vt:lpstr>
      <vt:lpstr>Allgemeines</vt:lpstr>
      <vt:lpstr>Was ist wktools?</vt:lpstr>
      <vt:lpstr>Überblick</vt:lpstr>
      <vt:lpstr>wktools4.x.x.x.zip</vt:lpstr>
      <vt:lpstr>GUI</vt:lpstr>
      <vt:lpstr>Wichtige Toolbar Funktionen</vt:lpstr>
      <vt:lpstr>Settings + wktools.xml</vt:lpstr>
      <vt:lpstr>wktools.xml</vt:lpstr>
      <vt:lpstr>CLI</vt:lpstr>
      <vt:lpstr>Configure Devices</vt:lpstr>
      <vt:lpstr>Überblick</vt:lpstr>
      <vt:lpstr>GUI</vt:lpstr>
      <vt:lpstr>Neues Profil anlegen</vt:lpstr>
      <vt:lpstr>Hostfile</vt:lpstr>
      <vt:lpstr>Config File</vt:lpstr>
      <vt:lpstr>User/PW</vt:lpstr>
      <vt:lpstr>Connection Settings</vt:lpstr>
      <vt:lpstr>Output Settings</vt:lpstr>
      <vt:lpstr>DeviceGroup Settings</vt:lpstr>
      <vt:lpstr>DeviceGroup View</vt:lpstr>
      <vt:lpstr>DeviceGroup File</vt:lpstr>
      <vt:lpstr>Einfaches Beispiel</vt:lpstr>
      <vt:lpstr>Report</vt:lpstr>
      <vt:lpstr>ConfigFile Tags</vt:lpstr>
      <vt:lpstr>Regex</vt:lpstr>
      <vt:lpstr>Regex Config Tags #1</vt:lpstr>
      <vt:lpstr>Regex Config Tags #2</vt:lpstr>
      <vt:lpstr>Regex Config Tags #3 - [rgx] Bsp</vt:lpstr>
      <vt:lpstr>Regex Config Tags #4</vt:lpstr>
      <vt:lpstr>Regex Config Tags #5</vt:lpstr>
      <vt:lpstr>Komplexeres Beispiel</vt:lpstr>
      <vt:lpstr>MultiHop</vt:lpstr>
      <vt:lpstr>MultiHop Beispiel</vt:lpstr>
      <vt:lpstr>Wichtige Hinweise</vt:lpstr>
      <vt:lpstr>HowTo und weitere Beispiele</vt:lpstr>
      <vt:lpstr>Mapper</vt:lpstr>
      <vt:lpstr>Hauptfunktionen</vt:lpstr>
      <vt:lpstr>Was muss beachtet werden</vt:lpstr>
      <vt:lpstr>Unterstützte Geräte</vt:lpstr>
      <vt:lpstr>Ablauf</vt:lpstr>
      <vt:lpstr>GUI</vt:lpstr>
      <vt:lpstr>GUI - Input</vt:lpstr>
      <vt:lpstr>GUI - Output</vt:lpstr>
      <vt:lpstr>GUI – Visio Output</vt:lpstr>
      <vt:lpstr>GUI – Visio Output #2</vt:lpstr>
      <vt:lpstr>GUI – Options</vt:lpstr>
      <vt:lpstr>Datenbank</vt:lpstr>
      <vt:lpstr>Host Search</vt:lpstr>
      <vt:lpstr>Beispiel</vt:lpstr>
      <vt:lpstr>HowTo und weitere Beispiele</vt:lpstr>
      <vt:lpstr>ConfigMaker</vt:lpstr>
      <vt:lpstr>Überblick</vt:lpstr>
      <vt:lpstr>GUI</vt:lpstr>
      <vt:lpstr>Template File</vt:lpstr>
      <vt:lpstr>Template File</vt:lpstr>
      <vt:lpstr>Daten File</vt:lpstr>
      <vt:lpstr>Wizard</vt:lpstr>
      <vt:lpstr>Übersicht</vt:lpstr>
      <vt:lpstr>GUI</vt:lpstr>
      <vt:lpstr>Scheduler</vt:lpstr>
      <vt:lpstr>Übersicht</vt:lpstr>
      <vt:lpstr>GUI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wktools</dc:title>
  <dc:creator>Mathias Spörr</dc:creator>
  <cp:lastModifiedBy>Mathias Spörr</cp:lastModifiedBy>
  <cp:revision>93</cp:revision>
  <dcterms:created xsi:type="dcterms:W3CDTF">2013-02-05T07:48:53Z</dcterms:created>
  <dcterms:modified xsi:type="dcterms:W3CDTF">2013-03-07T22:04:02Z</dcterms:modified>
</cp:coreProperties>
</file>