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  <p:sldMasterId id="2147483689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embeddedFontLs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  <p:embeddedFont>
      <p:font typeface="Candara" panose="020E0502030303020204" pitchFamily="34" charset="0"/>
      <p:regular r:id="rId32"/>
      <p:bold r:id="rId33"/>
      <p:italic r:id="rId34"/>
      <p:boldItalic r:id="rId35"/>
    </p:embeddedFont>
    <p:embeddedFont>
      <p:font typeface="Georgia" panose="02040502050405020303" pitchFamily="18" charset="0"/>
      <p:regular r:id="rId36"/>
      <p:bold r:id="rId37"/>
      <p:italic r:id="rId38"/>
      <p:boldItalic r:id="rId39"/>
    </p:embeddedFont>
    <p:embeddedFont>
      <p:font typeface="Merriweather" panose="020B0604020202020204" charset="0"/>
      <p:regular r:id="rId40"/>
      <p:bold r:id="rId41"/>
      <p:italic r:id="rId42"/>
      <p:bold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font" Target="fonts/font24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font" Target="fonts/font2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q=https://github.com/dmlc/xgboost&amp;redir_token=3K8oY7Lwtf3NPHyPeoFlTqz208x8MTU0NDc0MTM4MEAxNTQ0NjU0OTgw&amp;v=ufHo8vbk6g4&amp;event=video_description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Anu, Desen and I worked on this case study () and it’s also an active Kaggle competition.</a:t>
            </a:r>
            <a:endParaRPr/>
          </a:p>
        </p:txBody>
      </p:sp>
      <p:sp>
        <p:nvSpPr>
          <p:cNvPr id="215" name="Google Shape;2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AutoNum type="arabicPeriod"/>
            </a:pPr>
            <a:r>
              <a:rPr lang="en-US" sz="1600" b="1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The ones highlighted in red were the most relevant features based on the Feature importance plot</a:t>
            </a:r>
            <a:endParaRPr sz="1600" b="1">
              <a:solidFill>
                <a:schemeClr val="lt1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AutoNum type="arabicPeriod"/>
            </a:pP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Trading Features - We used some technical indicators that traders used in financial market analysis.</a:t>
            </a:r>
            <a:endParaRPr sz="1600" b="1">
              <a:solidFill>
                <a:schemeClr val="lt1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Noto Sans Symbols"/>
              <a:buAutoNum type="arabicPeriod"/>
            </a:pPr>
            <a:r>
              <a:rPr lang="en-US" sz="1600" b="1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Relative Strength Index  : </a:t>
            </a: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Chart the current and historical strength or weakness of a stock </a:t>
            </a:r>
            <a:endParaRPr>
              <a:solidFill>
                <a:srgbClr val="D8D8D8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Candara"/>
              <a:buAutoNum type="arabicPeriod"/>
            </a:pPr>
            <a:r>
              <a:rPr lang="en-US" sz="1600" b="1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Bollinger Band: </a:t>
            </a:r>
            <a:r>
              <a:rPr lang="en-US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Bollinger Bands are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volatility indicator </a:t>
            </a:r>
            <a:endParaRPr sz="1600" b="1">
              <a:solidFill>
                <a:schemeClr val="lt1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AutoNum type="arabicPeriod"/>
            </a:pPr>
            <a:r>
              <a:rPr lang="en-US" sz="1600" b="1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MACD: 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Moving Average Convergence Divergence (</a:t>
            </a:r>
            <a:r>
              <a:rPr lang="en-US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MACD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is a momentum indicator that shows the relationship between two moving averages of a stock’s price</a:t>
            </a:r>
            <a:endParaRPr sz="1600" b="1">
              <a:solidFill>
                <a:schemeClr val="lt1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6" name="Google Shape;4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https://github.com/dmlc/xgboost</a:t>
            </a:r>
            <a:endParaRPr/>
          </a:p>
        </p:txBody>
      </p:sp>
      <p:sp>
        <p:nvSpPr>
          <p:cNvPr id="453" name="Google Shape;4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5" name="Google Shape;4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4" name="Google Shape;4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https://en.wikipedia.org/wiki/Precision_and_recall</a:t>
            </a:r>
            <a:endParaRPr/>
          </a:p>
        </p:txBody>
      </p:sp>
      <p:sp>
        <p:nvSpPr>
          <p:cNvPr id="483" name="Google Shape;4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7" name="Google Shape;4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2" name="Google Shape;51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9" name="Google Shape;5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6" name="Google Shape;54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9ed4ff67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49ed4ff6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8" name="Google Shape;5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AutoNum type="arabicPeriod"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explored the problem statement “”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AutoNum type="arabicPeriod"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Research groups interested in understanding the predictive power of the news.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AutoNum type="arabicPeriod"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Investment companies : interested in this case to make better investment decisions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have two part dataset.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Part-1 was 10 years worth of daily time series data with about 5 million rows and 16 features.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of the features could be grouped into Asset/ Trading/Returns information.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Asset information is company specific info like Stock Code, Company name etc.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Trading info is daily stock volumes, prices.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Returns info was meant to indicate stock performance relative to the market.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Target variable: Next 10 day returns</a:t>
            </a:r>
            <a:endParaRPr/>
          </a:p>
        </p:txBody>
      </p:sp>
      <p:sp>
        <p:nvSpPr>
          <p:cNvPr id="275" name="Google Shape;2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Second part was daily time series news data with 35 features.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grouped them into 3 buckets: Article info - Urgency, relevance, count and who was the provider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AutoNum type="alphaUcPeriod"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Raw Returns variables  → 1) Stock returns averaged over a period of time 2) Not adjusted against any benchmark.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AutoNum type="alphaUcPeriod"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Market-residualized variables → 1) Stock returns averaged over a period of time 2) Adjusted against any benchmark.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AutoNum type="alphaUcPeriod"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Sentiment data → probability that the sentiment of the news item was negative, positive or neutral, Sentiment word count.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AutoNum type="alphaUcPeriod"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Target → Confidence level of stock movement.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First Template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Exploring Close prices, we found some important trends. These dips in prices imply coincide with infamous market crashes.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Based on this, we excluded certain time periods in our training data. -- Especially data before 2009 wasn’t reflective of current market.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not useful for predicting future trends as Market crash of 2008 was a Black Swan event.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 2008 - Infamous Market Crash - 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was the largest point drop in history - It plummeted because Congress rejected the bank bailout bill.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 2011 -  Black Monday - S&amp;P downgraded U.S 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credit rating.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Oct 2014 -  </a:t>
            </a:r>
            <a:r>
              <a:rPr lang="en-US" sz="1300">
                <a:solidFill>
                  <a:srgbClr val="282F2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Stocks fell over the fear of mounting global crises, including the first domestic case of Ebola, as well as the looming possibility of an interest rate hike.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2016 - Stockmarket crash due to Oil prices crash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3" name="Google Shape;3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Here are some assumptions we made.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We chose 2014-2017 as it is more recent and reflective of current trends.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There were about 4000 companies. Not all had news data. Since we are evaluating predictive power of news, we chose top 100 companies with news.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Our original prediction involved confidence level for stock movement. For the sake of ML project , we chose to fit models for Stock Up/Down.</a:t>
            </a:r>
            <a:endParaRPr/>
          </a:p>
        </p:txBody>
      </p:sp>
      <p:sp>
        <p:nvSpPr>
          <p:cNvPr id="360" name="Google Shape;3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/>
              <a:t>We used time series interpolation techniques to correct missing data.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/>
              <a:t>Took a look at Outliers that might affect our results.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/>
              <a:t>We decided to fit Machine Learning models against Time Series ones as ML ones are more relevant to this class.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/>
              <a:t>This meant that our models needed to be fed features that captures autocorrelation between observations. We played with a whole slew of new features.</a:t>
            </a:r>
            <a:endParaRPr/>
          </a:p>
        </p:txBody>
      </p:sp>
      <p:sp>
        <p:nvSpPr>
          <p:cNvPr id="385" name="Google Shape;3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 Layouts">
  <p:cSld name="3_Image Layou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pic">
  <p:cSld name="11_pic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>
            <a:spLocks noGrp="1"/>
          </p:cNvSpPr>
          <p:nvPr>
            <p:ph type="pic" idx="2"/>
          </p:nvPr>
        </p:nvSpPr>
        <p:spPr>
          <a:xfrm>
            <a:off x="1852894" y="1747005"/>
            <a:ext cx="2701303" cy="2705915"/>
          </a:xfrm>
          <a:prstGeom prst="rect">
            <a:avLst/>
          </a:prstGeom>
          <a:noFill/>
          <a:ln w="76200" cap="sq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274300" anchor="b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>
            <a:spLocks noGrp="1"/>
          </p:cNvSpPr>
          <p:nvPr>
            <p:ph type="pic" idx="3"/>
          </p:nvPr>
        </p:nvSpPr>
        <p:spPr>
          <a:xfrm>
            <a:off x="4731734" y="1747005"/>
            <a:ext cx="2701303" cy="2705915"/>
          </a:xfrm>
          <a:prstGeom prst="rect">
            <a:avLst/>
          </a:prstGeom>
          <a:noFill/>
          <a:ln w="76200" cap="sq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274300" anchor="b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>
            <a:spLocks noGrp="1"/>
          </p:cNvSpPr>
          <p:nvPr>
            <p:ph type="pic" idx="4"/>
          </p:nvPr>
        </p:nvSpPr>
        <p:spPr>
          <a:xfrm>
            <a:off x="7610575" y="1747005"/>
            <a:ext cx="2701303" cy="2705915"/>
          </a:xfrm>
          <a:prstGeom prst="rect">
            <a:avLst/>
          </a:prstGeom>
          <a:noFill/>
          <a:ln w="76200" cap="sq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274300" anchor="b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8">
  <p:cSld name="1_8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0802814" y="628601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 Layouts">
  <p:cSld name="3_Image Layou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">
  <p:cSld name="9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>
            <a:spLocks noGrp="1"/>
          </p:cNvSpPr>
          <p:nvPr>
            <p:ph type="sldNum" idx="12"/>
          </p:nvPr>
        </p:nvSpPr>
        <p:spPr>
          <a:xfrm>
            <a:off x="10802814" y="6286012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1193970" y="500568"/>
            <a:ext cx="68232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Free Blank With Footer">
  <p:cSld name="4_Free Blank With Footer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3791720" y="541356"/>
            <a:ext cx="75183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667"/>
              <a:buFont typeface="Calibri"/>
              <a:buNone/>
              <a:defRPr sz="2667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1"/>
          </p:nvPr>
        </p:nvSpPr>
        <p:spPr>
          <a:xfrm>
            <a:off x="5823720" y="1010678"/>
            <a:ext cx="54864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ree Blank With Footer">
  <p:cSld name="1_Free Blank With Footer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title"/>
          </p:nvPr>
        </p:nvSpPr>
        <p:spPr>
          <a:xfrm>
            <a:off x="333676" y="356628"/>
            <a:ext cx="115245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28"/>
          <p:cNvSpPr txBox="1">
            <a:spLocks noGrp="1"/>
          </p:cNvSpPr>
          <p:nvPr>
            <p:ph type="body" idx="1"/>
          </p:nvPr>
        </p:nvSpPr>
        <p:spPr>
          <a:xfrm>
            <a:off x="333677" y="825950"/>
            <a:ext cx="115245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empty_plank">
  <p:cSld name="13_empty_p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>
            <a:spLocks noGrp="1"/>
          </p:cNvSpPr>
          <p:nvPr>
            <p:ph type="title"/>
          </p:nvPr>
        </p:nvSpPr>
        <p:spPr>
          <a:xfrm>
            <a:off x="2921000" y="266700"/>
            <a:ext cx="63501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733"/>
              <a:buFont typeface="Calibri"/>
              <a:buNone/>
              <a:defRPr sz="3733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7" name="Google Shape;137;p29"/>
          <p:cNvSpPr txBox="1">
            <a:spLocks noGrp="1"/>
          </p:cNvSpPr>
          <p:nvPr>
            <p:ph type="body" idx="1"/>
          </p:nvPr>
        </p:nvSpPr>
        <p:spPr>
          <a:xfrm>
            <a:off x="4362451" y="837239"/>
            <a:ext cx="34671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/>
              <a:buNone/>
              <a:defRPr sz="2133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pic">
  <p:cSld name="11_pic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>
            <a:spLocks noGrp="1"/>
          </p:cNvSpPr>
          <p:nvPr>
            <p:ph type="pic" idx="2"/>
          </p:nvPr>
        </p:nvSpPr>
        <p:spPr>
          <a:xfrm>
            <a:off x="1852894" y="1747005"/>
            <a:ext cx="2701200" cy="2706000"/>
          </a:xfrm>
          <a:prstGeom prst="rect">
            <a:avLst/>
          </a:prstGeom>
          <a:noFill/>
          <a:ln w="76200" cap="sq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52000" endA="300" endPos="35000" fadeDir="5400012" sy="-100000" algn="bl" rotWithShape="0"/>
          </a:effectLst>
        </p:spPr>
        <p:txBody>
          <a:bodyPr spcFirstLastPara="1" wrap="square" lIns="91425" tIns="45700" rIns="91425" bIns="274300" anchor="b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31"/>
          <p:cNvSpPr>
            <a:spLocks noGrp="1"/>
          </p:cNvSpPr>
          <p:nvPr>
            <p:ph type="pic" idx="3"/>
          </p:nvPr>
        </p:nvSpPr>
        <p:spPr>
          <a:xfrm>
            <a:off x="4731734" y="1747005"/>
            <a:ext cx="2701200" cy="2706000"/>
          </a:xfrm>
          <a:prstGeom prst="rect">
            <a:avLst/>
          </a:prstGeom>
          <a:noFill/>
          <a:ln w="76200" cap="sq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52000" endA="300" endPos="35000" fadeDir="5400012" sy="-100000" algn="bl" rotWithShape="0"/>
          </a:effectLst>
        </p:spPr>
        <p:txBody>
          <a:bodyPr spcFirstLastPara="1" wrap="square" lIns="91425" tIns="45700" rIns="91425" bIns="274300" anchor="b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31"/>
          <p:cNvSpPr>
            <a:spLocks noGrp="1"/>
          </p:cNvSpPr>
          <p:nvPr>
            <p:ph type="pic" idx="4"/>
          </p:nvPr>
        </p:nvSpPr>
        <p:spPr>
          <a:xfrm>
            <a:off x="7610575" y="1747005"/>
            <a:ext cx="2701200" cy="2706000"/>
          </a:xfrm>
          <a:prstGeom prst="rect">
            <a:avLst/>
          </a:prstGeom>
          <a:noFill/>
          <a:ln w="76200" cap="sq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52000" endA="300" endPos="35000" fadeDir="5400012" sy="-100000" algn="bl" rotWithShape="0"/>
          </a:effectLst>
        </p:spPr>
        <p:txBody>
          <a:bodyPr spcFirstLastPara="1" wrap="square" lIns="91425" tIns="45700" rIns="91425" bIns="274300" anchor="b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">
  <p:cSld name="9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0802814" y="628601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193970" y="500568"/>
            <a:ext cx="6823315" cy="545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8">
  <p:cSld name="1_8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>
            <a:spLocks noGrp="1"/>
          </p:cNvSpPr>
          <p:nvPr>
            <p:ph type="sldNum" idx="12"/>
          </p:nvPr>
        </p:nvSpPr>
        <p:spPr>
          <a:xfrm>
            <a:off x="10802814" y="6286012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7" name="Google Shape;157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Google Shape;17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Google Shape;17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6" name="Google Shape;176;p3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3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3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3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Google Shape;180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Google Shape;185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Google Shape;186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9" name="Google Shape;189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Google Shape;191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Google Shape;192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6" name="Google Shape;196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Google Shape;198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9" name="Google Shape;199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Google Shape;200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3" name="Google Shape;203;p4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Google Shape;206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ree Blank With Footer">
  <p:cSld name="1_Free Blank With Foot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33676" y="356628"/>
            <a:ext cx="11524648" cy="4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33677" y="825950"/>
            <a:ext cx="11524647" cy="26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9" name="Google Shape;209;p4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Google Shape;210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1" name="Google Shape;211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Free Blank With Footer">
  <p:cSld name="4_Free Blank With Foot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791720" y="541356"/>
            <a:ext cx="7518400" cy="4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667"/>
              <a:buFont typeface="Calibri"/>
              <a:buNone/>
              <a:defRPr sz="2667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5823720" y="1010678"/>
            <a:ext cx="5486400" cy="26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empty_plank">
  <p:cSld name="13_empty_p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2921000" y="266700"/>
            <a:ext cx="6350000" cy="558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733"/>
              <a:buFont typeface="Calibri"/>
              <a:buNone/>
              <a:defRPr sz="3733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4362451" y="837239"/>
            <a:ext cx="3467100" cy="26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/>
              <a:buNone/>
              <a:defRPr sz="2133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hyperlink" Target="http://powerpoint.sage-fox.com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hyperlink" Target="http://powerpoint.sage-fox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4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222A49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1">
            <a:hlinkClick r:id="rId22"/>
          </p:cNvPr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1734800" y="6721476"/>
            <a:ext cx="457200" cy="1246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49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222A49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2">
            <a:hlinkClick r:id="rId22"/>
          </p:cNvPr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1734800" y="6721476"/>
            <a:ext cx="457200" cy="1246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://slides.sage-fox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://slides.sage-fox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://slides.sage-fox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hyperlink" Target="http://slides.sage-fox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hyperlink" Target="http://slides.sage-fox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hyperlink" Target="http://slides.sage-fox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43"/>
          <p:cNvGrpSpPr/>
          <p:nvPr/>
        </p:nvGrpSpPr>
        <p:grpSpPr>
          <a:xfrm>
            <a:off x="-75969" y="300403"/>
            <a:ext cx="11630271" cy="5246121"/>
            <a:chOff x="3099339" y="979386"/>
            <a:chExt cx="5739942" cy="1742145"/>
          </a:xfrm>
        </p:grpSpPr>
        <p:grpSp>
          <p:nvGrpSpPr>
            <p:cNvPr id="218" name="Google Shape;218;p43"/>
            <p:cNvGrpSpPr/>
            <p:nvPr/>
          </p:nvGrpSpPr>
          <p:grpSpPr>
            <a:xfrm>
              <a:off x="3099339" y="979386"/>
              <a:ext cx="5739942" cy="1742145"/>
              <a:chOff x="2599895" y="890896"/>
              <a:chExt cx="6696600" cy="2032500"/>
            </a:xfrm>
          </p:grpSpPr>
          <p:sp>
            <p:nvSpPr>
              <p:cNvPr id="219" name="Google Shape;219;p43"/>
              <p:cNvSpPr/>
              <p:nvPr/>
            </p:nvSpPr>
            <p:spPr>
              <a:xfrm>
                <a:off x="2599895" y="890896"/>
                <a:ext cx="6696600" cy="2032500"/>
              </a:xfrm>
              <a:prstGeom prst="rect">
                <a:avLst/>
              </a:prstGeom>
              <a:solidFill>
                <a:srgbClr val="222A49">
                  <a:alpha val="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43"/>
              <p:cNvSpPr/>
              <p:nvPr/>
            </p:nvSpPr>
            <p:spPr>
              <a:xfrm>
                <a:off x="2895598" y="890897"/>
                <a:ext cx="740912" cy="548640"/>
              </a:xfrm>
              <a:custGeom>
                <a:avLst/>
                <a:gdLst/>
                <a:ahLst/>
                <a:cxnLst/>
                <a:rect l="l" t="t" r="r" b="b"/>
                <a:pathLst>
                  <a:path w="818299" h="605944" extrusionOk="0">
                    <a:moveTo>
                      <a:pt x="0" y="0"/>
                    </a:moveTo>
                    <a:lnTo>
                      <a:pt x="818299" y="0"/>
                    </a:lnTo>
                    <a:lnTo>
                      <a:pt x="818299" y="57159"/>
                    </a:lnTo>
                    <a:lnTo>
                      <a:pt x="57159" y="57159"/>
                    </a:lnTo>
                    <a:lnTo>
                      <a:pt x="57159" y="605944"/>
                    </a:lnTo>
                    <a:lnTo>
                      <a:pt x="0" y="605944"/>
                    </a:lnTo>
                    <a:close/>
                  </a:path>
                </a:pathLst>
              </a:custGeom>
              <a:solidFill>
                <a:srgbClr val="EF3425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43"/>
              <p:cNvSpPr/>
              <p:nvPr/>
            </p:nvSpPr>
            <p:spPr>
              <a:xfrm flipH="1">
                <a:off x="8555839" y="890897"/>
                <a:ext cx="740561" cy="548379"/>
              </a:xfrm>
              <a:custGeom>
                <a:avLst/>
                <a:gdLst/>
                <a:ahLst/>
                <a:cxnLst/>
                <a:rect l="l" t="t" r="r" b="b"/>
                <a:pathLst>
                  <a:path w="818299" h="605944" extrusionOk="0">
                    <a:moveTo>
                      <a:pt x="0" y="0"/>
                    </a:moveTo>
                    <a:lnTo>
                      <a:pt x="818299" y="0"/>
                    </a:lnTo>
                    <a:lnTo>
                      <a:pt x="818299" y="57159"/>
                    </a:lnTo>
                    <a:lnTo>
                      <a:pt x="57159" y="57159"/>
                    </a:lnTo>
                    <a:lnTo>
                      <a:pt x="57159" y="605944"/>
                    </a:lnTo>
                    <a:lnTo>
                      <a:pt x="0" y="605944"/>
                    </a:lnTo>
                    <a:close/>
                  </a:path>
                </a:pathLst>
              </a:custGeom>
              <a:solidFill>
                <a:srgbClr val="8397B1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43"/>
              <p:cNvSpPr/>
              <p:nvPr/>
            </p:nvSpPr>
            <p:spPr>
              <a:xfrm rot="10800000" flipH="1">
                <a:off x="2895598" y="2163124"/>
                <a:ext cx="740912" cy="548640"/>
              </a:xfrm>
              <a:custGeom>
                <a:avLst/>
                <a:gdLst/>
                <a:ahLst/>
                <a:cxnLst/>
                <a:rect l="l" t="t" r="r" b="b"/>
                <a:pathLst>
                  <a:path w="818299" h="605944" extrusionOk="0">
                    <a:moveTo>
                      <a:pt x="0" y="0"/>
                    </a:moveTo>
                    <a:lnTo>
                      <a:pt x="818299" y="0"/>
                    </a:lnTo>
                    <a:lnTo>
                      <a:pt x="818299" y="57159"/>
                    </a:lnTo>
                    <a:lnTo>
                      <a:pt x="57159" y="57159"/>
                    </a:lnTo>
                    <a:lnTo>
                      <a:pt x="57159" y="605944"/>
                    </a:lnTo>
                    <a:lnTo>
                      <a:pt x="0" y="605944"/>
                    </a:lnTo>
                    <a:close/>
                  </a:path>
                </a:pathLst>
              </a:custGeom>
              <a:solidFill>
                <a:srgbClr val="62768F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43"/>
              <p:cNvSpPr/>
              <p:nvPr/>
            </p:nvSpPr>
            <p:spPr>
              <a:xfrm rot="10800000">
                <a:off x="8555487" y="2165631"/>
                <a:ext cx="740912" cy="548640"/>
              </a:xfrm>
              <a:custGeom>
                <a:avLst/>
                <a:gdLst/>
                <a:ahLst/>
                <a:cxnLst/>
                <a:rect l="l" t="t" r="r" b="b"/>
                <a:pathLst>
                  <a:path w="818299" h="605944" extrusionOk="0">
                    <a:moveTo>
                      <a:pt x="0" y="0"/>
                    </a:moveTo>
                    <a:lnTo>
                      <a:pt x="818299" y="0"/>
                    </a:lnTo>
                    <a:lnTo>
                      <a:pt x="818299" y="57159"/>
                    </a:lnTo>
                    <a:lnTo>
                      <a:pt x="57159" y="57159"/>
                    </a:lnTo>
                    <a:lnTo>
                      <a:pt x="57159" y="605944"/>
                    </a:lnTo>
                    <a:lnTo>
                      <a:pt x="0" y="605944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4" name="Google Shape;224;p43"/>
            <p:cNvSpPr txBox="1"/>
            <p:nvPr/>
          </p:nvSpPr>
          <p:spPr>
            <a:xfrm>
              <a:off x="3403417" y="1210045"/>
              <a:ext cx="5394900" cy="109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en-US" sz="6000" b="1" i="0" u="none" strike="noStrike" cap="none" dirty="0">
                  <a:solidFill>
                    <a:srgbClr val="FEFEFE"/>
                  </a:solidFill>
                  <a:latin typeface="Candara"/>
                  <a:ea typeface="Candara"/>
                  <a:cs typeface="Candara"/>
                  <a:sym typeface="Candara"/>
                </a:rPr>
                <a:t>Using news to predict Stock movements</a:t>
              </a:r>
              <a:r>
                <a:rPr lang="en-US" sz="6000" b="1" i="1" u="none" strike="noStrike" cap="none" dirty="0">
                  <a:solidFill>
                    <a:srgbClr val="FEFEFE"/>
                  </a:solidFill>
                  <a:latin typeface="Candara"/>
                  <a:ea typeface="Candara"/>
                  <a:cs typeface="Candara"/>
                  <a:sym typeface="Candara"/>
                </a:rPr>
                <a:t> </a:t>
              </a:r>
              <a:r>
                <a:rPr lang="en-US" sz="4800" b="1" i="0" u="none" strike="noStrike" cap="none" dirty="0">
                  <a:solidFill>
                    <a:srgbClr val="FEFEFE"/>
                  </a:solidFill>
                  <a:latin typeface="Candara"/>
                  <a:ea typeface="Candara"/>
                  <a:cs typeface="Candara"/>
                  <a:sym typeface="Candara"/>
                </a:rPr>
                <a:t> </a:t>
              </a:r>
              <a:endParaRPr sz="4800" b="1" i="0" u="none" strike="noStrike" cap="none" dirty="0">
                <a:solidFill>
                  <a:srgbClr val="FEFEFE"/>
                </a:solidFill>
                <a:latin typeface="Candara"/>
                <a:ea typeface="Candara"/>
                <a:cs typeface="Candara"/>
                <a:sym typeface="Candar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endParaRPr sz="4400" b="1" i="0" u="none" strike="noStrike" cap="none" dirty="0">
                <a:solidFill>
                  <a:srgbClr val="C9DAF8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-US" sz="3000" b="1" i="0" u="none" strike="noStrike" cap="none" dirty="0" smtClean="0">
                  <a:solidFill>
                    <a:srgbClr val="EF3425"/>
                  </a:solidFill>
                  <a:latin typeface="Candara"/>
                  <a:ea typeface="Candara"/>
                  <a:cs typeface="Candara"/>
                  <a:sym typeface="Candara"/>
                </a:rPr>
                <a:t>Presented </a:t>
              </a:r>
              <a:r>
                <a:rPr lang="en-US" sz="3000" b="1" i="0" u="none" strike="noStrike" cap="none" dirty="0">
                  <a:solidFill>
                    <a:srgbClr val="EF3425"/>
                  </a:solidFill>
                  <a:latin typeface="Candara"/>
                  <a:ea typeface="Candara"/>
                  <a:cs typeface="Candara"/>
                  <a:sym typeface="Candara"/>
                </a:rPr>
                <a:t>by </a:t>
              </a:r>
              <a:r>
                <a:rPr lang="en-US" sz="3000" b="1" dirty="0" smtClean="0">
                  <a:solidFill>
                    <a:srgbClr val="EF3425"/>
                  </a:solidFill>
                  <a:latin typeface="Candara"/>
                  <a:ea typeface="Candara"/>
                  <a:cs typeface="Candara"/>
                  <a:sym typeface="Candara"/>
                </a:rPr>
                <a:t>: </a:t>
              </a:r>
              <a:r>
                <a:rPr lang="en-US" sz="2800" b="1" i="0" u="none" strike="noStrike" cap="none" dirty="0" smtClean="0">
                  <a:solidFill>
                    <a:srgbClr val="C9DAF8"/>
                  </a:solidFill>
                  <a:latin typeface="Candara"/>
                  <a:ea typeface="Candara"/>
                  <a:cs typeface="Candara"/>
                  <a:sym typeface="Candara"/>
                </a:rPr>
                <a:t>Madhavi </a:t>
              </a:r>
              <a:r>
                <a:rPr lang="en-US" sz="2800" b="1" i="0" u="none" strike="noStrike" cap="none" dirty="0">
                  <a:solidFill>
                    <a:srgbClr val="C9DAF8"/>
                  </a:solidFill>
                  <a:latin typeface="Candara"/>
                  <a:ea typeface="Candara"/>
                  <a:cs typeface="Candara"/>
                  <a:sym typeface="Candara"/>
                </a:rPr>
                <a:t>Polisetti</a:t>
              </a:r>
              <a:endParaRPr sz="2400" b="1" i="0" u="none" strike="noStrike" cap="none" dirty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2"/>
          <p:cNvSpPr/>
          <p:nvPr/>
        </p:nvSpPr>
        <p:spPr>
          <a:xfrm rot="10800000">
            <a:off x="19" y="1751125"/>
            <a:ext cx="1333800" cy="903300"/>
          </a:xfrm>
          <a:prstGeom prst="rect">
            <a:avLst/>
          </a:prstGeom>
          <a:solidFill>
            <a:srgbClr val="EF3425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2"/>
          <p:cNvSpPr/>
          <p:nvPr/>
        </p:nvSpPr>
        <p:spPr>
          <a:xfrm>
            <a:off x="948719" y="1481566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D11607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52"/>
          <p:cNvSpPr/>
          <p:nvPr/>
        </p:nvSpPr>
        <p:spPr>
          <a:xfrm rot="10800000">
            <a:off x="949775" y="1442854"/>
            <a:ext cx="6750275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EF3425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2"/>
          <p:cNvSpPr txBox="1"/>
          <p:nvPr/>
        </p:nvSpPr>
        <p:spPr>
          <a:xfrm>
            <a:off x="1832225" y="1532175"/>
            <a:ext cx="42996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Temporal Features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52"/>
          <p:cNvSpPr txBox="1"/>
          <p:nvPr/>
        </p:nvSpPr>
        <p:spPr>
          <a:xfrm>
            <a:off x="7813475" y="1179162"/>
            <a:ext cx="1815900" cy="14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Noto Sans Symbols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Day of the Year</a:t>
            </a:r>
            <a:endParaRPr sz="1600" b="1" i="0" u="none" strike="noStrike" cap="none">
              <a:solidFill>
                <a:schemeClr val="lt1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Week Number</a:t>
            </a: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Noto Sans Symbols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Month</a:t>
            </a: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Quarter</a:t>
            </a: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Holiday</a:t>
            </a: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22" name="Google Shape;422;p52"/>
          <p:cNvSpPr txBox="1"/>
          <p:nvPr/>
        </p:nvSpPr>
        <p:spPr>
          <a:xfrm>
            <a:off x="947663" y="1442722"/>
            <a:ext cx="884562" cy="90105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52"/>
          <p:cNvSpPr/>
          <p:nvPr/>
        </p:nvSpPr>
        <p:spPr>
          <a:xfrm rot="10800000">
            <a:off x="-1037" y="2980294"/>
            <a:ext cx="1333800" cy="903300"/>
          </a:xfrm>
          <a:prstGeom prst="rect">
            <a:avLst/>
          </a:prstGeom>
          <a:solidFill>
            <a:srgbClr val="8397B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52"/>
          <p:cNvSpPr/>
          <p:nvPr/>
        </p:nvSpPr>
        <p:spPr>
          <a:xfrm>
            <a:off x="947663" y="2710735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657993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52"/>
          <p:cNvSpPr/>
          <p:nvPr/>
        </p:nvSpPr>
        <p:spPr>
          <a:xfrm rot="10800000">
            <a:off x="948719" y="2719785"/>
            <a:ext cx="6750275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8397B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52"/>
          <p:cNvSpPr txBox="1"/>
          <p:nvPr/>
        </p:nvSpPr>
        <p:spPr>
          <a:xfrm>
            <a:off x="1906775" y="2761325"/>
            <a:ext cx="3575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Trading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52"/>
          <p:cNvSpPr txBox="1"/>
          <p:nvPr/>
        </p:nvSpPr>
        <p:spPr>
          <a:xfrm>
            <a:off x="7813475" y="2706225"/>
            <a:ext cx="41376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Noto Sans Symbols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(RSI) - market strength</a:t>
            </a:r>
            <a:endParaRPr sz="1200" b="0" i="0" u="none" strike="noStrike" cap="none">
              <a:solidFill>
                <a:srgbClr val="D8D8D8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Candara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Bollinger Band - volatility</a:t>
            </a:r>
            <a:endParaRPr sz="1600" b="1" i="0" u="none" strike="noStrike" cap="none">
              <a:solidFill>
                <a:schemeClr val="lt1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MACD - momentum</a:t>
            </a:r>
            <a:endParaRPr sz="1600" b="1" i="0" u="none" strike="noStrike" cap="none">
              <a:solidFill>
                <a:schemeClr val="lt1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28" name="Google Shape;428;p52"/>
          <p:cNvSpPr/>
          <p:nvPr/>
        </p:nvSpPr>
        <p:spPr>
          <a:xfrm rot="10800000">
            <a:off x="19" y="4207979"/>
            <a:ext cx="1333800" cy="903300"/>
          </a:xfrm>
          <a:prstGeom prst="rect">
            <a:avLst/>
          </a:prstGeom>
          <a:solidFill>
            <a:srgbClr val="44546B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52"/>
          <p:cNvSpPr/>
          <p:nvPr/>
        </p:nvSpPr>
        <p:spPr>
          <a:xfrm>
            <a:off x="948719" y="3938420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26364D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52"/>
          <p:cNvSpPr/>
          <p:nvPr/>
        </p:nvSpPr>
        <p:spPr>
          <a:xfrm rot="10800000">
            <a:off x="949775" y="3947470"/>
            <a:ext cx="6750275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44546B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52"/>
          <p:cNvSpPr txBox="1"/>
          <p:nvPr/>
        </p:nvSpPr>
        <p:spPr>
          <a:xfrm>
            <a:off x="2026350" y="3989025"/>
            <a:ext cx="3457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Recent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52"/>
          <p:cNvSpPr txBox="1"/>
          <p:nvPr/>
        </p:nvSpPr>
        <p:spPr>
          <a:xfrm>
            <a:off x="7813475" y="3936625"/>
            <a:ext cx="3201000" cy="11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Noto Sans Symbols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Numeric asset (stock) Code</a:t>
            </a: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Noto Sans Symbols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Prev 20 day stock returns</a:t>
            </a: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Prev month’s returns</a:t>
            </a: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Prev quarter’s returns</a:t>
            </a:r>
            <a:endParaRPr sz="1600" b="1" i="0" u="none" strike="noStrike" cap="none">
              <a:solidFill>
                <a:schemeClr val="lt1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33" name="Google Shape;433;p52"/>
          <p:cNvSpPr/>
          <p:nvPr/>
        </p:nvSpPr>
        <p:spPr>
          <a:xfrm rot="10800000">
            <a:off x="19" y="5443699"/>
            <a:ext cx="1333800" cy="903300"/>
          </a:xfrm>
          <a:prstGeom prst="rect">
            <a:avLst/>
          </a:prstGeom>
          <a:solidFill>
            <a:srgbClr val="2C3749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52"/>
          <p:cNvSpPr/>
          <p:nvPr/>
        </p:nvSpPr>
        <p:spPr>
          <a:xfrm>
            <a:off x="948719" y="5174140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0E192B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52"/>
          <p:cNvSpPr/>
          <p:nvPr/>
        </p:nvSpPr>
        <p:spPr>
          <a:xfrm rot="10800000">
            <a:off x="949775" y="5183190"/>
            <a:ext cx="6750275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2C3749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2"/>
          <p:cNvSpPr txBox="1"/>
          <p:nvPr/>
        </p:nvSpPr>
        <p:spPr>
          <a:xfrm>
            <a:off x="2123241" y="5224741"/>
            <a:ext cx="3360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Rolling Data</a:t>
            </a:r>
            <a:r>
              <a:rPr lang="en-US" sz="1200" b="0" i="0" u="none" strike="noStrike" cap="none">
                <a:solidFill>
                  <a:srgbClr val="F2F2F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52"/>
          <p:cNvSpPr txBox="1"/>
          <p:nvPr/>
        </p:nvSpPr>
        <p:spPr>
          <a:xfrm>
            <a:off x="7813475" y="5246600"/>
            <a:ext cx="40059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Noto Sans Symbols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Rolling Mean(s) - Price, Volume</a:t>
            </a: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Rolling Sum - News variables (urgency, relevance)</a:t>
            </a:r>
            <a:endParaRPr sz="1600" b="1" i="0" u="none" strike="noStrike" cap="none">
              <a:solidFill>
                <a:schemeClr val="lt1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438" name="Google Shape;438;p5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16000" y="6793753"/>
            <a:ext cx="365760" cy="98854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2"/>
          <p:cNvSpPr txBox="1"/>
          <p:nvPr/>
        </p:nvSpPr>
        <p:spPr>
          <a:xfrm>
            <a:off x="947662" y="2718538"/>
            <a:ext cx="884562" cy="90105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2"/>
          <p:cNvSpPr txBox="1"/>
          <p:nvPr/>
        </p:nvSpPr>
        <p:spPr>
          <a:xfrm>
            <a:off x="947457" y="3948050"/>
            <a:ext cx="884562" cy="90105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52"/>
          <p:cNvSpPr txBox="1"/>
          <p:nvPr/>
        </p:nvSpPr>
        <p:spPr>
          <a:xfrm>
            <a:off x="951622" y="5187246"/>
            <a:ext cx="884562" cy="90105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2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New Features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43" name="Google Shape;443;p52"/>
          <p:cNvSpPr txBox="1"/>
          <p:nvPr/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3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Comparing ML Classifier(s) – AUC Scores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49" name="Google Shape;449;p53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450" name="Google Shape;450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962725"/>
            <a:ext cx="11709825" cy="5476875"/>
          </a:xfrm>
          <a:prstGeom prst="rect">
            <a:avLst/>
          </a:prstGeom>
          <a:noFill/>
          <a:ln w="3810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54"/>
          <p:cNvPicPr preferRelativeResize="0"/>
          <p:nvPr/>
        </p:nvPicPr>
        <p:blipFill rotWithShape="1">
          <a:blip r:embed="rId4">
            <a:alphaModFix/>
          </a:blip>
          <a:srcRect l="5327" t="4313" r="9482" b="4071"/>
          <a:stretch/>
        </p:blipFill>
        <p:spPr>
          <a:xfrm>
            <a:off x="4297680" y="2179319"/>
            <a:ext cx="3600000" cy="3420000"/>
          </a:xfrm>
          <a:prstGeom prst="rect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56" name="Google Shape;456;p54"/>
          <p:cNvPicPr preferRelativeResize="0"/>
          <p:nvPr/>
        </p:nvPicPr>
        <p:blipFill rotWithShape="1">
          <a:blip r:embed="rId5">
            <a:alphaModFix/>
          </a:blip>
          <a:srcRect l="5893" t="6544" r="6638" b="4095"/>
          <a:stretch/>
        </p:blipFill>
        <p:spPr>
          <a:xfrm>
            <a:off x="350518" y="2179319"/>
            <a:ext cx="3600000" cy="3420000"/>
          </a:xfrm>
          <a:prstGeom prst="rect">
            <a:avLst/>
          </a:prstGeom>
          <a:noFill/>
          <a:ln w="3810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57" name="Google Shape;457;p54"/>
          <p:cNvPicPr preferRelativeResize="0"/>
          <p:nvPr/>
        </p:nvPicPr>
        <p:blipFill rotWithShape="1">
          <a:blip r:embed="rId6">
            <a:alphaModFix/>
          </a:blip>
          <a:srcRect l="3525" t="5542" r="5918" b="5101"/>
          <a:stretch/>
        </p:blipFill>
        <p:spPr>
          <a:xfrm>
            <a:off x="8249102" y="2179319"/>
            <a:ext cx="3600000" cy="3420000"/>
          </a:xfrm>
          <a:prstGeom prst="rect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58" name="Google Shape;458;p54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Overfit – Underfit Curves for Top 3 Classifiers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59" name="Google Shape;459;p54"/>
          <p:cNvSpPr/>
          <p:nvPr/>
        </p:nvSpPr>
        <p:spPr>
          <a:xfrm>
            <a:off x="497521" y="1591795"/>
            <a:ext cx="3305993" cy="47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sz="3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4"/>
          <p:cNvSpPr/>
          <p:nvPr/>
        </p:nvSpPr>
        <p:spPr>
          <a:xfrm>
            <a:off x="4443003" y="1591795"/>
            <a:ext cx="3305993" cy="47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Bagging Classifier</a:t>
            </a:r>
            <a:endParaRPr sz="3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54"/>
          <p:cNvSpPr/>
          <p:nvPr/>
        </p:nvSpPr>
        <p:spPr>
          <a:xfrm>
            <a:off x="8399466" y="1591795"/>
            <a:ext cx="3305993" cy="47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endParaRPr sz="3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54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75960" y="1063115"/>
            <a:ext cx="5463676" cy="53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0750" y="1063115"/>
            <a:ext cx="4871299" cy="317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0750" y="4718235"/>
            <a:ext cx="4871300" cy="164319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5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Classifier #2 – Random Forest Classifier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1" name="Google Shape;471;p55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0050" y="1043328"/>
            <a:ext cx="5058151" cy="3608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88832" y="1043328"/>
            <a:ext cx="5585927" cy="5288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5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0050" y="4837350"/>
            <a:ext cx="5058150" cy="169742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56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Classifier #3 – XGBoost Classifier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80" name="Google Shape;480;p56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7"/>
          <p:cNvSpPr txBox="1"/>
          <p:nvPr/>
        </p:nvSpPr>
        <p:spPr>
          <a:xfrm>
            <a:off x="6279250" y="1071275"/>
            <a:ext cx="5753100" cy="24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ndara"/>
              <a:buChar char="●"/>
            </a:pPr>
            <a:r>
              <a:rPr lang="en-US" sz="30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Maximize True Positive</a:t>
            </a:r>
            <a:endParaRPr sz="30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ndara"/>
              <a:buChar char="●"/>
            </a:pPr>
            <a:r>
              <a:rPr lang="en-US" sz="30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Reduce False Negative to avoid missing gain (Recall)</a:t>
            </a:r>
            <a:endParaRPr sz="30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ndara"/>
              <a:buChar char="●"/>
            </a:pPr>
            <a:r>
              <a:rPr lang="en-US" sz="30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Reduce False Positive to avoid excessive loss (Precision)</a:t>
            </a:r>
            <a:endParaRPr sz="30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86" name="Google Shape;486;p57"/>
          <p:cNvSpPr/>
          <p:nvPr/>
        </p:nvSpPr>
        <p:spPr>
          <a:xfrm>
            <a:off x="3363125" y="1712875"/>
            <a:ext cx="2718600" cy="1724700"/>
          </a:xfrm>
          <a:prstGeom prst="roundRect">
            <a:avLst>
              <a:gd name="adj" fmla="val 16667"/>
            </a:avLst>
          </a:prstGeom>
          <a:solidFill>
            <a:srgbClr val="8397B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 Negative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(FN)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7"/>
          <p:cNvSpPr/>
          <p:nvPr/>
        </p:nvSpPr>
        <p:spPr>
          <a:xfrm>
            <a:off x="644525" y="1712875"/>
            <a:ext cx="2718600" cy="1724700"/>
          </a:xfrm>
          <a:prstGeom prst="roundRect">
            <a:avLst>
              <a:gd name="adj" fmla="val 16667"/>
            </a:avLst>
          </a:prstGeom>
          <a:solidFill>
            <a:srgbClr val="8397B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Positive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(TP)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57"/>
          <p:cNvSpPr/>
          <p:nvPr/>
        </p:nvSpPr>
        <p:spPr>
          <a:xfrm>
            <a:off x="644525" y="3437575"/>
            <a:ext cx="2718600" cy="1724700"/>
          </a:xfrm>
          <a:prstGeom prst="roundRect">
            <a:avLst>
              <a:gd name="adj" fmla="val 16667"/>
            </a:avLst>
          </a:prstGeom>
          <a:solidFill>
            <a:srgbClr val="4454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 Positive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(FP)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7"/>
          <p:cNvSpPr/>
          <p:nvPr/>
        </p:nvSpPr>
        <p:spPr>
          <a:xfrm>
            <a:off x="3363125" y="3437575"/>
            <a:ext cx="2718600" cy="1724700"/>
          </a:xfrm>
          <a:prstGeom prst="roundRect">
            <a:avLst>
              <a:gd name="adj" fmla="val 16667"/>
            </a:avLst>
          </a:prstGeom>
          <a:solidFill>
            <a:srgbClr val="44546B"/>
          </a:solidFill>
          <a:ln w="9525" cap="flat" cmpd="sng">
            <a:solidFill>
              <a:srgbClr val="4454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Negative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(TN)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7"/>
          <p:cNvSpPr/>
          <p:nvPr/>
        </p:nvSpPr>
        <p:spPr>
          <a:xfrm>
            <a:off x="644525" y="1241275"/>
            <a:ext cx="5437200" cy="47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Predicted Class</a:t>
            </a:r>
            <a:endParaRPr sz="3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7"/>
          <p:cNvSpPr txBox="1"/>
          <p:nvPr/>
        </p:nvSpPr>
        <p:spPr>
          <a:xfrm>
            <a:off x="6279250" y="3482150"/>
            <a:ext cx="5753100" cy="25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ndara"/>
              <a:buChar char="●"/>
            </a:pPr>
            <a:r>
              <a:rPr lang="en-US" sz="30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F1 assumes that fp and fn are equally bad</a:t>
            </a:r>
            <a:endParaRPr sz="30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ndara"/>
              <a:buChar char="●"/>
            </a:pPr>
            <a:r>
              <a:rPr lang="en-US" sz="30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Based on user/financial institution risk level, F1 score can be modified</a:t>
            </a:r>
            <a:endParaRPr sz="30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92" name="Google Shape;492;p57"/>
          <p:cNvSpPr/>
          <p:nvPr/>
        </p:nvSpPr>
        <p:spPr>
          <a:xfrm rot="-5400000">
            <a:off x="-1354050" y="3163375"/>
            <a:ext cx="3449100" cy="548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True Class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57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Selection Criteria – F1 Score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94" name="Google Shape;494;p57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8"/>
          <p:cNvSpPr txBox="1"/>
          <p:nvPr/>
        </p:nvSpPr>
        <p:spPr>
          <a:xfrm>
            <a:off x="143384" y="-446395"/>
            <a:ext cx="1064368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58"/>
          <p:cNvSpPr/>
          <p:nvPr/>
        </p:nvSpPr>
        <p:spPr>
          <a:xfrm>
            <a:off x="3363125" y="2017675"/>
            <a:ext cx="2718600" cy="1724700"/>
          </a:xfrm>
          <a:prstGeom prst="roundRect">
            <a:avLst>
              <a:gd name="adj" fmla="val 16667"/>
            </a:avLst>
          </a:prstGeom>
          <a:solidFill>
            <a:srgbClr val="8397B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 Negative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(FN)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58"/>
          <p:cNvSpPr/>
          <p:nvPr/>
        </p:nvSpPr>
        <p:spPr>
          <a:xfrm>
            <a:off x="644525" y="2017675"/>
            <a:ext cx="2718600" cy="1724700"/>
          </a:xfrm>
          <a:prstGeom prst="roundRect">
            <a:avLst>
              <a:gd name="adj" fmla="val 16667"/>
            </a:avLst>
          </a:prstGeom>
          <a:solidFill>
            <a:srgbClr val="8397B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Positive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(TP)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58"/>
          <p:cNvSpPr/>
          <p:nvPr/>
        </p:nvSpPr>
        <p:spPr>
          <a:xfrm>
            <a:off x="644525" y="3742375"/>
            <a:ext cx="2718600" cy="1724700"/>
          </a:xfrm>
          <a:prstGeom prst="roundRect">
            <a:avLst>
              <a:gd name="adj" fmla="val 16667"/>
            </a:avLst>
          </a:prstGeom>
          <a:solidFill>
            <a:srgbClr val="4454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 Positive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(FP)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58"/>
          <p:cNvSpPr/>
          <p:nvPr/>
        </p:nvSpPr>
        <p:spPr>
          <a:xfrm>
            <a:off x="3363125" y="3742375"/>
            <a:ext cx="2718600" cy="1724700"/>
          </a:xfrm>
          <a:prstGeom prst="roundRect">
            <a:avLst>
              <a:gd name="adj" fmla="val 16667"/>
            </a:avLst>
          </a:prstGeom>
          <a:solidFill>
            <a:srgbClr val="44546B"/>
          </a:solidFill>
          <a:ln w="9525" cap="flat" cmpd="sng">
            <a:solidFill>
              <a:srgbClr val="4454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Negative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(TN)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58"/>
          <p:cNvSpPr/>
          <p:nvPr/>
        </p:nvSpPr>
        <p:spPr>
          <a:xfrm>
            <a:off x="644525" y="1546075"/>
            <a:ext cx="5437200" cy="47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Predicted Class</a:t>
            </a:r>
            <a:endParaRPr sz="3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8"/>
          <p:cNvSpPr/>
          <p:nvPr/>
        </p:nvSpPr>
        <p:spPr>
          <a:xfrm rot="-5400000">
            <a:off x="-1354050" y="3468175"/>
            <a:ext cx="3449100" cy="548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True Class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58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XGBoost Results – Revisit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07" name="Google Shape;507;p58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16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508" name="Google Shape;508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4082" y="4640411"/>
            <a:ext cx="5058150" cy="169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44083" y="682723"/>
            <a:ext cx="5058150" cy="384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1160" y="890495"/>
            <a:ext cx="9889680" cy="5669676"/>
          </a:xfrm>
          <a:prstGeom prst="rect">
            <a:avLst/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15" name="Google Shape;515;p59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XGBoost Feature Importance Plot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16" name="Google Shape;516;p59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17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0"/>
          <p:cNvSpPr/>
          <p:nvPr/>
        </p:nvSpPr>
        <p:spPr>
          <a:xfrm rot="10800000">
            <a:off x="19" y="1751125"/>
            <a:ext cx="1333800" cy="903300"/>
          </a:xfrm>
          <a:prstGeom prst="rect">
            <a:avLst/>
          </a:prstGeom>
          <a:solidFill>
            <a:srgbClr val="EF3425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60"/>
          <p:cNvSpPr/>
          <p:nvPr/>
        </p:nvSpPr>
        <p:spPr>
          <a:xfrm>
            <a:off x="948719" y="1481566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D11607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60"/>
          <p:cNvSpPr/>
          <p:nvPr/>
        </p:nvSpPr>
        <p:spPr>
          <a:xfrm rot="10800000">
            <a:off x="943941" y="1490626"/>
            <a:ext cx="10648559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EF3425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60"/>
          <p:cNvSpPr txBox="1"/>
          <p:nvPr/>
        </p:nvSpPr>
        <p:spPr>
          <a:xfrm>
            <a:off x="2123264" y="1532175"/>
            <a:ext cx="8425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AUC and F1 score suggests a working and robust model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60"/>
          <p:cNvSpPr txBox="1"/>
          <p:nvPr/>
        </p:nvSpPr>
        <p:spPr>
          <a:xfrm>
            <a:off x="974957" y="1517756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60"/>
          <p:cNvSpPr/>
          <p:nvPr/>
        </p:nvSpPr>
        <p:spPr>
          <a:xfrm rot="10800000">
            <a:off x="-1037" y="2980294"/>
            <a:ext cx="1333800" cy="903300"/>
          </a:xfrm>
          <a:prstGeom prst="rect">
            <a:avLst/>
          </a:prstGeom>
          <a:solidFill>
            <a:srgbClr val="8397B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60"/>
          <p:cNvSpPr/>
          <p:nvPr/>
        </p:nvSpPr>
        <p:spPr>
          <a:xfrm>
            <a:off x="947663" y="2710735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657993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60"/>
          <p:cNvSpPr/>
          <p:nvPr/>
        </p:nvSpPr>
        <p:spPr>
          <a:xfrm rot="10800000">
            <a:off x="943945" y="2719776"/>
            <a:ext cx="10648559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8397B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60"/>
          <p:cNvSpPr txBox="1"/>
          <p:nvPr/>
        </p:nvSpPr>
        <p:spPr>
          <a:xfrm>
            <a:off x="973901" y="2746925"/>
            <a:ext cx="914400" cy="831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60"/>
          <p:cNvSpPr/>
          <p:nvPr/>
        </p:nvSpPr>
        <p:spPr>
          <a:xfrm rot="10800000">
            <a:off x="19" y="4207979"/>
            <a:ext cx="1333800" cy="903300"/>
          </a:xfrm>
          <a:prstGeom prst="rect">
            <a:avLst/>
          </a:prstGeom>
          <a:solidFill>
            <a:srgbClr val="44546B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60"/>
          <p:cNvSpPr/>
          <p:nvPr/>
        </p:nvSpPr>
        <p:spPr>
          <a:xfrm>
            <a:off x="948719" y="3938420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26364D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60"/>
          <p:cNvSpPr/>
          <p:nvPr/>
        </p:nvSpPr>
        <p:spPr>
          <a:xfrm rot="10800000">
            <a:off x="943941" y="3947476"/>
            <a:ext cx="10648559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44546B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60"/>
          <p:cNvSpPr txBox="1"/>
          <p:nvPr/>
        </p:nvSpPr>
        <p:spPr>
          <a:xfrm>
            <a:off x="2123248" y="3989025"/>
            <a:ext cx="8425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Cumulative news data affect the stock movement</a:t>
            </a:r>
            <a:endParaRPr sz="24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34" name="Google Shape;534;p60"/>
          <p:cNvSpPr txBox="1"/>
          <p:nvPr/>
        </p:nvSpPr>
        <p:spPr>
          <a:xfrm>
            <a:off x="974957" y="3974610"/>
            <a:ext cx="914400" cy="831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60"/>
          <p:cNvSpPr/>
          <p:nvPr/>
        </p:nvSpPr>
        <p:spPr>
          <a:xfrm rot="10800000">
            <a:off x="19" y="5443699"/>
            <a:ext cx="1333800" cy="903300"/>
          </a:xfrm>
          <a:prstGeom prst="rect">
            <a:avLst/>
          </a:prstGeom>
          <a:solidFill>
            <a:srgbClr val="2C3749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60"/>
          <p:cNvSpPr/>
          <p:nvPr/>
        </p:nvSpPr>
        <p:spPr>
          <a:xfrm>
            <a:off x="948719" y="5174140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0E192B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60"/>
          <p:cNvSpPr/>
          <p:nvPr/>
        </p:nvSpPr>
        <p:spPr>
          <a:xfrm rot="10800000">
            <a:off x="943941" y="5183201"/>
            <a:ext cx="10648559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2C3749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60"/>
          <p:cNvSpPr txBox="1"/>
          <p:nvPr/>
        </p:nvSpPr>
        <p:spPr>
          <a:xfrm>
            <a:off x="974957" y="5210330"/>
            <a:ext cx="914400" cy="831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9" name="Google Shape;539;p6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16000" y="6793753"/>
            <a:ext cx="365760" cy="98854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60"/>
          <p:cNvSpPr txBox="1"/>
          <p:nvPr/>
        </p:nvSpPr>
        <p:spPr>
          <a:xfrm>
            <a:off x="2122178" y="2761325"/>
            <a:ext cx="8425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Company’s past performance is a strong predictor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60"/>
          <p:cNvSpPr txBox="1"/>
          <p:nvPr/>
        </p:nvSpPr>
        <p:spPr>
          <a:xfrm>
            <a:off x="2192940" y="5216725"/>
            <a:ext cx="8425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Market data is more powerful than news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60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Conclusions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43" name="Google Shape;543;p60"/>
          <p:cNvSpPr txBox="1"/>
          <p:nvPr/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1"/>
          <p:cNvSpPr/>
          <p:nvPr/>
        </p:nvSpPr>
        <p:spPr>
          <a:xfrm rot="10800000">
            <a:off x="19" y="1054445"/>
            <a:ext cx="1333800" cy="903300"/>
          </a:xfrm>
          <a:prstGeom prst="rect">
            <a:avLst/>
          </a:prstGeom>
          <a:solidFill>
            <a:srgbClr val="EF3425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61"/>
          <p:cNvSpPr/>
          <p:nvPr/>
        </p:nvSpPr>
        <p:spPr>
          <a:xfrm>
            <a:off x="948719" y="784886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D11607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61"/>
          <p:cNvSpPr/>
          <p:nvPr/>
        </p:nvSpPr>
        <p:spPr>
          <a:xfrm rot="10800000">
            <a:off x="943941" y="793946"/>
            <a:ext cx="10648559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EF3425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61"/>
          <p:cNvSpPr txBox="1"/>
          <p:nvPr/>
        </p:nvSpPr>
        <p:spPr>
          <a:xfrm>
            <a:off x="2123264" y="835495"/>
            <a:ext cx="8425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Time Series / Recursive Neural Net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61"/>
          <p:cNvSpPr txBox="1"/>
          <p:nvPr/>
        </p:nvSpPr>
        <p:spPr>
          <a:xfrm>
            <a:off x="974957" y="821076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61"/>
          <p:cNvSpPr/>
          <p:nvPr/>
        </p:nvSpPr>
        <p:spPr>
          <a:xfrm rot="10800000">
            <a:off x="-1037" y="2258734"/>
            <a:ext cx="1333800" cy="903300"/>
          </a:xfrm>
          <a:prstGeom prst="rect">
            <a:avLst/>
          </a:prstGeom>
          <a:solidFill>
            <a:srgbClr val="8397B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61"/>
          <p:cNvSpPr/>
          <p:nvPr/>
        </p:nvSpPr>
        <p:spPr>
          <a:xfrm>
            <a:off x="947663" y="1989175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657993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61"/>
          <p:cNvSpPr/>
          <p:nvPr/>
        </p:nvSpPr>
        <p:spPr>
          <a:xfrm rot="10800000">
            <a:off x="943945" y="1998216"/>
            <a:ext cx="10648559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8397B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61"/>
          <p:cNvSpPr txBox="1"/>
          <p:nvPr/>
        </p:nvSpPr>
        <p:spPr>
          <a:xfrm>
            <a:off x="973901" y="2025365"/>
            <a:ext cx="914400" cy="831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61"/>
          <p:cNvSpPr/>
          <p:nvPr/>
        </p:nvSpPr>
        <p:spPr>
          <a:xfrm rot="10800000">
            <a:off x="19" y="3467759"/>
            <a:ext cx="1333800" cy="90330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61"/>
          <p:cNvSpPr/>
          <p:nvPr/>
        </p:nvSpPr>
        <p:spPr>
          <a:xfrm>
            <a:off x="948719" y="3198200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26364D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61"/>
          <p:cNvSpPr/>
          <p:nvPr/>
        </p:nvSpPr>
        <p:spPr>
          <a:xfrm rot="10800000">
            <a:off x="943941" y="3207256"/>
            <a:ext cx="10648559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CFE2F3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61"/>
          <p:cNvSpPr txBox="1"/>
          <p:nvPr/>
        </p:nvSpPr>
        <p:spPr>
          <a:xfrm>
            <a:off x="2123248" y="3248805"/>
            <a:ext cx="8425800" cy="861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Obtain the news data drilled down to hourly time series</a:t>
            </a:r>
            <a:endParaRPr sz="24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61" name="Google Shape;561;p61"/>
          <p:cNvSpPr/>
          <p:nvPr/>
        </p:nvSpPr>
        <p:spPr>
          <a:xfrm rot="10800000">
            <a:off x="19" y="4672379"/>
            <a:ext cx="1333800" cy="903300"/>
          </a:xfrm>
          <a:prstGeom prst="rect">
            <a:avLst/>
          </a:prstGeom>
          <a:solidFill>
            <a:srgbClr val="9FC5E8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61"/>
          <p:cNvSpPr/>
          <p:nvPr/>
        </p:nvSpPr>
        <p:spPr>
          <a:xfrm>
            <a:off x="948719" y="4402820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0E192B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61"/>
          <p:cNvSpPr/>
          <p:nvPr/>
        </p:nvSpPr>
        <p:spPr>
          <a:xfrm rot="10800000">
            <a:off x="943941" y="4411881"/>
            <a:ext cx="10648559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9FC5E8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4" name="Google Shape;564;p6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16000" y="6793753"/>
            <a:ext cx="365760" cy="98854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61"/>
          <p:cNvSpPr txBox="1"/>
          <p:nvPr/>
        </p:nvSpPr>
        <p:spPr>
          <a:xfrm>
            <a:off x="2122178" y="2039765"/>
            <a:ext cx="8425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Expand the scope of news data, e.g. breaking news, regulation news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61"/>
          <p:cNvSpPr txBox="1"/>
          <p:nvPr/>
        </p:nvSpPr>
        <p:spPr>
          <a:xfrm>
            <a:off x="2192940" y="4445405"/>
            <a:ext cx="8425800" cy="8619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Try models with market data only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61"/>
          <p:cNvSpPr/>
          <p:nvPr/>
        </p:nvSpPr>
        <p:spPr>
          <a:xfrm rot="10800000">
            <a:off x="19" y="5892365"/>
            <a:ext cx="1333800" cy="903300"/>
          </a:xfrm>
          <a:prstGeom prst="rect">
            <a:avLst/>
          </a:prstGeom>
          <a:solidFill>
            <a:srgbClr val="999999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61"/>
          <p:cNvSpPr/>
          <p:nvPr/>
        </p:nvSpPr>
        <p:spPr>
          <a:xfrm>
            <a:off x="948719" y="5622806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61"/>
          <p:cNvSpPr/>
          <p:nvPr/>
        </p:nvSpPr>
        <p:spPr>
          <a:xfrm rot="10800000">
            <a:off x="943941" y="5631866"/>
            <a:ext cx="10648559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61"/>
          <p:cNvSpPr txBox="1"/>
          <p:nvPr/>
        </p:nvSpPr>
        <p:spPr>
          <a:xfrm>
            <a:off x="2123264" y="5673415"/>
            <a:ext cx="8425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Predict confidence levels for Kaggle competition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61"/>
          <p:cNvSpPr txBox="1"/>
          <p:nvPr/>
        </p:nvSpPr>
        <p:spPr>
          <a:xfrm>
            <a:off x="974957" y="5658996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61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Future Work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73" name="Google Shape;573;p61"/>
          <p:cNvSpPr txBox="1"/>
          <p:nvPr/>
        </p:nvSpPr>
        <p:spPr>
          <a:xfrm>
            <a:off x="973901" y="3217814"/>
            <a:ext cx="914400" cy="831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61"/>
          <p:cNvSpPr txBox="1"/>
          <p:nvPr/>
        </p:nvSpPr>
        <p:spPr>
          <a:xfrm>
            <a:off x="973901" y="4414375"/>
            <a:ext cx="914400" cy="831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61"/>
          <p:cNvSpPr txBox="1"/>
          <p:nvPr/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4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16000" y="6793753"/>
            <a:ext cx="365760" cy="9885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4"/>
          <p:cNvSpPr/>
          <p:nvPr/>
        </p:nvSpPr>
        <p:spPr>
          <a:xfrm>
            <a:off x="686350" y="2301275"/>
            <a:ext cx="2769900" cy="1112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E7492"/>
              </a:gs>
              <a:gs pos="100000">
                <a:srgbClr val="2F353F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AGENDA</a:t>
            </a:r>
            <a:endParaRPr sz="4000" b="1">
              <a:solidFill>
                <a:srgbClr val="222A49"/>
              </a:solidFill>
            </a:endParaRPr>
          </a:p>
        </p:txBody>
      </p:sp>
      <p:sp>
        <p:nvSpPr>
          <p:cNvPr id="231" name="Google Shape;231;p44"/>
          <p:cNvSpPr/>
          <p:nvPr/>
        </p:nvSpPr>
        <p:spPr>
          <a:xfrm>
            <a:off x="4624150" y="0"/>
            <a:ext cx="6698700" cy="6710400"/>
          </a:xfrm>
          <a:prstGeom prst="roundRect">
            <a:avLst>
              <a:gd name="adj" fmla="val 17387"/>
            </a:avLst>
          </a:prstGeom>
          <a:gradFill>
            <a:gsLst>
              <a:gs pos="0">
                <a:srgbClr val="5E7492"/>
              </a:gs>
              <a:gs pos="100000">
                <a:srgbClr val="2F353F"/>
              </a:gs>
            </a:gsLst>
            <a:lin ang="5400012" scaled="0"/>
          </a:gradFill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6460700" y="1430950"/>
            <a:ext cx="3639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Data</a:t>
            </a:r>
            <a:r>
              <a:rPr lang="en-US" sz="3000"/>
              <a:t> </a:t>
            </a:r>
            <a:r>
              <a:rPr lang="en-US" sz="3000" b="1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Exploration</a:t>
            </a:r>
            <a:endParaRPr sz="3000"/>
          </a:p>
        </p:txBody>
      </p:sp>
      <p:sp>
        <p:nvSpPr>
          <p:cNvPr id="233" name="Google Shape;233;p44"/>
          <p:cNvSpPr txBox="1"/>
          <p:nvPr/>
        </p:nvSpPr>
        <p:spPr>
          <a:xfrm>
            <a:off x="6460700" y="178375"/>
            <a:ext cx="40152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EF3425"/>
                </a:solidFill>
                <a:latin typeface="Candara"/>
                <a:ea typeface="Candara"/>
                <a:cs typeface="Candara"/>
                <a:sym typeface="Candara"/>
              </a:rPr>
              <a:t>Problem Statement</a:t>
            </a:r>
            <a:endParaRPr sz="3000"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234" name="Google Shape;234;p44"/>
          <p:cNvSpPr txBox="1"/>
          <p:nvPr/>
        </p:nvSpPr>
        <p:spPr>
          <a:xfrm>
            <a:off x="6444175" y="755462"/>
            <a:ext cx="3108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Dataset</a:t>
            </a:r>
            <a:endParaRPr sz="3000" b="1">
              <a:solidFill>
                <a:schemeClr val="lt2"/>
              </a:solidFill>
            </a:endParaRPr>
          </a:p>
        </p:txBody>
      </p:sp>
      <p:sp>
        <p:nvSpPr>
          <p:cNvPr id="235" name="Google Shape;235;p44"/>
          <p:cNvSpPr txBox="1"/>
          <p:nvPr/>
        </p:nvSpPr>
        <p:spPr>
          <a:xfrm>
            <a:off x="6511900" y="2938500"/>
            <a:ext cx="4810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b="1">
                <a:solidFill>
                  <a:srgbClr val="EF3425"/>
                </a:solidFill>
                <a:latin typeface="Candara"/>
                <a:ea typeface="Candara"/>
                <a:cs typeface="Candara"/>
                <a:sym typeface="Candara"/>
              </a:rPr>
              <a:t>ML Classifier Comparison</a:t>
            </a:r>
            <a:endParaRPr sz="3000"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4"/>
          <p:cNvSpPr txBox="1"/>
          <p:nvPr/>
        </p:nvSpPr>
        <p:spPr>
          <a:xfrm>
            <a:off x="6444175" y="2184737"/>
            <a:ext cx="3108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New Features</a:t>
            </a:r>
            <a:endParaRPr sz="3000" b="1">
              <a:solidFill>
                <a:schemeClr val="lt2"/>
              </a:solidFill>
            </a:endParaRPr>
          </a:p>
        </p:txBody>
      </p:sp>
      <p:sp>
        <p:nvSpPr>
          <p:cNvPr id="237" name="Google Shape;237;p44"/>
          <p:cNvSpPr txBox="1"/>
          <p:nvPr/>
        </p:nvSpPr>
        <p:spPr>
          <a:xfrm>
            <a:off x="6592950" y="4241725"/>
            <a:ext cx="3639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Results</a:t>
            </a:r>
            <a:endParaRPr sz="3000"/>
          </a:p>
        </p:txBody>
      </p:sp>
      <p:sp>
        <p:nvSpPr>
          <p:cNvPr id="238" name="Google Shape;238;p44"/>
          <p:cNvSpPr txBox="1"/>
          <p:nvPr/>
        </p:nvSpPr>
        <p:spPr>
          <a:xfrm>
            <a:off x="6511900" y="3513475"/>
            <a:ext cx="3108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Overfit/Underfit</a:t>
            </a:r>
            <a:endParaRPr sz="3000" b="1">
              <a:solidFill>
                <a:schemeClr val="lt2"/>
              </a:solidFill>
            </a:endParaRPr>
          </a:p>
        </p:txBody>
      </p:sp>
      <p:sp>
        <p:nvSpPr>
          <p:cNvPr id="239" name="Google Shape;239;p44"/>
          <p:cNvSpPr txBox="1"/>
          <p:nvPr/>
        </p:nvSpPr>
        <p:spPr>
          <a:xfrm>
            <a:off x="6571575" y="5514812"/>
            <a:ext cx="3108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Conclusion(s)</a:t>
            </a:r>
            <a:endParaRPr sz="3000" b="1">
              <a:solidFill>
                <a:schemeClr val="lt2"/>
              </a:solidFill>
            </a:endParaRPr>
          </a:p>
        </p:txBody>
      </p:sp>
      <p:sp>
        <p:nvSpPr>
          <p:cNvPr id="240" name="Google Shape;240;p44"/>
          <p:cNvSpPr txBox="1"/>
          <p:nvPr/>
        </p:nvSpPr>
        <p:spPr>
          <a:xfrm>
            <a:off x="6588100" y="4852525"/>
            <a:ext cx="40152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3000" b="1">
                <a:solidFill>
                  <a:srgbClr val="EF3425"/>
                </a:solidFill>
                <a:latin typeface="Candara"/>
                <a:ea typeface="Candara"/>
                <a:cs typeface="Candara"/>
                <a:sym typeface="Candara"/>
              </a:rPr>
              <a:t>Selection Criteria</a:t>
            </a:r>
            <a:endParaRPr sz="3000" b="1">
              <a:solidFill>
                <a:srgbClr val="EF3425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endParaRPr sz="2600" b="1">
              <a:solidFill>
                <a:srgbClr val="EF3425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41" name="Google Shape;241;p44"/>
          <p:cNvSpPr txBox="1"/>
          <p:nvPr/>
        </p:nvSpPr>
        <p:spPr>
          <a:xfrm>
            <a:off x="6592950" y="6168675"/>
            <a:ext cx="3588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Future Work</a:t>
            </a:r>
            <a:endParaRPr sz="3000"/>
          </a:p>
        </p:txBody>
      </p:sp>
      <p:sp>
        <p:nvSpPr>
          <p:cNvPr id="242" name="Google Shape;242;p44"/>
          <p:cNvSpPr/>
          <p:nvPr/>
        </p:nvSpPr>
        <p:spPr>
          <a:xfrm>
            <a:off x="5885746" y="328662"/>
            <a:ext cx="239001" cy="244716"/>
          </a:xfrm>
          <a:custGeom>
            <a:avLst/>
            <a:gdLst/>
            <a:ahLst/>
            <a:cxnLst/>
            <a:rect l="l" t="t" r="r" b="b"/>
            <a:pathLst>
              <a:path w="538" h="507" extrusionOk="0">
                <a:moveTo>
                  <a:pt x="271" y="409"/>
                </a:moveTo>
                <a:lnTo>
                  <a:pt x="435" y="506"/>
                </a:lnTo>
                <a:lnTo>
                  <a:pt x="394" y="317"/>
                </a:lnTo>
                <a:lnTo>
                  <a:pt x="537" y="194"/>
                </a:lnTo>
                <a:lnTo>
                  <a:pt x="343" y="174"/>
                </a:lnTo>
                <a:lnTo>
                  <a:pt x="271" y="0"/>
                </a:lnTo>
                <a:lnTo>
                  <a:pt x="195" y="174"/>
                </a:lnTo>
                <a:lnTo>
                  <a:pt x="0" y="194"/>
                </a:lnTo>
                <a:lnTo>
                  <a:pt x="149" y="317"/>
                </a:lnTo>
                <a:lnTo>
                  <a:pt x="103" y="506"/>
                </a:lnTo>
                <a:lnTo>
                  <a:pt x="271" y="409"/>
                </a:lnTo>
              </a:path>
            </a:pathLst>
          </a:custGeom>
          <a:solidFill>
            <a:srgbClr val="EF34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44"/>
          <p:cNvSpPr/>
          <p:nvPr/>
        </p:nvSpPr>
        <p:spPr>
          <a:xfrm>
            <a:off x="5885746" y="871600"/>
            <a:ext cx="239001" cy="244716"/>
          </a:xfrm>
          <a:custGeom>
            <a:avLst/>
            <a:gdLst/>
            <a:ahLst/>
            <a:cxnLst/>
            <a:rect l="l" t="t" r="r" b="b"/>
            <a:pathLst>
              <a:path w="538" h="507" extrusionOk="0">
                <a:moveTo>
                  <a:pt x="271" y="409"/>
                </a:moveTo>
                <a:lnTo>
                  <a:pt x="435" y="506"/>
                </a:lnTo>
                <a:lnTo>
                  <a:pt x="394" y="317"/>
                </a:lnTo>
                <a:lnTo>
                  <a:pt x="537" y="194"/>
                </a:lnTo>
                <a:lnTo>
                  <a:pt x="343" y="174"/>
                </a:lnTo>
                <a:lnTo>
                  <a:pt x="271" y="0"/>
                </a:lnTo>
                <a:lnTo>
                  <a:pt x="195" y="174"/>
                </a:lnTo>
                <a:lnTo>
                  <a:pt x="0" y="194"/>
                </a:lnTo>
                <a:lnTo>
                  <a:pt x="149" y="317"/>
                </a:lnTo>
                <a:lnTo>
                  <a:pt x="103" y="506"/>
                </a:lnTo>
                <a:lnTo>
                  <a:pt x="271" y="409"/>
                </a:lnTo>
              </a:path>
            </a:pathLst>
          </a:custGeom>
          <a:solidFill>
            <a:srgbClr val="F2F2F2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4"/>
          <p:cNvSpPr/>
          <p:nvPr/>
        </p:nvSpPr>
        <p:spPr>
          <a:xfrm>
            <a:off x="5885746" y="1540912"/>
            <a:ext cx="239001" cy="244716"/>
          </a:xfrm>
          <a:custGeom>
            <a:avLst/>
            <a:gdLst/>
            <a:ahLst/>
            <a:cxnLst/>
            <a:rect l="l" t="t" r="r" b="b"/>
            <a:pathLst>
              <a:path w="538" h="507" extrusionOk="0">
                <a:moveTo>
                  <a:pt x="271" y="409"/>
                </a:moveTo>
                <a:lnTo>
                  <a:pt x="435" y="506"/>
                </a:lnTo>
                <a:lnTo>
                  <a:pt x="394" y="317"/>
                </a:lnTo>
                <a:lnTo>
                  <a:pt x="537" y="194"/>
                </a:lnTo>
                <a:lnTo>
                  <a:pt x="343" y="174"/>
                </a:lnTo>
                <a:lnTo>
                  <a:pt x="271" y="0"/>
                </a:lnTo>
                <a:lnTo>
                  <a:pt x="195" y="174"/>
                </a:lnTo>
                <a:lnTo>
                  <a:pt x="0" y="194"/>
                </a:lnTo>
                <a:lnTo>
                  <a:pt x="149" y="317"/>
                </a:lnTo>
                <a:lnTo>
                  <a:pt x="103" y="506"/>
                </a:lnTo>
                <a:lnTo>
                  <a:pt x="271" y="409"/>
                </a:lnTo>
              </a:path>
            </a:pathLst>
          </a:custGeom>
          <a:solidFill>
            <a:srgbClr val="F2F2F2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4"/>
          <p:cNvSpPr/>
          <p:nvPr/>
        </p:nvSpPr>
        <p:spPr>
          <a:xfrm>
            <a:off x="5885746" y="2300875"/>
            <a:ext cx="239001" cy="244716"/>
          </a:xfrm>
          <a:custGeom>
            <a:avLst/>
            <a:gdLst/>
            <a:ahLst/>
            <a:cxnLst/>
            <a:rect l="l" t="t" r="r" b="b"/>
            <a:pathLst>
              <a:path w="538" h="507" extrusionOk="0">
                <a:moveTo>
                  <a:pt x="271" y="409"/>
                </a:moveTo>
                <a:lnTo>
                  <a:pt x="435" y="506"/>
                </a:lnTo>
                <a:lnTo>
                  <a:pt x="394" y="317"/>
                </a:lnTo>
                <a:lnTo>
                  <a:pt x="537" y="194"/>
                </a:lnTo>
                <a:lnTo>
                  <a:pt x="343" y="174"/>
                </a:lnTo>
                <a:lnTo>
                  <a:pt x="271" y="0"/>
                </a:lnTo>
                <a:lnTo>
                  <a:pt x="195" y="174"/>
                </a:lnTo>
                <a:lnTo>
                  <a:pt x="0" y="194"/>
                </a:lnTo>
                <a:lnTo>
                  <a:pt x="149" y="317"/>
                </a:lnTo>
                <a:lnTo>
                  <a:pt x="103" y="506"/>
                </a:lnTo>
                <a:lnTo>
                  <a:pt x="271" y="409"/>
                </a:lnTo>
              </a:path>
            </a:pathLst>
          </a:custGeom>
          <a:solidFill>
            <a:srgbClr val="F2F2F2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44"/>
          <p:cNvSpPr/>
          <p:nvPr/>
        </p:nvSpPr>
        <p:spPr>
          <a:xfrm>
            <a:off x="5885746" y="3060862"/>
            <a:ext cx="239001" cy="244716"/>
          </a:xfrm>
          <a:custGeom>
            <a:avLst/>
            <a:gdLst/>
            <a:ahLst/>
            <a:cxnLst/>
            <a:rect l="l" t="t" r="r" b="b"/>
            <a:pathLst>
              <a:path w="538" h="507" extrusionOk="0">
                <a:moveTo>
                  <a:pt x="271" y="409"/>
                </a:moveTo>
                <a:lnTo>
                  <a:pt x="435" y="506"/>
                </a:lnTo>
                <a:lnTo>
                  <a:pt x="394" y="317"/>
                </a:lnTo>
                <a:lnTo>
                  <a:pt x="537" y="194"/>
                </a:lnTo>
                <a:lnTo>
                  <a:pt x="343" y="174"/>
                </a:lnTo>
                <a:lnTo>
                  <a:pt x="271" y="0"/>
                </a:lnTo>
                <a:lnTo>
                  <a:pt x="195" y="174"/>
                </a:lnTo>
                <a:lnTo>
                  <a:pt x="0" y="194"/>
                </a:lnTo>
                <a:lnTo>
                  <a:pt x="149" y="317"/>
                </a:lnTo>
                <a:lnTo>
                  <a:pt x="103" y="506"/>
                </a:lnTo>
                <a:lnTo>
                  <a:pt x="271" y="409"/>
                </a:lnTo>
              </a:path>
            </a:pathLst>
          </a:custGeom>
          <a:solidFill>
            <a:srgbClr val="EF34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44"/>
          <p:cNvSpPr/>
          <p:nvPr/>
        </p:nvSpPr>
        <p:spPr>
          <a:xfrm>
            <a:off x="5885746" y="5004525"/>
            <a:ext cx="239001" cy="244716"/>
          </a:xfrm>
          <a:custGeom>
            <a:avLst/>
            <a:gdLst/>
            <a:ahLst/>
            <a:cxnLst/>
            <a:rect l="l" t="t" r="r" b="b"/>
            <a:pathLst>
              <a:path w="538" h="507" extrusionOk="0">
                <a:moveTo>
                  <a:pt x="271" y="409"/>
                </a:moveTo>
                <a:lnTo>
                  <a:pt x="435" y="506"/>
                </a:lnTo>
                <a:lnTo>
                  <a:pt x="394" y="317"/>
                </a:lnTo>
                <a:lnTo>
                  <a:pt x="537" y="194"/>
                </a:lnTo>
                <a:lnTo>
                  <a:pt x="343" y="174"/>
                </a:lnTo>
                <a:lnTo>
                  <a:pt x="271" y="0"/>
                </a:lnTo>
                <a:lnTo>
                  <a:pt x="195" y="174"/>
                </a:lnTo>
                <a:lnTo>
                  <a:pt x="0" y="194"/>
                </a:lnTo>
                <a:lnTo>
                  <a:pt x="149" y="317"/>
                </a:lnTo>
                <a:lnTo>
                  <a:pt x="103" y="506"/>
                </a:lnTo>
                <a:lnTo>
                  <a:pt x="271" y="409"/>
                </a:lnTo>
              </a:path>
            </a:pathLst>
          </a:custGeom>
          <a:solidFill>
            <a:srgbClr val="EF34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4"/>
          <p:cNvSpPr/>
          <p:nvPr/>
        </p:nvSpPr>
        <p:spPr>
          <a:xfrm>
            <a:off x="5885746" y="3652700"/>
            <a:ext cx="239001" cy="244716"/>
          </a:xfrm>
          <a:custGeom>
            <a:avLst/>
            <a:gdLst/>
            <a:ahLst/>
            <a:cxnLst/>
            <a:rect l="l" t="t" r="r" b="b"/>
            <a:pathLst>
              <a:path w="538" h="507" extrusionOk="0">
                <a:moveTo>
                  <a:pt x="271" y="409"/>
                </a:moveTo>
                <a:lnTo>
                  <a:pt x="435" y="506"/>
                </a:lnTo>
                <a:lnTo>
                  <a:pt x="394" y="317"/>
                </a:lnTo>
                <a:lnTo>
                  <a:pt x="537" y="194"/>
                </a:lnTo>
                <a:lnTo>
                  <a:pt x="343" y="174"/>
                </a:lnTo>
                <a:lnTo>
                  <a:pt x="271" y="0"/>
                </a:lnTo>
                <a:lnTo>
                  <a:pt x="195" y="174"/>
                </a:lnTo>
                <a:lnTo>
                  <a:pt x="0" y="194"/>
                </a:lnTo>
                <a:lnTo>
                  <a:pt x="149" y="317"/>
                </a:lnTo>
                <a:lnTo>
                  <a:pt x="103" y="506"/>
                </a:lnTo>
                <a:lnTo>
                  <a:pt x="271" y="409"/>
                </a:lnTo>
              </a:path>
            </a:pathLst>
          </a:custGeom>
          <a:solidFill>
            <a:srgbClr val="F2F2F2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4"/>
          <p:cNvSpPr/>
          <p:nvPr/>
        </p:nvSpPr>
        <p:spPr>
          <a:xfrm>
            <a:off x="5885746" y="4352200"/>
            <a:ext cx="239001" cy="244716"/>
          </a:xfrm>
          <a:custGeom>
            <a:avLst/>
            <a:gdLst/>
            <a:ahLst/>
            <a:cxnLst/>
            <a:rect l="l" t="t" r="r" b="b"/>
            <a:pathLst>
              <a:path w="538" h="507" extrusionOk="0">
                <a:moveTo>
                  <a:pt x="271" y="409"/>
                </a:moveTo>
                <a:lnTo>
                  <a:pt x="435" y="506"/>
                </a:lnTo>
                <a:lnTo>
                  <a:pt x="394" y="317"/>
                </a:lnTo>
                <a:lnTo>
                  <a:pt x="537" y="194"/>
                </a:lnTo>
                <a:lnTo>
                  <a:pt x="343" y="174"/>
                </a:lnTo>
                <a:lnTo>
                  <a:pt x="271" y="0"/>
                </a:lnTo>
                <a:lnTo>
                  <a:pt x="195" y="174"/>
                </a:lnTo>
                <a:lnTo>
                  <a:pt x="0" y="194"/>
                </a:lnTo>
                <a:lnTo>
                  <a:pt x="149" y="317"/>
                </a:lnTo>
                <a:lnTo>
                  <a:pt x="103" y="506"/>
                </a:lnTo>
                <a:lnTo>
                  <a:pt x="271" y="409"/>
                </a:lnTo>
              </a:path>
            </a:pathLst>
          </a:custGeom>
          <a:solidFill>
            <a:srgbClr val="F2F2F2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4"/>
          <p:cNvSpPr/>
          <p:nvPr/>
        </p:nvSpPr>
        <p:spPr>
          <a:xfrm>
            <a:off x="5885746" y="5640650"/>
            <a:ext cx="239001" cy="244716"/>
          </a:xfrm>
          <a:custGeom>
            <a:avLst/>
            <a:gdLst/>
            <a:ahLst/>
            <a:cxnLst/>
            <a:rect l="l" t="t" r="r" b="b"/>
            <a:pathLst>
              <a:path w="538" h="507" extrusionOk="0">
                <a:moveTo>
                  <a:pt x="271" y="409"/>
                </a:moveTo>
                <a:lnTo>
                  <a:pt x="435" y="506"/>
                </a:lnTo>
                <a:lnTo>
                  <a:pt x="394" y="317"/>
                </a:lnTo>
                <a:lnTo>
                  <a:pt x="537" y="194"/>
                </a:lnTo>
                <a:lnTo>
                  <a:pt x="343" y="174"/>
                </a:lnTo>
                <a:lnTo>
                  <a:pt x="271" y="0"/>
                </a:lnTo>
                <a:lnTo>
                  <a:pt x="195" y="174"/>
                </a:lnTo>
                <a:lnTo>
                  <a:pt x="0" y="194"/>
                </a:lnTo>
                <a:lnTo>
                  <a:pt x="149" y="317"/>
                </a:lnTo>
                <a:lnTo>
                  <a:pt x="103" y="506"/>
                </a:lnTo>
                <a:lnTo>
                  <a:pt x="271" y="409"/>
                </a:lnTo>
              </a:path>
            </a:pathLst>
          </a:custGeom>
          <a:solidFill>
            <a:srgbClr val="F2F2F2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4"/>
          <p:cNvSpPr/>
          <p:nvPr/>
        </p:nvSpPr>
        <p:spPr>
          <a:xfrm>
            <a:off x="5885746" y="6276775"/>
            <a:ext cx="239001" cy="244716"/>
          </a:xfrm>
          <a:custGeom>
            <a:avLst/>
            <a:gdLst/>
            <a:ahLst/>
            <a:cxnLst/>
            <a:rect l="l" t="t" r="r" b="b"/>
            <a:pathLst>
              <a:path w="538" h="507" extrusionOk="0">
                <a:moveTo>
                  <a:pt x="271" y="409"/>
                </a:moveTo>
                <a:lnTo>
                  <a:pt x="435" y="506"/>
                </a:lnTo>
                <a:lnTo>
                  <a:pt x="394" y="317"/>
                </a:lnTo>
                <a:lnTo>
                  <a:pt x="537" y="194"/>
                </a:lnTo>
                <a:lnTo>
                  <a:pt x="343" y="174"/>
                </a:lnTo>
                <a:lnTo>
                  <a:pt x="271" y="0"/>
                </a:lnTo>
                <a:lnTo>
                  <a:pt x="195" y="174"/>
                </a:lnTo>
                <a:lnTo>
                  <a:pt x="0" y="194"/>
                </a:lnTo>
                <a:lnTo>
                  <a:pt x="149" y="317"/>
                </a:lnTo>
                <a:lnTo>
                  <a:pt x="103" y="506"/>
                </a:lnTo>
                <a:lnTo>
                  <a:pt x="271" y="409"/>
                </a:lnTo>
              </a:path>
            </a:pathLst>
          </a:custGeom>
          <a:solidFill>
            <a:srgbClr val="F2F2F2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2"/>
          <p:cNvSpPr txBox="1"/>
          <p:nvPr/>
        </p:nvSpPr>
        <p:spPr>
          <a:xfrm>
            <a:off x="2708025" y="1891844"/>
            <a:ext cx="6250800" cy="13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1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THANK YOU</a:t>
            </a:r>
            <a:endParaRPr sz="60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1" name="Google Shape;581;p62"/>
          <p:cNvGrpSpPr/>
          <p:nvPr/>
        </p:nvGrpSpPr>
        <p:grpSpPr>
          <a:xfrm>
            <a:off x="5135879" y="3244333"/>
            <a:ext cx="1920240" cy="91440"/>
            <a:chOff x="4831644" y="3200400"/>
            <a:chExt cx="1920240" cy="91440"/>
          </a:xfrm>
        </p:grpSpPr>
        <p:sp>
          <p:nvSpPr>
            <p:cNvPr id="582" name="Google Shape;582;p62"/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EF3425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62"/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8397B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62"/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44546B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45"/>
          <p:cNvGrpSpPr/>
          <p:nvPr/>
        </p:nvGrpSpPr>
        <p:grpSpPr>
          <a:xfrm>
            <a:off x="5978810" y="4402631"/>
            <a:ext cx="6084596" cy="1041245"/>
            <a:chOff x="2902638" y="5462810"/>
            <a:chExt cx="4749510" cy="1005840"/>
          </a:xfrm>
        </p:grpSpPr>
        <p:sp>
          <p:nvSpPr>
            <p:cNvPr id="257" name="Google Shape;257;p45"/>
            <p:cNvSpPr/>
            <p:nvPr/>
          </p:nvSpPr>
          <p:spPr>
            <a:xfrm>
              <a:off x="3402849" y="5462810"/>
              <a:ext cx="4249299" cy="1005840"/>
            </a:xfrm>
            <a:prstGeom prst="rect">
              <a:avLst/>
            </a:prstGeom>
            <a:solidFill>
              <a:srgbClr val="F2F2F2">
                <a:alpha val="80000"/>
              </a:srgbClr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45"/>
            <p:cNvSpPr txBox="1"/>
            <p:nvPr/>
          </p:nvSpPr>
          <p:spPr>
            <a:xfrm>
              <a:off x="3616383" y="5513264"/>
              <a:ext cx="3982800" cy="7941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0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erriweather"/>
                <a:buChar char="●"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Research Groups</a:t>
              </a:r>
              <a:endPara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  <a:p>
              <a:pPr marL="457200" marR="0" lvl="0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erriweather"/>
                <a:buChar char="●"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Investment Companies</a:t>
              </a:r>
              <a:endPara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59" name="Google Shape;259;p45"/>
            <p:cNvSpPr txBox="1"/>
            <p:nvPr/>
          </p:nvSpPr>
          <p:spPr>
            <a:xfrm>
              <a:off x="2902638" y="6017924"/>
              <a:ext cx="837900" cy="4107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p45"/>
          <p:cNvSpPr/>
          <p:nvPr/>
        </p:nvSpPr>
        <p:spPr>
          <a:xfrm rot="-2700000" flipH="1">
            <a:off x="7951754" y="2771655"/>
            <a:ext cx="1188788" cy="1188788"/>
          </a:xfrm>
          <a:prstGeom prst="blockArc">
            <a:avLst>
              <a:gd name="adj1" fmla="val 16242892"/>
              <a:gd name="adj2" fmla="val 10822413"/>
              <a:gd name="adj3" fmla="val 14427"/>
            </a:avLst>
          </a:prstGeom>
          <a:solidFill>
            <a:srgbClr val="EF3425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45"/>
          <p:cNvSpPr/>
          <p:nvPr/>
        </p:nvSpPr>
        <p:spPr>
          <a:xfrm rot="10800000" flipH="1">
            <a:off x="8441845" y="4046755"/>
            <a:ext cx="203100" cy="203100"/>
          </a:xfrm>
          <a:prstGeom prst="triangle">
            <a:avLst>
              <a:gd name="adj" fmla="val 50000"/>
            </a:avLst>
          </a:prstGeom>
          <a:solidFill>
            <a:srgbClr val="EF3425"/>
          </a:solidFill>
          <a:ln>
            <a:noFill/>
          </a:ln>
        </p:spPr>
        <p:txBody>
          <a:bodyPr spcFirstLastPara="1" wrap="square" lIns="121900" tIns="60950" rIns="121900" bIns="6095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5"/>
          <p:cNvSpPr/>
          <p:nvPr/>
        </p:nvSpPr>
        <p:spPr>
          <a:xfrm rot="-3817737" flipH="1">
            <a:off x="2111248" y="1051410"/>
            <a:ext cx="1188701" cy="1188701"/>
          </a:xfrm>
          <a:prstGeom prst="blockArc">
            <a:avLst>
              <a:gd name="adj1" fmla="val 14423919"/>
              <a:gd name="adj2" fmla="val 10822413"/>
              <a:gd name="adj3" fmla="val 14427"/>
            </a:avLst>
          </a:prstGeom>
          <a:solidFill>
            <a:srgbClr val="8397B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5"/>
          <p:cNvSpPr txBox="1"/>
          <p:nvPr/>
        </p:nvSpPr>
        <p:spPr>
          <a:xfrm>
            <a:off x="6347499" y="2136023"/>
            <a:ext cx="5013300" cy="10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1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4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Stakeholders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5"/>
          <p:cNvSpPr/>
          <p:nvPr/>
        </p:nvSpPr>
        <p:spPr>
          <a:xfrm rot="10800000" flipH="1">
            <a:off x="2585870" y="2322355"/>
            <a:ext cx="203100" cy="203100"/>
          </a:xfrm>
          <a:prstGeom prst="triangle">
            <a:avLst>
              <a:gd name="adj" fmla="val 50000"/>
            </a:avLst>
          </a:prstGeom>
          <a:solidFill>
            <a:srgbClr val="8397B1"/>
          </a:solidFill>
          <a:ln>
            <a:noFill/>
          </a:ln>
        </p:spPr>
        <p:txBody>
          <a:bodyPr spcFirstLastPara="1" wrap="square" lIns="121900" tIns="60950" rIns="121900" bIns="6095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5" name="Google Shape;265;p45"/>
          <p:cNvGrpSpPr/>
          <p:nvPr/>
        </p:nvGrpSpPr>
        <p:grpSpPr>
          <a:xfrm>
            <a:off x="316596" y="2658431"/>
            <a:ext cx="5615329" cy="1079565"/>
            <a:chOff x="2879475" y="5725482"/>
            <a:chExt cx="4927024" cy="1026300"/>
          </a:xfrm>
        </p:grpSpPr>
        <p:grpSp>
          <p:nvGrpSpPr>
            <p:cNvPr id="266" name="Google Shape;266;p45"/>
            <p:cNvGrpSpPr/>
            <p:nvPr/>
          </p:nvGrpSpPr>
          <p:grpSpPr>
            <a:xfrm>
              <a:off x="2879475" y="5725482"/>
              <a:ext cx="4927024" cy="1026300"/>
              <a:chOff x="323894" y="3543845"/>
              <a:chExt cx="3182010" cy="933000"/>
            </a:xfrm>
          </p:grpSpPr>
          <p:sp>
            <p:nvSpPr>
              <p:cNvPr id="267" name="Google Shape;267;p45"/>
              <p:cNvSpPr/>
              <p:nvPr/>
            </p:nvSpPr>
            <p:spPr>
              <a:xfrm>
                <a:off x="800504" y="3562355"/>
                <a:ext cx="2705400" cy="914400"/>
              </a:xfrm>
              <a:prstGeom prst="rect">
                <a:avLst/>
              </a:prstGeom>
              <a:solidFill>
                <a:srgbClr val="F2F2F2">
                  <a:alpha val="80000"/>
                </a:srgbClr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45"/>
              <p:cNvSpPr/>
              <p:nvPr/>
            </p:nvSpPr>
            <p:spPr>
              <a:xfrm>
                <a:off x="323894" y="3543845"/>
                <a:ext cx="541200" cy="933000"/>
              </a:xfrm>
              <a:prstGeom prst="rect">
                <a:avLst/>
              </a:prstGeom>
              <a:solidFill>
                <a:srgbClr val="EF342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9" name="Google Shape;269;p45"/>
            <p:cNvSpPr txBox="1"/>
            <p:nvPr/>
          </p:nvSpPr>
          <p:spPr>
            <a:xfrm>
              <a:off x="3782601" y="5796541"/>
              <a:ext cx="3816600" cy="7941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andara"/>
                  <a:ea typeface="Candara"/>
                  <a:cs typeface="Candara"/>
                  <a:sym typeface="Candara"/>
                </a:rPr>
                <a:t>Can we use News to predict Stock price movement ?</a:t>
              </a:r>
              <a:endParaRPr sz="18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70" name="Google Shape;270;p45"/>
            <p:cNvSpPr txBox="1"/>
            <p:nvPr/>
          </p:nvSpPr>
          <p:spPr>
            <a:xfrm>
              <a:off x="2902638" y="6017924"/>
              <a:ext cx="837900" cy="4107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?</a:t>
              </a:r>
              <a:endParaRPr sz="36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271" name="Google Shape;271;p45"/>
          <p:cNvSpPr txBox="1"/>
          <p:nvPr/>
        </p:nvSpPr>
        <p:spPr>
          <a:xfrm>
            <a:off x="0" y="20179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Problem Statement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72" name="Google Shape;272;p45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/>
          <p:nvPr/>
        </p:nvSpPr>
        <p:spPr>
          <a:xfrm rot="5400000">
            <a:off x="7285518" y="3277240"/>
            <a:ext cx="1775112" cy="1829583"/>
          </a:xfrm>
          <a:custGeom>
            <a:avLst/>
            <a:gdLst/>
            <a:ahLst/>
            <a:cxnLst/>
            <a:rect l="l" t="t" r="r" b="b"/>
            <a:pathLst>
              <a:path w="1662" h="1713" extrusionOk="0">
                <a:moveTo>
                  <a:pt x="806" y="0"/>
                </a:moveTo>
                <a:lnTo>
                  <a:pt x="842" y="0"/>
                </a:lnTo>
                <a:lnTo>
                  <a:pt x="878" y="6"/>
                </a:lnTo>
                <a:lnTo>
                  <a:pt x="913" y="18"/>
                </a:lnTo>
                <a:lnTo>
                  <a:pt x="945" y="36"/>
                </a:lnTo>
                <a:lnTo>
                  <a:pt x="974" y="59"/>
                </a:lnTo>
                <a:lnTo>
                  <a:pt x="1052" y="137"/>
                </a:lnTo>
                <a:lnTo>
                  <a:pt x="1601" y="680"/>
                </a:lnTo>
                <a:lnTo>
                  <a:pt x="1625" y="709"/>
                </a:lnTo>
                <a:lnTo>
                  <a:pt x="1643" y="741"/>
                </a:lnTo>
                <a:lnTo>
                  <a:pt x="1656" y="776"/>
                </a:lnTo>
                <a:lnTo>
                  <a:pt x="1662" y="811"/>
                </a:lnTo>
                <a:lnTo>
                  <a:pt x="1660" y="846"/>
                </a:lnTo>
                <a:lnTo>
                  <a:pt x="1654" y="883"/>
                </a:lnTo>
                <a:lnTo>
                  <a:pt x="1642" y="917"/>
                </a:lnTo>
                <a:lnTo>
                  <a:pt x="1624" y="949"/>
                </a:lnTo>
                <a:lnTo>
                  <a:pt x="1601" y="980"/>
                </a:lnTo>
                <a:lnTo>
                  <a:pt x="1573" y="1004"/>
                </a:lnTo>
                <a:lnTo>
                  <a:pt x="1542" y="1023"/>
                </a:lnTo>
                <a:lnTo>
                  <a:pt x="1509" y="1033"/>
                </a:lnTo>
                <a:lnTo>
                  <a:pt x="1473" y="1039"/>
                </a:lnTo>
                <a:lnTo>
                  <a:pt x="1437" y="1039"/>
                </a:lnTo>
                <a:lnTo>
                  <a:pt x="1401" y="1033"/>
                </a:lnTo>
                <a:lnTo>
                  <a:pt x="1366" y="1023"/>
                </a:lnTo>
                <a:lnTo>
                  <a:pt x="1334" y="1006"/>
                </a:lnTo>
                <a:lnTo>
                  <a:pt x="1305" y="984"/>
                </a:lnTo>
                <a:lnTo>
                  <a:pt x="1305" y="1713"/>
                </a:lnTo>
                <a:lnTo>
                  <a:pt x="357" y="1713"/>
                </a:lnTo>
                <a:lnTo>
                  <a:pt x="357" y="984"/>
                </a:lnTo>
                <a:lnTo>
                  <a:pt x="328" y="1007"/>
                </a:lnTo>
                <a:lnTo>
                  <a:pt x="296" y="1024"/>
                </a:lnTo>
                <a:lnTo>
                  <a:pt x="262" y="1035"/>
                </a:lnTo>
                <a:lnTo>
                  <a:pt x="227" y="1039"/>
                </a:lnTo>
                <a:lnTo>
                  <a:pt x="191" y="1038"/>
                </a:lnTo>
                <a:lnTo>
                  <a:pt x="156" y="1032"/>
                </a:lnTo>
                <a:lnTo>
                  <a:pt x="123" y="1019"/>
                </a:lnTo>
                <a:lnTo>
                  <a:pt x="90" y="1001"/>
                </a:lnTo>
                <a:lnTo>
                  <a:pt x="61" y="980"/>
                </a:lnTo>
                <a:lnTo>
                  <a:pt x="37" y="951"/>
                </a:lnTo>
                <a:lnTo>
                  <a:pt x="18" y="918"/>
                </a:lnTo>
                <a:lnTo>
                  <a:pt x="6" y="885"/>
                </a:lnTo>
                <a:lnTo>
                  <a:pt x="0" y="848"/>
                </a:lnTo>
                <a:lnTo>
                  <a:pt x="2" y="811"/>
                </a:lnTo>
                <a:lnTo>
                  <a:pt x="8" y="774"/>
                </a:lnTo>
                <a:lnTo>
                  <a:pt x="20" y="739"/>
                </a:lnTo>
                <a:lnTo>
                  <a:pt x="38" y="707"/>
                </a:lnTo>
                <a:lnTo>
                  <a:pt x="61" y="680"/>
                </a:lnTo>
                <a:lnTo>
                  <a:pt x="138" y="601"/>
                </a:lnTo>
                <a:lnTo>
                  <a:pt x="674" y="59"/>
                </a:lnTo>
                <a:lnTo>
                  <a:pt x="703" y="35"/>
                </a:lnTo>
                <a:lnTo>
                  <a:pt x="735" y="16"/>
                </a:lnTo>
                <a:lnTo>
                  <a:pt x="769" y="6"/>
                </a:lnTo>
                <a:lnTo>
                  <a:pt x="806" y="0"/>
                </a:lnTo>
                <a:close/>
              </a:path>
            </a:pathLst>
          </a:custGeom>
          <a:solidFill>
            <a:srgbClr val="FEFEFE"/>
          </a:solidFill>
          <a:ln w="9525" cap="flat" cmpd="sng">
            <a:solidFill>
              <a:srgbClr val="75707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46"/>
          <p:cNvSpPr/>
          <p:nvPr/>
        </p:nvSpPr>
        <p:spPr>
          <a:xfrm rot="7505045">
            <a:off x="3428436" y="4316030"/>
            <a:ext cx="1897939" cy="1684327"/>
          </a:xfrm>
          <a:custGeom>
            <a:avLst/>
            <a:gdLst/>
            <a:ahLst/>
            <a:cxnLst/>
            <a:rect l="l" t="t" r="r" b="b"/>
            <a:pathLst>
              <a:path w="1777" h="1577" extrusionOk="0">
                <a:moveTo>
                  <a:pt x="403" y="0"/>
                </a:moveTo>
                <a:lnTo>
                  <a:pt x="1063" y="309"/>
                </a:lnTo>
                <a:lnTo>
                  <a:pt x="1054" y="268"/>
                </a:lnTo>
                <a:lnTo>
                  <a:pt x="1052" y="228"/>
                </a:lnTo>
                <a:lnTo>
                  <a:pt x="1060" y="189"/>
                </a:lnTo>
                <a:lnTo>
                  <a:pt x="1075" y="152"/>
                </a:lnTo>
                <a:lnTo>
                  <a:pt x="1095" y="118"/>
                </a:lnTo>
                <a:lnTo>
                  <a:pt x="1123" y="89"/>
                </a:lnTo>
                <a:lnTo>
                  <a:pt x="1155" y="64"/>
                </a:lnTo>
                <a:lnTo>
                  <a:pt x="1192" y="45"/>
                </a:lnTo>
                <a:lnTo>
                  <a:pt x="1229" y="34"/>
                </a:lnTo>
                <a:lnTo>
                  <a:pt x="1265" y="31"/>
                </a:lnTo>
                <a:lnTo>
                  <a:pt x="1301" y="35"/>
                </a:lnTo>
                <a:lnTo>
                  <a:pt x="1336" y="45"/>
                </a:lnTo>
                <a:lnTo>
                  <a:pt x="1369" y="61"/>
                </a:lnTo>
                <a:lnTo>
                  <a:pt x="1400" y="83"/>
                </a:lnTo>
                <a:lnTo>
                  <a:pt x="1426" y="109"/>
                </a:lnTo>
                <a:lnTo>
                  <a:pt x="1448" y="138"/>
                </a:lnTo>
                <a:lnTo>
                  <a:pt x="1464" y="172"/>
                </a:lnTo>
                <a:lnTo>
                  <a:pt x="1501" y="273"/>
                </a:lnTo>
                <a:lnTo>
                  <a:pt x="1765" y="989"/>
                </a:lnTo>
                <a:lnTo>
                  <a:pt x="1775" y="1026"/>
                </a:lnTo>
                <a:lnTo>
                  <a:pt x="1777" y="1063"/>
                </a:lnTo>
                <a:lnTo>
                  <a:pt x="1774" y="1098"/>
                </a:lnTo>
                <a:lnTo>
                  <a:pt x="1763" y="1133"/>
                </a:lnTo>
                <a:lnTo>
                  <a:pt x="1748" y="1167"/>
                </a:lnTo>
                <a:lnTo>
                  <a:pt x="1728" y="1196"/>
                </a:lnTo>
                <a:lnTo>
                  <a:pt x="1702" y="1224"/>
                </a:lnTo>
                <a:lnTo>
                  <a:pt x="1671" y="1245"/>
                </a:lnTo>
                <a:lnTo>
                  <a:pt x="1637" y="1260"/>
                </a:lnTo>
                <a:lnTo>
                  <a:pt x="1535" y="1299"/>
                </a:lnTo>
                <a:lnTo>
                  <a:pt x="810" y="1565"/>
                </a:lnTo>
                <a:lnTo>
                  <a:pt x="769" y="1576"/>
                </a:lnTo>
                <a:lnTo>
                  <a:pt x="728" y="1577"/>
                </a:lnTo>
                <a:lnTo>
                  <a:pt x="688" y="1571"/>
                </a:lnTo>
                <a:lnTo>
                  <a:pt x="650" y="1558"/>
                </a:lnTo>
                <a:lnTo>
                  <a:pt x="614" y="1536"/>
                </a:lnTo>
                <a:lnTo>
                  <a:pt x="584" y="1509"/>
                </a:lnTo>
                <a:lnTo>
                  <a:pt x="559" y="1476"/>
                </a:lnTo>
                <a:lnTo>
                  <a:pt x="539" y="1438"/>
                </a:lnTo>
                <a:lnTo>
                  <a:pt x="527" y="1398"/>
                </a:lnTo>
                <a:lnTo>
                  <a:pt x="525" y="1358"/>
                </a:lnTo>
                <a:lnTo>
                  <a:pt x="532" y="1319"/>
                </a:lnTo>
                <a:lnTo>
                  <a:pt x="545" y="1280"/>
                </a:lnTo>
                <a:lnTo>
                  <a:pt x="565" y="1245"/>
                </a:lnTo>
                <a:lnTo>
                  <a:pt x="593" y="1215"/>
                </a:lnTo>
                <a:lnTo>
                  <a:pt x="624" y="1189"/>
                </a:lnTo>
                <a:lnTo>
                  <a:pt x="660" y="1169"/>
                </a:lnTo>
                <a:lnTo>
                  <a:pt x="0" y="861"/>
                </a:lnTo>
                <a:lnTo>
                  <a:pt x="403" y="0"/>
                </a:lnTo>
                <a:close/>
              </a:path>
            </a:pathLst>
          </a:custGeom>
          <a:solidFill>
            <a:srgbClr val="FEFEFE"/>
          </a:solidFill>
          <a:ln w="9525" cap="flat" cmpd="sng">
            <a:solidFill>
              <a:srgbClr val="75707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6"/>
          <p:cNvSpPr/>
          <p:nvPr/>
        </p:nvSpPr>
        <p:spPr>
          <a:xfrm rot="3606395">
            <a:off x="3384011" y="2212831"/>
            <a:ext cx="1900075" cy="1684327"/>
          </a:xfrm>
          <a:custGeom>
            <a:avLst/>
            <a:gdLst/>
            <a:ahLst/>
            <a:cxnLst/>
            <a:rect l="l" t="t" r="r" b="b"/>
            <a:pathLst>
              <a:path w="1779" h="1577" extrusionOk="0">
                <a:moveTo>
                  <a:pt x="1376" y="0"/>
                </a:moveTo>
                <a:lnTo>
                  <a:pt x="1779" y="861"/>
                </a:lnTo>
                <a:lnTo>
                  <a:pt x="1119" y="1169"/>
                </a:lnTo>
                <a:lnTo>
                  <a:pt x="1154" y="1189"/>
                </a:lnTo>
                <a:lnTo>
                  <a:pt x="1186" y="1215"/>
                </a:lnTo>
                <a:lnTo>
                  <a:pt x="1212" y="1245"/>
                </a:lnTo>
                <a:lnTo>
                  <a:pt x="1232" y="1280"/>
                </a:lnTo>
                <a:lnTo>
                  <a:pt x="1246" y="1319"/>
                </a:lnTo>
                <a:lnTo>
                  <a:pt x="1252" y="1358"/>
                </a:lnTo>
                <a:lnTo>
                  <a:pt x="1250" y="1398"/>
                </a:lnTo>
                <a:lnTo>
                  <a:pt x="1240" y="1438"/>
                </a:lnTo>
                <a:lnTo>
                  <a:pt x="1220" y="1476"/>
                </a:lnTo>
                <a:lnTo>
                  <a:pt x="1194" y="1509"/>
                </a:lnTo>
                <a:lnTo>
                  <a:pt x="1163" y="1536"/>
                </a:lnTo>
                <a:lnTo>
                  <a:pt x="1129" y="1558"/>
                </a:lnTo>
                <a:lnTo>
                  <a:pt x="1091" y="1571"/>
                </a:lnTo>
                <a:lnTo>
                  <a:pt x="1051" y="1577"/>
                </a:lnTo>
                <a:lnTo>
                  <a:pt x="1010" y="1576"/>
                </a:lnTo>
                <a:lnTo>
                  <a:pt x="967" y="1565"/>
                </a:lnTo>
                <a:lnTo>
                  <a:pt x="244" y="1299"/>
                </a:lnTo>
                <a:lnTo>
                  <a:pt x="140" y="1260"/>
                </a:lnTo>
                <a:lnTo>
                  <a:pt x="106" y="1245"/>
                </a:lnTo>
                <a:lnTo>
                  <a:pt x="77" y="1224"/>
                </a:lnTo>
                <a:lnTo>
                  <a:pt x="51" y="1196"/>
                </a:lnTo>
                <a:lnTo>
                  <a:pt x="30" y="1167"/>
                </a:lnTo>
                <a:lnTo>
                  <a:pt x="14" y="1133"/>
                </a:lnTo>
                <a:lnTo>
                  <a:pt x="5" y="1098"/>
                </a:lnTo>
                <a:lnTo>
                  <a:pt x="0" y="1063"/>
                </a:lnTo>
                <a:lnTo>
                  <a:pt x="4" y="1026"/>
                </a:lnTo>
                <a:lnTo>
                  <a:pt x="13" y="989"/>
                </a:lnTo>
                <a:lnTo>
                  <a:pt x="276" y="273"/>
                </a:lnTo>
                <a:lnTo>
                  <a:pt x="314" y="172"/>
                </a:lnTo>
                <a:lnTo>
                  <a:pt x="330" y="138"/>
                </a:lnTo>
                <a:lnTo>
                  <a:pt x="351" y="109"/>
                </a:lnTo>
                <a:lnTo>
                  <a:pt x="379" y="83"/>
                </a:lnTo>
                <a:lnTo>
                  <a:pt x="408" y="61"/>
                </a:lnTo>
                <a:lnTo>
                  <a:pt x="442" y="45"/>
                </a:lnTo>
                <a:lnTo>
                  <a:pt x="477" y="35"/>
                </a:lnTo>
                <a:lnTo>
                  <a:pt x="514" y="31"/>
                </a:lnTo>
                <a:lnTo>
                  <a:pt x="550" y="34"/>
                </a:lnTo>
                <a:lnTo>
                  <a:pt x="586" y="45"/>
                </a:lnTo>
                <a:lnTo>
                  <a:pt x="622" y="64"/>
                </a:lnTo>
                <a:lnTo>
                  <a:pt x="654" y="89"/>
                </a:lnTo>
                <a:lnTo>
                  <a:pt x="682" y="118"/>
                </a:lnTo>
                <a:lnTo>
                  <a:pt x="704" y="152"/>
                </a:lnTo>
                <a:lnTo>
                  <a:pt x="717" y="189"/>
                </a:lnTo>
                <a:lnTo>
                  <a:pt x="725" y="228"/>
                </a:lnTo>
                <a:lnTo>
                  <a:pt x="725" y="268"/>
                </a:lnTo>
                <a:lnTo>
                  <a:pt x="716" y="309"/>
                </a:lnTo>
                <a:lnTo>
                  <a:pt x="1376" y="0"/>
                </a:lnTo>
                <a:close/>
              </a:path>
            </a:pathLst>
          </a:custGeom>
          <a:solidFill>
            <a:srgbClr val="FEFEFE"/>
          </a:solidFill>
          <a:ln w="9525" cap="flat" cmpd="sng">
            <a:solidFill>
              <a:srgbClr val="75707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6"/>
          <p:cNvSpPr/>
          <p:nvPr/>
        </p:nvSpPr>
        <p:spPr>
          <a:xfrm rot="5400000">
            <a:off x="5053811" y="2206512"/>
            <a:ext cx="1454695" cy="2383905"/>
          </a:xfrm>
          <a:custGeom>
            <a:avLst/>
            <a:gdLst/>
            <a:ahLst/>
            <a:cxnLst/>
            <a:rect l="l" t="t" r="r" b="b"/>
            <a:pathLst>
              <a:path w="1362" h="2232" extrusionOk="0">
                <a:moveTo>
                  <a:pt x="348" y="0"/>
                </a:moveTo>
                <a:lnTo>
                  <a:pt x="375" y="4"/>
                </a:lnTo>
                <a:lnTo>
                  <a:pt x="402" y="17"/>
                </a:lnTo>
                <a:lnTo>
                  <a:pt x="426" y="33"/>
                </a:lnTo>
                <a:lnTo>
                  <a:pt x="1319" y="856"/>
                </a:lnTo>
                <a:lnTo>
                  <a:pt x="1337" y="879"/>
                </a:lnTo>
                <a:lnTo>
                  <a:pt x="1351" y="903"/>
                </a:lnTo>
                <a:lnTo>
                  <a:pt x="1359" y="931"/>
                </a:lnTo>
                <a:lnTo>
                  <a:pt x="1362" y="958"/>
                </a:lnTo>
                <a:lnTo>
                  <a:pt x="1313" y="2107"/>
                </a:lnTo>
                <a:lnTo>
                  <a:pt x="1308" y="2139"/>
                </a:lnTo>
                <a:lnTo>
                  <a:pt x="1294" y="2168"/>
                </a:lnTo>
                <a:lnTo>
                  <a:pt x="1276" y="2194"/>
                </a:lnTo>
                <a:lnTo>
                  <a:pt x="1252" y="2212"/>
                </a:lnTo>
                <a:lnTo>
                  <a:pt x="1222" y="2226"/>
                </a:lnTo>
                <a:lnTo>
                  <a:pt x="1190" y="2232"/>
                </a:lnTo>
                <a:lnTo>
                  <a:pt x="1158" y="2229"/>
                </a:lnTo>
                <a:lnTo>
                  <a:pt x="1049" y="2205"/>
                </a:lnTo>
                <a:lnTo>
                  <a:pt x="944" y="2171"/>
                </a:lnTo>
                <a:lnTo>
                  <a:pt x="843" y="2131"/>
                </a:lnTo>
                <a:lnTo>
                  <a:pt x="746" y="2082"/>
                </a:lnTo>
                <a:lnTo>
                  <a:pt x="653" y="2027"/>
                </a:lnTo>
                <a:lnTo>
                  <a:pt x="564" y="1966"/>
                </a:lnTo>
                <a:lnTo>
                  <a:pt x="481" y="1897"/>
                </a:lnTo>
                <a:lnTo>
                  <a:pt x="405" y="1824"/>
                </a:lnTo>
                <a:lnTo>
                  <a:pt x="333" y="1742"/>
                </a:lnTo>
                <a:lnTo>
                  <a:pt x="267" y="1658"/>
                </a:lnTo>
                <a:lnTo>
                  <a:pt x="207" y="1568"/>
                </a:lnTo>
                <a:lnTo>
                  <a:pt x="153" y="1473"/>
                </a:lnTo>
                <a:lnTo>
                  <a:pt x="109" y="1375"/>
                </a:lnTo>
                <a:lnTo>
                  <a:pt x="71" y="1272"/>
                </a:lnTo>
                <a:lnTo>
                  <a:pt x="40" y="1165"/>
                </a:lnTo>
                <a:lnTo>
                  <a:pt x="19" y="1056"/>
                </a:lnTo>
                <a:lnTo>
                  <a:pt x="5" y="943"/>
                </a:lnTo>
                <a:lnTo>
                  <a:pt x="0" y="828"/>
                </a:lnTo>
                <a:lnTo>
                  <a:pt x="5" y="724"/>
                </a:lnTo>
                <a:lnTo>
                  <a:pt x="16" y="620"/>
                </a:lnTo>
                <a:lnTo>
                  <a:pt x="34" y="519"/>
                </a:lnTo>
                <a:lnTo>
                  <a:pt x="60" y="421"/>
                </a:lnTo>
                <a:lnTo>
                  <a:pt x="92" y="324"/>
                </a:lnTo>
                <a:lnTo>
                  <a:pt x="130" y="232"/>
                </a:lnTo>
                <a:lnTo>
                  <a:pt x="176" y="144"/>
                </a:lnTo>
                <a:lnTo>
                  <a:pt x="227" y="58"/>
                </a:lnTo>
                <a:lnTo>
                  <a:pt x="245" y="35"/>
                </a:lnTo>
                <a:lnTo>
                  <a:pt x="268" y="18"/>
                </a:lnTo>
                <a:lnTo>
                  <a:pt x="293" y="6"/>
                </a:lnTo>
                <a:lnTo>
                  <a:pt x="320" y="0"/>
                </a:lnTo>
                <a:lnTo>
                  <a:pt x="348" y="0"/>
                </a:lnTo>
                <a:close/>
              </a:path>
            </a:pathLst>
          </a:custGeom>
          <a:solidFill>
            <a:srgbClr val="EF3425"/>
          </a:solidFill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6"/>
          <p:cNvSpPr/>
          <p:nvPr/>
        </p:nvSpPr>
        <p:spPr>
          <a:xfrm rot="5400000">
            <a:off x="5965398" y="3486579"/>
            <a:ext cx="1884054" cy="1408768"/>
          </a:xfrm>
          <a:custGeom>
            <a:avLst/>
            <a:gdLst/>
            <a:ahLst/>
            <a:cxnLst/>
            <a:rect l="l" t="t" r="r" b="b"/>
            <a:pathLst>
              <a:path w="1764" h="1319" extrusionOk="0">
                <a:moveTo>
                  <a:pt x="885" y="0"/>
                </a:moveTo>
                <a:lnTo>
                  <a:pt x="1000" y="5"/>
                </a:lnTo>
                <a:lnTo>
                  <a:pt x="1112" y="17"/>
                </a:lnTo>
                <a:lnTo>
                  <a:pt x="1221" y="39"/>
                </a:lnTo>
                <a:lnTo>
                  <a:pt x="1326" y="69"/>
                </a:lnTo>
                <a:lnTo>
                  <a:pt x="1429" y="106"/>
                </a:lnTo>
                <a:lnTo>
                  <a:pt x="1527" y="150"/>
                </a:lnTo>
                <a:lnTo>
                  <a:pt x="1620" y="203"/>
                </a:lnTo>
                <a:lnTo>
                  <a:pt x="1711" y="262"/>
                </a:lnTo>
                <a:lnTo>
                  <a:pt x="1732" y="281"/>
                </a:lnTo>
                <a:lnTo>
                  <a:pt x="1749" y="304"/>
                </a:lnTo>
                <a:lnTo>
                  <a:pt x="1760" y="328"/>
                </a:lnTo>
                <a:lnTo>
                  <a:pt x="1764" y="356"/>
                </a:lnTo>
                <a:lnTo>
                  <a:pt x="1764" y="382"/>
                </a:lnTo>
                <a:lnTo>
                  <a:pt x="1760" y="409"/>
                </a:lnTo>
                <a:lnTo>
                  <a:pt x="1748" y="434"/>
                </a:lnTo>
                <a:lnTo>
                  <a:pt x="1731" y="458"/>
                </a:lnTo>
                <a:lnTo>
                  <a:pt x="977" y="1278"/>
                </a:lnTo>
                <a:lnTo>
                  <a:pt x="953" y="1297"/>
                </a:lnTo>
                <a:lnTo>
                  <a:pt x="925" y="1311"/>
                </a:lnTo>
                <a:lnTo>
                  <a:pt x="894" y="1319"/>
                </a:lnTo>
                <a:lnTo>
                  <a:pt x="865" y="1319"/>
                </a:lnTo>
                <a:lnTo>
                  <a:pt x="835" y="1311"/>
                </a:lnTo>
                <a:lnTo>
                  <a:pt x="807" y="1297"/>
                </a:lnTo>
                <a:lnTo>
                  <a:pt x="783" y="1278"/>
                </a:lnTo>
                <a:lnTo>
                  <a:pt x="35" y="463"/>
                </a:lnTo>
                <a:lnTo>
                  <a:pt x="17" y="440"/>
                </a:lnTo>
                <a:lnTo>
                  <a:pt x="6" y="415"/>
                </a:lnTo>
                <a:lnTo>
                  <a:pt x="0" y="388"/>
                </a:lnTo>
                <a:lnTo>
                  <a:pt x="0" y="362"/>
                </a:lnTo>
                <a:lnTo>
                  <a:pt x="6" y="334"/>
                </a:lnTo>
                <a:lnTo>
                  <a:pt x="17" y="310"/>
                </a:lnTo>
                <a:lnTo>
                  <a:pt x="32" y="287"/>
                </a:lnTo>
                <a:lnTo>
                  <a:pt x="54" y="268"/>
                </a:lnTo>
                <a:lnTo>
                  <a:pt x="144" y="209"/>
                </a:lnTo>
                <a:lnTo>
                  <a:pt x="239" y="155"/>
                </a:lnTo>
                <a:lnTo>
                  <a:pt x="338" y="109"/>
                </a:lnTo>
                <a:lnTo>
                  <a:pt x="441" y="71"/>
                </a:lnTo>
                <a:lnTo>
                  <a:pt x="548" y="40"/>
                </a:lnTo>
                <a:lnTo>
                  <a:pt x="659" y="19"/>
                </a:lnTo>
                <a:lnTo>
                  <a:pt x="772" y="5"/>
                </a:lnTo>
                <a:lnTo>
                  <a:pt x="885" y="0"/>
                </a:lnTo>
                <a:close/>
              </a:path>
            </a:pathLst>
          </a:custGeom>
          <a:solidFill>
            <a:srgbClr val="8397B1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6"/>
          <p:cNvSpPr/>
          <p:nvPr/>
        </p:nvSpPr>
        <p:spPr>
          <a:xfrm rot="5400000">
            <a:off x="5054879" y="3791510"/>
            <a:ext cx="1461103" cy="2396722"/>
          </a:xfrm>
          <a:custGeom>
            <a:avLst/>
            <a:gdLst/>
            <a:ahLst/>
            <a:cxnLst/>
            <a:rect l="l" t="t" r="r" b="b"/>
            <a:pathLst>
              <a:path w="1368" h="2244" extrusionOk="0">
                <a:moveTo>
                  <a:pt x="1014" y="0"/>
                </a:moveTo>
                <a:lnTo>
                  <a:pt x="1042" y="2"/>
                </a:lnTo>
                <a:lnTo>
                  <a:pt x="1070" y="8"/>
                </a:lnTo>
                <a:lnTo>
                  <a:pt x="1096" y="19"/>
                </a:lnTo>
                <a:lnTo>
                  <a:pt x="1117" y="37"/>
                </a:lnTo>
                <a:lnTo>
                  <a:pt x="1137" y="60"/>
                </a:lnTo>
                <a:lnTo>
                  <a:pt x="1189" y="146"/>
                </a:lnTo>
                <a:lnTo>
                  <a:pt x="1235" y="235"/>
                </a:lnTo>
                <a:lnTo>
                  <a:pt x="1273" y="328"/>
                </a:lnTo>
                <a:lnTo>
                  <a:pt x="1307" y="425"/>
                </a:lnTo>
                <a:lnTo>
                  <a:pt x="1333" y="524"/>
                </a:lnTo>
                <a:lnTo>
                  <a:pt x="1353" y="627"/>
                </a:lnTo>
                <a:lnTo>
                  <a:pt x="1364" y="732"/>
                </a:lnTo>
                <a:lnTo>
                  <a:pt x="1368" y="838"/>
                </a:lnTo>
                <a:lnTo>
                  <a:pt x="1364" y="955"/>
                </a:lnTo>
                <a:lnTo>
                  <a:pt x="1350" y="1066"/>
                </a:lnTo>
                <a:lnTo>
                  <a:pt x="1328" y="1177"/>
                </a:lnTo>
                <a:lnTo>
                  <a:pt x="1298" y="1284"/>
                </a:lnTo>
                <a:lnTo>
                  <a:pt x="1260" y="1386"/>
                </a:lnTo>
                <a:lnTo>
                  <a:pt x="1214" y="1486"/>
                </a:lnTo>
                <a:lnTo>
                  <a:pt x="1160" y="1581"/>
                </a:lnTo>
                <a:lnTo>
                  <a:pt x="1100" y="1671"/>
                </a:lnTo>
                <a:lnTo>
                  <a:pt x="1034" y="1755"/>
                </a:lnTo>
                <a:lnTo>
                  <a:pt x="962" y="1835"/>
                </a:lnTo>
                <a:lnTo>
                  <a:pt x="883" y="1910"/>
                </a:lnTo>
                <a:lnTo>
                  <a:pt x="800" y="1979"/>
                </a:lnTo>
                <a:lnTo>
                  <a:pt x="711" y="2040"/>
                </a:lnTo>
                <a:lnTo>
                  <a:pt x="618" y="2095"/>
                </a:lnTo>
                <a:lnTo>
                  <a:pt x="520" y="2143"/>
                </a:lnTo>
                <a:lnTo>
                  <a:pt x="417" y="2184"/>
                </a:lnTo>
                <a:lnTo>
                  <a:pt x="313" y="2216"/>
                </a:lnTo>
                <a:lnTo>
                  <a:pt x="203" y="2241"/>
                </a:lnTo>
                <a:lnTo>
                  <a:pt x="170" y="2244"/>
                </a:lnTo>
                <a:lnTo>
                  <a:pt x="138" y="2238"/>
                </a:lnTo>
                <a:lnTo>
                  <a:pt x="111" y="2224"/>
                </a:lnTo>
                <a:lnTo>
                  <a:pt x="86" y="2204"/>
                </a:lnTo>
                <a:lnTo>
                  <a:pt x="66" y="2180"/>
                </a:lnTo>
                <a:lnTo>
                  <a:pt x="53" y="2151"/>
                </a:lnTo>
                <a:lnTo>
                  <a:pt x="48" y="2117"/>
                </a:lnTo>
                <a:lnTo>
                  <a:pt x="0" y="962"/>
                </a:lnTo>
                <a:lnTo>
                  <a:pt x="2" y="935"/>
                </a:lnTo>
                <a:lnTo>
                  <a:pt x="10" y="907"/>
                </a:lnTo>
                <a:lnTo>
                  <a:pt x="23" y="883"/>
                </a:lnTo>
                <a:lnTo>
                  <a:pt x="42" y="861"/>
                </a:lnTo>
                <a:lnTo>
                  <a:pt x="938" y="36"/>
                </a:lnTo>
                <a:lnTo>
                  <a:pt x="961" y="17"/>
                </a:lnTo>
                <a:lnTo>
                  <a:pt x="987" y="7"/>
                </a:lnTo>
                <a:lnTo>
                  <a:pt x="1014" y="0"/>
                </a:lnTo>
                <a:close/>
              </a:path>
            </a:pathLst>
          </a:custGeom>
          <a:solidFill>
            <a:srgbClr val="44546B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6"/>
          <p:cNvSpPr txBox="1"/>
          <p:nvPr/>
        </p:nvSpPr>
        <p:spPr>
          <a:xfrm>
            <a:off x="410550" y="1618175"/>
            <a:ext cx="2743200" cy="16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EF3425"/>
                </a:solidFill>
                <a:latin typeface="Candara"/>
                <a:ea typeface="Candara"/>
                <a:cs typeface="Candara"/>
                <a:sym typeface="Candara"/>
              </a:rPr>
              <a:t>Asset info</a:t>
            </a:r>
            <a:endParaRPr sz="3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00B0F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Asset code 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Asset name 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6"/>
          <p:cNvSpPr txBox="1"/>
          <p:nvPr/>
        </p:nvSpPr>
        <p:spPr>
          <a:xfrm>
            <a:off x="0" y="966983"/>
            <a:ext cx="12192000" cy="5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CFE2F3"/>
                </a:solidFill>
                <a:latin typeface="Candara"/>
                <a:ea typeface="Candara"/>
                <a:cs typeface="Candara"/>
                <a:sym typeface="Candara"/>
              </a:rPr>
              <a:t>Time Series market data - 4072956 rows of 16 features</a:t>
            </a:r>
            <a:endParaRPr sz="3000" b="1" i="0" u="none" strike="noStrike" cap="none">
              <a:solidFill>
                <a:srgbClr val="CFE2F3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1" u="none" strike="noStrike" cap="none">
              <a:solidFill>
                <a:srgbClr val="CFE2F3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85" name="Google Shape;285;p46"/>
          <p:cNvSpPr txBox="1"/>
          <p:nvPr/>
        </p:nvSpPr>
        <p:spPr>
          <a:xfrm>
            <a:off x="9087875" y="3395250"/>
            <a:ext cx="3038700" cy="28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CFE2F3"/>
                </a:solidFill>
                <a:latin typeface="Candara"/>
                <a:ea typeface="Candara"/>
                <a:cs typeface="Candara"/>
                <a:sym typeface="Candara"/>
              </a:rPr>
              <a:t>Returns info</a:t>
            </a:r>
            <a:endParaRPr sz="3200" b="1" i="0" u="none" strike="noStrike" cap="none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00B0F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Returns-Variables: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"/>
              <a:buChar char="●"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Open/close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"/>
              <a:buChar char="●"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Raw/Market-Res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Prev/Nex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</a:t>
            </a:r>
            <a:endParaRPr sz="24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E06666"/>
                </a:solidFill>
                <a:latin typeface="Candara"/>
                <a:ea typeface="Candara"/>
                <a:cs typeface="Candara"/>
                <a:sym typeface="Candara"/>
              </a:rPr>
              <a:t>Target - Next 10-day Stock Returns </a:t>
            </a:r>
            <a:endParaRPr sz="24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E06666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8397B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86" name="Google Shape;286;p46"/>
          <p:cNvSpPr txBox="1"/>
          <p:nvPr/>
        </p:nvSpPr>
        <p:spPr>
          <a:xfrm>
            <a:off x="410550" y="477805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Trading info</a:t>
            </a:r>
            <a:endParaRPr sz="32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00B0F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Trading DateTime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Trading volume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Opening price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Closing price</a:t>
            </a:r>
            <a:endParaRPr sz="24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44546B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287" name="Google Shape;287;p46"/>
          <p:cNvGrpSpPr/>
          <p:nvPr/>
        </p:nvGrpSpPr>
        <p:grpSpPr>
          <a:xfrm>
            <a:off x="6951076" y="3900561"/>
            <a:ext cx="304371" cy="512235"/>
            <a:chOff x="533400" y="2800350"/>
            <a:chExt cx="325437" cy="547687"/>
          </a:xfrm>
        </p:grpSpPr>
        <p:sp>
          <p:nvSpPr>
            <p:cNvPr id="288" name="Google Shape;288;p46"/>
            <p:cNvSpPr/>
            <p:nvPr/>
          </p:nvSpPr>
          <p:spPr>
            <a:xfrm>
              <a:off x="533400" y="2800350"/>
              <a:ext cx="325437" cy="547687"/>
            </a:xfrm>
            <a:custGeom>
              <a:avLst/>
              <a:gdLst/>
              <a:ahLst/>
              <a:cxnLst/>
              <a:rect l="l" t="t" r="r" b="b"/>
              <a:pathLst>
                <a:path w="122" h="206" extrusionOk="0">
                  <a:moveTo>
                    <a:pt x="10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9"/>
                    <a:pt x="8" y="206"/>
                    <a:pt x="18" y="206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114" y="206"/>
                    <a:pt x="122" y="199"/>
                    <a:pt x="122" y="189"/>
                  </a:cubicBezTo>
                  <a:cubicBezTo>
                    <a:pt x="122" y="17"/>
                    <a:pt x="122" y="17"/>
                    <a:pt x="122" y="17"/>
                  </a:cubicBezTo>
                  <a:cubicBezTo>
                    <a:pt x="122" y="8"/>
                    <a:pt x="114" y="0"/>
                    <a:pt x="104" y="0"/>
                  </a:cubicBezTo>
                  <a:close/>
                  <a:moveTo>
                    <a:pt x="47" y="12"/>
                  </a:moveTo>
                  <a:cubicBezTo>
                    <a:pt x="75" y="12"/>
                    <a:pt x="75" y="12"/>
                    <a:pt x="75" y="12"/>
                  </a:cubicBezTo>
                  <a:cubicBezTo>
                    <a:pt x="76" y="12"/>
                    <a:pt x="77" y="14"/>
                    <a:pt x="77" y="15"/>
                  </a:cubicBezTo>
                  <a:cubicBezTo>
                    <a:pt x="77" y="17"/>
                    <a:pt x="76" y="18"/>
                    <a:pt x="75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6" y="18"/>
                    <a:pt x="45" y="17"/>
                    <a:pt x="45" y="15"/>
                  </a:cubicBezTo>
                  <a:cubicBezTo>
                    <a:pt x="45" y="14"/>
                    <a:pt x="46" y="12"/>
                    <a:pt x="47" y="12"/>
                  </a:cubicBezTo>
                  <a:close/>
                  <a:moveTo>
                    <a:pt x="61" y="203"/>
                  </a:moveTo>
                  <a:cubicBezTo>
                    <a:pt x="57" y="203"/>
                    <a:pt x="53" y="200"/>
                    <a:pt x="53" y="196"/>
                  </a:cubicBezTo>
                  <a:cubicBezTo>
                    <a:pt x="53" y="191"/>
                    <a:pt x="57" y="188"/>
                    <a:pt x="61" y="188"/>
                  </a:cubicBezTo>
                  <a:cubicBezTo>
                    <a:pt x="65" y="188"/>
                    <a:pt x="69" y="191"/>
                    <a:pt x="69" y="196"/>
                  </a:cubicBezTo>
                  <a:cubicBezTo>
                    <a:pt x="69" y="200"/>
                    <a:pt x="65" y="203"/>
                    <a:pt x="61" y="203"/>
                  </a:cubicBezTo>
                  <a:close/>
                  <a:moveTo>
                    <a:pt x="109" y="181"/>
                  </a:moveTo>
                  <a:cubicBezTo>
                    <a:pt x="13" y="181"/>
                    <a:pt x="13" y="181"/>
                    <a:pt x="13" y="181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9" y="25"/>
                    <a:pt x="109" y="25"/>
                    <a:pt x="109" y="25"/>
                  </a:cubicBezTo>
                  <a:lnTo>
                    <a:pt x="109" y="1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46"/>
            <p:cNvSpPr/>
            <p:nvPr/>
          </p:nvSpPr>
          <p:spPr>
            <a:xfrm>
              <a:off x="600075" y="3140075"/>
              <a:ext cx="42862" cy="1174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46"/>
            <p:cNvSpPr/>
            <p:nvPr/>
          </p:nvSpPr>
          <p:spPr>
            <a:xfrm>
              <a:off x="674687" y="3095625"/>
              <a:ext cx="42862" cy="1619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46"/>
            <p:cNvSpPr/>
            <p:nvPr/>
          </p:nvSpPr>
          <p:spPr>
            <a:xfrm>
              <a:off x="749300" y="3049587"/>
              <a:ext cx="42862" cy="2079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" name="Google Shape;292;p46"/>
          <p:cNvSpPr/>
          <p:nvPr/>
        </p:nvSpPr>
        <p:spPr>
          <a:xfrm>
            <a:off x="5558058" y="4700993"/>
            <a:ext cx="327950" cy="457200"/>
          </a:xfrm>
          <a:custGeom>
            <a:avLst/>
            <a:gdLst/>
            <a:ahLst/>
            <a:cxnLst/>
            <a:rect l="l" t="t" r="r" b="b"/>
            <a:pathLst>
              <a:path w="118" h="164" extrusionOk="0">
                <a:moveTo>
                  <a:pt x="103" y="135"/>
                </a:moveTo>
                <a:cubicBezTo>
                  <a:pt x="103" y="139"/>
                  <a:pt x="100" y="142"/>
                  <a:pt x="96" y="142"/>
                </a:cubicBezTo>
                <a:cubicBezTo>
                  <a:pt x="21" y="142"/>
                  <a:pt x="21" y="142"/>
                  <a:pt x="21" y="142"/>
                </a:cubicBezTo>
                <a:cubicBezTo>
                  <a:pt x="17" y="142"/>
                  <a:pt x="14" y="139"/>
                  <a:pt x="14" y="135"/>
                </a:cubicBezTo>
                <a:cubicBezTo>
                  <a:pt x="14" y="29"/>
                  <a:pt x="14" y="29"/>
                  <a:pt x="14" y="29"/>
                </a:cubicBezTo>
                <a:cubicBezTo>
                  <a:pt x="14" y="25"/>
                  <a:pt x="17" y="22"/>
                  <a:pt x="21" y="22"/>
                </a:cubicBezTo>
                <a:cubicBezTo>
                  <a:pt x="96" y="22"/>
                  <a:pt x="96" y="22"/>
                  <a:pt x="96" y="22"/>
                </a:cubicBezTo>
                <a:cubicBezTo>
                  <a:pt x="100" y="22"/>
                  <a:pt x="103" y="25"/>
                  <a:pt x="103" y="29"/>
                </a:cubicBezTo>
                <a:lnTo>
                  <a:pt x="103" y="135"/>
                </a:lnTo>
                <a:close/>
                <a:moveTo>
                  <a:pt x="59" y="160"/>
                </a:moveTo>
                <a:cubicBezTo>
                  <a:pt x="55" y="160"/>
                  <a:pt x="52" y="157"/>
                  <a:pt x="52" y="153"/>
                </a:cubicBezTo>
                <a:cubicBezTo>
                  <a:pt x="52" y="150"/>
                  <a:pt x="55" y="147"/>
                  <a:pt x="59" y="147"/>
                </a:cubicBezTo>
                <a:cubicBezTo>
                  <a:pt x="62" y="147"/>
                  <a:pt x="65" y="150"/>
                  <a:pt x="65" y="153"/>
                </a:cubicBezTo>
                <a:cubicBezTo>
                  <a:pt x="65" y="157"/>
                  <a:pt x="62" y="160"/>
                  <a:pt x="59" y="160"/>
                </a:cubicBezTo>
                <a:moveTo>
                  <a:pt x="37" y="8"/>
                </a:moveTo>
                <a:cubicBezTo>
                  <a:pt x="80" y="8"/>
                  <a:pt x="80" y="8"/>
                  <a:pt x="80" y="8"/>
                </a:cubicBezTo>
                <a:cubicBezTo>
                  <a:pt x="82" y="8"/>
                  <a:pt x="83" y="9"/>
                  <a:pt x="83" y="11"/>
                </a:cubicBezTo>
                <a:cubicBezTo>
                  <a:pt x="83" y="13"/>
                  <a:pt x="82" y="14"/>
                  <a:pt x="80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5" y="14"/>
                  <a:pt x="34" y="13"/>
                  <a:pt x="34" y="11"/>
                </a:cubicBezTo>
                <a:cubicBezTo>
                  <a:pt x="34" y="9"/>
                  <a:pt x="35" y="8"/>
                  <a:pt x="37" y="8"/>
                </a:cubicBezTo>
                <a:moveTo>
                  <a:pt x="110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8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1"/>
                  <a:pt x="3" y="164"/>
                  <a:pt x="7" y="164"/>
                </a:cubicBezTo>
                <a:cubicBezTo>
                  <a:pt x="110" y="164"/>
                  <a:pt x="110" y="164"/>
                  <a:pt x="110" y="164"/>
                </a:cubicBezTo>
                <a:cubicBezTo>
                  <a:pt x="114" y="164"/>
                  <a:pt x="118" y="161"/>
                  <a:pt x="118" y="156"/>
                </a:cubicBezTo>
                <a:cubicBezTo>
                  <a:pt x="118" y="8"/>
                  <a:pt x="118" y="8"/>
                  <a:pt x="118" y="8"/>
                </a:cubicBezTo>
                <a:cubicBezTo>
                  <a:pt x="118" y="3"/>
                  <a:pt x="114" y="0"/>
                  <a:pt x="110" y="0"/>
                </a:cubicBezTo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6"/>
          <p:cNvSpPr/>
          <p:nvPr/>
        </p:nvSpPr>
        <p:spPr>
          <a:xfrm>
            <a:off x="5511204" y="3163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374" h="374" extrusionOk="0">
                <a:moveTo>
                  <a:pt x="324" y="324"/>
                </a:moveTo>
                <a:cubicBezTo>
                  <a:pt x="50" y="324"/>
                  <a:pt x="50" y="324"/>
                  <a:pt x="50" y="324"/>
                </a:cubicBezTo>
                <a:cubicBezTo>
                  <a:pt x="25" y="324"/>
                  <a:pt x="0" y="299"/>
                  <a:pt x="0" y="274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25"/>
                  <a:pt x="25" y="0"/>
                  <a:pt x="50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349" y="0"/>
                  <a:pt x="374" y="25"/>
                  <a:pt x="374" y="50"/>
                </a:cubicBezTo>
                <a:cubicBezTo>
                  <a:pt x="374" y="274"/>
                  <a:pt x="374" y="274"/>
                  <a:pt x="374" y="274"/>
                </a:cubicBezTo>
                <a:cubicBezTo>
                  <a:pt x="374" y="299"/>
                  <a:pt x="349" y="324"/>
                  <a:pt x="324" y="324"/>
                </a:cubicBezTo>
                <a:close/>
                <a:moveTo>
                  <a:pt x="187" y="299"/>
                </a:moveTo>
                <a:cubicBezTo>
                  <a:pt x="194" y="299"/>
                  <a:pt x="200" y="294"/>
                  <a:pt x="200" y="287"/>
                </a:cubicBezTo>
                <a:cubicBezTo>
                  <a:pt x="200" y="280"/>
                  <a:pt x="194" y="274"/>
                  <a:pt x="187" y="274"/>
                </a:cubicBezTo>
                <a:cubicBezTo>
                  <a:pt x="180" y="274"/>
                  <a:pt x="175" y="280"/>
                  <a:pt x="175" y="287"/>
                </a:cubicBezTo>
                <a:cubicBezTo>
                  <a:pt x="175" y="294"/>
                  <a:pt x="180" y="299"/>
                  <a:pt x="187" y="299"/>
                </a:cubicBezTo>
                <a:close/>
                <a:moveTo>
                  <a:pt x="349" y="25"/>
                </a:moveTo>
                <a:cubicBezTo>
                  <a:pt x="25" y="25"/>
                  <a:pt x="25" y="25"/>
                  <a:pt x="25" y="25"/>
                </a:cubicBezTo>
                <a:cubicBezTo>
                  <a:pt x="25" y="249"/>
                  <a:pt x="25" y="249"/>
                  <a:pt x="25" y="249"/>
                </a:cubicBezTo>
                <a:cubicBezTo>
                  <a:pt x="349" y="249"/>
                  <a:pt x="349" y="249"/>
                  <a:pt x="349" y="249"/>
                </a:cubicBezTo>
                <a:cubicBezTo>
                  <a:pt x="349" y="25"/>
                  <a:pt x="349" y="25"/>
                  <a:pt x="349" y="25"/>
                </a:cubicBezTo>
                <a:close/>
                <a:moveTo>
                  <a:pt x="250" y="374"/>
                </a:moveTo>
                <a:cubicBezTo>
                  <a:pt x="125" y="374"/>
                  <a:pt x="125" y="374"/>
                  <a:pt x="125" y="374"/>
                </a:cubicBezTo>
                <a:cubicBezTo>
                  <a:pt x="125" y="349"/>
                  <a:pt x="125" y="349"/>
                  <a:pt x="125" y="349"/>
                </a:cubicBezTo>
                <a:cubicBezTo>
                  <a:pt x="250" y="349"/>
                  <a:pt x="250" y="349"/>
                  <a:pt x="250" y="349"/>
                </a:cubicBezTo>
                <a:cubicBezTo>
                  <a:pt x="250" y="374"/>
                  <a:pt x="250" y="374"/>
                  <a:pt x="250" y="37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6"/>
          <p:cNvSpPr txBox="1"/>
          <p:nvPr/>
        </p:nvSpPr>
        <p:spPr>
          <a:xfrm>
            <a:off x="0" y="20179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Dataset – Part 1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95" name="Google Shape;295;p46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/>
          <p:nvPr/>
        </p:nvSpPr>
        <p:spPr>
          <a:xfrm rot="5400000">
            <a:off x="7285519" y="3277240"/>
            <a:ext cx="1775112" cy="1829582"/>
          </a:xfrm>
          <a:custGeom>
            <a:avLst/>
            <a:gdLst/>
            <a:ahLst/>
            <a:cxnLst/>
            <a:rect l="l" t="t" r="r" b="b"/>
            <a:pathLst>
              <a:path w="1662" h="1713" extrusionOk="0">
                <a:moveTo>
                  <a:pt x="806" y="0"/>
                </a:moveTo>
                <a:lnTo>
                  <a:pt x="842" y="0"/>
                </a:lnTo>
                <a:lnTo>
                  <a:pt x="878" y="6"/>
                </a:lnTo>
                <a:lnTo>
                  <a:pt x="913" y="18"/>
                </a:lnTo>
                <a:lnTo>
                  <a:pt x="945" y="36"/>
                </a:lnTo>
                <a:lnTo>
                  <a:pt x="974" y="59"/>
                </a:lnTo>
                <a:lnTo>
                  <a:pt x="1052" y="137"/>
                </a:lnTo>
                <a:lnTo>
                  <a:pt x="1601" y="680"/>
                </a:lnTo>
                <a:lnTo>
                  <a:pt x="1625" y="709"/>
                </a:lnTo>
                <a:lnTo>
                  <a:pt x="1643" y="741"/>
                </a:lnTo>
                <a:lnTo>
                  <a:pt x="1656" y="776"/>
                </a:lnTo>
                <a:lnTo>
                  <a:pt x="1662" y="811"/>
                </a:lnTo>
                <a:lnTo>
                  <a:pt x="1660" y="846"/>
                </a:lnTo>
                <a:lnTo>
                  <a:pt x="1654" y="883"/>
                </a:lnTo>
                <a:lnTo>
                  <a:pt x="1642" y="917"/>
                </a:lnTo>
                <a:lnTo>
                  <a:pt x="1624" y="949"/>
                </a:lnTo>
                <a:lnTo>
                  <a:pt x="1601" y="980"/>
                </a:lnTo>
                <a:lnTo>
                  <a:pt x="1573" y="1004"/>
                </a:lnTo>
                <a:lnTo>
                  <a:pt x="1542" y="1023"/>
                </a:lnTo>
                <a:lnTo>
                  <a:pt x="1509" y="1033"/>
                </a:lnTo>
                <a:lnTo>
                  <a:pt x="1473" y="1039"/>
                </a:lnTo>
                <a:lnTo>
                  <a:pt x="1437" y="1039"/>
                </a:lnTo>
                <a:lnTo>
                  <a:pt x="1401" y="1033"/>
                </a:lnTo>
                <a:lnTo>
                  <a:pt x="1366" y="1023"/>
                </a:lnTo>
                <a:lnTo>
                  <a:pt x="1334" y="1006"/>
                </a:lnTo>
                <a:lnTo>
                  <a:pt x="1305" y="984"/>
                </a:lnTo>
                <a:lnTo>
                  <a:pt x="1305" y="1713"/>
                </a:lnTo>
                <a:lnTo>
                  <a:pt x="357" y="1713"/>
                </a:lnTo>
                <a:lnTo>
                  <a:pt x="357" y="984"/>
                </a:lnTo>
                <a:lnTo>
                  <a:pt x="328" y="1007"/>
                </a:lnTo>
                <a:lnTo>
                  <a:pt x="296" y="1024"/>
                </a:lnTo>
                <a:lnTo>
                  <a:pt x="262" y="1035"/>
                </a:lnTo>
                <a:lnTo>
                  <a:pt x="227" y="1039"/>
                </a:lnTo>
                <a:lnTo>
                  <a:pt x="191" y="1038"/>
                </a:lnTo>
                <a:lnTo>
                  <a:pt x="156" y="1032"/>
                </a:lnTo>
                <a:lnTo>
                  <a:pt x="123" y="1019"/>
                </a:lnTo>
                <a:lnTo>
                  <a:pt x="90" y="1001"/>
                </a:lnTo>
                <a:lnTo>
                  <a:pt x="61" y="980"/>
                </a:lnTo>
                <a:lnTo>
                  <a:pt x="37" y="951"/>
                </a:lnTo>
                <a:lnTo>
                  <a:pt x="18" y="918"/>
                </a:lnTo>
                <a:lnTo>
                  <a:pt x="6" y="885"/>
                </a:lnTo>
                <a:lnTo>
                  <a:pt x="0" y="848"/>
                </a:lnTo>
                <a:lnTo>
                  <a:pt x="2" y="811"/>
                </a:lnTo>
                <a:lnTo>
                  <a:pt x="8" y="774"/>
                </a:lnTo>
                <a:lnTo>
                  <a:pt x="20" y="739"/>
                </a:lnTo>
                <a:lnTo>
                  <a:pt x="38" y="707"/>
                </a:lnTo>
                <a:lnTo>
                  <a:pt x="61" y="680"/>
                </a:lnTo>
                <a:lnTo>
                  <a:pt x="138" y="601"/>
                </a:lnTo>
                <a:lnTo>
                  <a:pt x="674" y="59"/>
                </a:lnTo>
                <a:lnTo>
                  <a:pt x="703" y="35"/>
                </a:lnTo>
                <a:lnTo>
                  <a:pt x="735" y="16"/>
                </a:lnTo>
                <a:lnTo>
                  <a:pt x="769" y="6"/>
                </a:lnTo>
                <a:lnTo>
                  <a:pt x="806" y="0"/>
                </a:lnTo>
                <a:close/>
              </a:path>
            </a:pathLst>
          </a:custGeom>
          <a:solidFill>
            <a:srgbClr val="FEFEFE"/>
          </a:solidFill>
          <a:ln w="9525" cap="flat" cmpd="sng">
            <a:solidFill>
              <a:srgbClr val="75707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7"/>
          <p:cNvSpPr/>
          <p:nvPr/>
        </p:nvSpPr>
        <p:spPr>
          <a:xfrm rot="7505041">
            <a:off x="3428437" y="4316031"/>
            <a:ext cx="1897939" cy="1684327"/>
          </a:xfrm>
          <a:custGeom>
            <a:avLst/>
            <a:gdLst/>
            <a:ahLst/>
            <a:cxnLst/>
            <a:rect l="l" t="t" r="r" b="b"/>
            <a:pathLst>
              <a:path w="1777" h="1577" extrusionOk="0">
                <a:moveTo>
                  <a:pt x="403" y="0"/>
                </a:moveTo>
                <a:lnTo>
                  <a:pt x="1063" y="309"/>
                </a:lnTo>
                <a:lnTo>
                  <a:pt x="1054" y="268"/>
                </a:lnTo>
                <a:lnTo>
                  <a:pt x="1052" y="228"/>
                </a:lnTo>
                <a:lnTo>
                  <a:pt x="1060" y="189"/>
                </a:lnTo>
                <a:lnTo>
                  <a:pt x="1075" y="152"/>
                </a:lnTo>
                <a:lnTo>
                  <a:pt x="1095" y="118"/>
                </a:lnTo>
                <a:lnTo>
                  <a:pt x="1123" y="89"/>
                </a:lnTo>
                <a:lnTo>
                  <a:pt x="1155" y="64"/>
                </a:lnTo>
                <a:lnTo>
                  <a:pt x="1192" y="45"/>
                </a:lnTo>
                <a:lnTo>
                  <a:pt x="1229" y="34"/>
                </a:lnTo>
                <a:lnTo>
                  <a:pt x="1265" y="31"/>
                </a:lnTo>
                <a:lnTo>
                  <a:pt x="1301" y="35"/>
                </a:lnTo>
                <a:lnTo>
                  <a:pt x="1336" y="45"/>
                </a:lnTo>
                <a:lnTo>
                  <a:pt x="1369" y="61"/>
                </a:lnTo>
                <a:lnTo>
                  <a:pt x="1400" y="83"/>
                </a:lnTo>
                <a:lnTo>
                  <a:pt x="1426" y="109"/>
                </a:lnTo>
                <a:lnTo>
                  <a:pt x="1448" y="138"/>
                </a:lnTo>
                <a:lnTo>
                  <a:pt x="1464" y="172"/>
                </a:lnTo>
                <a:lnTo>
                  <a:pt x="1501" y="273"/>
                </a:lnTo>
                <a:lnTo>
                  <a:pt x="1765" y="989"/>
                </a:lnTo>
                <a:lnTo>
                  <a:pt x="1775" y="1026"/>
                </a:lnTo>
                <a:lnTo>
                  <a:pt x="1777" y="1063"/>
                </a:lnTo>
                <a:lnTo>
                  <a:pt x="1774" y="1098"/>
                </a:lnTo>
                <a:lnTo>
                  <a:pt x="1763" y="1133"/>
                </a:lnTo>
                <a:lnTo>
                  <a:pt x="1748" y="1167"/>
                </a:lnTo>
                <a:lnTo>
                  <a:pt x="1728" y="1196"/>
                </a:lnTo>
                <a:lnTo>
                  <a:pt x="1702" y="1224"/>
                </a:lnTo>
                <a:lnTo>
                  <a:pt x="1671" y="1245"/>
                </a:lnTo>
                <a:lnTo>
                  <a:pt x="1637" y="1260"/>
                </a:lnTo>
                <a:lnTo>
                  <a:pt x="1535" y="1299"/>
                </a:lnTo>
                <a:lnTo>
                  <a:pt x="810" y="1565"/>
                </a:lnTo>
                <a:lnTo>
                  <a:pt x="769" y="1576"/>
                </a:lnTo>
                <a:lnTo>
                  <a:pt x="728" y="1577"/>
                </a:lnTo>
                <a:lnTo>
                  <a:pt x="688" y="1571"/>
                </a:lnTo>
                <a:lnTo>
                  <a:pt x="650" y="1558"/>
                </a:lnTo>
                <a:lnTo>
                  <a:pt x="614" y="1536"/>
                </a:lnTo>
                <a:lnTo>
                  <a:pt x="584" y="1509"/>
                </a:lnTo>
                <a:lnTo>
                  <a:pt x="559" y="1476"/>
                </a:lnTo>
                <a:lnTo>
                  <a:pt x="539" y="1438"/>
                </a:lnTo>
                <a:lnTo>
                  <a:pt x="527" y="1398"/>
                </a:lnTo>
                <a:lnTo>
                  <a:pt x="525" y="1358"/>
                </a:lnTo>
                <a:lnTo>
                  <a:pt x="532" y="1319"/>
                </a:lnTo>
                <a:lnTo>
                  <a:pt x="545" y="1280"/>
                </a:lnTo>
                <a:lnTo>
                  <a:pt x="565" y="1245"/>
                </a:lnTo>
                <a:lnTo>
                  <a:pt x="593" y="1215"/>
                </a:lnTo>
                <a:lnTo>
                  <a:pt x="624" y="1189"/>
                </a:lnTo>
                <a:lnTo>
                  <a:pt x="660" y="1169"/>
                </a:lnTo>
                <a:lnTo>
                  <a:pt x="0" y="861"/>
                </a:lnTo>
                <a:lnTo>
                  <a:pt x="403" y="0"/>
                </a:lnTo>
                <a:close/>
              </a:path>
            </a:pathLst>
          </a:custGeom>
          <a:solidFill>
            <a:srgbClr val="FEFEFE"/>
          </a:solidFill>
          <a:ln w="9525" cap="flat" cmpd="sng">
            <a:solidFill>
              <a:srgbClr val="75707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7"/>
          <p:cNvSpPr/>
          <p:nvPr/>
        </p:nvSpPr>
        <p:spPr>
          <a:xfrm rot="3606395">
            <a:off x="3536410" y="2212831"/>
            <a:ext cx="1900076" cy="1684328"/>
          </a:xfrm>
          <a:custGeom>
            <a:avLst/>
            <a:gdLst/>
            <a:ahLst/>
            <a:cxnLst/>
            <a:rect l="l" t="t" r="r" b="b"/>
            <a:pathLst>
              <a:path w="1779" h="1577" extrusionOk="0">
                <a:moveTo>
                  <a:pt x="1376" y="0"/>
                </a:moveTo>
                <a:lnTo>
                  <a:pt x="1779" y="861"/>
                </a:lnTo>
                <a:lnTo>
                  <a:pt x="1119" y="1169"/>
                </a:lnTo>
                <a:lnTo>
                  <a:pt x="1154" y="1189"/>
                </a:lnTo>
                <a:lnTo>
                  <a:pt x="1186" y="1215"/>
                </a:lnTo>
                <a:lnTo>
                  <a:pt x="1212" y="1245"/>
                </a:lnTo>
                <a:lnTo>
                  <a:pt x="1232" y="1280"/>
                </a:lnTo>
                <a:lnTo>
                  <a:pt x="1246" y="1319"/>
                </a:lnTo>
                <a:lnTo>
                  <a:pt x="1252" y="1358"/>
                </a:lnTo>
                <a:lnTo>
                  <a:pt x="1250" y="1398"/>
                </a:lnTo>
                <a:lnTo>
                  <a:pt x="1240" y="1438"/>
                </a:lnTo>
                <a:lnTo>
                  <a:pt x="1220" y="1476"/>
                </a:lnTo>
                <a:lnTo>
                  <a:pt x="1194" y="1509"/>
                </a:lnTo>
                <a:lnTo>
                  <a:pt x="1163" y="1536"/>
                </a:lnTo>
                <a:lnTo>
                  <a:pt x="1129" y="1558"/>
                </a:lnTo>
                <a:lnTo>
                  <a:pt x="1091" y="1571"/>
                </a:lnTo>
                <a:lnTo>
                  <a:pt x="1051" y="1577"/>
                </a:lnTo>
                <a:lnTo>
                  <a:pt x="1010" y="1576"/>
                </a:lnTo>
                <a:lnTo>
                  <a:pt x="967" y="1565"/>
                </a:lnTo>
                <a:lnTo>
                  <a:pt x="244" y="1299"/>
                </a:lnTo>
                <a:lnTo>
                  <a:pt x="140" y="1260"/>
                </a:lnTo>
                <a:lnTo>
                  <a:pt x="106" y="1245"/>
                </a:lnTo>
                <a:lnTo>
                  <a:pt x="77" y="1224"/>
                </a:lnTo>
                <a:lnTo>
                  <a:pt x="51" y="1196"/>
                </a:lnTo>
                <a:lnTo>
                  <a:pt x="30" y="1167"/>
                </a:lnTo>
                <a:lnTo>
                  <a:pt x="14" y="1133"/>
                </a:lnTo>
                <a:lnTo>
                  <a:pt x="5" y="1098"/>
                </a:lnTo>
                <a:lnTo>
                  <a:pt x="0" y="1063"/>
                </a:lnTo>
                <a:lnTo>
                  <a:pt x="4" y="1026"/>
                </a:lnTo>
                <a:lnTo>
                  <a:pt x="13" y="989"/>
                </a:lnTo>
                <a:lnTo>
                  <a:pt x="276" y="273"/>
                </a:lnTo>
                <a:lnTo>
                  <a:pt x="314" y="172"/>
                </a:lnTo>
                <a:lnTo>
                  <a:pt x="330" y="138"/>
                </a:lnTo>
                <a:lnTo>
                  <a:pt x="351" y="109"/>
                </a:lnTo>
                <a:lnTo>
                  <a:pt x="379" y="83"/>
                </a:lnTo>
                <a:lnTo>
                  <a:pt x="408" y="61"/>
                </a:lnTo>
                <a:lnTo>
                  <a:pt x="442" y="45"/>
                </a:lnTo>
                <a:lnTo>
                  <a:pt x="477" y="35"/>
                </a:lnTo>
                <a:lnTo>
                  <a:pt x="514" y="31"/>
                </a:lnTo>
                <a:lnTo>
                  <a:pt x="550" y="34"/>
                </a:lnTo>
                <a:lnTo>
                  <a:pt x="586" y="45"/>
                </a:lnTo>
                <a:lnTo>
                  <a:pt x="622" y="64"/>
                </a:lnTo>
                <a:lnTo>
                  <a:pt x="654" y="89"/>
                </a:lnTo>
                <a:lnTo>
                  <a:pt x="682" y="118"/>
                </a:lnTo>
                <a:lnTo>
                  <a:pt x="704" y="152"/>
                </a:lnTo>
                <a:lnTo>
                  <a:pt x="717" y="189"/>
                </a:lnTo>
                <a:lnTo>
                  <a:pt x="725" y="228"/>
                </a:lnTo>
                <a:lnTo>
                  <a:pt x="725" y="268"/>
                </a:lnTo>
                <a:lnTo>
                  <a:pt x="716" y="309"/>
                </a:lnTo>
                <a:lnTo>
                  <a:pt x="1376" y="0"/>
                </a:lnTo>
                <a:close/>
              </a:path>
            </a:pathLst>
          </a:custGeom>
          <a:solidFill>
            <a:srgbClr val="FEFEFE"/>
          </a:solidFill>
          <a:ln w="9525" cap="flat" cmpd="sng">
            <a:solidFill>
              <a:srgbClr val="75707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7"/>
          <p:cNvSpPr/>
          <p:nvPr/>
        </p:nvSpPr>
        <p:spPr>
          <a:xfrm rot="5400000">
            <a:off x="5053812" y="2206512"/>
            <a:ext cx="1454694" cy="2383904"/>
          </a:xfrm>
          <a:custGeom>
            <a:avLst/>
            <a:gdLst/>
            <a:ahLst/>
            <a:cxnLst/>
            <a:rect l="l" t="t" r="r" b="b"/>
            <a:pathLst>
              <a:path w="1362" h="2232" extrusionOk="0">
                <a:moveTo>
                  <a:pt x="348" y="0"/>
                </a:moveTo>
                <a:lnTo>
                  <a:pt x="375" y="4"/>
                </a:lnTo>
                <a:lnTo>
                  <a:pt x="402" y="17"/>
                </a:lnTo>
                <a:lnTo>
                  <a:pt x="426" y="33"/>
                </a:lnTo>
                <a:lnTo>
                  <a:pt x="1319" y="856"/>
                </a:lnTo>
                <a:lnTo>
                  <a:pt x="1337" y="879"/>
                </a:lnTo>
                <a:lnTo>
                  <a:pt x="1351" y="903"/>
                </a:lnTo>
                <a:lnTo>
                  <a:pt x="1359" y="931"/>
                </a:lnTo>
                <a:lnTo>
                  <a:pt x="1362" y="958"/>
                </a:lnTo>
                <a:lnTo>
                  <a:pt x="1313" y="2107"/>
                </a:lnTo>
                <a:lnTo>
                  <a:pt x="1308" y="2139"/>
                </a:lnTo>
                <a:lnTo>
                  <a:pt x="1294" y="2168"/>
                </a:lnTo>
                <a:lnTo>
                  <a:pt x="1276" y="2194"/>
                </a:lnTo>
                <a:lnTo>
                  <a:pt x="1252" y="2212"/>
                </a:lnTo>
                <a:lnTo>
                  <a:pt x="1222" y="2226"/>
                </a:lnTo>
                <a:lnTo>
                  <a:pt x="1190" y="2232"/>
                </a:lnTo>
                <a:lnTo>
                  <a:pt x="1158" y="2229"/>
                </a:lnTo>
                <a:lnTo>
                  <a:pt x="1049" y="2205"/>
                </a:lnTo>
                <a:lnTo>
                  <a:pt x="944" y="2171"/>
                </a:lnTo>
                <a:lnTo>
                  <a:pt x="843" y="2131"/>
                </a:lnTo>
                <a:lnTo>
                  <a:pt x="746" y="2082"/>
                </a:lnTo>
                <a:lnTo>
                  <a:pt x="653" y="2027"/>
                </a:lnTo>
                <a:lnTo>
                  <a:pt x="564" y="1966"/>
                </a:lnTo>
                <a:lnTo>
                  <a:pt x="481" y="1897"/>
                </a:lnTo>
                <a:lnTo>
                  <a:pt x="405" y="1824"/>
                </a:lnTo>
                <a:lnTo>
                  <a:pt x="333" y="1742"/>
                </a:lnTo>
                <a:lnTo>
                  <a:pt x="267" y="1658"/>
                </a:lnTo>
                <a:lnTo>
                  <a:pt x="207" y="1568"/>
                </a:lnTo>
                <a:lnTo>
                  <a:pt x="153" y="1473"/>
                </a:lnTo>
                <a:lnTo>
                  <a:pt x="109" y="1375"/>
                </a:lnTo>
                <a:lnTo>
                  <a:pt x="71" y="1272"/>
                </a:lnTo>
                <a:lnTo>
                  <a:pt x="40" y="1165"/>
                </a:lnTo>
                <a:lnTo>
                  <a:pt x="19" y="1056"/>
                </a:lnTo>
                <a:lnTo>
                  <a:pt x="5" y="943"/>
                </a:lnTo>
                <a:lnTo>
                  <a:pt x="0" y="828"/>
                </a:lnTo>
                <a:lnTo>
                  <a:pt x="5" y="724"/>
                </a:lnTo>
                <a:lnTo>
                  <a:pt x="16" y="620"/>
                </a:lnTo>
                <a:lnTo>
                  <a:pt x="34" y="519"/>
                </a:lnTo>
                <a:lnTo>
                  <a:pt x="60" y="421"/>
                </a:lnTo>
                <a:lnTo>
                  <a:pt x="92" y="324"/>
                </a:lnTo>
                <a:lnTo>
                  <a:pt x="130" y="232"/>
                </a:lnTo>
                <a:lnTo>
                  <a:pt x="176" y="144"/>
                </a:lnTo>
                <a:lnTo>
                  <a:pt x="227" y="58"/>
                </a:lnTo>
                <a:lnTo>
                  <a:pt x="245" y="35"/>
                </a:lnTo>
                <a:lnTo>
                  <a:pt x="268" y="18"/>
                </a:lnTo>
                <a:lnTo>
                  <a:pt x="293" y="6"/>
                </a:lnTo>
                <a:lnTo>
                  <a:pt x="320" y="0"/>
                </a:lnTo>
                <a:lnTo>
                  <a:pt x="348" y="0"/>
                </a:lnTo>
                <a:close/>
              </a:path>
            </a:pathLst>
          </a:custGeom>
          <a:solidFill>
            <a:srgbClr val="EF3425"/>
          </a:solidFill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7"/>
          <p:cNvSpPr/>
          <p:nvPr/>
        </p:nvSpPr>
        <p:spPr>
          <a:xfrm rot="5400000">
            <a:off x="5965399" y="3486579"/>
            <a:ext cx="1884053" cy="1408768"/>
          </a:xfrm>
          <a:custGeom>
            <a:avLst/>
            <a:gdLst/>
            <a:ahLst/>
            <a:cxnLst/>
            <a:rect l="l" t="t" r="r" b="b"/>
            <a:pathLst>
              <a:path w="1764" h="1319" extrusionOk="0">
                <a:moveTo>
                  <a:pt x="885" y="0"/>
                </a:moveTo>
                <a:lnTo>
                  <a:pt x="1000" y="5"/>
                </a:lnTo>
                <a:lnTo>
                  <a:pt x="1112" y="17"/>
                </a:lnTo>
                <a:lnTo>
                  <a:pt x="1221" y="39"/>
                </a:lnTo>
                <a:lnTo>
                  <a:pt x="1326" y="69"/>
                </a:lnTo>
                <a:lnTo>
                  <a:pt x="1429" y="106"/>
                </a:lnTo>
                <a:lnTo>
                  <a:pt x="1527" y="150"/>
                </a:lnTo>
                <a:lnTo>
                  <a:pt x="1620" y="203"/>
                </a:lnTo>
                <a:lnTo>
                  <a:pt x="1711" y="262"/>
                </a:lnTo>
                <a:lnTo>
                  <a:pt x="1732" y="281"/>
                </a:lnTo>
                <a:lnTo>
                  <a:pt x="1749" y="304"/>
                </a:lnTo>
                <a:lnTo>
                  <a:pt x="1760" y="328"/>
                </a:lnTo>
                <a:lnTo>
                  <a:pt x="1764" y="356"/>
                </a:lnTo>
                <a:lnTo>
                  <a:pt x="1764" y="382"/>
                </a:lnTo>
                <a:lnTo>
                  <a:pt x="1760" y="409"/>
                </a:lnTo>
                <a:lnTo>
                  <a:pt x="1748" y="434"/>
                </a:lnTo>
                <a:lnTo>
                  <a:pt x="1731" y="458"/>
                </a:lnTo>
                <a:lnTo>
                  <a:pt x="977" y="1278"/>
                </a:lnTo>
                <a:lnTo>
                  <a:pt x="953" y="1297"/>
                </a:lnTo>
                <a:lnTo>
                  <a:pt x="925" y="1311"/>
                </a:lnTo>
                <a:lnTo>
                  <a:pt x="894" y="1319"/>
                </a:lnTo>
                <a:lnTo>
                  <a:pt x="865" y="1319"/>
                </a:lnTo>
                <a:lnTo>
                  <a:pt x="835" y="1311"/>
                </a:lnTo>
                <a:lnTo>
                  <a:pt x="807" y="1297"/>
                </a:lnTo>
                <a:lnTo>
                  <a:pt x="783" y="1278"/>
                </a:lnTo>
                <a:lnTo>
                  <a:pt x="35" y="463"/>
                </a:lnTo>
                <a:lnTo>
                  <a:pt x="17" y="440"/>
                </a:lnTo>
                <a:lnTo>
                  <a:pt x="6" y="415"/>
                </a:lnTo>
                <a:lnTo>
                  <a:pt x="0" y="388"/>
                </a:lnTo>
                <a:lnTo>
                  <a:pt x="0" y="362"/>
                </a:lnTo>
                <a:lnTo>
                  <a:pt x="6" y="334"/>
                </a:lnTo>
                <a:lnTo>
                  <a:pt x="17" y="310"/>
                </a:lnTo>
                <a:lnTo>
                  <a:pt x="32" y="287"/>
                </a:lnTo>
                <a:lnTo>
                  <a:pt x="54" y="268"/>
                </a:lnTo>
                <a:lnTo>
                  <a:pt x="144" y="209"/>
                </a:lnTo>
                <a:lnTo>
                  <a:pt x="239" y="155"/>
                </a:lnTo>
                <a:lnTo>
                  <a:pt x="338" y="109"/>
                </a:lnTo>
                <a:lnTo>
                  <a:pt x="441" y="71"/>
                </a:lnTo>
                <a:lnTo>
                  <a:pt x="548" y="40"/>
                </a:lnTo>
                <a:lnTo>
                  <a:pt x="659" y="19"/>
                </a:lnTo>
                <a:lnTo>
                  <a:pt x="772" y="5"/>
                </a:lnTo>
                <a:lnTo>
                  <a:pt x="885" y="0"/>
                </a:lnTo>
                <a:close/>
              </a:path>
            </a:pathLst>
          </a:custGeom>
          <a:solidFill>
            <a:srgbClr val="8397B1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7"/>
          <p:cNvSpPr/>
          <p:nvPr/>
        </p:nvSpPr>
        <p:spPr>
          <a:xfrm rot="5400000">
            <a:off x="5054880" y="3791510"/>
            <a:ext cx="1461103" cy="2396721"/>
          </a:xfrm>
          <a:custGeom>
            <a:avLst/>
            <a:gdLst/>
            <a:ahLst/>
            <a:cxnLst/>
            <a:rect l="l" t="t" r="r" b="b"/>
            <a:pathLst>
              <a:path w="1368" h="2244" extrusionOk="0">
                <a:moveTo>
                  <a:pt x="1014" y="0"/>
                </a:moveTo>
                <a:lnTo>
                  <a:pt x="1042" y="2"/>
                </a:lnTo>
                <a:lnTo>
                  <a:pt x="1070" y="8"/>
                </a:lnTo>
                <a:lnTo>
                  <a:pt x="1096" y="19"/>
                </a:lnTo>
                <a:lnTo>
                  <a:pt x="1117" y="37"/>
                </a:lnTo>
                <a:lnTo>
                  <a:pt x="1137" y="60"/>
                </a:lnTo>
                <a:lnTo>
                  <a:pt x="1189" y="146"/>
                </a:lnTo>
                <a:lnTo>
                  <a:pt x="1235" y="235"/>
                </a:lnTo>
                <a:lnTo>
                  <a:pt x="1273" y="328"/>
                </a:lnTo>
                <a:lnTo>
                  <a:pt x="1307" y="425"/>
                </a:lnTo>
                <a:lnTo>
                  <a:pt x="1333" y="524"/>
                </a:lnTo>
                <a:lnTo>
                  <a:pt x="1353" y="627"/>
                </a:lnTo>
                <a:lnTo>
                  <a:pt x="1364" y="732"/>
                </a:lnTo>
                <a:lnTo>
                  <a:pt x="1368" y="838"/>
                </a:lnTo>
                <a:lnTo>
                  <a:pt x="1364" y="955"/>
                </a:lnTo>
                <a:lnTo>
                  <a:pt x="1350" y="1066"/>
                </a:lnTo>
                <a:lnTo>
                  <a:pt x="1328" y="1177"/>
                </a:lnTo>
                <a:lnTo>
                  <a:pt x="1298" y="1284"/>
                </a:lnTo>
                <a:lnTo>
                  <a:pt x="1260" y="1386"/>
                </a:lnTo>
                <a:lnTo>
                  <a:pt x="1214" y="1486"/>
                </a:lnTo>
                <a:lnTo>
                  <a:pt x="1160" y="1581"/>
                </a:lnTo>
                <a:lnTo>
                  <a:pt x="1100" y="1671"/>
                </a:lnTo>
                <a:lnTo>
                  <a:pt x="1034" y="1755"/>
                </a:lnTo>
                <a:lnTo>
                  <a:pt x="962" y="1835"/>
                </a:lnTo>
                <a:lnTo>
                  <a:pt x="883" y="1910"/>
                </a:lnTo>
                <a:lnTo>
                  <a:pt x="800" y="1979"/>
                </a:lnTo>
                <a:lnTo>
                  <a:pt x="711" y="2040"/>
                </a:lnTo>
                <a:lnTo>
                  <a:pt x="618" y="2095"/>
                </a:lnTo>
                <a:lnTo>
                  <a:pt x="520" y="2143"/>
                </a:lnTo>
                <a:lnTo>
                  <a:pt x="417" y="2184"/>
                </a:lnTo>
                <a:lnTo>
                  <a:pt x="313" y="2216"/>
                </a:lnTo>
                <a:lnTo>
                  <a:pt x="203" y="2241"/>
                </a:lnTo>
                <a:lnTo>
                  <a:pt x="170" y="2244"/>
                </a:lnTo>
                <a:lnTo>
                  <a:pt x="138" y="2238"/>
                </a:lnTo>
                <a:lnTo>
                  <a:pt x="111" y="2224"/>
                </a:lnTo>
                <a:lnTo>
                  <a:pt x="86" y="2204"/>
                </a:lnTo>
                <a:lnTo>
                  <a:pt x="66" y="2180"/>
                </a:lnTo>
                <a:lnTo>
                  <a:pt x="53" y="2151"/>
                </a:lnTo>
                <a:lnTo>
                  <a:pt x="48" y="2117"/>
                </a:lnTo>
                <a:lnTo>
                  <a:pt x="0" y="962"/>
                </a:lnTo>
                <a:lnTo>
                  <a:pt x="2" y="935"/>
                </a:lnTo>
                <a:lnTo>
                  <a:pt x="10" y="907"/>
                </a:lnTo>
                <a:lnTo>
                  <a:pt x="23" y="883"/>
                </a:lnTo>
                <a:lnTo>
                  <a:pt x="42" y="861"/>
                </a:lnTo>
                <a:lnTo>
                  <a:pt x="938" y="36"/>
                </a:lnTo>
                <a:lnTo>
                  <a:pt x="961" y="17"/>
                </a:lnTo>
                <a:lnTo>
                  <a:pt x="987" y="7"/>
                </a:lnTo>
                <a:lnTo>
                  <a:pt x="1014" y="0"/>
                </a:lnTo>
                <a:close/>
              </a:path>
            </a:pathLst>
          </a:custGeom>
          <a:solidFill>
            <a:srgbClr val="44546B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7"/>
          <p:cNvSpPr txBox="1"/>
          <p:nvPr/>
        </p:nvSpPr>
        <p:spPr>
          <a:xfrm>
            <a:off x="123025" y="1426400"/>
            <a:ext cx="3746100" cy="26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EF3425"/>
                </a:solidFill>
                <a:latin typeface="Candara"/>
                <a:ea typeface="Candara"/>
                <a:cs typeface="Candara"/>
                <a:sym typeface="Candara"/>
              </a:rPr>
              <a:t>Article info</a:t>
            </a:r>
            <a:endParaRPr sz="3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00B0F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Headline text/Headline Tag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Urgency  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News Provider 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Sentence Count 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Time Variable(s) -firstcreated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7" name="Google Shape;307;p47"/>
          <p:cNvSpPr txBox="1"/>
          <p:nvPr/>
        </p:nvSpPr>
        <p:spPr>
          <a:xfrm>
            <a:off x="9087875" y="3248925"/>
            <a:ext cx="3038700" cy="19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CFE2F3"/>
                </a:solidFill>
                <a:latin typeface="Candara"/>
                <a:ea typeface="Candara"/>
                <a:cs typeface="Candara"/>
                <a:sym typeface="Candara"/>
              </a:rPr>
              <a:t>News Quality </a:t>
            </a:r>
            <a:endParaRPr sz="3200" b="1" i="0" u="none" strike="noStrike" cap="none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CFE2F3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7 day Novelty  Counts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7 day Volume Counts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E06666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8397B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8" name="Google Shape;308;p47"/>
          <p:cNvSpPr txBox="1"/>
          <p:nvPr/>
        </p:nvSpPr>
        <p:spPr>
          <a:xfrm>
            <a:off x="123015" y="4719595"/>
            <a:ext cx="3253200" cy="19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Sentiment info</a:t>
            </a:r>
            <a:endParaRPr sz="3200" b="1" i="0" u="none" strike="noStrike" cap="none">
              <a:solidFill>
                <a:srgbClr val="A5A5A5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Sentiment Class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Sentiment Negative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Sentiment Positive Sentiment word Count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44546B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9" name="Google Shape;309;p47"/>
          <p:cNvSpPr/>
          <p:nvPr/>
        </p:nvSpPr>
        <p:spPr>
          <a:xfrm>
            <a:off x="5558058" y="4700993"/>
            <a:ext cx="327950" cy="457200"/>
          </a:xfrm>
          <a:custGeom>
            <a:avLst/>
            <a:gdLst/>
            <a:ahLst/>
            <a:cxnLst/>
            <a:rect l="l" t="t" r="r" b="b"/>
            <a:pathLst>
              <a:path w="118" h="164" extrusionOk="0">
                <a:moveTo>
                  <a:pt x="103" y="135"/>
                </a:moveTo>
                <a:cubicBezTo>
                  <a:pt x="103" y="139"/>
                  <a:pt x="100" y="142"/>
                  <a:pt x="96" y="142"/>
                </a:cubicBezTo>
                <a:cubicBezTo>
                  <a:pt x="21" y="142"/>
                  <a:pt x="21" y="142"/>
                  <a:pt x="21" y="142"/>
                </a:cubicBezTo>
                <a:cubicBezTo>
                  <a:pt x="17" y="142"/>
                  <a:pt x="14" y="139"/>
                  <a:pt x="14" y="135"/>
                </a:cubicBezTo>
                <a:cubicBezTo>
                  <a:pt x="14" y="29"/>
                  <a:pt x="14" y="29"/>
                  <a:pt x="14" y="29"/>
                </a:cubicBezTo>
                <a:cubicBezTo>
                  <a:pt x="14" y="25"/>
                  <a:pt x="17" y="22"/>
                  <a:pt x="21" y="22"/>
                </a:cubicBezTo>
                <a:cubicBezTo>
                  <a:pt x="96" y="22"/>
                  <a:pt x="96" y="22"/>
                  <a:pt x="96" y="22"/>
                </a:cubicBezTo>
                <a:cubicBezTo>
                  <a:pt x="100" y="22"/>
                  <a:pt x="103" y="25"/>
                  <a:pt x="103" y="29"/>
                </a:cubicBezTo>
                <a:lnTo>
                  <a:pt x="103" y="135"/>
                </a:lnTo>
                <a:close/>
                <a:moveTo>
                  <a:pt x="59" y="160"/>
                </a:moveTo>
                <a:cubicBezTo>
                  <a:pt x="55" y="160"/>
                  <a:pt x="52" y="157"/>
                  <a:pt x="52" y="153"/>
                </a:cubicBezTo>
                <a:cubicBezTo>
                  <a:pt x="52" y="150"/>
                  <a:pt x="55" y="147"/>
                  <a:pt x="59" y="147"/>
                </a:cubicBezTo>
                <a:cubicBezTo>
                  <a:pt x="62" y="147"/>
                  <a:pt x="65" y="150"/>
                  <a:pt x="65" y="153"/>
                </a:cubicBezTo>
                <a:cubicBezTo>
                  <a:pt x="65" y="157"/>
                  <a:pt x="62" y="160"/>
                  <a:pt x="59" y="160"/>
                </a:cubicBezTo>
                <a:moveTo>
                  <a:pt x="37" y="8"/>
                </a:moveTo>
                <a:cubicBezTo>
                  <a:pt x="80" y="8"/>
                  <a:pt x="80" y="8"/>
                  <a:pt x="80" y="8"/>
                </a:cubicBezTo>
                <a:cubicBezTo>
                  <a:pt x="82" y="8"/>
                  <a:pt x="83" y="9"/>
                  <a:pt x="83" y="11"/>
                </a:cubicBezTo>
                <a:cubicBezTo>
                  <a:pt x="83" y="13"/>
                  <a:pt x="82" y="14"/>
                  <a:pt x="80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5" y="14"/>
                  <a:pt x="34" y="13"/>
                  <a:pt x="34" y="11"/>
                </a:cubicBezTo>
                <a:cubicBezTo>
                  <a:pt x="34" y="9"/>
                  <a:pt x="35" y="8"/>
                  <a:pt x="37" y="8"/>
                </a:cubicBezTo>
                <a:moveTo>
                  <a:pt x="110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8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1"/>
                  <a:pt x="3" y="164"/>
                  <a:pt x="7" y="164"/>
                </a:cubicBezTo>
                <a:cubicBezTo>
                  <a:pt x="110" y="164"/>
                  <a:pt x="110" y="164"/>
                  <a:pt x="110" y="164"/>
                </a:cubicBezTo>
                <a:cubicBezTo>
                  <a:pt x="114" y="164"/>
                  <a:pt x="118" y="161"/>
                  <a:pt x="118" y="156"/>
                </a:cubicBezTo>
                <a:cubicBezTo>
                  <a:pt x="118" y="8"/>
                  <a:pt x="118" y="8"/>
                  <a:pt x="118" y="8"/>
                </a:cubicBezTo>
                <a:cubicBezTo>
                  <a:pt x="118" y="3"/>
                  <a:pt x="114" y="0"/>
                  <a:pt x="110" y="0"/>
                </a:cubicBezTo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7"/>
          <p:cNvSpPr/>
          <p:nvPr/>
        </p:nvSpPr>
        <p:spPr>
          <a:xfrm>
            <a:off x="5511204" y="3163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374" h="374" extrusionOk="0">
                <a:moveTo>
                  <a:pt x="324" y="324"/>
                </a:moveTo>
                <a:cubicBezTo>
                  <a:pt x="50" y="324"/>
                  <a:pt x="50" y="324"/>
                  <a:pt x="50" y="324"/>
                </a:cubicBezTo>
                <a:cubicBezTo>
                  <a:pt x="25" y="324"/>
                  <a:pt x="0" y="299"/>
                  <a:pt x="0" y="274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25"/>
                  <a:pt x="25" y="0"/>
                  <a:pt x="50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349" y="0"/>
                  <a:pt x="374" y="25"/>
                  <a:pt x="374" y="50"/>
                </a:cubicBezTo>
                <a:cubicBezTo>
                  <a:pt x="374" y="274"/>
                  <a:pt x="374" y="274"/>
                  <a:pt x="374" y="274"/>
                </a:cubicBezTo>
                <a:cubicBezTo>
                  <a:pt x="374" y="299"/>
                  <a:pt x="349" y="324"/>
                  <a:pt x="324" y="324"/>
                </a:cubicBezTo>
                <a:close/>
                <a:moveTo>
                  <a:pt x="187" y="299"/>
                </a:moveTo>
                <a:cubicBezTo>
                  <a:pt x="194" y="299"/>
                  <a:pt x="200" y="294"/>
                  <a:pt x="200" y="287"/>
                </a:cubicBezTo>
                <a:cubicBezTo>
                  <a:pt x="200" y="280"/>
                  <a:pt x="194" y="274"/>
                  <a:pt x="187" y="274"/>
                </a:cubicBezTo>
                <a:cubicBezTo>
                  <a:pt x="180" y="274"/>
                  <a:pt x="175" y="280"/>
                  <a:pt x="175" y="287"/>
                </a:cubicBezTo>
                <a:cubicBezTo>
                  <a:pt x="175" y="294"/>
                  <a:pt x="180" y="299"/>
                  <a:pt x="187" y="299"/>
                </a:cubicBezTo>
                <a:close/>
                <a:moveTo>
                  <a:pt x="349" y="25"/>
                </a:moveTo>
                <a:cubicBezTo>
                  <a:pt x="25" y="25"/>
                  <a:pt x="25" y="25"/>
                  <a:pt x="25" y="25"/>
                </a:cubicBezTo>
                <a:cubicBezTo>
                  <a:pt x="25" y="249"/>
                  <a:pt x="25" y="249"/>
                  <a:pt x="25" y="249"/>
                </a:cubicBezTo>
                <a:cubicBezTo>
                  <a:pt x="349" y="249"/>
                  <a:pt x="349" y="249"/>
                  <a:pt x="349" y="249"/>
                </a:cubicBezTo>
                <a:cubicBezTo>
                  <a:pt x="349" y="25"/>
                  <a:pt x="349" y="25"/>
                  <a:pt x="349" y="25"/>
                </a:cubicBezTo>
                <a:close/>
                <a:moveTo>
                  <a:pt x="250" y="374"/>
                </a:moveTo>
                <a:cubicBezTo>
                  <a:pt x="125" y="374"/>
                  <a:pt x="125" y="374"/>
                  <a:pt x="125" y="374"/>
                </a:cubicBezTo>
                <a:cubicBezTo>
                  <a:pt x="125" y="349"/>
                  <a:pt x="125" y="349"/>
                  <a:pt x="125" y="349"/>
                </a:cubicBezTo>
                <a:cubicBezTo>
                  <a:pt x="250" y="349"/>
                  <a:pt x="250" y="349"/>
                  <a:pt x="250" y="349"/>
                </a:cubicBezTo>
                <a:cubicBezTo>
                  <a:pt x="250" y="374"/>
                  <a:pt x="250" y="374"/>
                  <a:pt x="250" y="37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1" name="Google Shape;311;p47"/>
          <p:cNvGrpSpPr/>
          <p:nvPr/>
        </p:nvGrpSpPr>
        <p:grpSpPr>
          <a:xfrm>
            <a:off x="6951093" y="3900646"/>
            <a:ext cx="304381" cy="512252"/>
            <a:chOff x="533400" y="2800350"/>
            <a:chExt cx="325437" cy="547687"/>
          </a:xfrm>
        </p:grpSpPr>
        <p:sp>
          <p:nvSpPr>
            <p:cNvPr id="312" name="Google Shape;312;p47"/>
            <p:cNvSpPr/>
            <p:nvPr/>
          </p:nvSpPr>
          <p:spPr>
            <a:xfrm>
              <a:off x="533400" y="2800350"/>
              <a:ext cx="325437" cy="547687"/>
            </a:xfrm>
            <a:custGeom>
              <a:avLst/>
              <a:gdLst/>
              <a:ahLst/>
              <a:cxnLst/>
              <a:rect l="l" t="t" r="r" b="b"/>
              <a:pathLst>
                <a:path w="122" h="206" extrusionOk="0">
                  <a:moveTo>
                    <a:pt x="10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9"/>
                    <a:pt x="8" y="206"/>
                    <a:pt x="18" y="206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114" y="206"/>
                    <a:pt x="122" y="199"/>
                    <a:pt x="122" y="189"/>
                  </a:cubicBezTo>
                  <a:cubicBezTo>
                    <a:pt x="122" y="17"/>
                    <a:pt x="122" y="17"/>
                    <a:pt x="122" y="17"/>
                  </a:cubicBezTo>
                  <a:cubicBezTo>
                    <a:pt x="122" y="8"/>
                    <a:pt x="114" y="0"/>
                    <a:pt x="104" y="0"/>
                  </a:cubicBezTo>
                  <a:close/>
                  <a:moveTo>
                    <a:pt x="47" y="12"/>
                  </a:moveTo>
                  <a:cubicBezTo>
                    <a:pt x="75" y="12"/>
                    <a:pt x="75" y="12"/>
                    <a:pt x="75" y="12"/>
                  </a:cubicBezTo>
                  <a:cubicBezTo>
                    <a:pt x="76" y="12"/>
                    <a:pt x="77" y="14"/>
                    <a:pt x="77" y="15"/>
                  </a:cubicBezTo>
                  <a:cubicBezTo>
                    <a:pt x="77" y="17"/>
                    <a:pt x="76" y="18"/>
                    <a:pt x="75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6" y="18"/>
                    <a:pt x="45" y="17"/>
                    <a:pt x="45" y="15"/>
                  </a:cubicBezTo>
                  <a:cubicBezTo>
                    <a:pt x="45" y="14"/>
                    <a:pt x="46" y="12"/>
                    <a:pt x="47" y="12"/>
                  </a:cubicBezTo>
                  <a:close/>
                  <a:moveTo>
                    <a:pt x="61" y="203"/>
                  </a:moveTo>
                  <a:cubicBezTo>
                    <a:pt x="57" y="203"/>
                    <a:pt x="53" y="200"/>
                    <a:pt x="53" y="196"/>
                  </a:cubicBezTo>
                  <a:cubicBezTo>
                    <a:pt x="53" y="191"/>
                    <a:pt x="57" y="188"/>
                    <a:pt x="61" y="188"/>
                  </a:cubicBezTo>
                  <a:cubicBezTo>
                    <a:pt x="65" y="188"/>
                    <a:pt x="69" y="191"/>
                    <a:pt x="69" y="196"/>
                  </a:cubicBezTo>
                  <a:cubicBezTo>
                    <a:pt x="69" y="200"/>
                    <a:pt x="65" y="203"/>
                    <a:pt x="61" y="203"/>
                  </a:cubicBezTo>
                  <a:close/>
                  <a:moveTo>
                    <a:pt x="109" y="181"/>
                  </a:moveTo>
                  <a:cubicBezTo>
                    <a:pt x="13" y="181"/>
                    <a:pt x="13" y="181"/>
                    <a:pt x="13" y="181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9" y="25"/>
                    <a:pt x="109" y="25"/>
                    <a:pt x="109" y="25"/>
                  </a:cubicBezTo>
                  <a:lnTo>
                    <a:pt x="109" y="1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47"/>
            <p:cNvSpPr/>
            <p:nvPr/>
          </p:nvSpPr>
          <p:spPr>
            <a:xfrm>
              <a:off x="600075" y="3140075"/>
              <a:ext cx="42900" cy="117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47"/>
            <p:cNvSpPr/>
            <p:nvPr/>
          </p:nvSpPr>
          <p:spPr>
            <a:xfrm>
              <a:off x="674687" y="3095625"/>
              <a:ext cx="42900" cy="162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47"/>
            <p:cNvSpPr/>
            <p:nvPr/>
          </p:nvSpPr>
          <p:spPr>
            <a:xfrm>
              <a:off x="749300" y="3049587"/>
              <a:ext cx="42900" cy="207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p47"/>
          <p:cNvSpPr txBox="1"/>
          <p:nvPr/>
        </p:nvSpPr>
        <p:spPr>
          <a:xfrm>
            <a:off x="0" y="966983"/>
            <a:ext cx="12192000" cy="5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CFE2F3"/>
                </a:solidFill>
                <a:latin typeface="Candara"/>
                <a:ea typeface="Candara"/>
                <a:cs typeface="Candara"/>
                <a:sym typeface="Candara"/>
              </a:rPr>
              <a:t>Time Series news data - 9328750 rows of 35 features</a:t>
            </a:r>
            <a:endParaRPr sz="3000" b="1" i="0" u="none" strike="noStrike" cap="none">
              <a:solidFill>
                <a:srgbClr val="CFE2F3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1" u="none" strike="noStrike" cap="none">
              <a:solidFill>
                <a:srgbClr val="CFE2F3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7" name="Google Shape;317;p47"/>
          <p:cNvSpPr txBox="1"/>
          <p:nvPr/>
        </p:nvSpPr>
        <p:spPr>
          <a:xfrm>
            <a:off x="0" y="20179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Dataset – Part 2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8" name="Google Shape;318;p47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/>
          <p:nvPr/>
        </p:nvSpPr>
        <p:spPr>
          <a:xfrm rot="-5400000">
            <a:off x="5340502" y="2383464"/>
            <a:ext cx="3687000" cy="2551800"/>
          </a:xfrm>
          <a:prstGeom prst="roundRect">
            <a:avLst>
              <a:gd name="adj" fmla="val 6205"/>
            </a:avLst>
          </a:prstGeom>
          <a:solidFill>
            <a:srgbClr val="44546B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25" name="Google Shape;325;p48"/>
          <p:cNvSpPr/>
          <p:nvPr/>
        </p:nvSpPr>
        <p:spPr>
          <a:xfrm rot="-5400000">
            <a:off x="8619295" y="2383470"/>
            <a:ext cx="3687000" cy="2551800"/>
          </a:xfrm>
          <a:prstGeom prst="roundRect">
            <a:avLst>
              <a:gd name="adj" fmla="val 6205"/>
            </a:avLst>
          </a:prstGeom>
          <a:solidFill>
            <a:srgbClr val="2C3749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8"/>
          <p:cNvSpPr/>
          <p:nvPr/>
        </p:nvSpPr>
        <p:spPr>
          <a:xfrm rot="-5400000">
            <a:off x="2572026" y="2383470"/>
            <a:ext cx="3687000" cy="2551800"/>
          </a:xfrm>
          <a:prstGeom prst="roundRect">
            <a:avLst>
              <a:gd name="adj" fmla="val 6205"/>
            </a:avLst>
          </a:prstGeom>
          <a:solidFill>
            <a:srgbClr val="8397B1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8"/>
          <p:cNvSpPr/>
          <p:nvPr/>
        </p:nvSpPr>
        <p:spPr>
          <a:xfrm rot="-5400000">
            <a:off x="-150290" y="2383463"/>
            <a:ext cx="3687000" cy="2551800"/>
          </a:xfrm>
          <a:prstGeom prst="roundRect">
            <a:avLst>
              <a:gd name="adj" fmla="val 6205"/>
            </a:avLst>
          </a:prstGeom>
          <a:solidFill>
            <a:srgbClr val="EF3425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8" name="Google Shape;328;p48"/>
          <p:cNvGrpSpPr/>
          <p:nvPr/>
        </p:nvGrpSpPr>
        <p:grpSpPr>
          <a:xfrm>
            <a:off x="1119252" y="4928574"/>
            <a:ext cx="1147698" cy="1148229"/>
            <a:chOff x="3287425" y="1417883"/>
            <a:chExt cx="648600" cy="648900"/>
          </a:xfrm>
        </p:grpSpPr>
        <p:sp>
          <p:nvSpPr>
            <p:cNvPr id="329" name="Google Shape;329;p48"/>
            <p:cNvSpPr/>
            <p:nvPr/>
          </p:nvSpPr>
          <p:spPr>
            <a:xfrm>
              <a:off x="3287425" y="1417883"/>
              <a:ext cx="648600" cy="6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endParaRPr sz="2133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48"/>
            <p:cNvSpPr/>
            <p:nvPr/>
          </p:nvSpPr>
          <p:spPr>
            <a:xfrm>
              <a:off x="3362252" y="1492773"/>
              <a:ext cx="498900" cy="499200"/>
            </a:xfrm>
            <a:prstGeom prst="ellipse">
              <a:avLst/>
            </a:prstGeom>
            <a:solidFill>
              <a:srgbClr val="EF342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" name="Google Shape;331;p48"/>
          <p:cNvGrpSpPr/>
          <p:nvPr/>
        </p:nvGrpSpPr>
        <p:grpSpPr>
          <a:xfrm>
            <a:off x="3788468" y="4928538"/>
            <a:ext cx="1147698" cy="1148229"/>
            <a:chOff x="2779491" y="2517212"/>
            <a:chExt cx="648600" cy="648900"/>
          </a:xfrm>
        </p:grpSpPr>
        <p:sp>
          <p:nvSpPr>
            <p:cNvPr id="332" name="Google Shape;332;p48"/>
            <p:cNvSpPr/>
            <p:nvPr/>
          </p:nvSpPr>
          <p:spPr>
            <a:xfrm>
              <a:off x="2779491" y="2517212"/>
              <a:ext cx="648600" cy="6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endParaRPr sz="2133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48"/>
            <p:cNvSpPr/>
            <p:nvPr/>
          </p:nvSpPr>
          <p:spPr>
            <a:xfrm>
              <a:off x="2854318" y="2592102"/>
              <a:ext cx="498900" cy="499200"/>
            </a:xfrm>
            <a:prstGeom prst="ellipse">
              <a:avLst/>
            </a:prstGeom>
            <a:solidFill>
              <a:srgbClr val="8397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B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34" name="Google Shape;334;p48"/>
          <p:cNvGrpSpPr/>
          <p:nvPr/>
        </p:nvGrpSpPr>
        <p:grpSpPr>
          <a:xfrm>
            <a:off x="6533844" y="4928502"/>
            <a:ext cx="1147698" cy="1148229"/>
            <a:chOff x="3287425" y="3613920"/>
            <a:chExt cx="648600" cy="648900"/>
          </a:xfrm>
        </p:grpSpPr>
        <p:sp>
          <p:nvSpPr>
            <p:cNvPr id="335" name="Google Shape;335;p48"/>
            <p:cNvSpPr/>
            <p:nvPr/>
          </p:nvSpPr>
          <p:spPr>
            <a:xfrm>
              <a:off x="3287425" y="3613920"/>
              <a:ext cx="648600" cy="6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endParaRPr sz="2133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48"/>
            <p:cNvSpPr/>
            <p:nvPr/>
          </p:nvSpPr>
          <p:spPr>
            <a:xfrm>
              <a:off x="3362252" y="3688810"/>
              <a:ext cx="498900" cy="499200"/>
            </a:xfrm>
            <a:prstGeom prst="ellipse">
              <a:avLst/>
            </a:prstGeom>
            <a:solidFill>
              <a:srgbClr val="4454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37" name="Google Shape;337;p48"/>
          <p:cNvGrpSpPr/>
          <p:nvPr/>
        </p:nvGrpSpPr>
        <p:grpSpPr>
          <a:xfrm>
            <a:off x="9888766" y="4776166"/>
            <a:ext cx="1147698" cy="1148229"/>
            <a:chOff x="5249342" y="1406453"/>
            <a:chExt cx="648600" cy="648900"/>
          </a:xfrm>
        </p:grpSpPr>
        <p:sp>
          <p:nvSpPr>
            <p:cNvPr id="338" name="Google Shape;338;p48"/>
            <p:cNvSpPr/>
            <p:nvPr/>
          </p:nvSpPr>
          <p:spPr>
            <a:xfrm>
              <a:off x="5249342" y="1406453"/>
              <a:ext cx="648600" cy="6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endParaRPr sz="2133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48"/>
            <p:cNvSpPr/>
            <p:nvPr/>
          </p:nvSpPr>
          <p:spPr>
            <a:xfrm>
              <a:off x="5324169" y="1481343"/>
              <a:ext cx="498900" cy="499200"/>
            </a:xfrm>
            <a:prstGeom prst="ellipse">
              <a:avLst/>
            </a:prstGeom>
            <a:solidFill>
              <a:srgbClr val="2C37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T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40" name="Google Shape;340;p48"/>
          <p:cNvSpPr/>
          <p:nvPr/>
        </p:nvSpPr>
        <p:spPr>
          <a:xfrm>
            <a:off x="1280377" y="2176080"/>
            <a:ext cx="494350" cy="457200"/>
          </a:xfrm>
          <a:custGeom>
            <a:avLst/>
            <a:gdLst/>
            <a:ahLst/>
            <a:cxnLst/>
            <a:rect l="l" t="t" r="r" b="b"/>
            <a:pathLst>
              <a:path w="120" h="111" extrusionOk="0">
                <a:moveTo>
                  <a:pt x="21" y="104"/>
                </a:moveTo>
                <a:cubicBezTo>
                  <a:pt x="9" y="57"/>
                  <a:pt x="9" y="57"/>
                  <a:pt x="9" y="57"/>
                </a:cubicBezTo>
                <a:cubicBezTo>
                  <a:pt x="50" y="46"/>
                  <a:pt x="50" y="46"/>
                  <a:pt x="50" y="46"/>
                </a:cubicBezTo>
                <a:cubicBezTo>
                  <a:pt x="62" y="94"/>
                  <a:pt x="62" y="94"/>
                  <a:pt x="62" y="94"/>
                </a:cubicBezTo>
                <a:lnTo>
                  <a:pt x="21" y="104"/>
                </a:lnTo>
                <a:close/>
                <a:moveTo>
                  <a:pt x="68" y="92"/>
                </a:moveTo>
                <a:cubicBezTo>
                  <a:pt x="54" y="38"/>
                  <a:pt x="54" y="38"/>
                  <a:pt x="54" y="38"/>
                </a:cubicBezTo>
                <a:cubicBezTo>
                  <a:pt x="53" y="35"/>
                  <a:pt x="50" y="33"/>
                  <a:pt x="47" y="33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6"/>
                  <a:pt x="40" y="36"/>
                </a:cubicBezTo>
                <a:cubicBezTo>
                  <a:pt x="41" y="40"/>
                  <a:pt x="39" y="43"/>
                  <a:pt x="36" y="44"/>
                </a:cubicBezTo>
                <a:cubicBezTo>
                  <a:pt x="21" y="48"/>
                  <a:pt x="21" y="48"/>
                  <a:pt x="21" y="48"/>
                </a:cubicBezTo>
                <a:cubicBezTo>
                  <a:pt x="17" y="49"/>
                  <a:pt x="14" y="47"/>
                  <a:pt x="13" y="44"/>
                </a:cubicBezTo>
                <a:cubicBezTo>
                  <a:pt x="13" y="43"/>
                  <a:pt x="13" y="43"/>
                  <a:pt x="13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2" y="45"/>
                  <a:pt x="0" y="48"/>
                  <a:pt x="1" y="52"/>
                </a:cubicBezTo>
                <a:cubicBezTo>
                  <a:pt x="15" y="106"/>
                  <a:pt x="15" y="106"/>
                  <a:pt x="15" y="106"/>
                </a:cubicBezTo>
                <a:cubicBezTo>
                  <a:pt x="16" y="109"/>
                  <a:pt x="19" y="111"/>
                  <a:pt x="23" y="110"/>
                </a:cubicBezTo>
                <a:cubicBezTo>
                  <a:pt x="64" y="99"/>
                  <a:pt x="64" y="99"/>
                  <a:pt x="64" y="99"/>
                </a:cubicBezTo>
                <a:cubicBezTo>
                  <a:pt x="67" y="99"/>
                  <a:pt x="69" y="95"/>
                  <a:pt x="68" y="92"/>
                </a:cubicBezTo>
                <a:moveTo>
                  <a:pt x="46" y="79"/>
                </a:moveTo>
                <a:cubicBezTo>
                  <a:pt x="21" y="85"/>
                  <a:pt x="21" y="85"/>
                  <a:pt x="21" y="85"/>
                </a:cubicBezTo>
                <a:cubicBezTo>
                  <a:pt x="21" y="86"/>
                  <a:pt x="20" y="85"/>
                  <a:pt x="20" y="84"/>
                </a:cubicBezTo>
                <a:cubicBezTo>
                  <a:pt x="19" y="83"/>
                  <a:pt x="19" y="83"/>
                  <a:pt x="19" y="83"/>
                </a:cubicBezTo>
                <a:cubicBezTo>
                  <a:pt x="19" y="83"/>
                  <a:pt x="20" y="82"/>
                  <a:pt x="20" y="82"/>
                </a:cubicBezTo>
                <a:cubicBezTo>
                  <a:pt x="45" y="75"/>
                  <a:pt x="45" y="75"/>
                  <a:pt x="45" y="75"/>
                </a:cubicBezTo>
                <a:cubicBezTo>
                  <a:pt x="46" y="75"/>
                  <a:pt x="46" y="76"/>
                  <a:pt x="47" y="76"/>
                </a:cubicBezTo>
                <a:cubicBezTo>
                  <a:pt x="47" y="77"/>
                  <a:pt x="47" y="77"/>
                  <a:pt x="47" y="77"/>
                </a:cubicBezTo>
                <a:cubicBezTo>
                  <a:pt x="47" y="78"/>
                  <a:pt x="47" y="79"/>
                  <a:pt x="46" y="79"/>
                </a:cubicBezTo>
                <a:moveTo>
                  <a:pt x="47" y="57"/>
                </a:moveTo>
                <a:cubicBezTo>
                  <a:pt x="16" y="65"/>
                  <a:pt x="16" y="65"/>
                  <a:pt x="16" y="65"/>
                </a:cubicBezTo>
                <a:cubicBezTo>
                  <a:pt x="15" y="66"/>
                  <a:pt x="15" y="65"/>
                  <a:pt x="15" y="64"/>
                </a:cubicBezTo>
                <a:cubicBezTo>
                  <a:pt x="14" y="63"/>
                  <a:pt x="14" y="63"/>
                  <a:pt x="14" y="63"/>
                </a:cubicBezTo>
                <a:cubicBezTo>
                  <a:pt x="14" y="63"/>
                  <a:pt x="15" y="62"/>
                  <a:pt x="15" y="62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7" y="54"/>
                  <a:pt x="47" y="55"/>
                </a:cubicBezTo>
                <a:cubicBezTo>
                  <a:pt x="48" y="56"/>
                  <a:pt x="48" y="56"/>
                  <a:pt x="48" y="56"/>
                </a:cubicBezTo>
                <a:cubicBezTo>
                  <a:pt x="48" y="57"/>
                  <a:pt x="47" y="57"/>
                  <a:pt x="47" y="57"/>
                </a:cubicBezTo>
                <a:moveTo>
                  <a:pt x="50" y="65"/>
                </a:moveTo>
                <a:cubicBezTo>
                  <a:pt x="50" y="66"/>
                  <a:pt x="50" y="66"/>
                  <a:pt x="50" y="66"/>
                </a:cubicBezTo>
                <a:cubicBezTo>
                  <a:pt x="50" y="67"/>
                  <a:pt x="50" y="68"/>
                  <a:pt x="49" y="68"/>
                </a:cubicBezTo>
                <a:cubicBezTo>
                  <a:pt x="19" y="76"/>
                  <a:pt x="19" y="76"/>
                  <a:pt x="19" y="76"/>
                </a:cubicBezTo>
                <a:cubicBezTo>
                  <a:pt x="18" y="76"/>
                  <a:pt x="18" y="76"/>
                  <a:pt x="17" y="75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73"/>
                  <a:pt x="17" y="73"/>
                  <a:pt x="18" y="72"/>
                </a:cubicBezTo>
                <a:cubicBezTo>
                  <a:pt x="49" y="64"/>
                  <a:pt x="49" y="64"/>
                  <a:pt x="49" y="64"/>
                </a:cubicBezTo>
                <a:cubicBezTo>
                  <a:pt x="49" y="64"/>
                  <a:pt x="50" y="65"/>
                  <a:pt x="50" y="65"/>
                </a:cubicBezTo>
                <a:moveTo>
                  <a:pt x="47" y="89"/>
                </a:moveTo>
                <a:cubicBezTo>
                  <a:pt x="47" y="89"/>
                  <a:pt x="47" y="90"/>
                  <a:pt x="46" y="90"/>
                </a:cubicBezTo>
                <a:cubicBezTo>
                  <a:pt x="24" y="96"/>
                  <a:pt x="24" y="96"/>
                  <a:pt x="24" y="96"/>
                </a:cubicBezTo>
                <a:cubicBezTo>
                  <a:pt x="23" y="96"/>
                  <a:pt x="23" y="96"/>
                  <a:pt x="23" y="95"/>
                </a:cubicBezTo>
                <a:cubicBezTo>
                  <a:pt x="22" y="94"/>
                  <a:pt x="22" y="94"/>
                  <a:pt x="22" y="94"/>
                </a:cubicBezTo>
                <a:cubicBezTo>
                  <a:pt x="22" y="93"/>
                  <a:pt x="22" y="93"/>
                  <a:pt x="23" y="92"/>
                </a:cubicBezTo>
                <a:cubicBezTo>
                  <a:pt x="45" y="87"/>
                  <a:pt x="45" y="87"/>
                  <a:pt x="45" y="87"/>
                </a:cubicBezTo>
                <a:cubicBezTo>
                  <a:pt x="46" y="86"/>
                  <a:pt x="47" y="87"/>
                  <a:pt x="47" y="87"/>
                </a:cubicBezTo>
                <a:lnTo>
                  <a:pt x="47" y="89"/>
                </a:lnTo>
                <a:close/>
                <a:moveTo>
                  <a:pt x="25" y="33"/>
                </a:moveTo>
                <a:cubicBezTo>
                  <a:pt x="26" y="33"/>
                  <a:pt x="27" y="33"/>
                  <a:pt x="27" y="34"/>
                </a:cubicBezTo>
                <a:cubicBezTo>
                  <a:pt x="27" y="35"/>
                  <a:pt x="27" y="36"/>
                  <a:pt x="26" y="36"/>
                </a:cubicBezTo>
                <a:cubicBezTo>
                  <a:pt x="25" y="37"/>
                  <a:pt x="24" y="36"/>
                  <a:pt x="23" y="35"/>
                </a:cubicBezTo>
                <a:cubicBezTo>
                  <a:pt x="23" y="34"/>
                  <a:pt x="24" y="33"/>
                  <a:pt x="25" y="33"/>
                </a:cubicBezTo>
                <a:moveTo>
                  <a:pt x="20" y="38"/>
                </a:moveTo>
                <a:cubicBezTo>
                  <a:pt x="18" y="38"/>
                  <a:pt x="18" y="38"/>
                  <a:pt x="18" y="38"/>
                </a:cubicBezTo>
                <a:cubicBezTo>
                  <a:pt x="16" y="39"/>
                  <a:pt x="15" y="41"/>
                  <a:pt x="15" y="43"/>
                </a:cubicBezTo>
                <a:cubicBezTo>
                  <a:pt x="15" y="43"/>
                  <a:pt x="15" y="43"/>
                  <a:pt x="15" y="43"/>
                </a:cubicBezTo>
                <a:cubicBezTo>
                  <a:pt x="16" y="45"/>
                  <a:pt x="18" y="46"/>
                  <a:pt x="20" y="46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1"/>
                  <a:pt x="38" y="39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7" y="35"/>
                  <a:pt x="35" y="34"/>
                  <a:pt x="33" y="34"/>
                </a:cubicBezTo>
                <a:cubicBezTo>
                  <a:pt x="31" y="35"/>
                  <a:pt x="31" y="35"/>
                  <a:pt x="31" y="35"/>
                </a:cubicBezTo>
                <a:cubicBezTo>
                  <a:pt x="30" y="35"/>
                  <a:pt x="29" y="35"/>
                  <a:pt x="29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1"/>
                  <a:pt x="26" y="30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2" y="31"/>
                  <a:pt x="20" y="34"/>
                  <a:pt x="21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1" y="37"/>
                  <a:pt x="21" y="38"/>
                  <a:pt x="20" y="38"/>
                </a:cubicBezTo>
                <a:moveTo>
                  <a:pt x="18" y="18"/>
                </a:moveTo>
                <a:cubicBezTo>
                  <a:pt x="23" y="13"/>
                  <a:pt x="23" y="13"/>
                  <a:pt x="23" y="13"/>
                </a:cubicBezTo>
                <a:cubicBezTo>
                  <a:pt x="52" y="13"/>
                  <a:pt x="52" y="13"/>
                  <a:pt x="52" y="13"/>
                </a:cubicBezTo>
                <a:cubicBezTo>
                  <a:pt x="55" y="8"/>
                  <a:pt x="55" y="8"/>
                  <a:pt x="55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3"/>
                  <a:pt x="31" y="3"/>
                  <a:pt x="32" y="3"/>
                </a:cubicBezTo>
                <a:cubicBezTo>
                  <a:pt x="99" y="3"/>
                  <a:pt x="99" y="3"/>
                  <a:pt x="99" y="3"/>
                </a:cubicBezTo>
                <a:cubicBezTo>
                  <a:pt x="100" y="3"/>
                  <a:pt x="101" y="3"/>
                  <a:pt x="102" y="4"/>
                </a:cubicBezTo>
                <a:cubicBezTo>
                  <a:pt x="105" y="8"/>
                  <a:pt x="105" y="8"/>
                  <a:pt x="105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13"/>
                  <a:pt x="78" y="13"/>
                  <a:pt x="78" y="13"/>
                </a:cubicBezTo>
                <a:cubicBezTo>
                  <a:pt x="109" y="13"/>
                  <a:pt x="109" y="13"/>
                  <a:pt x="109" y="13"/>
                </a:cubicBezTo>
                <a:cubicBezTo>
                  <a:pt x="113" y="18"/>
                  <a:pt x="113" y="18"/>
                  <a:pt x="113" y="18"/>
                </a:cubicBezTo>
                <a:lnTo>
                  <a:pt x="18" y="18"/>
                </a:lnTo>
                <a:close/>
                <a:moveTo>
                  <a:pt x="117" y="18"/>
                </a:moveTo>
                <a:cubicBezTo>
                  <a:pt x="104" y="2"/>
                  <a:pt x="104" y="2"/>
                  <a:pt x="104" y="2"/>
                </a:cubicBezTo>
                <a:cubicBezTo>
                  <a:pt x="103" y="0"/>
                  <a:pt x="101" y="0"/>
                  <a:pt x="99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0" y="0"/>
                  <a:pt x="28" y="0"/>
                  <a:pt x="27" y="2"/>
                </a:cubicBezTo>
                <a:cubicBezTo>
                  <a:pt x="14" y="18"/>
                  <a:pt x="14" y="18"/>
                  <a:pt x="14" y="18"/>
                </a:cubicBezTo>
                <a:cubicBezTo>
                  <a:pt x="13" y="20"/>
                  <a:pt x="12" y="23"/>
                  <a:pt x="12" y="26"/>
                </a:cubicBezTo>
                <a:cubicBezTo>
                  <a:pt x="12" y="37"/>
                  <a:pt x="12" y="37"/>
                  <a:pt x="12" y="37"/>
                </a:cubicBezTo>
                <a:cubicBezTo>
                  <a:pt x="13" y="36"/>
                  <a:pt x="14" y="35"/>
                  <a:pt x="16" y="34"/>
                </a:cubicBezTo>
                <a:cubicBezTo>
                  <a:pt x="16" y="33"/>
                  <a:pt x="17" y="31"/>
                  <a:pt x="17" y="30"/>
                </a:cubicBezTo>
                <a:cubicBezTo>
                  <a:pt x="18" y="28"/>
                  <a:pt x="20" y="27"/>
                  <a:pt x="23" y="26"/>
                </a:cubicBezTo>
                <a:cubicBezTo>
                  <a:pt x="24" y="26"/>
                  <a:pt x="24" y="26"/>
                  <a:pt x="25" y="26"/>
                </a:cubicBezTo>
                <a:cubicBezTo>
                  <a:pt x="28" y="26"/>
                  <a:pt x="31" y="27"/>
                  <a:pt x="33" y="30"/>
                </a:cubicBezTo>
                <a:cubicBezTo>
                  <a:pt x="33" y="30"/>
                  <a:pt x="34" y="30"/>
                  <a:pt x="34" y="30"/>
                </a:cubicBezTo>
                <a:cubicBezTo>
                  <a:pt x="36" y="30"/>
                  <a:pt x="37" y="30"/>
                  <a:pt x="38" y="31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7" y="28"/>
                  <a:pt x="48" y="28"/>
                </a:cubicBezTo>
                <a:cubicBezTo>
                  <a:pt x="53" y="28"/>
                  <a:pt x="58" y="32"/>
                  <a:pt x="59" y="37"/>
                </a:cubicBezTo>
                <a:cubicBezTo>
                  <a:pt x="73" y="91"/>
                  <a:pt x="73" y="91"/>
                  <a:pt x="73" y="91"/>
                </a:cubicBezTo>
                <a:cubicBezTo>
                  <a:pt x="74" y="94"/>
                  <a:pt x="73" y="97"/>
                  <a:pt x="72" y="99"/>
                </a:cubicBezTo>
                <a:cubicBezTo>
                  <a:pt x="70" y="102"/>
                  <a:pt x="68" y="103"/>
                  <a:pt x="65" y="104"/>
                </a:cubicBezTo>
                <a:cubicBezTo>
                  <a:pt x="59" y="106"/>
                  <a:pt x="59" y="106"/>
                  <a:pt x="59" y="106"/>
                </a:cubicBezTo>
                <a:cubicBezTo>
                  <a:pt x="112" y="106"/>
                  <a:pt x="112" y="106"/>
                  <a:pt x="112" y="106"/>
                </a:cubicBezTo>
                <a:cubicBezTo>
                  <a:pt x="116" y="106"/>
                  <a:pt x="120" y="102"/>
                  <a:pt x="120" y="98"/>
                </a:cubicBezTo>
                <a:cubicBezTo>
                  <a:pt x="120" y="25"/>
                  <a:pt x="120" y="25"/>
                  <a:pt x="120" y="25"/>
                </a:cubicBezTo>
                <a:cubicBezTo>
                  <a:pt x="120" y="23"/>
                  <a:pt x="119" y="20"/>
                  <a:pt x="117" y="18"/>
                </a:cubicBezTo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8"/>
          <p:cNvSpPr/>
          <p:nvPr/>
        </p:nvSpPr>
        <p:spPr>
          <a:xfrm>
            <a:off x="4183504" y="2084640"/>
            <a:ext cx="510087" cy="548640"/>
          </a:xfrm>
          <a:custGeom>
            <a:avLst/>
            <a:gdLst/>
            <a:ahLst/>
            <a:cxnLst/>
            <a:rect l="l" t="t" r="r" b="b"/>
            <a:pathLst>
              <a:path w="119" h="128" extrusionOk="0">
                <a:moveTo>
                  <a:pt x="71" y="23"/>
                </a:moveTo>
                <a:cubicBezTo>
                  <a:pt x="65" y="23"/>
                  <a:pt x="65" y="23"/>
                  <a:pt x="65" y="23"/>
                </a:cubicBezTo>
                <a:cubicBezTo>
                  <a:pt x="65" y="35"/>
                  <a:pt x="65" y="35"/>
                  <a:pt x="65" y="35"/>
                </a:cubicBezTo>
                <a:cubicBezTo>
                  <a:pt x="65" y="36"/>
                  <a:pt x="64" y="37"/>
                  <a:pt x="63" y="37"/>
                </a:cubicBezTo>
                <a:cubicBezTo>
                  <a:pt x="57" y="37"/>
                  <a:pt x="57" y="37"/>
                  <a:pt x="57" y="37"/>
                </a:cubicBezTo>
                <a:cubicBezTo>
                  <a:pt x="55" y="37"/>
                  <a:pt x="54" y="36"/>
                  <a:pt x="54" y="35"/>
                </a:cubicBezTo>
                <a:cubicBezTo>
                  <a:pt x="54" y="23"/>
                  <a:pt x="54" y="23"/>
                  <a:pt x="54" y="23"/>
                </a:cubicBezTo>
                <a:cubicBezTo>
                  <a:pt x="49" y="23"/>
                  <a:pt x="49" y="23"/>
                  <a:pt x="49" y="23"/>
                </a:cubicBezTo>
                <a:cubicBezTo>
                  <a:pt x="47" y="23"/>
                  <a:pt x="46" y="22"/>
                  <a:pt x="47" y="20"/>
                </a:cubicBezTo>
                <a:cubicBezTo>
                  <a:pt x="58" y="2"/>
                  <a:pt x="58" y="2"/>
                  <a:pt x="58" y="2"/>
                </a:cubicBezTo>
                <a:cubicBezTo>
                  <a:pt x="59" y="0"/>
                  <a:pt x="61" y="0"/>
                  <a:pt x="62" y="2"/>
                </a:cubicBezTo>
                <a:cubicBezTo>
                  <a:pt x="72" y="20"/>
                  <a:pt x="72" y="20"/>
                  <a:pt x="72" y="20"/>
                </a:cubicBezTo>
                <a:cubicBezTo>
                  <a:pt x="73" y="22"/>
                  <a:pt x="72" y="23"/>
                  <a:pt x="71" y="23"/>
                </a:cubicBezTo>
                <a:moveTo>
                  <a:pt x="117" y="83"/>
                </a:moveTo>
                <a:cubicBezTo>
                  <a:pt x="108" y="83"/>
                  <a:pt x="108" y="83"/>
                  <a:pt x="108" y="83"/>
                </a:cubicBezTo>
                <a:cubicBezTo>
                  <a:pt x="108" y="118"/>
                  <a:pt x="108" y="118"/>
                  <a:pt x="108" y="118"/>
                </a:cubicBezTo>
                <a:cubicBezTo>
                  <a:pt x="63" y="128"/>
                  <a:pt x="63" y="128"/>
                  <a:pt x="63" y="128"/>
                </a:cubicBezTo>
                <a:cubicBezTo>
                  <a:pt x="61" y="128"/>
                  <a:pt x="58" y="128"/>
                  <a:pt x="56" y="128"/>
                </a:cubicBezTo>
                <a:cubicBezTo>
                  <a:pt x="13" y="119"/>
                  <a:pt x="13" y="119"/>
                  <a:pt x="13" y="119"/>
                </a:cubicBezTo>
                <a:cubicBezTo>
                  <a:pt x="12" y="118"/>
                  <a:pt x="12" y="118"/>
                  <a:pt x="12" y="117"/>
                </a:cubicBezTo>
                <a:cubicBezTo>
                  <a:pt x="11" y="88"/>
                  <a:pt x="11" y="88"/>
                  <a:pt x="11" y="88"/>
                </a:cubicBezTo>
                <a:cubicBezTo>
                  <a:pt x="11" y="87"/>
                  <a:pt x="12" y="86"/>
                  <a:pt x="12" y="86"/>
                </a:cubicBezTo>
                <a:cubicBezTo>
                  <a:pt x="49" y="83"/>
                  <a:pt x="49" y="83"/>
                  <a:pt x="49" y="83"/>
                </a:cubicBezTo>
                <a:cubicBezTo>
                  <a:pt x="50" y="83"/>
                  <a:pt x="50" y="83"/>
                  <a:pt x="51" y="82"/>
                </a:cubicBezTo>
                <a:cubicBezTo>
                  <a:pt x="60" y="61"/>
                  <a:pt x="60" y="61"/>
                  <a:pt x="60" y="61"/>
                </a:cubicBezTo>
                <a:cubicBezTo>
                  <a:pt x="60" y="119"/>
                  <a:pt x="60" y="119"/>
                  <a:pt x="60" y="119"/>
                </a:cubicBezTo>
                <a:cubicBezTo>
                  <a:pt x="100" y="112"/>
                  <a:pt x="100" y="112"/>
                  <a:pt x="100" y="112"/>
                </a:cubicBezTo>
                <a:cubicBezTo>
                  <a:pt x="100" y="82"/>
                  <a:pt x="100" y="82"/>
                  <a:pt x="100" y="82"/>
                </a:cubicBezTo>
                <a:cubicBezTo>
                  <a:pt x="76" y="80"/>
                  <a:pt x="76" y="80"/>
                  <a:pt x="76" y="80"/>
                </a:cubicBezTo>
                <a:cubicBezTo>
                  <a:pt x="74" y="80"/>
                  <a:pt x="72" y="79"/>
                  <a:pt x="72" y="77"/>
                </a:cubicBezTo>
                <a:cubicBezTo>
                  <a:pt x="59" y="50"/>
                  <a:pt x="59" y="50"/>
                  <a:pt x="59" y="50"/>
                </a:cubicBezTo>
                <a:cubicBezTo>
                  <a:pt x="47" y="78"/>
                  <a:pt x="47" y="78"/>
                  <a:pt x="47" y="78"/>
                </a:cubicBezTo>
                <a:cubicBezTo>
                  <a:pt x="47" y="78"/>
                  <a:pt x="46" y="79"/>
                  <a:pt x="46" y="79"/>
                </a:cubicBezTo>
                <a:cubicBezTo>
                  <a:pt x="2" y="83"/>
                  <a:pt x="2" y="83"/>
                  <a:pt x="2" y="83"/>
                </a:cubicBezTo>
                <a:cubicBezTo>
                  <a:pt x="1" y="83"/>
                  <a:pt x="0" y="82"/>
                  <a:pt x="1" y="81"/>
                </a:cubicBezTo>
                <a:cubicBezTo>
                  <a:pt x="12" y="56"/>
                  <a:pt x="12" y="56"/>
                  <a:pt x="12" y="56"/>
                </a:cubicBezTo>
                <a:cubicBezTo>
                  <a:pt x="12" y="56"/>
                  <a:pt x="13" y="55"/>
                  <a:pt x="13" y="55"/>
                </a:cubicBezTo>
                <a:cubicBezTo>
                  <a:pt x="58" y="47"/>
                  <a:pt x="58" y="47"/>
                  <a:pt x="58" y="47"/>
                </a:cubicBezTo>
                <a:cubicBezTo>
                  <a:pt x="59" y="47"/>
                  <a:pt x="59" y="47"/>
                  <a:pt x="59" y="47"/>
                </a:cubicBezTo>
                <a:cubicBezTo>
                  <a:pt x="61" y="47"/>
                  <a:pt x="61" y="47"/>
                  <a:pt x="61" y="47"/>
                </a:cubicBezTo>
                <a:cubicBezTo>
                  <a:pt x="106" y="55"/>
                  <a:pt x="106" y="55"/>
                  <a:pt x="106" y="55"/>
                </a:cubicBezTo>
                <a:cubicBezTo>
                  <a:pt x="107" y="55"/>
                  <a:pt x="107" y="56"/>
                  <a:pt x="108" y="56"/>
                </a:cubicBezTo>
                <a:cubicBezTo>
                  <a:pt x="119" y="81"/>
                  <a:pt x="119" y="81"/>
                  <a:pt x="119" y="81"/>
                </a:cubicBezTo>
                <a:cubicBezTo>
                  <a:pt x="119" y="82"/>
                  <a:pt x="118" y="83"/>
                  <a:pt x="117" y="83"/>
                </a:cubicBezTo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8"/>
          <p:cNvSpPr txBox="1"/>
          <p:nvPr/>
        </p:nvSpPr>
        <p:spPr>
          <a:xfrm>
            <a:off x="652550" y="2946925"/>
            <a:ext cx="2270400" cy="19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Time Indicators</a:t>
            </a:r>
            <a:endParaRPr sz="30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Timestamp(s)</a:t>
            </a:r>
            <a:endParaRPr sz="2400" b="1" i="1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First Created</a:t>
            </a:r>
            <a:endParaRPr sz="2400" b="1" i="1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43" name="Google Shape;343;p48"/>
          <p:cNvSpPr txBox="1"/>
          <p:nvPr/>
        </p:nvSpPr>
        <p:spPr>
          <a:xfrm>
            <a:off x="3227075" y="2889025"/>
            <a:ext cx="2270400" cy="20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Sentiment data</a:t>
            </a:r>
            <a:endParaRPr sz="30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Sentiment class wordcount</a:t>
            </a:r>
            <a:endParaRPr sz="30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8"/>
          <p:cNvSpPr txBox="1"/>
          <p:nvPr/>
        </p:nvSpPr>
        <p:spPr>
          <a:xfrm>
            <a:off x="6005513" y="2958625"/>
            <a:ext cx="2085000" cy="1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Stock Returns</a:t>
            </a:r>
            <a:endParaRPr sz="30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Data</a:t>
            </a:r>
            <a:endParaRPr sz="30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Returns</a:t>
            </a:r>
            <a:endParaRPr sz="2400" b="1" i="1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45" name="Google Shape;345;p48"/>
          <p:cNvSpPr txBox="1"/>
          <p:nvPr/>
        </p:nvSpPr>
        <p:spPr>
          <a:xfrm>
            <a:off x="9327477" y="2951253"/>
            <a:ext cx="2270400" cy="1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Target 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8"/>
          <p:cNvSpPr/>
          <p:nvPr/>
        </p:nvSpPr>
        <p:spPr>
          <a:xfrm>
            <a:off x="6696689" y="2199555"/>
            <a:ext cx="494350" cy="457200"/>
          </a:xfrm>
          <a:custGeom>
            <a:avLst/>
            <a:gdLst/>
            <a:ahLst/>
            <a:cxnLst/>
            <a:rect l="l" t="t" r="r" b="b"/>
            <a:pathLst>
              <a:path w="120" h="111" extrusionOk="0">
                <a:moveTo>
                  <a:pt x="21" y="104"/>
                </a:moveTo>
                <a:cubicBezTo>
                  <a:pt x="9" y="57"/>
                  <a:pt x="9" y="57"/>
                  <a:pt x="9" y="57"/>
                </a:cubicBezTo>
                <a:cubicBezTo>
                  <a:pt x="50" y="46"/>
                  <a:pt x="50" y="46"/>
                  <a:pt x="50" y="46"/>
                </a:cubicBezTo>
                <a:cubicBezTo>
                  <a:pt x="62" y="94"/>
                  <a:pt x="62" y="94"/>
                  <a:pt x="62" y="94"/>
                </a:cubicBezTo>
                <a:lnTo>
                  <a:pt x="21" y="104"/>
                </a:lnTo>
                <a:close/>
                <a:moveTo>
                  <a:pt x="68" y="92"/>
                </a:moveTo>
                <a:cubicBezTo>
                  <a:pt x="54" y="38"/>
                  <a:pt x="54" y="38"/>
                  <a:pt x="54" y="38"/>
                </a:cubicBezTo>
                <a:cubicBezTo>
                  <a:pt x="53" y="35"/>
                  <a:pt x="50" y="33"/>
                  <a:pt x="47" y="33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6"/>
                  <a:pt x="40" y="36"/>
                </a:cubicBezTo>
                <a:cubicBezTo>
                  <a:pt x="41" y="40"/>
                  <a:pt x="39" y="43"/>
                  <a:pt x="36" y="44"/>
                </a:cubicBezTo>
                <a:cubicBezTo>
                  <a:pt x="21" y="48"/>
                  <a:pt x="21" y="48"/>
                  <a:pt x="21" y="48"/>
                </a:cubicBezTo>
                <a:cubicBezTo>
                  <a:pt x="17" y="49"/>
                  <a:pt x="14" y="47"/>
                  <a:pt x="13" y="44"/>
                </a:cubicBezTo>
                <a:cubicBezTo>
                  <a:pt x="13" y="43"/>
                  <a:pt x="13" y="43"/>
                  <a:pt x="13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2" y="45"/>
                  <a:pt x="0" y="48"/>
                  <a:pt x="1" y="52"/>
                </a:cubicBezTo>
                <a:cubicBezTo>
                  <a:pt x="15" y="106"/>
                  <a:pt x="15" y="106"/>
                  <a:pt x="15" y="106"/>
                </a:cubicBezTo>
                <a:cubicBezTo>
                  <a:pt x="16" y="109"/>
                  <a:pt x="19" y="111"/>
                  <a:pt x="23" y="110"/>
                </a:cubicBezTo>
                <a:cubicBezTo>
                  <a:pt x="64" y="99"/>
                  <a:pt x="64" y="99"/>
                  <a:pt x="64" y="99"/>
                </a:cubicBezTo>
                <a:cubicBezTo>
                  <a:pt x="67" y="99"/>
                  <a:pt x="69" y="95"/>
                  <a:pt x="68" y="92"/>
                </a:cubicBezTo>
                <a:moveTo>
                  <a:pt x="46" y="79"/>
                </a:moveTo>
                <a:cubicBezTo>
                  <a:pt x="21" y="85"/>
                  <a:pt x="21" y="85"/>
                  <a:pt x="21" y="85"/>
                </a:cubicBezTo>
                <a:cubicBezTo>
                  <a:pt x="21" y="86"/>
                  <a:pt x="20" y="85"/>
                  <a:pt x="20" y="84"/>
                </a:cubicBezTo>
                <a:cubicBezTo>
                  <a:pt x="19" y="83"/>
                  <a:pt x="19" y="83"/>
                  <a:pt x="19" y="83"/>
                </a:cubicBezTo>
                <a:cubicBezTo>
                  <a:pt x="19" y="83"/>
                  <a:pt x="20" y="82"/>
                  <a:pt x="20" y="82"/>
                </a:cubicBezTo>
                <a:cubicBezTo>
                  <a:pt x="45" y="75"/>
                  <a:pt x="45" y="75"/>
                  <a:pt x="45" y="75"/>
                </a:cubicBezTo>
                <a:cubicBezTo>
                  <a:pt x="46" y="75"/>
                  <a:pt x="46" y="76"/>
                  <a:pt x="47" y="76"/>
                </a:cubicBezTo>
                <a:cubicBezTo>
                  <a:pt x="47" y="77"/>
                  <a:pt x="47" y="77"/>
                  <a:pt x="47" y="77"/>
                </a:cubicBezTo>
                <a:cubicBezTo>
                  <a:pt x="47" y="78"/>
                  <a:pt x="47" y="79"/>
                  <a:pt x="46" y="79"/>
                </a:cubicBezTo>
                <a:moveTo>
                  <a:pt x="47" y="57"/>
                </a:moveTo>
                <a:cubicBezTo>
                  <a:pt x="16" y="65"/>
                  <a:pt x="16" y="65"/>
                  <a:pt x="16" y="65"/>
                </a:cubicBezTo>
                <a:cubicBezTo>
                  <a:pt x="15" y="66"/>
                  <a:pt x="15" y="65"/>
                  <a:pt x="15" y="64"/>
                </a:cubicBezTo>
                <a:cubicBezTo>
                  <a:pt x="14" y="63"/>
                  <a:pt x="14" y="63"/>
                  <a:pt x="14" y="63"/>
                </a:cubicBezTo>
                <a:cubicBezTo>
                  <a:pt x="14" y="63"/>
                  <a:pt x="15" y="62"/>
                  <a:pt x="15" y="62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7" y="54"/>
                  <a:pt x="47" y="55"/>
                </a:cubicBezTo>
                <a:cubicBezTo>
                  <a:pt x="48" y="56"/>
                  <a:pt x="48" y="56"/>
                  <a:pt x="48" y="56"/>
                </a:cubicBezTo>
                <a:cubicBezTo>
                  <a:pt x="48" y="57"/>
                  <a:pt x="47" y="57"/>
                  <a:pt x="47" y="57"/>
                </a:cubicBezTo>
                <a:moveTo>
                  <a:pt x="50" y="65"/>
                </a:moveTo>
                <a:cubicBezTo>
                  <a:pt x="50" y="66"/>
                  <a:pt x="50" y="66"/>
                  <a:pt x="50" y="66"/>
                </a:cubicBezTo>
                <a:cubicBezTo>
                  <a:pt x="50" y="67"/>
                  <a:pt x="50" y="68"/>
                  <a:pt x="49" y="68"/>
                </a:cubicBezTo>
                <a:cubicBezTo>
                  <a:pt x="19" y="76"/>
                  <a:pt x="19" y="76"/>
                  <a:pt x="19" y="76"/>
                </a:cubicBezTo>
                <a:cubicBezTo>
                  <a:pt x="18" y="76"/>
                  <a:pt x="18" y="76"/>
                  <a:pt x="17" y="75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73"/>
                  <a:pt x="17" y="73"/>
                  <a:pt x="18" y="72"/>
                </a:cubicBezTo>
                <a:cubicBezTo>
                  <a:pt x="49" y="64"/>
                  <a:pt x="49" y="64"/>
                  <a:pt x="49" y="64"/>
                </a:cubicBezTo>
                <a:cubicBezTo>
                  <a:pt x="49" y="64"/>
                  <a:pt x="50" y="65"/>
                  <a:pt x="50" y="65"/>
                </a:cubicBezTo>
                <a:moveTo>
                  <a:pt x="47" y="89"/>
                </a:moveTo>
                <a:cubicBezTo>
                  <a:pt x="47" y="89"/>
                  <a:pt x="47" y="90"/>
                  <a:pt x="46" y="90"/>
                </a:cubicBezTo>
                <a:cubicBezTo>
                  <a:pt x="24" y="96"/>
                  <a:pt x="24" y="96"/>
                  <a:pt x="24" y="96"/>
                </a:cubicBezTo>
                <a:cubicBezTo>
                  <a:pt x="23" y="96"/>
                  <a:pt x="23" y="96"/>
                  <a:pt x="23" y="95"/>
                </a:cubicBezTo>
                <a:cubicBezTo>
                  <a:pt x="22" y="94"/>
                  <a:pt x="22" y="94"/>
                  <a:pt x="22" y="94"/>
                </a:cubicBezTo>
                <a:cubicBezTo>
                  <a:pt x="22" y="93"/>
                  <a:pt x="22" y="93"/>
                  <a:pt x="23" y="92"/>
                </a:cubicBezTo>
                <a:cubicBezTo>
                  <a:pt x="45" y="87"/>
                  <a:pt x="45" y="87"/>
                  <a:pt x="45" y="87"/>
                </a:cubicBezTo>
                <a:cubicBezTo>
                  <a:pt x="46" y="86"/>
                  <a:pt x="47" y="87"/>
                  <a:pt x="47" y="87"/>
                </a:cubicBezTo>
                <a:lnTo>
                  <a:pt x="47" y="89"/>
                </a:lnTo>
                <a:close/>
                <a:moveTo>
                  <a:pt x="25" y="33"/>
                </a:moveTo>
                <a:cubicBezTo>
                  <a:pt x="26" y="33"/>
                  <a:pt x="27" y="33"/>
                  <a:pt x="27" y="34"/>
                </a:cubicBezTo>
                <a:cubicBezTo>
                  <a:pt x="27" y="35"/>
                  <a:pt x="27" y="36"/>
                  <a:pt x="26" y="36"/>
                </a:cubicBezTo>
                <a:cubicBezTo>
                  <a:pt x="25" y="37"/>
                  <a:pt x="24" y="36"/>
                  <a:pt x="23" y="35"/>
                </a:cubicBezTo>
                <a:cubicBezTo>
                  <a:pt x="23" y="34"/>
                  <a:pt x="24" y="33"/>
                  <a:pt x="25" y="33"/>
                </a:cubicBezTo>
                <a:moveTo>
                  <a:pt x="20" y="38"/>
                </a:moveTo>
                <a:cubicBezTo>
                  <a:pt x="18" y="38"/>
                  <a:pt x="18" y="38"/>
                  <a:pt x="18" y="38"/>
                </a:cubicBezTo>
                <a:cubicBezTo>
                  <a:pt x="16" y="39"/>
                  <a:pt x="15" y="41"/>
                  <a:pt x="15" y="43"/>
                </a:cubicBezTo>
                <a:cubicBezTo>
                  <a:pt x="15" y="43"/>
                  <a:pt x="15" y="43"/>
                  <a:pt x="15" y="43"/>
                </a:cubicBezTo>
                <a:cubicBezTo>
                  <a:pt x="16" y="45"/>
                  <a:pt x="18" y="46"/>
                  <a:pt x="20" y="46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1"/>
                  <a:pt x="38" y="39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7" y="35"/>
                  <a:pt x="35" y="34"/>
                  <a:pt x="33" y="34"/>
                </a:cubicBezTo>
                <a:cubicBezTo>
                  <a:pt x="31" y="35"/>
                  <a:pt x="31" y="35"/>
                  <a:pt x="31" y="35"/>
                </a:cubicBezTo>
                <a:cubicBezTo>
                  <a:pt x="30" y="35"/>
                  <a:pt x="29" y="35"/>
                  <a:pt x="29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1"/>
                  <a:pt x="26" y="30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2" y="31"/>
                  <a:pt x="20" y="34"/>
                  <a:pt x="21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1" y="37"/>
                  <a:pt x="21" y="38"/>
                  <a:pt x="20" y="38"/>
                </a:cubicBezTo>
                <a:moveTo>
                  <a:pt x="18" y="18"/>
                </a:moveTo>
                <a:cubicBezTo>
                  <a:pt x="23" y="13"/>
                  <a:pt x="23" y="13"/>
                  <a:pt x="23" y="13"/>
                </a:cubicBezTo>
                <a:cubicBezTo>
                  <a:pt x="52" y="13"/>
                  <a:pt x="52" y="13"/>
                  <a:pt x="52" y="13"/>
                </a:cubicBezTo>
                <a:cubicBezTo>
                  <a:pt x="55" y="8"/>
                  <a:pt x="55" y="8"/>
                  <a:pt x="55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3"/>
                  <a:pt x="31" y="3"/>
                  <a:pt x="32" y="3"/>
                </a:cubicBezTo>
                <a:cubicBezTo>
                  <a:pt x="99" y="3"/>
                  <a:pt x="99" y="3"/>
                  <a:pt x="99" y="3"/>
                </a:cubicBezTo>
                <a:cubicBezTo>
                  <a:pt x="100" y="3"/>
                  <a:pt x="101" y="3"/>
                  <a:pt x="102" y="4"/>
                </a:cubicBezTo>
                <a:cubicBezTo>
                  <a:pt x="105" y="8"/>
                  <a:pt x="105" y="8"/>
                  <a:pt x="105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13"/>
                  <a:pt x="78" y="13"/>
                  <a:pt x="78" y="13"/>
                </a:cubicBezTo>
                <a:cubicBezTo>
                  <a:pt x="109" y="13"/>
                  <a:pt x="109" y="13"/>
                  <a:pt x="109" y="13"/>
                </a:cubicBezTo>
                <a:cubicBezTo>
                  <a:pt x="113" y="18"/>
                  <a:pt x="113" y="18"/>
                  <a:pt x="113" y="18"/>
                </a:cubicBezTo>
                <a:lnTo>
                  <a:pt x="18" y="18"/>
                </a:lnTo>
                <a:close/>
                <a:moveTo>
                  <a:pt x="117" y="18"/>
                </a:moveTo>
                <a:cubicBezTo>
                  <a:pt x="104" y="2"/>
                  <a:pt x="104" y="2"/>
                  <a:pt x="104" y="2"/>
                </a:cubicBezTo>
                <a:cubicBezTo>
                  <a:pt x="103" y="0"/>
                  <a:pt x="101" y="0"/>
                  <a:pt x="99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0" y="0"/>
                  <a:pt x="28" y="0"/>
                  <a:pt x="27" y="2"/>
                </a:cubicBezTo>
                <a:cubicBezTo>
                  <a:pt x="14" y="18"/>
                  <a:pt x="14" y="18"/>
                  <a:pt x="14" y="18"/>
                </a:cubicBezTo>
                <a:cubicBezTo>
                  <a:pt x="13" y="20"/>
                  <a:pt x="12" y="23"/>
                  <a:pt x="12" y="26"/>
                </a:cubicBezTo>
                <a:cubicBezTo>
                  <a:pt x="12" y="37"/>
                  <a:pt x="12" y="37"/>
                  <a:pt x="12" y="37"/>
                </a:cubicBezTo>
                <a:cubicBezTo>
                  <a:pt x="13" y="36"/>
                  <a:pt x="14" y="35"/>
                  <a:pt x="16" y="34"/>
                </a:cubicBezTo>
                <a:cubicBezTo>
                  <a:pt x="16" y="33"/>
                  <a:pt x="17" y="31"/>
                  <a:pt x="17" y="30"/>
                </a:cubicBezTo>
                <a:cubicBezTo>
                  <a:pt x="18" y="28"/>
                  <a:pt x="20" y="27"/>
                  <a:pt x="23" y="26"/>
                </a:cubicBezTo>
                <a:cubicBezTo>
                  <a:pt x="24" y="26"/>
                  <a:pt x="24" y="26"/>
                  <a:pt x="25" y="26"/>
                </a:cubicBezTo>
                <a:cubicBezTo>
                  <a:pt x="28" y="26"/>
                  <a:pt x="31" y="27"/>
                  <a:pt x="33" y="30"/>
                </a:cubicBezTo>
                <a:cubicBezTo>
                  <a:pt x="33" y="30"/>
                  <a:pt x="34" y="30"/>
                  <a:pt x="34" y="30"/>
                </a:cubicBezTo>
                <a:cubicBezTo>
                  <a:pt x="36" y="30"/>
                  <a:pt x="37" y="30"/>
                  <a:pt x="38" y="31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7" y="28"/>
                  <a:pt x="48" y="28"/>
                </a:cubicBezTo>
                <a:cubicBezTo>
                  <a:pt x="53" y="28"/>
                  <a:pt x="58" y="32"/>
                  <a:pt x="59" y="37"/>
                </a:cubicBezTo>
                <a:cubicBezTo>
                  <a:pt x="73" y="91"/>
                  <a:pt x="73" y="91"/>
                  <a:pt x="73" y="91"/>
                </a:cubicBezTo>
                <a:cubicBezTo>
                  <a:pt x="74" y="94"/>
                  <a:pt x="73" y="97"/>
                  <a:pt x="72" y="99"/>
                </a:cubicBezTo>
                <a:cubicBezTo>
                  <a:pt x="70" y="102"/>
                  <a:pt x="68" y="103"/>
                  <a:pt x="65" y="104"/>
                </a:cubicBezTo>
                <a:cubicBezTo>
                  <a:pt x="59" y="106"/>
                  <a:pt x="59" y="106"/>
                  <a:pt x="59" y="106"/>
                </a:cubicBezTo>
                <a:cubicBezTo>
                  <a:pt x="112" y="106"/>
                  <a:pt x="112" y="106"/>
                  <a:pt x="112" y="106"/>
                </a:cubicBezTo>
                <a:cubicBezTo>
                  <a:pt x="116" y="106"/>
                  <a:pt x="120" y="102"/>
                  <a:pt x="120" y="98"/>
                </a:cubicBezTo>
                <a:cubicBezTo>
                  <a:pt x="120" y="25"/>
                  <a:pt x="120" y="25"/>
                  <a:pt x="120" y="25"/>
                </a:cubicBezTo>
                <a:cubicBezTo>
                  <a:pt x="120" y="23"/>
                  <a:pt x="119" y="20"/>
                  <a:pt x="117" y="18"/>
                </a:cubicBezTo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7" name="Google Shape;347;p48"/>
          <p:cNvCxnSpPr/>
          <p:nvPr/>
        </p:nvCxnSpPr>
        <p:spPr>
          <a:xfrm rot="10800000" flipH="1">
            <a:off x="8598877" y="3639870"/>
            <a:ext cx="458818" cy="145"/>
          </a:xfrm>
          <a:prstGeom prst="straightConnector1">
            <a:avLst/>
          </a:prstGeom>
          <a:noFill/>
          <a:ln w="38100" cap="flat" cmpd="sng">
            <a:solidFill>
              <a:srgbClr val="EF3425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48" name="Google Shape;348;p48"/>
          <p:cNvSpPr/>
          <p:nvPr/>
        </p:nvSpPr>
        <p:spPr>
          <a:xfrm>
            <a:off x="10128314" y="2176080"/>
            <a:ext cx="494350" cy="457200"/>
          </a:xfrm>
          <a:custGeom>
            <a:avLst/>
            <a:gdLst/>
            <a:ahLst/>
            <a:cxnLst/>
            <a:rect l="l" t="t" r="r" b="b"/>
            <a:pathLst>
              <a:path w="120" h="111" extrusionOk="0">
                <a:moveTo>
                  <a:pt x="21" y="104"/>
                </a:moveTo>
                <a:cubicBezTo>
                  <a:pt x="9" y="57"/>
                  <a:pt x="9" y="57"/>
                  <a:pt x="9" y="57"/>
                </a:cubicBezTo>
                <a:cubicBezTo>
                  <a:pt x="50" y="46"/>
                  <a:pt x="50" y="46"/>
                  <a:pt x="50" y="46"/>
                </a:cubicBezTo>
                <a:cubicBezTo>
                  <a:pt x="62" y="94"/>
                  <a:pt x="62" y="94"/>
                  <a:pt x="62" y="94"/>
                </a:cubicBezTo>
                <a:lnTo>
                  <a:pt x="21" y="104"/>
                </a:lnTo>
                <a:close/>
                <a:moveTo>
                  <a:pt x="68" y="92"/>
                </a:moveTo>
                <a:cubicBezTo>
                  <a:pt x="54" y="38"/>
                  <a:pt x="54" y="38"/>
                  <a:pt x="54" y="38"/>
                </a:cubicBezTo>
                <a:cubicBezTo>
                  <a:pt x="53" y="35"/>
                  <a:pt x="50" y="33"/>
                  <a:pt x="47" y="33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6"/>
                  <a:pt x="40" y="36"/>
                </a:cubicBezTo>
                <a:cubicBezTo>
                  <a:pt x="41" y="40"/>
                  <a:pt x="39" y="43"/>
                  <a:pt x="36" y="44"/>
                </a:cubicBezTo>
                <a:cubicBezTo>
                  <a:pt x="21" y="48"/>
                  <a:pt x="21" y="48"/>
                  <a:pt x="21" y="48"/>
                </a:cubicBezTo>
                <a:cubicBezTo>
                  <a:pt x="17" y="49"/>
                  <a:pt x="14" y="47"/>
                  <a:pt x="13" y="44"/>
                </a:cubicBezTo>
                <a:cubicBezTo>
                  <a:pt x="13" y="43"/>
                  <a:pt x="13" y="43"/>
                  <a:pt x="13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2" y="45"/>
                  <a:pt x="0" y="48"/>
                  <a:pt x="1" y="52"/>
                </a:cubicBezTo>
                <a:cubicBezTo>
                  <a:pt x="15" y="106"/>
                  <a:pt x="15" y="106"/>
                  <a:pt x="15" y="106"/>
                </a:cubicBezTo>
                <a:cubicBezTo>
                  <a:pt x="16" y="109"/>
                  <a:pt x="19" y="111"/>
                  <a:pt x="23" y="110"/>
                </a:cubicBezTo>
                <a:cubicBezTo>
                  <a:pt x="64" y="99"/>
                  <a:pt x="64" y="99"/>
                  <a:pt x="64" y="99"/>
                </a:cubicBezTo>
                <a:cubicBezTo>
                  <a:pt x="67" y="99"/>
                  <a:pt x="69" y="95"/>
                  <a:pt x="68" y="92"/>
                </a:cubicBezTo>
                <a:moveTo>
                  <a:pt x="46" y="79"/>
                </a:moveTo>
                <a:cubicBezTo>
                  <a:pt x="21" y="85"/>
                  <a:pt x="21" y="85"/>
                  <a:pt x="21" y="85"/>
                </a:cubicBezTo>
                <a:cubicBezTo>
                  <a:pt x="21" y="86"/>
                  <a:pt x="20" y="85"/>
                  <a:pt x="20" y="84"/>
                </a:cubicBezTo>
                <a:cubicBezTo>
                  <a:pt x="19" y="83"/>
                  <a:pt x="19" y="83"/>
                  <a:pt x="19" y="83"/>
                </a:cubicBezTo>
                <a:cubicBezTo>
                  <a:pt x="19" y="83"/>
                  <a:pt x="20" y="82"/>
                  <a:pt x="20" y="82"/>
                </a:cubicBezTo>
                <a:cubicBezTo>
                  <a:pt x="45" y="75"/>
                  <a:pt x="45" y="75"/>
                  <a:pt x="45" y="75"/>
                </a:cubicBezTo>
                <a:cubicBezTo>
                  <a:pt x="46" y="75"/>
                  <a:pt x="46" y="76"/>
                  <a:pt x="47" y="76"/>
                </a:cubicBezTo>
                <a:cubicBezTo>
                  <a:pt x="47" y="77"/>
                  <a:pt x="47" y="77"/>
                  <a:pt x="47" y="77"/>
                </a:cubicBezTo>
                <a:cubicBezTo>
                  <a:pt x="47" y="78"/>
                  <a:pt x="47" y="79"/>
                  <a:pt x="46" y="79"/>
                </a:cubicBezTo>
                <a:moveTo>
                  <a:pt x="47" y="57"/>
                </a:moveTo>
                <a:cubicBezTo>
                  <a:pt x="16" y="65"/>
                  <a:pt x="16" y="65"/>
                  <a:pt x="16" y="65"/>
                </a:cubicBezTo>
                <a:cubicBezTo>
                  <a:pt x="15" y="66"/>
                  <a:pt x="15" y="65"/>
                  <a:pt x="15" y="64"/>
                </a:cubicBezTo>
                <a:cubicBezTo>
                  <a:pt x="14" y="63"/>
                  <a:pt x="14" y="63"/>
                  <a:pt x="14" y="63"/>
                </a:cubicBezTo>
                <a:cubicBezTo>
                  <a:pt x="14" y="63"/>
                  <a:pt x="15" y="62"/>
                  <a:pt x="15" y="62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7" y="54"/>
                  <a:pt x="47" y="55"/>
                </a:cubicBezTo>
                <a:cubicBezTo>
                  <a:pt x="48" y="56"/>
                  <a:pt x="48" y="56"/>
                  <a:pt x="48" y="56"/>
                </a:cubicBezTo>
                <a:cubicBezTo>
                  <a:pt x="48" y="57"/>
                  <a:pt x="47" y="57"/>
                  <a:pt x="47" y="57"/>
                </a:cubicBezTo>
                <a:moveTo>
                  <a:pt x="50" y="65"/>
                </a:moveTo>
                <a:cubicBezTo>
                  <a:pt x="50" y="66"/>
                  <a:pt x="50" y="66"/>
                  <a:pt x="50" y="66"/>
                </a:cubicBezTo>
                <a:cubicBezTo>
                  <a:pt x="50" y="67"/>
                  <a:pt x="50" y="68"/>
                  <a:pt x="49" y="68"/>
                </a:cubicBezTo>
                <a:cubicBezTo>
                  <a:pt x="19" y="76"/>
                  <a:pt x="19" y="76"/>
                  <a:pt x="19" y="76"/>
                </a:cubicBezTo>
                <a:cubicBezTo>
                  <a:pt x="18" y="76"/>
                  <a:pt x="18" y="76"/>
                  <a:pt x="17" y="75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73"/>
                  <a:pt x="17" y="73"/>
                  <a:pt x="18" y="72"/>
                </a:cubicBezTo>
                <a:cubicBezTo>
                  <a:pt x="49" y="64"/>
                  <a:pt x="49" y="64"/>
                  <a:pt x="49" y="64"/>
                </a:cubicBezTo>
                <a:cubicBezTo>
                  <a:pt x="49" y="64"/>
                  <a:pt x="50" y="65"/>
                  <a:pt x="50" y="65"/>
                </a:cubicBezTo>
                <a:moveTo>
                  <a:pt x="47" y="89"/>
                </a:moveTo>
                <a:cubicBezTo>
                  <a:pt x="47" y="89"/>
                  <a:pt x="47" y="90"/>
                  <a:pt x="46" y="90"/>
                </a:cubicBezTo>
                <a:cubicBezTo>
                  <a:pt x="24" y="96"/>
                  <a:pt x="24" y="96"/>
                  <a:pt x="24" y="96"/>
                </a:cubicBezTo>
                <a:cubicBezTo>
                  <a:pt x="23" y="96"/>
                  <a:pt x="23" y="96"/>
                  <a:pt x="23" y="95"/>
                </a:cubicBezTo>
                <a:cubicBezTo>
                  <a:pt x="22" y="94"/>
                  <a:pt x="22" y="94"/>
                  <a:pt x="22" y="94"/>
                </a:cubicBezTo>
                <a:cubicBezTo>
                  <a:pt x="22" y="93"/>
                  <a:pt x="22" y="93"/>
                  <a:pt x="23" y="92"/>
                </a:cubicBezTo>
                <a:cubicBezTo>
                  <a:pt x="45" y="87"/>
                  <a:pt x="45" y="87"/>
                  <a:pt x="45" y="87"/>
                </a:cubicBezTo>
                <a:cubicBezTo>
                  <a:pt x="46" y="86"/>
                  <a:pt x="47" y="87"/>
                  <a:pt x="47" y="87"/>
                </a:cubicBezTo>
                <a:lnTo>
                  <a:pt x="47" y="89"/>
                </a:lnTo>
                <a:close/>
                <a:moveTo>
                  <a:pt x="25" y="33"/>
                </a:moveTo>
                <a:cubicBezTo>
                  <a:pt x="26" y="33"/>
                  <a:pt x="27" y="33"/>
                  <a:pt x="27" y="34"/>
                </a:cubicBezTo>
                <a:cubicBezTo>
                  <a:pt x="27" y="35"/>
                  <a:pt x="27" y="36"/>
                  <a:pt x="26" y="36"/>
                </a:cubicBezTo>
                <a:cubicBezTo>
                  <a:pt x="25" y="37"/>
                  <a:pt x="24" y="36"/>
                  <a:pt x="23" y="35"/>
                </a:cubicBezTo>
                <a:cubicBezTo>
                  <a:pt x="23" y="34"/>
                  <a:pt x="24" y="33"/>
                  <a:pt x="25" y="33"/>
                </a:cubicBezTo>
                <a:moveTo>
                  <a:pt x="20" y="38"/>
                </a:moveTo>
                <a:cubicBezTo>
                  <a:pt x="18" y="38"/>
                  <a:pt x="18" y="38"/>
                  <a:pt x="18" y="38"/>
                </a:cubicBezTo>
                <a:cubicBezTo>
                  <a:pt x="16" y="39"/>
                  <a:pt x="15" y="41"/>
                  <a:pt x="15" y="43"/>
                </a:cubicBezTo>
                <a:cubicBezTo>
                  <a:pt x="15" y="43"/>
                  <a:pt x="15" y="43"/>
                  <a:pt x="15" y="43"/>
                </a:cubicBezTo>
                <a:cubicBezTo>
                  <a:pt x="16" y="45"/>
                  <a:pt x="18" y="46"/>
                  <a:pt x="20" y="46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1"/>
                  <a:pt x="38" y="39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7" y="35"/>
                  <a:pt x="35" y="34"/>
                  <a:pt x="33" y="34"/>
                </a:cubicBezTo>
                <a:cubicBezTo>
                  <a:pt x="31" y="35"/>
                  <a:pt x="31" y="35"/>
                  <a:pt x="31" y="35"/>
                </a:cubicBezTo>
                <a:cubicBezTo>
                  <a:pt x="30" y="35"/>
                  <a:pt x="29" y="35"/>
                  <a:pt x="29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1"/>
                  <a:pt x="26" y="30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2" y="31"/>
                  <a:pt x="20" y="34"/>
                  <a:pt x="21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1" y="37"/>
                  <a:pt x="21" y="38"/>
                  <a:pt x="20" y="38"/>
                </a:cubicBezTo>
                <a:moveTo>
                  <a:pt x="18" y="18"/>
                </a:moveTo>
                <a:cubicBezTo>
                  <a:pt x="23" y="13"/>
                  <a:pt x="23" y="13"/>
                  <a:pt x="23" y="13"/>
                </a:cubicBezTo>
                <a:cubicBezTo>
                  <a:pt x="52" y="13"/>
                  <a:pt x="52" y="13"/>
                  <a:pt x="52" y="13"/>
                </a:cubicBezTo>
                <a:cubicBezTo>
                  <a:pt x="55" y="8"/>
                  <a:pt x="55" y="8"/>
                  <a:pt x="55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3"/>
                  <a:pt x="31" y="3"/>
                  <a:pt x="32" y="3"/>
                </a:cubicBezTo>
                <a:cubicBezTo>
                  <a:pt x="99" y="3"/>
                  <a:pt x="99" y="3"/>
                  <a:pt x="99" y="3"/>
                </a:cubicBezTo>
                <a:cubicBezTo>
                  <a:pt x="100" y="3"/>
                  <a:pt x="101" y="3"/>
                  <a:pt x="102" y="4"/>
                </a:cubicBezTo>
                <a:cubicBezTo>
                  <a:pt x="105" y="8"/>
                  <a:pt x="105" y="8"/>
                  <a:pt x="105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13"/>
                  <a:pt x="78" y="13"/>
                  <a:pt x="78" y="13"/>
                </a:cubicBezTo>
                <a:cubicBezTo>
                  <a:pt x="109" y="13"/>
                  <a:pt x="109" y="13"/>
                  <a:pt x="109" y="13"/>
                </a:cubicBezTo>
                <a:cubicBezTo>
                  <a:pt x="113" y="18"/>
                  <a:pt x="113" y="18"/>
                  <a:pt x="113" y="18"/>
                </a:cubicBezTo>
                <a:lnTo>
                  <a:pt x="18" y="18"/>
                </a:lnTo>
                <a:close/>
                <a:moveTo>
                  <a:pt x="117" y="18"/>
                </a:moveTo>
                <a:cubicBezTo>
                  <a:pt x="104" y="2"/>
                  <a:pt x="104" y="2"/>
                  <a:pt x="104" y="2"/>
                </a:cubicBezTo>
                <a:cubicBezTo>
                  <a:pt x="103" y="0"/>
                  <a:pt x="101" y="0"/>
                  <a:pt x="99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0" y="0"/>
                  <a:pt x="28" y="0"/>
                  <a:pt x="27" y="2"/>
                </a:cubicBezTo>
                <a:cubicBezTo>
                  <a:pt x="14" y="18"/>
                  <a:pt x="14" y="18"/>
                  <a:pt x="14" y="18"/>
                </a:cubicBezTo>
                <a:cubicBezTo>
                  <a:pt x="13" y="20"/>
                  <a:pt x="12" y="23"/>
                  <a:pt x="12" y="26"/>
                </a:cubicBezTo>
                <a:cubicBezTo>
                  <a:pt x="12" y="37"/>
                  <a:pt x="12" y="37"/>
                  <a:pt x="12" y="37"/>
                </a:cubicBezTo>
                <a:cubicBezTo>
                  <a:pt x="13" y="36"/>
                  <a:pt x="14" y="35"/>
                  <a:pt x="16" y="34"/>
                </a:cubicBezTo>
                <a:cubicBezTo>
                  <a:pt x="16" y="33"/>
                  <a:pt x="17" y="31"/>
                  <a:pt x="17" y="30"/>
                </a:cubicBezTo>
                <a:cubicBezTo>
                  <a:pt x="18" y="28"/>
                  <a:pt x="20" y="27"/>
                  <a:pt x="23" y="26"/>
                </a:cubicBezTo>
                <a:cubicBezTo>
                  <a:pt x="24" y="26"/>
                  <a:pt x="24" y="26"/>
                  <a:pt x="25" y="26"/>
                </a:cubicBezTo>
                <a:cubicBezTo>
                  <a:pt x="28" y="26"/>
                  <a:pt x="31" y="27"/>
                  <a:pt x="33" y="30"/>
                </a:cubicBezTo>
                <a:cubicBezTo>
                  <a:pt x="33" y="30"/>
                  <a:pt x="34" y="30"/>
                  <a:pt x="34" y="30"/>
                </a:cubicBezTo>
                <a:cubicBezTo>
                  <a:pt x="36" y="30"/>
                  <a:pt x="37" y="30"/>
                  <a:pt x="38" y="31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7" y="28"/>
                  <a:pt x="48" y="28"/>
                </a:cubicBezTo>
                <a:cubicBezTo>
                  <a:pt x="53" y="28"/>
                  <a:pt x="58" y="32"/>
                  <a:pt x="59" y="37"/>
                </a:cubicBezTo>
                <a:cubicBezTo>
                  <a:pt x="73" y="91"/>
                  <a:pt x="73" y="91"/>
                  <a:pt x="73" y="91"/>
                </a:cubicBezTo>
                <a:cubicBezTo>
                  <a:pt x="74" y="94"/>
                  <a:pt x="73" y="97"/>
                  <a:pt x="72" y="99"/>
                </a:cubicBezTo>
                <a:cubicBezTo>
                  <a:pt x="70" y="102"/>
                  <a:pt x="68" y="103"/>
                  <a:pt x="65" y="104"/>
                </a:cubicBezTo>
                <a:cubicBezTo>
                  <a:pt x="59" y="106"/>
                  <a:pt x="59" y="106"/>
                  <a:pt x="59" y="106"/>
                </a:cubicBezTo>
                <a:cubicBezTo>
                  <a:pt x="112" y="106"/>
                  <a:pt x="112" y="106"/>
                  <a:pt x="112" y="106"/>
                </a:cubicBezTo>
                <a:cubicBezTo>
                  <a:pt x="116" y="106"/>
                  <a:pt x="120" y="102"/>
                  <a:pt x="120" y="98"/>
                </a:cubicBezTo>
                <a:cubicBezTo>
                  <a:pt x="120" y="25"/>
                  <a:pt x="120" y="25"/>
                  <a:pt x="120" y="25"/>
                </a:cubicBezTo>
                <a:cubicBezTo>
                  <a:pt x="120" y="23"/>
                  <a:pt x="119" y="20"/>
                  <a:pt x="117" y="18"/>
                </a:cubicBezTo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8"/>
          <p:cNvSpPr txBox="1"/>
          <p:nvPr/>
        </p:nvSpPr>
        <p:spPr>
          <a:xfrm>
            <a:off x="0" y="20179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Key Information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50" name="Google Shape;350;p48"/>
          <p:cNvSpPr txBox="1"/>
          <p:nvPr/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49"/>
          <p:cNvPicPr preferRelativeResize="0"/>
          <p:nvPr/>
        </p:nvPicPr>
        <p:blipFill rotWithShape="1">
          <a:blip r:embed="rId4">
            <a:alphaModFix/>
          </a:blip>
          <a:srcRect l="2457" r="6602" b="3582"/>
          <a:stretch/>
        </p:blipFill>
        <p:spPr>
          <a:xfrm>
            <a:off x="449580" y="1133860"/>
            <a:ext cx="11033760" cy="5430908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6" name="Google Shape;356;p49"/>
          <p:cNvSpPr txBox="1"/>
          <p:nvPr/>
        </p:nvSpPr>
        <p:spPr>
          <a:xfrm>
            <a:off x="0" y="20179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Data Exploration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57" name="Google Shape;357;p49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16000" y="6793753"/>
            <a:ext cx="365760" cy="98854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0"/>
          <p:cNvSpPr txBox="1"/>
          <p:nvPr/>
        </p:nvSpPr>
        <p:spPr>
          <a:xfrm>
            <a:off x="0" y="20179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Data Exploration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364" name="Google Shape;364;p50"/>
          <p:cNvGrpSpPr/>
          <p:nvPr/>
        </p:nvGrpSpPr>
        <p:grpSpPr>
          <a:xfrm>
            <a:off x="5073162" y="114299"/>
            <a:ext cx="6972673" cy="6153119"/>
            <a:chOff x="5989451" y="1135916"/>
            <a:chExt cx="6192309" cy="5066477"/>
          </a:xfrm>
        </p:grpSpPr>
        <p:grpSp>
          <p:nvGrpSpPr>
            <p:cNvPr id="365" name="Google Shape;365;p50"/>
            <p:cNvGrpSpPr/>
            <p:nvPr/>
          </p:nvGrpSpPr>
          <p:grpSpPr>
            <a:xfrm>
              <a:off x="5989451" y="1135916"/>
              <a:ext cx="6192309" cy="5066477"/>
              <a:chOff x="5999691" y="1173493"/>
              <a:chExt cx="6192309" cy="5066477"/>
            </a:xfrm>
          </p:grpSpPr>
          <p:grpSp>
            <p:nvGrpSpPr>
              <p:cNvPr id="366" name="Google Shape;366;p50"/>
              <p:cNvGrpSpPr/>
              <p:nvPr/>
            </p:nvGrpSpPr>
            <p:grpSpPr>
              <a:xfrm>
                <a:off x="5999691" y="1173493"/>
                <a:ext cx="5816309" cy="5066477"/>
                <a:chOff x="6254211" y="47246"/>
                <a:chExt cx="5777289" cy="6182700"/>
              </a:xfrm>
            </p:grpSpPr>
            <p:sp>
              <p:nvSpPr>
                <p:cNvPr id="367" name="Google Shape;367;p50"/>
                <p:cNvSpPr/>
                <p:nvPr/>
              </p:nvSpPr>
              <p:spPr>
                <a:xfrm>
                  <a:off x="6254211" y="47246"/>
                  <a:ext cx="5613000" cy="6182700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5E7492"/>
                    </a:gs>
                    <a:gs pos="100000">
                      <a:srgbClr val="2F353F"/>
                    </a:gs>
                  </a:gsLst>
                  <a:lin ang="5400012" scaled="0"/>
                </a:gra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8" name="Google Shape;368;p50"/>
                <p:cNvSpPr txBox="1"/>
                <p:nvPr/>
              </p:nvSpPr>
              <p:spPr>
                <a:xfrm>
                  <a:off x="7016663" y="859305"/>
                  <a:ext cx="4549800" cy="1852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0950" tIns="30475" rIns="60950" bIns="304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lang="en-US" sz="2400" b="1" i="0" u="none" strike="noStrike" cap="none">
                      <a:solidFill>
                        <a:srgbClr val="EF3425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Data Reduction</a:t>
                  </a:r>
                  <a:endParaRPr sz="2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Subset of data:</a:t>
                  </a:r>
                  <a:endParaRPr sz="1800" b="0" i="0" u="none" strike="noStrike" cap="none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  <a:p>
                  <a:pPr marL="457200" marR="0" lvl="0" indent="-38735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500"/>
                    <a:buFont typeface="Candara"/>
                    <a:buChar char="★"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 Years 2014 - 2017</a:t>
                  </a:r>
                  <a:endParaRPr sz="1800" b="0" i="0" u="none" strike="noStrike" cap="none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  <a:p>
                  <a:pPr marL="457200" marR="0" lvl="0" indent="-38735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500"/>
                    <a:buFont typeface="Candara"/>
                    <a:buChar char="★"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Top 100 companies with news data</a:t>
                  </a:r>
                  <a:endParaRPr sz="1800" b="0" i="0" u="none" strike="noStrike" cap="none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69" name="Google Shape;369;p50"/>
                <p:cNvSpPr txBox="1"/>
                <p:nvPr/>
              </p:nvSpPr>
              <p:spPr>
                <a:xfrm>
                  <a:off x="7016662" y="2624894"/>
                  <a:ext cx="4850400" cy="155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0950" tIns="30475" rIns="60950" bIns="304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>
                      <a:solidFill>
                        <a:srgbClr val="8397B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Rephrase Problem</a:t>
                  </a:r>
                  <a:endParaRPr sz="2800" b="1" i="0" u="none" strike="noStrike" cap="none">
                    <a:solidFill>
                      <a:srgbClr val="8397B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Predict next 10 day stock movement ( Up or Down)</a:t>
                  </a:r>
                  <a:endParaRPr sz="1800" b="1" i="0" u="none" strike="noStrike" cap="none">
                    <a:solidFill>
                      <a:srgbClr val="8397B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70" name="Google Shape;370;p50"/>
                <p:cNvSpPr txBox="1"/>
                <p:nvPr/>
              </p:nvSpPr>
              <p:spPr>
                <a:xfrm>
                  <a:off x="7016700" y="4331590"/>
                  <a:ext cx="5014800" cy="1852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0950" tIns="30475" rIns="60950" bIns="304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>
                      <a:solidFill>
                        <a:srgbClr val="9FC5E8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Data Labeling</a:t>
                  </a:r>
                  <a:endParaRPr sz="2800" b="1" i="0" u="none" strike="noStrike" cap="none">
                    <a:solidFill>
                      <a:srgbClr val="9FC5E8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-US" sz="1800" b="1" i="1" u="none" strike="noStrike" cap="none">
                      <a:solidFill>
                        <a:srgbClr val="E06666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Next 10 Days Stock Returns</a:t>
                  </a:r>
                  <a:endParaRPr sz="1800" b="1" i="1" u="none" strike="noStrike" cap="none">
                    <a:solidFill>
                      <a:srgbClr val="E06666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variable to label rows as stock movement </a:t>
                  </a: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( Up or Down).</a:t>
                  </a:r>
                  <a:endParaRPr sz="24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71" name="Google Shape;371;p50"/>
              <p:cNvSpPr txBox="1"/>
              <p:nvPr/>
            </p:nvSpPr>
            <p:spPr>
              <a:xfrm>
                <a:off x="6683100" y="1173493"/>
                <a:ext cx="5508900" cy="76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400"/>
                  <a:buFont typeface="Arial"/>
                  <a:buNone/>
                </a:pPr>
                <a:r>
                  <a:rPr lang="en-US" sz="4400" b="1" i="0" u="none" strike="noStrike" cap="none" dirty="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rPr>
                  <a:t>Assumptions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2" name="Google Shape;372;p50"/>
            <p:cNvGrpSpPr/>
            <p:nvPr/>
          </p:nvGrpSpPr>
          <p:grpSpPr>
            <a:xfrm>
              <a:off x="6115866" y="1838939"/>
              <a:ext cx="548700" cy="548700"/>
              <a:chOff x="8093534" y="1164886"/>
              <a:chExt cx="548700" cy="548700"/>
            </a:xfrm>
          </p:grpSpPr>
          <p:sp>
            <p:nvSpPr>
              <p:cNvPr id="373" name="Google Shape;373;p50"/>
              <p:cNvSpPr/>
              <p:nvPr/>
            </p:nvSpPr>
            <p:spPr>
              <a:xfrm>
                <a:off x="8093534" y="1164886"/>
                <a:ext cx="548700" cy="548700"/>
              </a:xfrm>
              <a:prstGeom prst="ellipse">
                <a:avLst/>
              </a:prstGeom>
              <a:solidFill>
                <a:srgbClr val="EF3425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endParaRPr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50"/>
              <p:cNvSpPr/>
              <p:nvPr/>
            </p:nvSpPr>
            <p:spPr>
              <a:xfrm>
                <a:off x="8237238" y="1316084"/>
                <a:ext cx="261231" cy="246244"/>
              </a:xfrm>
              <a:custGeom>
                <a:avLst/>
                <a:gdLst/>
                <a:ahLst/>
                <a:cxnLst/>
                <a:rect l="l" t="t" r="r" b="b"/>
                <a:pathLst>
                  <a:path w="538" h="507" extrusionOk="0">
                    <a:moveTo>
                      <a:pt x="271" y="409"/>
                    </a:moveTo>
                    <a:lnTo>
                      <a:pt x="435" y="506"/>
                    </a:lnTo>
                    <a:lnTo>
                      <a:pt x="394" y="317"/>
                    </a:lnTo>
                    <a:lnTo>
                      <a:pt x="537" y="194"/>
                    </a:lnTo>
                    <a:lnTo>
                      <a:pt x="343" y="174"/>
                    </a:lnTo>
                    <a:lnTo>
                      <a:pt x="271" y="0"/>
                    </a:lnTo>
                    <a:lnTo>
                      <a:pt x="195" y="174"/>
                    </a:lnTo>
                    <a:lnTo>
                      <a:pt x="0" y="194"/>
                    </a:lnTo>
                    <a:lnTo>
                      <a:pt x="149" y="317"/>
                    </a:lnTo>
                    <a:lnTo>
                      <a:pt x="103" y="506"/>
                    </a:lnTo>
                    <a:lnTo>
                      <a:pt x="271" y="40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5" name="Google Shape;375;p50"/>
            <p:cNvGrpSpPr/>
            <p:nvPr/>
          </p:nvGrpSpPr>
          <p:grpSpPr>
            <a:xfrm>
              <a:off x="6124160" y="3334456"/>
              <a:ext cx="548700" cy="548700"/>
              <a:chOff x="8093534" y="3003318"/>
              <a:chExt cx="548700" cy="548700"/>
            </a:xfrm>
          </p:grpSpPr>
          <p:sp>
            <p:nvSpPr>
              <p:cNvPr id="376" name="Google Shape;376;p50"/>
              <p:cNvSpPr/>
              <p:nvPr/>
            </p:nvSpPr>
            <p:spPr>
              <a:xfrm>
                <a:off x="8093534" y="3003318"/>
                <a:ext cx="548700" cy="548700"/>
              </a:xfrm>
              <a:prstGeom prst="ellipse">
                <a:avLst/>
              </a:prstGeom>
              <a:solidFill>
                <a:srgbClr val="8397B1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endParaRPr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50"/>
              <p:cNvSpPr/>
              <p:nvPr/>
            </p:nvSpPr>
            <p:spPr>
              <a:xfrm>
                <a:off x="8237238" y="3154516"/>
                <a:ext cx="261230" cy="246244"/>
              </a:xfrm>
              <a:custGeom>
                <a:avLst/>
                <a:gdLst/>
                <a:ahLst/>
                <a:cxnLst/>
                <a:rect l="l" t="t" r="r" b="b"/>
                <a:pathLst>
                  <a:path w="537" h="507" extrusionOk="0">
                    <a:moveTo>
                      <a:pt x="536" y="194"/>
                    </a:moveTo>
                    <a:lnTo>
                      <a:pt x="342" y="174"/>
                    </a:lnTo>
                    <a:lnTo>
                      <a:pt x="270" y="0"/>
                    </a:lnTo>
                    <a:lnTo>
                      <a:pt x="194" y="174"/>
                    </a:lnTo>
                    <a:lnTo>
                      <a:pt x="0" y="194"/>
                    </a:lnTo>
                    <a:lnTo>
                      <a:pt x="148" y="317"/>
                    </a:lnTo>
                    <a:lnTo>
                      <a:pt x="102" y="506"/>
                    </a:lnTo>
                    <a:lnTo>
                      <a:pt x="270" y="409"/>
                    </a:lnTo>
                    <a:lnTo>
                      <a:pt x="434" y="506"/>
                    </a:lnTo>
                    <a:lnTo>
                      <a:pt x="393" y="317"/>
                    </a:lnTo>
                    <a:lnTo>
                      <a:pt x="536" y="194"/>
                    </a:lnTo>
                    <a:close/>
                    <a:moveTo>
                      <a:pt x="270" y="358"/>
                    </a:moveTo>
                    <a:lnTo>
                      <a:pt x="270" y="107"/>
                    </a:lnTo>
                    <a:lnTo>
                      <a:pt x="316" y="214"/>
                    </a:lnTo>
                    <a:lnTo>
                      <a:pt x="434" y="225"/>
                    </a:lnTo>
                    <a:lnTo>
                      <a:pt x="342" y="301"/>
                    </a:lnTo>
                    <a:lnTo>
                      <a:pt x="368" y="419"/>
                    </a:lnTo>
                    <a:lnTo>
                      <a:pt x="270" y="3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8" name="Google Shape;378;p50"/>
            <p:cNvGrpSpPr/>
            <p:nvPr/>
          </p:nvGrpSpPr>
          <p:grpSpPr>
            <a:xfrm>
              <a:off x="6124160" y="4754393"/>
              <a:ext cx="548700" cy="548700"/>
              <a:chOff x="8093534" y="4841750"/>
              <a:chExt cx="548700" cy="548700"/>
            </a:xfrm>
          </p:grpSpPr>
          <p:sp>
            <p:nvSpPr>
              <p:cNvPr id="379" name="Google Shape;379;p50"/>
              <p:cNvSpPr/>
              <p:nvPr/>
            </p:nvSpPr>
            <p:spPr>
              <a:xfrm>
                <a:off x="8093534" y="4841750"/>
                <a:ext cx="548700" cy="548700"/>
              </a:xfrm>
              <a:prstGeom prst="ellipse">
                <a:avLst/>
              </a:prstGeom>
              <a:solidFill>
                <a:srgbClr val="62768F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endParaRPr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50"/>
              <p:cNvSpPr/>
              <p:nvPr/>
            </p:nvSpPr>
            <p:spPr>
              <a:xfrm>
                <a:off x="8233664" y="4992949"/>
                <a:ext cx="259091" cy="24624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07" extrusionOk="0">
                    <a:moveTo>
                      <a:pt x="531" y="194"/>
                    </a:moveTo>
                    <a:lnTo>
                      <a:pt x="342" y="179"/>
                    </a:lnTo>
                    <a:lnTo>
                      <a:pt x="265" y="0"/>
                    </a:lnTo>
                    <a:lnTo>
                      <a:pt x="189" y="179"/>
                    </a:lnTo>
                    <a:lnTo>
                      <a:pt x="0" y="194"/>
                    </a:lnTo>
                    <a:lnTo>
                      <a:pt x="143" y="322"/>
                    </a:lnTo>
                    <a:lnTo>
                      <a:pt x="102" y="506"/>
                    </a:lnTo>
                    <a:lnTo>
                      <a:pt x="265" y="408"/>
                    </a:lnTo>
                    <a:lnTo>
                      <a:pt x="429" y="506"/>
                    </a:lnTo>
                    <a:lnTo>
                      <a:pt x="388" y="322"/>
                    </a:lnTo>
                    <a:lnTo>
                      <a:pt x="531" y="194"/>
                    </a:lnTo>
                    <a:close/>
                    <a:moveTo>
                      <a:pt x="265" y="357"/>
                    </a:moveTo>
                    <a:lnTo>
                      <a:pt x="163" y="419"/>
                    </a:lnTo>
                    <a:lnTo>
                      <a:pt x="194" y="306"/>
                    </a:lnTo>
                    <a:lnTo>
                      <a:pt x="102" y="230"/>
                    </a:lnTo>
                    <a:lnTo>
                      <a:pt x="219" y="219"/>
                    </a:lnTo>
                    <a:lnTo>
                      <a:pt x="265" y="112"/>
                    </a:lnTo>
                    <a:lnTo>
                      <a:pt x="311" y="219"/>
                    </a:lnTo>
                    <a:lnTo>
                      <a:pt x="429" y="230"/>
                    </a:lnTo>
                    <a:lnTo>
                      <a:pt x="342" y="306"/>
                    </a:lnTo>
                    <a:lnTo>
                      <a:pt x="367" y="419"/>
                    </a:lnTo>
                    <a:lnTo>
                      <a:pt x="265" y="3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81" name="Google Shape;381;p50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82" name="Google Shape;382;p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4308" y="1385766"/>
            <a:ext cx="3460107" cy="4294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5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16000" y="6793753"/>
            <a:ext cx="365760" cy="9885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1"/>
          <p:cNvSpPr txBox="1"/>
          <p:nvPr/>
        </p:nvSpPr>
        <p:spPr>
          <a:xfrm>
            <a:off x="316522" y="194172"/>
            <a:ext cx="11875477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Data Exploration</a:t>
            </a:r>
            <a:endParaRPr sz="4000" b="0" i="0" u="none" strike="noStrike" cap="none" dirty="0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389" name="Google Shape;389;p51"/>
          <p:cNvGrpSpPr/>
          <p:nvPr/>
        </p:nvGrpSpPr>
        <p:grpSpPr>
          <a:xfrm>
            <a:off x="5853526" y="1200941"/>
            <a:ext cx="5917989" cy="5066477"/>
            <a:chOff x="5989451" y="1135916"/>
            <a:chExt cx="5917989" cy="5066477"/>
          </a:xfrm>
        </p:grpSpPr>
        <p:grpSp>
          <p:nvGrpSpPr>
            <p:cNvPr id="390" name="Google Shape;390;p51"/>
            <p:cNvGrpSpPr/>
            <p:nvPr/>
          </p:nvGrpSpPr>
          <p:grpSpPr>
            <a:xfrm>
              <a:off x="5989451" y="1135916"/>
              <a:ext cx="5917989" cy="5066477"/>
              <a:chOff x="5999691" y="1173493"/>
              <a:chExt cx="5917989" cy="5066477"/>
            </a:xfrm>
          </p:grpSpPr>
          <p:grpSp>
            <p:nvGrpSpPr>
              <p:cNvPr id="391" name="Google Shape;391;p51"/>
              <p:cNvGrpSpPr/>
              <p:nvPr/>
            </p:nvGrpSpPr>
            <p:grpSpPr>
              <a:xfrm>
                <a:off x="5999691" y="1173493"/>
                <a:ext cx="5816309" cy="5066477"/>
                <a:chOff x="6254211" y="47246"/>
                <a:chExt cx="5777289" cy="6182700"/>
              </a:xfrm>
            </p:grpSpPr>
            <p:sp>
              <p:nvSpPr>
                <p:cNvPr id="392" name="Google Shape;392;p51"/>
                <p:cNvSpPr/>
                <p:nvPr/>
              </p:nvSpPr>
              <p:spPr>
                <a:xfrm>
                  <a:off x="6254211" y="47246"/>
                  <a:ext cx="5613000" cy="6182700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5E7492"/>
                    </a:gs>
                    <a:gs pos="100000">
                      <a:srgbClr val="2F353F"/>
                    </a:gs>
                  </a:gsLst>
                  <a:lin ang="5400012" scaled="0"/>
                </a:gra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" name="Google Shape;393;p51"/>
                <p:cNvSpPr txBox="1"/>
                <p:nvPr/>
              </p:nvSpPr>
              <p:spPr>
                <a:xfrm>
                  <a:off x="7016675" y="1227027"/>
                  <a:ext cx="4549825" cy="8953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0950" tIns="30475" rIns="60950" bIns="304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lang="en-US" sz="2400" b="1" i="0" u="none" strike="noStrike" cap="none" dirty="0" smtClean="0">
                      <a:solidFill>
                        <a:srgbClr val="EF3425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Missing </a:t>
                  </a:r>
                  <a:r>
                    <a:rPr lang="en-US" sz="2400" b="1" i="0" u="none" strike="noStrike" cap="none" dirty="0">
                      <a:solidFill>
                        <a:srgbClr val="EF3425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Data</a:t>
                  </a:r>
                  <a:endParaRPr sz="2400" b="0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-US" sz="1800" b="0" i="0" u="none" strike="noStrike" cap="none" dirty="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Time series interpolation</a:t>
                  </a:r>
                  <a:endParaRPr sz="1800" b="0" i="0" u="none" strike="noStrike" cap="none" dirty="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94" name="Google Shape;394;p51"/>
                <p:cNvSpPr txBox="1"/>
                <p:nvPr/>
              </p:nvSpPr>
              <p:spPr>
                <a:xfrm>
                  <a:off x="7062137" y="2654971"/>
                  <a:ext cx="4458900" cy="7432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0950" tIns="30475" rIns="60950" bIns="304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 dirty="0" smtClean="0">
                      <a:solidFill>
                        <a:srgbClr val="8397B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Spot Outliers and treat them</a:t>
                  </a:r>
                  <a:endParaRPr sz="2800" b="1" i="0" u="none" strike="noStrike" cap="none" dirty="0">
                    <a:solidFill>
                      <a:srgbClr val="8397B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95" name="Google Shape;395;p51"/>
                <p:cNvSpPr txBox="1"/>
                <p:nvPr/>
              </p:nvSpPr>
              <p:spPr>
                <a:xfrm>
                  <a:off x="7016700" y="3527171"/>
                  <a:ext cx="5014800" cy="1852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0950" tIns="30475" rIns="60950" bIns="304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 dirty="0" smtClean="0">
                      <a:solidFill>
                        <a:srgbClr val="9FC5E8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 New </a:t>
                  </a:r>
                  <a:r>
                    <a:rPr lang="en-US" sz="2800" b="1" i="0" u="none" strike="noStrike" cap="none" dirty="0">
                      <a:solidFill>
                        <a:srgbClr val="9FC5E8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Features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457200" marR="0" lvl="0" indent="-355600" algn="l" rtl="0">
                    <a:lnSpc>
                      <a:spcPct val="100000"/>
                    </a:lnSpc>
                    <a:spcBef>
                      <a:spcPts val="28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000"/>
                    <a:buFont typeface="Candara"/>
                    <a:buChar char="★"/>
                  </a:pPr>
                  <a:r>
                    <a:rPr lang="en-US" sz="2000" b="1" i="0" u="none" strike="noStrike" cap="none" dirty="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Account for time series autocorrelation 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457200" marR="0" lvl="0" indent="-3556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000"/>
                    <a:buFont typeface="Candara"/>
                    <a:buChar char="★"/>
                  </a:pPr>
                  <a:r>
                    <a:rPr lang="en-US" sz="2000" b="1" i="0" u="none" strike="noStrike" cap="none" dirty="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Past Stock performance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457200" marR="0" lvl="0" indent="-3556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000"/>
                    <a:buFont typeface="Candara"/>
                    <a:buChar char="★"/>
                  </a:pPr>
                  <a:r>
                    <a:rPr lang="en-US" sz="2000" b="1" i="0" u="none" strike="noStrike" cap="none" dirty="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Temporal information.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6" name="Google Shape;396;p51"/>
              <p:cNvSpPr txBox="1"/>
              <p:nvPr/>
            </p:nvSpPr>
            <p:spPr>
              <a:xfrm>
                <a:off x="6408780" y="1173493"/>
                <a:ext cx="5508900" cy="76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400"/>
                  <a:buFont typeface="Arial"/>
                  <a:buNone/>
                </a:pPr>
                <a:r>
                  <a:rPr lang="en-US" sz="4400" b="1" i="0" u="none" strike="noStrike" cap="none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rPr>
                  <a:t>Feature Engineering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7" name="Google Shape;397;p51"/>
            <p:cNvGrpSpPr/>
            <p:nvPr/>
          </p:nvGrpSpPr>
          <p:grpSpPr>
            <a:xfrm>
              <a:off x="6115866" y="2102699"/>
              <a:ext cx="548700" cy="548700"/>
              <a:chOff x="8093534" y="1428646"/>
              <a:chExt cx="548700" cy="548700"/>
            </a:xfrm>
          </p:grpSpPr>
          <p:sp>
            <p:nvSpPr>
              <p:cNvPr id="398" name="Google Shape;398;p51"/>
              <p:cNvSpPr/>
              <p:nvPr/>
            </p:nvSpPr>
            <p:spPr>
              <a:xfrm>
                <a:off x="8093534" y="1428646"/>
                <a:ext cx="548700" cy="548700"/>
              </a:xfrm>
              <a:prstGeom prst="ellipse">
                <a:avLst/>
              </a:prstGeom>
              <a:solidFill>
                <a:srgbClr val="EF3425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endParaRPr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51"/>
              <p:cNvSpPr/>
              <p:nvPr/>
            </p:nvSpPr>
            <p:spPr>
              <a:xfrm>
                <a:off x="8237238" y="1588636"/>
                <a:ext cx="261231" cy="246244"/>
              </a:xfrm>
              <a:custGeom>
                <a:avLst/>
                <a:gdLst/>
                <a:ahLst/>
                <a:cxnLst/>
                <a:rect l="l" t="t" r="r" b="b"/>
                <a:pathLst>
                  <a:path w="538" h="507" extrusionOk="0">
                    <a:moveTo>
                      <a:pt x="271" y="409"/>
                    </a:moveTo>
                    <a:lnTo>
                      <a:pt x="435" y="506"/>
                    </a:lnTo>
                    <a:lnTo>
                      <a:pt x="394" y="317"/>
                    </a:lnTo>
                    <a:lnTo>
                      <a:pt x="537" y="194"/>
                    </a:lnTo>
                    <a:lnTo>
                      <a:pt x="343" y="174"/>
                    </a:lnTo>
                    <a:lnTo>
                      <a:pt x="271" y="0"/>
                    </a:lnTo>
                    <a:lnTo>
                      <a:pt x="195" y="174"/>
                    </a:lnTo>
                    <a:lnTo>
                      <a:pt x="0" y="194"/>
                    </a:lnTo>
                    <a:lnTo>
                      <a:pt x="149" y="317"/>
                    </a:lnTo>
                    <a:lnTo>
                      <a:pt x="103" y="506"/>
                    </a:lnTo>
                    <a:lnTo>
                      <a:pt x="271" y="40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0" name="Google Shape;400;p51"/>
            <p:cNvGrpSpPr/>
            <p:nvPr/>
          </p:nvGrpSpPr>
          <p:grpSpPr>
            <a:xfrm>
              <a:off x="6124160" y="3262490"/>
              <a:ext cx="548700" cy="548700"/>
              <a:chOff x="8093534" y="2931352"/>
              <a:chExt cx="548700" cy="548700"/>
            </a:xfrm>
          </p:grpSpPr>
          <p:sp>
            <p:nvSpPr>
              <p:cNvPr id="401" name="Google Shape;401;p51"/>
              <p:cNvSpPr/>
              <p:nvPr/>
            </p:nvSpPr>
            <p:spPr>
              <a:xfrm>
                <a:off x="8093534" y="2931352"/>
                <a:ext cx="548700" cy="548700"/>
              </a:xfrm>
              <a:prstGeom prst="ellipse">
                <a:avLst/>
              </a:prstGeom>
              <a:solidFill>
                <a:srgbClr val="8397B1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endParaRPr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51"/>
              <p:cNvSpPr/>
              <p:nvPr/>
            </p:nvSpPr>
            <p:spPr>
              <a:xfrm>
                <a:off x="8237238" y="3047382"/>
                <a:ext cx="261230" cy="246244"/>
              </a:xfrm>
              <a:custGeom>
                <a:avLst/>
                <a:gdLst/>
                <a:ahLst/>
                <a:cxnLst/>
                <a:rect l="l" t="t" r="r" b="b"/>
                <a:pathLst>
                  <a:path w="537" h="507" extrusionOk="0">
                    <a:moveTo>
                      <a:pt x="536" y="194"/>
                    </a:moveTo>
                    <a:lnTo>
                      <a:pt x="342" y="174"/>
                    </a:lnTo>
                    <a:lnTo>
                      <a:pt x="270" y="0"/>
                    </a:lnTo>
                    <a:lnTo>
                      <a:pt x="194" y="174"/>
                    </a:lnTo>
                    <a:lnTo>
                      <a:pt x="0" y="194"/>
                    </a:lnTo>
                    <a:lnTo>
                      <a:pt x="148" y="317"/>
                    </a:lnTo>
                    <a:lnTo>
                      <a:pt x="102" y="506"/>
                    </a:lnTo>
                    <a:lnTo>
                      <a:pt x="270" y="409"/>
                    </a:lnTo>
                    <a:lnTo>
                      <a:pt x="434" y="506"/>
                    </a:lnTo>
                    <a:lnTo>
                      <a:pt x="393" y="317"/>
                    </a:lnTo>
                    <a:lnTo>
                      <a:pt x="536" y="194"/>
                    </a:lnTo>
                    <a:close/>
                    <a:moveTo>
                      <a:pt x="270" y="358"/>
                    </a:moveTo>
                    <a:lnTo>
                      <a:pt x="270" y="107"/>
                    </a:lnTo>
                    <a:lnTo>
                      <a:pt x="316" y="214"/>
                    </a:lnTo>
                    <a:lnTo>
                      <a:pt x="434" y="225"/>
                    </a:lnTo>
                    <a:lnTo>
                      <a:pt x="342" y="301"/>
                    </a:lnTo>
                    <a:lnTo>
                      <a:pt x="368" y="419"/>
                    </a:lnTo>
                    <a:lnTo>
                      <a:pt x="270" y="3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51"/>
            <p:cNvGrpSpPr/>
            <p:nvPr/>
          </p:nvGrpSpPr>
          <p:grpSpPr>
            <a:xfrm>
              <a:off x="6124160" y="4346527"/>
              <a:ext cx="548700" cy="548700"/>
              <a:chOff x="8093534" y="4433884"/>
              <a:chExt cx="548700" cy="548700"/>
            </a:xfrm>
          </p:grpSpPr>
          <p:sp>
            <p:nvSpPr>
              <p:cNvPr id="404" name="Google Shape;404;p51"/>
              <p:cNvSpPr/>
              <p:nvPr/>
            </p:nvSpPr>
            <p:spPr>
              <a:xfrm>
                <a:off x="8093534" y="4433884"/>
                <a:ext cx="548700" cy="548700"/>
              </a:xfrm>
              <a:prstGeom prst="ellipse">
                <a:avLst/>
              </a:prstGeom>
              <a:solidFill>
                <a:srgbClr val="62768F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endParaRPr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51"/>
              <p:cNvSpPr/>
              <p:nvPr/>
            </p:nvSpPr>
            <p:spPr>
              <a:xfrm>
                <a:off x="8233664" y="4549915"/>
                <a:ext cx="259091" cy="24624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07" extrusionOk="0">
                    <a:moveTo>
                      <a:pt x="531" y="194"/>
                    </a:moveTo>
                    <a:lnTo>
                      <a:pt x="342" y="179"/>
                    </a:lnTo>
                    <a:lnTo>
                      <a:pt x="265" y="0"/>
                    </a:lnTo>
                    <a:lnTo>
                      <a:pt x="189" y="179"/>
                    </a:lnTo>
                    <a:lnTo>
                      <a:pt x="0" y="194"/>
                    </a:lnTo>
                    <a:lnTo>
                      <a:pt x="143" y="322"/>
                    </a:lnTo>
                    <a:lnTo>
                      <a:pt x="102" y="506"/>
                    </a:lnTo>
                    <a:lnTo>
                      <a:pt x="265" y="408"/>
                    </a:lnTo>
                    <a:lnTo>
                      <a:pt x="429" y="506"/>
                    </a:lnTo>
                    <a:lnTo>
                      <a:pt x="388" y="322"/>
                    </a:lnTo>
                    <a:lnTo>
                      <a:pt x="531" y="194"/>
                    </a:lnTo>
                    <a:close/>
                    <a:moveTo>
                      <a:pt x="265" y="357"/>
                    </a:moveTo>
                    <a:lnTo>
                      <a:pt x="163" y="419"/>
                    </a:lnTo>
                    <a:lnTo>
                      <a:pt x="194" y="306"/>
                    </a:lnTo>
                    <a:lnTo>
                      <a:pt x="102" y="230"/>
                    </a:lnTo>
                    <a:lnTo>
                      <a:pt x="219" y="219"/>
                    </a:lnTo>
                    <a:lnTo>
                      <a:pt x="265" y="112"/>
                    </a:lnTo>
                    <a:lnTo>
                      <a:pt x="311" y="219"/>
                    </a:lnTo>
                    <a:lnTo>
                      <a:pt x="429" y="230"/>
                    </a:lnTo>
                    <a:lnTo>
                      <a:pt x="342" y="306"/>
                    </a:lnTo>
                    <a:lnTo>
                      <a:pt x="367" y="419"/>
                    </a:lnTo>
                    <a:lnTo>
                      <a:pt x="265" y="3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6" name="Google Shape;406;p51"/>
          <p:cNvGrpSpPr/>
          <p:nvPr/>
        </p:nvGrpSpPr>
        <p:grpSpPr>
          <a:xfrm>
            <a:off x="428411" y="934739"/>
            <a:ext cx="4501849" cy="5598975"/>
            <a:chOff x="428411" y="934739"/>
            <a:chExt cx="4501849" cy="5598975"/>
          </a:xfrm>
        </p:grpSpPr>
        <p:grpSp>
          <p:nvGrpSpPr>
            <p:cNvPr id="407" name="Google Shape;407;p51"/>
            <p:cNvGrpSpPr/>
            <p:nvPr/>
          </p:nvGrpSpPr>
          <p:grpSpPr>
            <a:xfrm>
              <a:off x="822960" y="934739"/>
              <a:ext cx="4107300" cy="5598975"/>
              <a:chOff x="822960" y="1020635"/>
              <a:chExt cx="4107300" cy="5598975"/>
            </a:xfrm>
          </p:grpSpPr>
          <p:pic>
            <p:nvPicPr>
              <p:cNvPr id="408" name="Google Shape;408;p51"/>
              <p:cNvPicPr preferRelativeResize="0"/>
              <p:nvPr/>
            </p:nvPicPr>
            <p:blipFill rotWithShape="1">
              <a:blip r:embed="rId6">
                <a:alphaModFix/>
              </a:blip>
              <a:srcRect l="4912" t="2765" r="6691" b="4704"/>
              <a:stretch/>
            </p:blipFill>
            <p:spPr>
              <a:xfrm>
                <a:off x="822960" y="3957110"/>
                <a:ext cx="4107300" cy="26625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pic>
            <p:nvPicPr>
              <p:cNvPr id="409" name="Google Shape;409;p51"/>
              <p:cNvPicPr preferRelativeResize="0"/>
              <p:nvPr/>
            </p:nvPicPr>
            <p:blipFill rotWithShape="1">
              <a:blip r:embed="rId7">
                <a:alphaModFix/>
              </a:blip>
              <a:srcRect l="1256" t="2120" r="4416" b="4714"/>
              <a:stretch/>
            </p:blipFill>
            <p:spPr>
              <a:xfrm>
                <a:off x="822960" y="1020635"/>
                <a:ext cx="4107300" cy="26847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</p:grpSp>
        <p:sp>
          <p:nvSpPr>
            <p:cNvPr id="410" name="Google Shape;410;p51"/>
            <p:cNvSpPr txBox="1"/>
            <p:nvPr/>
          </p:nvSpPr>
          <p:spPr>
            <a:xfrm rot="-5400000">
              <a:off x="-123242" y="4919587"/>
              <a:ext cx="1459874" cy="34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Stock Returns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1"/>
            <p:cNvSpPr txBox="1"/>
            <p:nvPr/>
          </p:nvSpPr>
          <p:spPr>
            <a:xfrm rot="-5400000">
              <a:off x="-127376" y="1881012"/>
              <a:ext cx="1459874" cy="34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Stock Returns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2" name="Google Shape;412;p51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1179</Words>
  <Application>Microsoft Office PowerPoint</Application>
  <PresentationFormat>Widescreen</PresentationFormat>
  <Paragraphs>233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Noto Sans Symbols</vt:lpstr>
      <vt:lpstr>Lato</vt:lpstr>
      <vt:lpstr>Arial</vt:lpstr>
      <vt:lpstr>Roboto</vt:lpstr>
      <vt:lpstr>Candara</vt:lpstr>
      <vt:lpstr>Georgia</vt:lpstr>
      <vt:lpstr>Merriweather</vt:lpstr>
      <vt:lpstr>Calibri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Madhavi Polisetti</cp:lastModifiedBy>
  <cp:revision>1</cp:revision>
  <dcterms:modified xsi:type="dcterms:W3CDTF">2019-02-12T18:43:14Z</dcterms:modified>
</cp:coreProperties>
</file>