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37" r:id="rId2"/>
    <p:sldId id="502" r:id="rId3"/>
    <p:sldId id="491" r:id="rId4"/>
    <p:sldId id="488" r:id="rId5"/>
    <p:sldId id="468" r:id="rId6"/>
    <p:sldId id="503" r:id="rId7"/>
    <p:sldId id="477" r:id="rId8"/>
    <p:sldId id="486" r:id="rId9"/>
    <p:sldId id="485" r:id="rId10"/>
    <p:sldId id="480" r:id="rId11"/>
    <p:sldId id="481" r:id="rId12"/>
    <p:sldId id="482" r:id="rId13"/>
    <p:sldId id="487" r:id="rId14"/>
    <p:sldId id="473" r:id="rId15"/>
    <p:sldId id="492" r:id="rId16"/>
    <p:sldId id="493" r:id="rId17"/>
    <p:sldId id="506" r:id="rId18"/>
    <p:sldId id="500" r:id="rId19"/>
    <p:sldId id="495" r:id="rId20"/>
    <p:sldId id="504" r:id="rId21"/>
    <p:sldId id="505" r:id="rId22"/>
    <p:sldId id="472" r:id="rId23"/>
    <p:sldId id="449" r:id="rId24"/>
    <p:sldId id="474" r:id="rId25"/>
    <p:sldId id="450" r:id="rId26"/>
    <p:sldId id="470" r:id="rId27"/>
    <p:sldId id="451" r:id="rId28"/>
    <p:sldId id="475" r:id="rId29"/>
    <p:sldId id="476" r:id="rId30"/>
    <p:sldId id="47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FFE3"/>
    <a:srgbClr val="D0D0D0"/>
    <a:srgbClr val="D4D4D4"/>
    <a:srgbClr val="DEDEDE"/>
    <a:srgbClr val="EBEBEB"/>
    <a:srgbClr val="E0E0E0"/>
    <a:srgbClr val="D2D2D2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3136" autoAdjust="0"/>
  </p:normalViewPr>
  <p:slideViewPr>
    <p:cSldViewPr>
      <p:cViewPr varScale="1">
        <p:scale>
          <a:sx n="95" d="100"/>
          <a:sy n="95" d="100"/>
        </p:scale>
        <p:origin x="4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795312-C83B-46B2-97C1-5B22C5C80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3BC709-681E-4990-B77A-1AF61D2BD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0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BC709-681E-4990-B77A-1AF61D2BD8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9953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4295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13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133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15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9533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16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3128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9814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18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5930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19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611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20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6852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21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533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9819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F7AAB-18D6-43D9-BE09-6FE99C313C88}" type="slidenum">
              <a:rPr lang="en-US"/>
              <a:pPr/>
              <a:t>29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3292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1731F-7993-4C80-961A-33DF1AA19751}" type="slidenum">
              <a:rPr lang="en-US"/>
              <a:pPr/>
              <a:t>30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18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242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80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502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7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804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8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195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9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037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787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291433-6660-4573-AFDA-55CAE8CF9126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707A2C8-8489-4CD4-B0A8-80681B05A0D1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322A-A14C-488B-A236-5E4B9AD90CDB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BE548-06F4-44CA-B9EA-8BA55AB4BBE4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96826-8059-402C-ACB2-F8EA9D384B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6752" y="635508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B1AD07F-DD87-4953-8AEA-1317E15B997B}" type="datetime1">
              <a:rPr lang="en-US" smtClean="0"/>
              <a:t>10/12/2016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5508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048" y="635508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FDF49C-9152-4FE1-ADAF-9D901303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87" r:id="rId3"/>
    <p:sldLayoutId id="2147483688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F3962-E6AE-49D0-924D-93641B76E9F4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533400" y="309372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Kimani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04800" y="9906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EECE 2160: Embedded Design: Enabling Robotics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4389120"/>
            <a:ext cx="8382000" cy="17373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600" b="1" kern="0" dirty="0" smtClean="0">
                <a:solidFill>
                  <a:srgbClr val="0033CC"/>
                </a:solidFill>
              </a:rPr>
              <a:t>Introduction to Object-oriented </a:t>
            </a:r>
            <a:br>
              <a:rPr lang="en-US" sz="3600" b="1" kern="0" dirty="0" smtClean="0">
                <a:solidFill>
                  <a:srgbClr val="0033CC"/>
                </a:solidFill>
              </a:rPr>
            </a:br>
            <a:r>
              <a:rPr lang="en-US" sz="3600" b="1" kern="0" dirty="0" smtClean="0">
                <a:solidFill>
                  <a:srgbClr val="0033CC"/>
                </a:solidFill>
              </a:rPr>
              <a:t>C++: Templates</a:t>
            </a:r>
            <a:endParaRPr lang="en-US" sz="3600" b="1" kern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10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612648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248" y="914400"/>
            <a:ext cx="8839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Generic function to find a maximum value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Template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maximum(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emplate function itself is incomplete because the compiler will need to know the actual type to generate code. 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C++ compiler will then generate the real function based on the use of the function template.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D8A2-BAA2-4579-B96B-18D5C0FBC78E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11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9906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14400"/>
            <a:ext cx="8991600" cy="533400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Each call to </a:t>
            </a:r>
            <a:r>
              <a:rPr lang="en-US" sz="4400" dirty="0" smtClean="0">
                <a:solidFill>
                  <a:schemeClr val="tx1"/>
                </a:solidFill>
                <a:latin typeface="Courier New" pitchFamily="49" charset="0"/>
              </a:rPr>
              <a:t>maximum()</a:t>
            </a:r>
            <a:r>
              <a:rPr lang="en-US" sz="4400" dirty="0" smtClean="0">
                <a:solidFill>
                  <a:schemeClr val="tx1"/>
                </a:solidFill>
              </a:rPr>
              <a:t> on a different data type forces the compiler to generate a different function using the template. See the maximum example.</a:t>
            </a:r>
          </a:p>
          <a:p>
            <a:pPr lvl="1" eaLnBrk="1" hangingPunct="1"/>
            <a:r>
              <a:rPr lang="en-US" sz="4400" dirty="0" smtClean="0"/>
              <a:t>One copy of code for many types.</a:t>
            </a:r>
            <a:endParaRPr lang="en-US" sz="4400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sz="44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4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demonstrate maximum with </a:t>
            </a:r>
            <a:r>
              <a:rPr lang="en-US" sz="4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4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y, z;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"The maximum integer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&lt;&lt; maximum(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y, z 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4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demonstrate maximum with double values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d1, d2,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d3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"The maximum double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&lt;&lt; maximum( d1, d2, d3 );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0F2B-EAE8-4A2B-979F-6BCA6F501422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12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9906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Another </a:t>
            </a:r>
            <a:r>
              <a:rPr lang="en-US" sz="3600" b="1" dirty="0" smtClean="0">
                <a:ea typeface="MS Mincho" charset="0"/>
                <a:cs typeface="MS Mincho" charset="0"/>
              </a:rPr>
              <a:t>example - Arrays</a:t>
            </a:r>
            <a:endParaRPr 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7244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&gt; </a:t>
            </a:r>
          </a:p>
          <a:p>
            <a:pPr eaLnBrk="1" hangingPunct="1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*array,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 </a:t>
            </a:r>
          </a:p>
          <a:p>
            <a:pPr eaLnBrk="1" hangingPunct="1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eaLnBrk="1" hangingPunct="1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count;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</a:p>
          <a:p>
            <a:pPr eaLnBrk="1" hangingPunct="1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array[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&lt;&lt; " "; </a:t>
            </a:r>
          </a:p>
          <a:p>
            <a:pPr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5F74-A098-491A-B5CF-119157524550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13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61248" cy="63246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a typeface="MS Mincho" charset="0"/>
                <a:cs typeface="MS Mincho" charset="0"/>
              </a:rPr>
              <a:t>Using the Array Template Function</a:t>
            </a:r>
            <a:endParaRPr 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90600"/>
            <a:ext cx="8991600" cy="5105400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 </a:t>
            </a:r>
          </a:p>
          <a:p>
            <a:pPr eaLnBrk="1" hangingPunct="1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*array,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char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cc[100];</a:t>
            </a:r>
          </a:p>
          <a:p>
            <a:pPr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ii[100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double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[100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xx[100];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// </a:t>
            </a:r>
            <a:r>
              <a:rPr lang="en-US" sz="22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user defined type can </a:t>
            </a:r>
            <a:endParaRPr lang="en-US" sz="2200" b="1" dirty="0" smtClean="0">
              <a:solidFill>
                <a:srgbClr val="008000"/>
              </a:solidFill>
              <a:latin typeface="+mj-lt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…… 				 </a:t>
            </a:r>
            <a:r>
              <a:rPr lang="en-US" sz="2200" b="1" dirty="0">
                <a:solidFill>
                  <a:srgbClr val="008000"/>
                </a:solidFill>
                <a:cs typeface="Courier New" panose="02070309020205020404" pitchFamily="49" charset="0"/>
              </a:rPr>
              <a:t>// </a:t>
            </a:r>
            <a:r>
              <a:rPr lang="en-US" sz="22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also </a:t>
            </a:r>
            <a:r>
              <a:rPr lang="en-US" sz="2200" b="1" dirty="0">
                <a:solidFill>
                  <a:srgbClr val="008000"/>
                </a:solidFill>
                <a:cs typeface="Courier New" panose="02070309020205020404" pitchFamily="49" charset="0"/>
              </a:rPr>
              <a:t>be used</a:t>
            </a:r>
            <a:r>
              <a:rPr lang="en-US" sz="22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100);</a:t>
            </a:r>
          </a:p>
          <a:p>
            <a:pPr marL="0" indent="0"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100);</a:t>
            </a:r>
          </a:p>
          <a:p>
            <a:pPr marL="0" indent="0"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100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(xx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100);</a:t>
            </a:r>
          </a:p>
          <a:p>
            <a:pPr marL="0" indent="0" eaLnBrk="1" hangingPunct="1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21A-F6A8-4AE4-A2C7-3891BC599DD5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198121"/>
            <a:ext cx="8229600" cy="563562"/>
          </a:xfrm>
        </p:spPr>
        <p:txBody>
          <a:bodyPr/>
          <a:lstStyle/>
          <a:p>
            <a:r>
              <a:rPr lang="en-US" sz="3600" b="1" dirty="0">
                <a:ea typeface="MS Mincho" charset="0"/>
                <a:cs typeface="MS Mincho" charset="0"/>
              </a:rPr>
              <a:t>Class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6048" cy="4525963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Function </a:t>
            </a:r>
            <a:r>
              <a:rPr lang="en-US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templates allow writing generic functions that work on many types</a:t>
            </a:r>
            <a:r>
              <a:rPr lang="en-US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endParaRPr lang="en-US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Same idea applies to defining generic classes that work with many types  -- extract the type to be a template to make a generic classes.</a:t>
            </a:r>
          </a:p>
          <a:p>
            <a:endParaRPr lang="en-US" dirty="0" smtClean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91D5-BFA8-410C-A7F3-BE6323602772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15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Download “Student.cpp” from Blackboard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59536"/>
            <a:ext cx="8613648" cy="531266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{data1 = 0; data2 = 0;}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Student::Student(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value1,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value1;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data2 = value2;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data1 +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16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a typeface="MS Mincho" charset="0"/>
                <a:cs typeface="MS Mincho" charset="0"/>
              </a:rPr>
              <a:t>“Student.cpp” main function</a:t>
            </a:r>
            <a:endParaRPr 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91440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85;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72;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(a1, b1);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&lt;&lt;a1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myStudent.getSum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float data type</a:t>
            </a: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8.5;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7.2;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myStudent2(a2, b2);</a:t>
            </a: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a2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= "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&lt;&lt;myStudent2.getSum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0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17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a typeface="MS Mincho" charset="0"/>
                <a:cs typeface="MS Mincho" charset="0"/>
              </a:rPr>
              <a:t>“Student.cpp” main function</a:t>
            </a:r>
            <a:endParaRPr 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91440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85;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72;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(a1, b1);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&lt;&lt;a1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myStudent.getSum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float data type</a:t>
            </a: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8.5;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7.2;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myStudent2(a2, b2);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a2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&lt;&lt;myStudent2.getSum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18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a typeface="MS Mincho" charset="0"/>
                <a:cs typeface="MS Mincho" charset="0"/>
              </a:rPr>
              <a:t>“Student.cpp” main function</a:t>
            </a:r>
            <a:endParaRPr 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14400"/>
            <a:ext cx="9067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“John”;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Doe”;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myStudent3(a3, b3);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&lt;&lt;a3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myStudent.getSum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19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ea typeface="MS Mincho" charset="0"/>
                <a:cs typeface="MS Mincho" charset="0"/>
              </a:rPr>
              <a:t>Templatize</a:t>
            </a:r>
            <a:r>
              <a:rPr lang="en-US" sz="3200" b="1" dirty="0" smtClean="0">
                <a:ea typeface="MS Mincho" charset="0"/>
                <a:cs typeface="MS Mincho" charset="0"/>
              </a:rPr>
              <a:t> “Student.cpp”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7368" y="859536"/>
            <a:ext cx="8613648" cy="549554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{data1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T()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data2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T()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::Student(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value1;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data2 = value2;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data1 +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Login into COE and create print.cpp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8613648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a + b;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+ " &lt;&lt; b &lt;&lt; " = " &lt;&lt; c 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(4.33, 1.66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0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20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a typeface="MS Mincho" charset="0"/>
                <a:cs typeface="MS Mincho" charset="0"/>
              </a:rPr>
              <a:t>“Student.cpp” main function</a:t>
            </a:r>
            <a:endParaRPr 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14400"/>
            <a:ext cx="9067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85;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72;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Student&lt;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(a1, b1);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a1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myStudent.getSum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float data type</a:t>
            </a: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8.5;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7.2;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Student&lt;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myStudent2(a2, b2);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a2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&lt;&lt;myStudent2.getSum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21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a typeface="MS Mincho" charset="0"/>
                <a:cs typeface="MS Mincho" charset="0"/>
              </a:rPr>
              <a:t>“Student.cpp” main function</a:t>
            </a:r>
            <a:endParaRPr 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14400"/>
            <a:ext cx="8991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“John”;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Doe”;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Student&lt;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(a3, b3);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a3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myStudent.getSum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48" y="183199"/>
            <a:ext cx="8229600" cy="563562"/>
          </a:xfrm>
        </p:spPr>
        <p:txBody>
          <a:bodyPr/>
          <a:lstStyle/>
          <a:p>
            <a:r>
              <a:rPr lang="en-US" sz="3600" b="1" dirty="0">
                <a:ea typeface="MS Mincho" charset="0"/>
                <a:cs typeface="MS Mincho" charset="0"/>
              </a:rPr>
              <a:t>Class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2020"/>
            <a:ext cx="8686800" cy="5257800"/>
          </a:xfrm>
        </p:spPr>
        <p:txBody>
          <a:bodyPr/>
          <a:lstStyle/>
          <a:p>
            <a:r>
              <a:rPr lang="en-US" sz="280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So far the classes that we define use </a:t>
            </a:r>
            <a:r>
              <a:rPr lang="en-US" sz="2800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fixed </a:t>
            </a:r>
            <a:r>
              <a:rPr lang="en-US" sz="280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data types.</a:t>
            </a:r>
          </a:p>
          <a:p>
            <a:r>
              <a:rPr lang="en-US" sz="280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Sometime is useful to allow storage in a class for different data types.</a:t>
            </a:r>
          </a:p>
          <a:p>
            <a:r>
              <a:rPr lang="en-US" sz="280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See </a:t>
            </a:r>
            <a:r>
              <a:rPr lang="en-US" sz="2800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Student example(for storing student data) </a:t>
            </a:r>
          </a:p>
          <a:p>
            <a:r>
              <a:rPr lang="en-US" sz="2600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260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if we want to </a:t>
            </a:r>
            <a:r>
              <a:rPr lang="en-US" sz="2600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keep track of doubles or strings?</a:t>
            </a:r>
            <a:endParaRPr lang="en-US" sz="2600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  <a:p>
            <a:pPr lvl="2"/>
            <a:r>
              <a:rPr lang="en-US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Copy paste the whole file and replace </a:t>
            </a:r>
            <a:r>
              <a:rPr lang="en-US" dirty="0" err="1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US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 with double</a:t>
            </a:r>
          </a:p>
          <a:p>
            <a:pPr lvl="2"/>
            <a:r>
              <a:rPr lang="en-US" dirty="0">
                <a:solidFill>
                  <a:srgbClr val="0033CC"/>
                </a:solidFill>
              </a:rPr>
              <a:t>Copy paste the whole file and replace </a:t>
            </a:r>
            <a:r>
              <a:rPr lang="en-US" dirty="0" err="1">
                <a:solidFill>
                  <a:srgbClr val="0033CC"/>
                </a:solidFill>
              </a:rPr>
              <a:t>int</a:t>
            </a:r>
            <a:r>
              <a:rPr lang="en-US" dirty="0">
                <a:solidFill>
                  <a:srgbClr val="0033CC"/>
                </a:solidFill>
              </a:rPr>
              <a:t> with </a:t>
            </a:r>
            <a:r>
              <a:rPr lang="en-US" dirty="0" smtClean="0">
                <a:solidFill>
                  <a:srgbClr val="0033CC"/>
                </a:solidFill>
              </a:rPr>
              <a:t>string</a:t>
            </a:r>
            <a:endParaRPr lang="en-US" dirty="0">
              <a:solidFill>
                <a:srgbClr val="0033CC"/>
              </a:solidFill>
            </a:endParaRPr>
          </a:p>
          <a:p>
            <a:pPr lvl="2"/>
            <a:endParaRPr lang="en-US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F4F-D925-41B8-A111-8002DD520745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457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a typeface="MS Mincho" charset="0"/>
                <a:cs typeface="MS Mincho" charset="0"/>
              </a:rPr>
              <a:t>What is a Class Template??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5644" y="1001179"/>
            <a:ext cx="7772400" cy="495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Class templates 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Allow type-specific versions of generic classes</a:t>
            </a:r>
          </a:p>
          <a:p>
            <a:r>
              <a:rPr lang="en-US" dirty="0">
                <a:solidFill>
                  <a:srgbClr val="0033CC"/>
                </a:solidFill>
              </a:rPr>
              <a:t>Format: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US" sz="24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</a:p>
          <a:p>
            <a:pPr lvl="2">
              <a:buFontTx/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Need not use </a:t>
            </a:r>
            <a:r>
              <a:rPr lang="en-US" sz="2400" b="1" dirty="0">
                <a:solidFill>
                  <a:srgbClr val="0033CC"/>
                </a:solidFill>
              </a:rPr>
              <a:t>"T"</a:t>
            </a:r>
            <a:r>
              <a:rPr lang="en-US" sz="2400" dirty="0">
                <a:solidFill>
                  <a:srgbClr val="0033CC"/>
                </a:solidFill>
              </a:rPr>
              <a:t>, any identifier will work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To create an object of the class, </a:t>
            </a:r>
            <a:r>
              <a:rPr lang="en-US" sz="2400" dirty="0" smtClean="0">
                <a:solidFill>
                  <a:srgbClr val="0033CC"/>
                </a:solidFill>
              </a:rPr>
              <a:t>specify:</a:t>
            </a:r>
            <a:endParaRPr lang="en-US" sz="2400" dirty="0">
              <a:solidFill>
                <a:srgbClr val="0033CC"/>
              </a:solidFill>
            </a:endParaRPr>
          </a:p>
          <a:p>
            <a:pPr lvl="2">
              <a:buFontTx/>
              <a:buNone/>
            </a:pPr>
            <a:r>
              <a:rPr lang="en-US" sz="20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0033CC"/>
                </a:solidFill>
              </a:rPr>
              <a:t>Example: 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 double &gt;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doubleStack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3600" b="1" dirty="0">
              <a:solidFill>
                <a:srgbClr val="0033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71" y="5562600"/>
            <a:ext cx="1852914" cy="1295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8BA4-DD77-4ABD-A9C2-0E4318D9D140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50"/>
            <a:ext cx="8229600" cy="563562"/>
          </a:xfrm>
        </p:spPr>
        <p:txBody>
          <a:bodyPr/>
          <a:lstStyle/>
          <a:p>
            <a:r>
              <a:rPr lang="en-US" sz="3600" b="1" dirty="0">
                <a:ea typeface="MS Mincho" charset="0"/>
                <a:cs typeface="MS Mincho" charset="0"/>
              </a:rPr>
              <a:t>Class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257800"/>
          </a:xfrm>
        </p:spPr>
        <p:txBody>
          <a:bodyPr/>
          <a:lstStyle/>
          <a:p>
            <a:r>
              <a:rPr lang="en-US" sz="2400" dirty="0">
                <a:solidFill>
                  <a:srgbClr val="0033CC"/>
                </a:solidFill>
              </a:rPr>
              <a:t>To make a class into a template, prefix the class definition with the syntax: 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template&lt; class T &gt; 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  <a:ea typeface="+mn-ea"/>
              </a:rPr>
              <a:t>Here T is just a type parameter. It is a place holder.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  <a:ea typeface="+mn-ea"/>
              </a:rPr>
              <a:t>When the class is instantiated, T is replaced by a real type.</a:t>
            </a:r>
          </a:p>
          <a:p>
            <a:r>
              <a:rPr lang="en-US" sz="2400" dirty="0">
                <a:solidFill>
                  <a:srgbClr val="0033CC"/>
                </a:solidFill>
              </a:rPr>
              <a:t>To access a member function, use the following syntax:</a:t>
            </a:r>
          </a:p>
          <a:p>
            <a:pPr lvl="1"/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className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 T &gt;::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memberName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SimpleList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T &gt; ::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SimpleList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solidFill>
                  <a:srgbClr val="0033CC"/>
                </a:solidFill>
              </a:rPr>
              <a:t>Using the class template: </a:t>
            </a:r>
          </a:p>
          <a:p>
            <a:pPr lvl="1"/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ClassName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&lt;real type&gt; variable;</a:t>
            </a:r>
          </a:p>
          <a:p>
            <a:pPr lvl="1"/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SimpleList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list1;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EBC3-6099-4241-9DE5-7A24041D4C1F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8" y="18030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cs typeface="Times New Roman" charset="0"/>
              </a:rPr>
              <a:t>Class Constructor Example</a:t>
            </a:r>
            <a:r>
              <a:rPr lang="en-US" sz="4000" b="1" dirty="0">
                <a:cs typeface="Times New Roman" charset="0"/>
              </a:rPr>
              <a:t>	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3194"/>
            <a:ext cx="8229600" cy="4878006"/>
          </a:xfrm>
        </p:spPr>
        <p:txBody>
          <a:bodyPr>
            <a:noAutofit/>
          </a:bodyPr>
          <a:lstStyle/>
          <a:p>
            <a:pPr lvl="1"/>
            <a:endParaRPr lang="en-US" sz="2400" dirty="0">
              <a:solidFill>
                <a:srgbClr val="0033CC"/>
              </a:solidFill>
            </a:endParaRP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T&gt;</a:t>
            </a:r>
          </a:p>
          <a:p>
            <a:pPr lvl="1">
              <a:buFontTx/>
              <a:buNone/>
            </a:pP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T &gt;::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T[size];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>
                <a:solidFill>
                  <a:srgbClr val="0033CC"/>
                </a:solidFill>
              </a:rPr>
              <a:t>Constructor definition - creates an array of type </a:t>
            </a:r>
            <a:r>
              <a:rPr lang="en-US" sz="2000" b="1" dirty="0">
                <a:solidFill>
                  <a:srgbClr val="0033CC"/>
                </a:solidFill>
              </a:rPr>
              <a:t>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71" y="5562600"/>
            <a:ext cx="1852914" cy="1295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31B8-4D48-49A0-931D-584D014320B0}" type="datetime1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532" y="189453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ea typeface="MS Mincho" charset="0"/>
                <a:cs typeface="MS Mincho" charset="0"/>
              </a:rPr>
              <a:t>Templates </a:t>
            </a:r>
            <a:r>
              <a:rPr lang="en-US" altLang="en-US" sz="3600" b="1" dirty="0">
                <a:ea typeface="MS Mincho" charset="0"/>
                <a:cs typeface="MS Mincho" charset="0"/>
              </a:rPr>
              <a:t>and static Members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0033CC"/>
                </a:solidFill>
              </a:rPr>
              <a:t>Non-template class </a:t>
            </a:r>
          </a:p>
          <a:p>
            <a:pPr lvl="1" eaLnBrk="1" hangingPunct="1"/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</a:t>
            </a:r>
            <a:r>
              <a:rPr lang="en-US" altLang="en-US" dirty="0">
                <a:solidFill>
                  <a:srgbClr val="0033CC"/>
                </a:solidFill>
                <a:ea typeface="+mn-ea"/>
              </a:rPr>
              <a:t> data members shared between all objects</a:t>
            </a:r>
          </a:p>
          <a:p>
            <a:pPr eaLnBrk="1" hangingPunct="1"/>
            <a:endParaRPr lang="en-US" altLang="en-US" sz="2800" dirty="0">
              <a:solidFill>
                <a:srgbClr val="0033CC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rgbClr val="0033CC"/>
                </a:solidFill>
              </a:rPr>
              <a:t>Template classes</a:t>
            </a:r>
          </a:p>
          <a:p>
            <a:pPr lvl="1" eaLnBrk="1" hangingPunct="1"/>
            <a:r>
              <a:rPr lang="en-US" altLang="en-US" dirty="0">
                <a:solidFill>
                  <a:srgbClr val="0033CC"/>
                </a:solidFill>
                <a:ea typeface="+mn-ea"/>
              </a:rPr>
              <a:t>Each class (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float</a:t>
            </a:r>
            <a:r>
              <a:rPr lang="en-US" altLang="en-US" dirty="0">
                <a:solidFill>
                  <a:srgbClr val="0033CC"/>
                </a:solidFill>
                <a:ea typeface="+mn-ea"/>
              </a:rPr>
              <a:t>, etc.) has its own copy of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</a:t>
            </a:r>
            <a:r>
              <a:rPr lang="en-US" altLang="en-US" dirty="0">
                <a:solidFill>
                  <a:srgbClr val="0033CC"/>
                </a:solidFill>
                <a:ea typeface="+mn-ea"/>
              </a:rPr>
              <a:t> data members</a:t>
            </a:r>
          </a:p>
          <a:p>
            <a:pPr lvl="1" eaLnBrk="1" hangingPunct="1"/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</a:t>
            </a:r>
            <a:r>
              <a:rPr lang="en-US" altLang="en-US" dirty="0">
                <a:solidFill>
                  <a:srgbClr val="0033CC"/>
                </a:solidFill>
                <a:ea typeface="+mn-ea"/>
              </a:rPr>
              <a:t> variables initialized at file scope</a:t>
            </a:r>
          </a:p>
          <a:p>
            <a:pPr lvl="1" eaLnBrk="1" hangingPunct="1"/>
            <a:r>
              <a:rPr lang="en-US" altLang="en-US" dirty="0">
                <a:solidFill>
                  <a:srgbClr val="0033CC"/>
                </a:solidFill>
                <a:ea typeface="+mn-ea"/>
              </a:rPr>
              <a:t>Each template class gets its own copy of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</a:t>
            </a:r>
            <a:r>
              <a:rPr lang="en-US" altLang="en-US" dirty="0">
                <a:solidFill>
                  <a:srgbClr val="0033CC"/>
                </a:solidFill>
                <a:ea typeface="+mn-ea"/>
              </a:rPr>
              <a:t> member functions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D9B4-27AD-428D-84DF-2AC9C3B9366A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15112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cs typeface="Times New Roman" charset="0"/>
              </a:rPr>
              <a:t>Templates </a:t>
            </a:r>
            <a:r>
              <a:rPr lang="en-US" sz="4000" b="1" dirty="0">
                <a:cs typeface="Times New Roman" charset="0"/>
              </a:rPr>
              <a:t>and Inheritance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  <a:cs typeface="Times New Roman" charset="0"/>
              </a:rPr>
              <a:t>A class template can be derived from a </a:t>
            </a:r>
            <a:r>
              <a:rPr lang="en-US" sz="2800" dirty="0" err="1" smtClean="0">
                <a:solidFill>
                  <a:srgbClr val="0033CC"/>
                </a:solidFill>
                <a:cs typeface="Times New Roman" charset="0"/>
              </a:rPr>
              <a:t>templatized</a:t>
            </a:r>
            <a:r>
              <a:rPr lang="en-US" sz="2800" dirty="0" smtClean="0">
                <a:solidFill>
                  <a:srgbClr val="0033CC"/>
                </a:solidFill>
                <a:cs typeface="Times New Roman" charset="0"/>
              </a:rPr>
              <a:t> class</a:t>
            </a:r>
            <a:endParaRPr lang="en-US" sz="2800" dirty="0">
              <a:solidFill>
                <a:srgbClr val="0033CC"/>
              </a:solidFill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  <a:cs typeface="Times New Roman" charset="0"/>
              </a:rPr>
              <a:t>A class template can be derived from a non-</a:t>
            </a:r>
            <a:r>
              <a:rPr lang="en-US" sz="2800" dirty="0" err="1" smtClean="0">
                <a:solidFill>
                  <a:srgbClr val="0033CC"/>
                </a:solidFill>
                <a:cs typeface="Times New Roman" charset="0"/>
              </a:rPr>
              <a:t>templatized</a:t>
            </a:r>
            <a:r>
              <a:rPr lang="en-US" sz="2800" dirty="0" smtClean="0">
                <a:solidFill>
                  <a:srgbClr val="0033CC"/>
                </a:solidFill>
                <a:cs typeface="Times New Roman" charset="0"/>
              </a:rPr>
              <a:t> class</a:t>
            </a:r>
            <a:endParaRPr lang="en-US" sz="2800" dirty="0">
              <a:solidFill>
                <a:srgbClr val="0033CC"/>
              </a:solidFill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  <a:cs typeface="Times New Roman" charset="0"/>
              </a:rPr>
              <a:t>A template class can be derived from a class </a:t>
            </a:r>
            <a:r>
              <a:rPr lang="en-US" sz="2800" dirty="0" smtClean="0">
                <a:solidFill>
                  <a:srgbClr val="0033CC"/>
                </a:solidFill>
                <a:cs typeface="Times New Roman" charset="0"/>
              </a:rPr>
              <a:t>template</a:t>
            </a:r>
            <a:endParaRPr lang="en-US" sz="2800" dirty="0">
              <a:solidFill>
                <a:srgbClr val="0033CC"/>
              </a:solidFill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  <a:cs typeface="Times New Roman" charset="0"/>
              </a:rPr>
              <a:t>A non-template class can be derived from a class template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0033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71" y="5562600"/>
            <a:ext cx="1852914" cy="1295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798-7B65-40B6-A575-9C611C299E03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98121"/>
            <a:ext cx="8229600" cy="563562"/>
          </a:xfrm>
        </p:spPr>
        <p:txBody>
          <a:bodyPr/>
          <a:lstStyle/>
          <a:p>
            <a:r>
              <a:rPr lang="en-US" sz="3600" b="1" dirty="0">
                <a:ea typeface="MS Mincho" charset="0"/>
                <a:cs typeface="MS Mincho" charset="0"/>
              </a:rPr>
              <a:t>Use of template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525963"/>
          </a:xfrm>
        </p:spPr>
        <p:txBody>
          <a:bodyPr/>
          <a:lstStyle/>
          <a:p>
            <a:r>
              <a:rPr lang="en-US" sz="3000" dirty="0">
                <a:solidFill>
                  <a:srgbClr val="0033CC"/>
                </a:solidFill>
                <a:cs typeface="Times New Roman" charset="0"/>
              </a:rPr>
              <a:t>Can any user defined type be used with a template function?</a:t>
            </a:r>
          </a:p>
          <a:p>
            <a:pPr lvl="1"/>
            <a:r>
              <a:rPr lang="en-US" dirty="0">
                <a:solidFill>
                  <a:srgbClr val="0033CC"/>
                </a:solidFill>
                <a:ea typeface="+mn-ea"/>
                <a:cs typeface="Times New Roman" charset="0"/>
              </a:rPr>
              <a:t>Not always, only the ones that support all operations used in the function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Times New Roman" charset="0"/>
              </a:rPr>
              <a:t>.</a:t>
            </a:r>
          </a:p>
          <a:p>
            <a:pPr lvl="1"/>
            <a:endParaRPr lang="en-US" dirty="0">
              <a:solidFill>
                <a:srgbClr val="0033CC"/>
              </a:solidFill>
              <a:ea typeface="+mn-ea"/>
              <a:cs typeface="Times New Roman" charset="0"/>
            </a:endParaRPr>
          </a:p>
          <a:p>
            <a:pPr lvl="1"/>
            <a:r>
              <a:rPr lang="en-US" dirty="0">
                <a:solidFill>
                  <a:srgbClr val="0033CC"/>
                </a:solidFill>
                <a:ea typeface="+mn-ea"/>
                <a:cs typeface="Times New Roman" charset="0"/>
              </a:rPr>
              <a:t>E.g. if </a:t>
            </a:r>
            <a:r>
              <a:rPr lang="en-US" dirty="0" err="1">
                <a:solidFill>
                  <a:srgbClr val="0033CC"/>
                </a:solidFill>
                <a:ea typeface="+mn-ea"/>
                <a:cs typeface="Times New Roman" charset="0"/>
              </a:rPr>
              <a:t>myclass</a:t>
            </a:r>
            <a:r>
              <a:rPr lang="en-US" dirty="0">
                <a:solidFill>
                  <a:srgbClr val="0033CC"/>
                </a:solidFill>
                <a:ea typeface="+mn-ea"/>
                <a:cs typeface="Times New Roman" charset="0"/>
              </a:rPr>
              <a:t> does not have overloaded &lt;&lt; operator, the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printArray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Times New Roman" charset="0"/>
              </a:rPr>
              <a:t> </a:t>
            </a:r>
            <a:r>
              <a:rPr lang="en-US" dirty="0">
                <a:solidFill>
                  <a:srgbClr val="0033CC"/>
                </a:solidFill>
                <a:ea typeface="+mn-ea"/>
                <a:cs typeface="Times New Roman" charset="0"/>
              </a:rPr>
              <a:t>template function will not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6AC-C06D-409C-91E2-1CB0E72282A3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5999966"/>
              </p:ext>
            </p:extLst>
          </p:nvPr>
        </p:nvGraphicFramePr>
        <p:xfrm>
          <a:off x="4267200" y="1071239"/>
          <a:ext cx="4724400" cy="309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</a:tblGrid>
              <a:tr h="266256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Student&lt;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s1;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Student&lt;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s2(4.5, 6.7);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string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name1 = “My”;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string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name2 = “Score”;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Student&lt;string&gt; s3(name1,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name2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endParaRPr lang="en-US" sz="1600" b="1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s1.getSum() &lt;&lt; 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s2.getSum() &lt;&lt; 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s3.getSum() &lt;&lt; 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91A1-8A43-4D13-AAE2-6B137281E956}" type="slidenum">
              <a:rPr lang="en-US"/>
              <a:pPr/>
              <a:t>29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12648" y="152400"/>
            <a:ext cx="7772400" cy="633984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Class Template Usage Example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90600"/>
            <a:ext cx="4267200" cy="4724400"/>
          </a:xfrm>
        </p:spPr>
        <p:txBody>
          <a:bodyPr/>
          <a:lstStyle/>
          <a:p>
            <a:pPr eaLnBrk="1" hangingPunct="1"/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 smtClean="0">
                <a:solidFill>
                  <a:srgbClr val="0033CC"/>
                </a:solidFill>
                <a:cs typeface="Times New Roman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cs typeface="Times New Roman" charset="0"/>
              </a:rPr>
              <a:t>can be used to store both primitive and class types.</a:t>
            </a:r>
          </a:p>
          <a:p>
            <a:pPr eaLnBrk="1" hangingPunct="1"/>
            <a:endParaRPr lang="en-US" sz="2400" dirty="0">
              <a:solidFill>
                <a:srgbClr val="0033CC"/>
              </a:solidFill>
              <a:cs typeface="Times New Roman" charset="0"/>
            </a:endParaRPr>
          </a:p>
          <a:p>
            <a:pPr eaLnBrk="1" hangingPunct="1"/>
            <a:r>
              <a:rPr lang="en-US" sz="2400" dirty="0">
                <a:solidFill>
                  <a:srgbClr val="0033CC"/>
                </a:solidFill>
                <a:cs typeface="Times New Roman" charset="0"/>
              </a:rPr>
              <a:t>Remember</a:t>
            </a:r>
          </a:p>
          <a:p>
            <a:pPr lvl="1" eaLnBrk="1" hangingPunct="1"/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b="1" dirty="0" smtClean="0">
                <a:solidFill>
                  <a:srgbClr val="0033CC"/>
                </a:solidFill>
                <a:ea typeface="+mn-ea"/>
                <a:cs typeface="Times New Roman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ea typeface="+mn-ea"/>
                <a:cs typeface="Times New Roman" charset="0"/>
              </a:rPr>
              <a:t>is not a class.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solidFill>
                  <a:srgbClr val="0033CC"/>
                </a:solidFill>
                <a:ea typeface="+mn-ea"/>
                <a:cs typeface="Times New Roman" charset="0"/>
              </a:rPr>
              <a:t>It’s a class template.</a:t>
            </a:r>
          </a:p>
          <a:p>
            <a:pPr lvl="1" eaLnBrk="1" hangingPunct="1"/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33CC"/>
                </a:solidFill>
                <a:ea typeface="+mn-ea"/>
                <a:cs typeface="Times New Roman" charset="0"/>
              </a:rPr>
              <a:t>, 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string&gt;</a:t>
            </a:r>
            <a:r>
              <a:rPr lang="en-US" sz="2400" dirty="0">
                <a:solidFill>
                  <a:srgbClr val="0033CC"/>
                </a:solidFill>
                <a:ea typeface="+mn-ea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033CC"/>
                </a:solidFill>
                <a:ea typeface="+mn-ea"/>
                <a:cs typeface="Times New Roman" charset="0"/>
              </a:rPr>
              <a:t>etc</a:t>
            </a:r>
            <a:r>
              <a:rPr lang="en-US" sz="2400" dirty="0">
                <a:solidFill>
                  <a:srgbClr val="0033CC"/>
                </a:solidFill>
                <a:ea typeface="+mn-ea"/>
                <a:cs typeface="Times New Roman" charset="0"/>
              </a:rPr>
              <a:t> are classes.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EDF1-7126-41BE-8FA8-D446AFDB6CBC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a typeface="MS Mincho" charset="0"/>
                <a:cs typeface="MS Mincho" charset="0"/>
              </a:rPr>
              <a:t>Login into COE and create print.cpp</a:t>
            </a:r>
            <a:endParaRPr 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8613648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a + b;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+ " &lt;&lt; b &lt;&lt; " = " &lt;&lt; c 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(4.33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1.66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name1 = "John";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name2 = " Doe";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38B1-675A-46D3-B6D2-3C8463640036}" type="slidenum">
              <a:rPr lang="en-US"/>
              <a:pPr/>
              <a:t>30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1104" y="183198"/>
            <a:ext cx="8229600" cy="563562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a typeface="MS Mincho" charset="0"/>
                <a:cs typeface="MS Mincho" charset="0"/>
              </a:rPr>
              <a:t>Templates Summary</a:t>
            </a:r>
            <a:endParaRPr 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" y="1066800"/>
            <a:ext cx="8991600" cy="464820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33CC"/>
                </a:solidFill>
                <a:cs typeface="Times New Roman" charset="0"/>
              </a:rPr>
              <a:t>Type-independent patterns that can work with multiple data types.</a:t>
            </a:r>
          </a:p>
          <a:p>
            <a:pPr lvl="1" eaLnBrk="1" hangingPunct="1"/>
            <a:r>
              <a:rPr lang="en-US" sz="2600" dirty="0">
                <a:solidFill>
                  <a:srgbClr val="0033CC"/>
                </a:solidFill>
                <a:ea typeface="+mn-ea"/>
                <a:cs typeface="Times New Roman" charset="0"/>
              </a:rPr>
              <a:t>Generic programming</a:t>
            </a:r>
          </a:p>
          <a:p>
            <a:pPr lvl="1" eaLnBrk="1" hangingPunct="1"/>
            <a:r>
              <a:rPr lang="en-US" sz="2600" dirty="0">
                <a:solidFill>
                  <a:srgbClr val="0033CC"/>
                </a:solidFill>
                <a:ea typeface="+mn-ea"/>
                <a:cs typeface="Times New Roman" charset="0"/>
              </a:rPr>
              <a:t>Code reusable</a:t>
            </a:r>
          </a:p>
          <a:p>
            <a:pPr eaLnBrk="1" hangingPunct="1"/>
            <a:r>
              <a:rPr lang="en-US" sz="3000" dirty="0">
                <a:solidFill>
                  <a:srgbClr val="0033CC"/>
                </a:solidFill>
                <a:cs typeface="Times New Roman" charset="0"/>
              </a:rPr>
              <a:t>Function Templates</a:t>
            </a:r>
          </a:p>
          <a:p>
            <a:pPr lvl="1" eaLnBrk="1" hangingPunct="1"/>
            <a:r>
              <a:rPr lang="en-US" sz="2600" dirty="0">
                <a:solidFill>
                  <a:srgbClr val="0033CC"/>
                </a:solidFill>
                <a:ea typeface="+mn-ea"/>
                <a:cs typeface="Times New Roman" charset="0"/>
              </a:rPr>
              <a:t>These define logic behind the algorithms that work for multiple data types.</a:t>
            </a:r>
          </a:p>
          <a:p>
            <a:pPr eaLnBrk="1" hangingPunct="1"/>
            <a:r>
              <a:rPr lang="en-US" sz="3000" dirty="0">
                <a:solidFill>
                  <a:srgbClr val="0033CC"/>
                </a:solidFill>
                <a:cs typeface="Times New Roman" charset="0"/>
              </a:rPr>
              <a:t>Class Templates</a:t>
            </a:r>
          </a:p>
          <a:p>
            <a:pPr lvl="1" eaLnBrk="1" hangingPunct="1"/>
            <a:r>
              <a:rPr lang="en-US" sz="2600" dirty="0">
                <a:solidFill>
                  <a:srgbClr val="0033CC"/>
                </a:solidFill>
                <a:ea typeface="+mn-ea"/>
                <a:cs typeface="Times New Roman" charset="0"/>
              </a:rPr>
              <a:t>These define generic class patterns into which specific data types can be plugged in to produce new classes.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842B-7B2D-4C7A-8097-1D7712D5E0B8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4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Login into COE and create print.cpp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8613648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a + b;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+ " &lt;&lt; b &lt;&lt; " = " &lt;&lt; c &lt;&lt;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4);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(4.33, 1.66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name1 = "John";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name2 = " Doe";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8" y="183199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ea typeface="MS Mincho" charset="0"/>
                <a:cs typeface="MS Mincho" charset="0"/>
              </a:rPr>
              <a:t>Templates: Introduction</a:t>
            </a:r>
            <a:endParaRPr lang="en-US" altLang="en-US" sz="3600" b="1" dirty="0">
              <a:ea typeface="MS Mincho" charset="0"/>
              <a:cs typeface="MS Mincho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 sz="35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Templates </a:t>
            </a:r>
          </a:p>
          <a:p>
            <a:pPr lvl="1" eaLnBrk="1" hangingPunct="1"/>
            <a:r>
              <a:rPr lang="en-US" altLang="en-US" sz="320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Easily create a large range of related functions or classes</a:t>
            </a:r>
          </a:p>
          <a:p>
            <a:pPr lvl="1" eaLnBrk="1" hangingPunct="1"/>
            <a:r>
              <a:rPr lang="en-US" altLang="en-US" sz="320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Function template - the blueprint of the related functions</a:t>
            </a:r>
          </a:p>
          <a:p>
            <a:pPr lvl="1" eaLnBrk="1" hangingPunct="1"/>
            <a:r>
              <a:rPr lang="en-US" altLang="en-US" sz="320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Template function - a specific function made from a function template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DC4-F4D8-4BA6-BF66-5143B14D815D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6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F</a:t>
            </a:r>
            <a:r>
              <a:rPr lang="en-US" sz="3600" b="1" dirty="0" smtClean="0">
                <a:ea typeface="MS Mincho" charset="0"/>
                <a:cs typeface="MS Mincho" charset="0"/>
              </a:rPr>
              <a:t>unction </a:t>
            </a:r>
            <a:r>
              <a:rPr lang="en-US" sz="3600" b="1" dirty="0">
                <a:ea typeface="MS Mincho" charset="0"/>
                <a:cs typeface="MS Mincho" charset="0"/>
              </a:rPr>
              <a:t>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14400"/>
            <a:ext cx="9067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</a:rPr>
              <a:t>Template </a:t>
            </a:r>
            <a:r>
              <a:rPr lang="en-US" sz="2400" dirty="0">
                <a:solidFill>
                  <a:srgbClr val="008000"/>
                </a:solidFill>
              </a:rPr>
              <a:t>parameter </a:t>
            </a:r>
            <a:r>
              <a:rPr lang="en-US" sz="2400" dirty="0" smtClean="0">
                <a:solidFill>
                  <a:srgbClr val="008000"/>
                </a:solidFill>
              </a:rPr>
              <a:t>declaration</a:t>
            </a:r>
            <a:endParaRPr lang="en-US" sz="24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a + b;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+ " &lt;&lt; b &lt;&lt; " = " &lt;&lt; c &lt;&lt;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smtClean="0">
                <a:solidFill>
                  <a:srgbClr val="0033CC"/>
                </a:solidFill>
              </a:rPr>
              <a:t>Template parameter declaration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800" dirty="0" smtClean="0">
                <a:solidFill>
                  <a:srgbClr val="0033CC"/>
                </a:solidFill>
              </a:rPr>
              <a:t> keyword informs compiler about the list of template parameters inside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&gt; </a:t>
            </a:r>
            <a:r>
              <a:rPr lang="en-US" sz="2800" dirty="0" smtClean="0">
                <a:solidFill>
                  <a:srgbClr val="0033CC"/>
                </a:solidFill>
              </a:rPr>
              <a:t>angle brackets.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33CC"/>
                </a:solidFill>
              </a:rPr>
              <a:t>Template </a:t>
            </a:r>
            <a:r>
              <a:rPr lang="en-US" sz="2800" dirty="0">
                <a:solidFill>
                  <a:srgbClr val="0033CC"/>
                </a:solidFill>
              </a:rPr>
              <a:t>parameters </a:t>
            </a:r>
            <a:r>
              <a:rPr lang="en-US" sz="2800" dirty="0" smtClean="0">
                <a:solidFill>
                  <a:srgbClr val="0033CC"/>
                </a:solidFill>
              </a:rPr>
              <a:t>(data type holders) are </a:t>
            </a:r>
            <a:r>
              <a:rPr lang="en-US" sz="2800" dirty="0">
                <a:solidFill>
                  <a:srgbClr val="0033CC"/>
                </a:solidFill>
              </a:rPr>
              <a:t>created using the keyword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800" dirty="0">
                <a:solidFill>
                  <a:srgbClr val="0033CC"/>
                </a:solidFill>
              </a:rPr>
              <a:t> or keyword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800" dirty="0">
                <a:solidFill>
                  <a:srgbClr val="0033CC"/>
                </a:solidFill>
              </a:rPr>
              <a:t>. Template parameter does not have to be a class. 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is just a type parameter. </a:t>
            </a:r>
            <a:r>
              <a:rPr lang="en-US" sz="2800" dirty="0">
                <a:solidFill>
                  <a:srgbClr val="0033CC"/>
                </a:solidFill>
              </a:rPr>
              <a:t>It is a </a:t>
            </a:r>
            <a:r>
              <a:rPr lang="en-US" sz="2800" dirty="0" smtClean="0">
                <a:solidFill>
                  <a:srgbClr val="0033CC"/>
                </a:solidFill>
              </a:rPr>
              <a:t>data type place </a:t>
            </a:r>
            <a:r>
              <a:rPr lang="en-US" sz="2800" dirty="0">
                <a:solidFill>
                  <a:srgbClr val="0033CC"/>
                </a:solidFill>
              </a:rPr>
              <a:t>holder and it can be any name</a:t>
            </a:r>
            <a:r>
              <a:rPr lang="en-US" sz="2800" dirty="0" smtClean="0">
                <a:solidFill>
                  <a:srgbClr val="0033CC"/>
                </a:solidFill>
              </a:rPr>
              <a:t>.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7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20624" y="97536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8613648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C++ routines work on specific types. We often need to write different routines to perform the same operation on different data types.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maximum(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8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" y="76200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915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//Using float data type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maximum(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DD73-51BD-4B25-AE3B-A9D79A3FB2E6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9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251460" y="22860"/>
            <a:ext cx="83820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MS Mincho" charset="0"/>
                <a:cs typeface="MS Mincho" charset="0"/>
              </a:rPr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14400"/>
            <a:ext cx="8991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//Using 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type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maximum(</a:t>
            </a:r>
            <a:r>
              <a:rPr lang="en-US" sz="2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sz="2600" dirty="0"/>
              <a:t>The logic is exactly the same, but the data type is different. </a:t>
            </a:r>
          </a:p>
          <a:p>
            <a:pPr lvl="1" eaLnBrk="1" hangingPunct="1"/>
            <a:endParaRPr lang="en-US" sz="1200" dirty="0"/>
          </a:p>
          <a:p>
            <a:pPr lvl="1" eaLnBrk="1" hangingPunct="1"/>
            <a:r>
              <a:rPr lang="en-US" sz="2600" dirty="0"/>
              <a:t>Function </a:t>
            </a:r>
            <a:r>
              <a:rPr lang="en-US" sz="2600" dirty="0">
                <a:solidFill>
                  <a:srgbClr val="C00000"/>
                </a:solidFill>
              </a:rPr>
              <a:t>templates</a:t>
            </a:r>
            <a:r>
              <a:rPr lang="en-US" sz="2600" dirty="0"/>
              <a:t> allow the logic to be written once and used for all data types – </a:t>
            </a:r>
            <a:r>
              <a:rPr lang="en-US" sz="2600" dirty="0">
                <a:solidFill>
                  <a:srgbClr val="3333FF"/>
                </a:solidFill>
              </a:rPr>
              <a:t>generic function</a:t>
            </a:r>
            <a:r>
              <a:rPr lang="en-US" sz="2600" dirty="0"/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31BD-55EB-480C-9051-81754A39071E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7818</TotalTime>
  <Words>1218</Words>
  <Application>Microsoft Office PowerPoint</Application>
  <PresentationFormat>On-screen Show (4:3)</PresentationFormat>
  <Paragraphs>481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MS Mincho</vt:lpstr>
      <vt:lpstr>Times New Roman</vt:lpstr>
      <vt:lpstr>Default Design</vt:lpstr>
      <vt:lpstr>PowerPoint Presentation</vt:lpstr>
      <vt:lpstr>Login into COE and create print.cpp</vt:lpstr>
      <vt:lpstr>Login into COE and create print.cpp</vt:lpstr>
      <vt:lpstr>Login into COE and create print.cpp</vt:lpstr>
      <vt:lpstr>Templates: Introduction</vt:lpstr>
      <vt:lpstr>Function templates</vt:lpstr>
      <vt:lpstr>Function and function templates</vt:lpstr>
      <vt:lpstr>Function and function templates</vt:lpstr>
      <vt:lpstr>Function and function templates</vt:lpstr>
      <vt:lpstr>Function Templates</vt:lpstr>
      <vt:lpstr>Function Templates Usage</vt:lpstr>
      <vt:lpstr>Another example - Arrays</vt:lpstr>
      <vt:lpstr>Using the Array Template Function</vt:lpstr>
      <vt:lpstr>Class template</vt:lpstr>
      <vt:lpstr>Download “Student.cpp” from Blackboard</vt:lpstr>
      <vt:lpstr>“Student.cpp” main function</vt:lpstr>
      <vt:lpstr>“Student.cpp” main function</vt:lpstr>
      <vt:lpstr>“Student.cpp” main function</vt:lpstr>
      <vt:lpstr>Templatize “Student.cpp”</vt:lpstr>
      <vt:lpstr>“Student.cpp” main function</vt:lpstr>
      <vt:lpstr>“Student.cpp” main function</vt:lpstr>
      <vt:lpstr>Class template</vt:lpstr>
      <vt:lpstr>What is a Class Template??</vt:lpstr>
      <vt:lpstr>Class template</vt:lpstr>
      <vt:lpstr>Class Constructor Example </vt:lpstr>
      <vt:lpstr>Templates and static Members </vt:lpstr>
      <vt:lpstr>Templates and Inheritance</vt:lpstr>
      <vt:lpstr>Use of template function</vt:lpstr>
      <vt:lpstr>Class Template Usage Example</vt:lpstr>
      <vt:lpstr>Templates Summary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se357021</dc:creator>
  <cp:lastModifiedBy>John</cp:lastModifiedBy>
  <cp:revision>584</cp:revision>
  <dcterms:created xsi:type="dcterms:W3CDTF">2006-07-16T14:17:49Z</dcterms:created>
  <dcterms:modified xsi:type="dcterms:W3CDTF">2016-10-12T16:05:31Z</dcterms:modified>
</cp:coreProperties>
</file>