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37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50" r:id="rId12"/>
    <p:sldId id="451" r:id="rId13"/>
    <p:sldId id="452" r:id="rId14"/>
    <p:sldId id="453" r:id="rId15"/>
    <p:sldId id="454" r:id="rId16"/>
    <p:sldId id="462" r:id="rId17"/>
    <p:sldId id="463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4" r:id="rId26"/>
    <p:sldId id="467" r:id="rId27"/>
    <p:sldId id="46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3"/>
    <a:srgbClr val="D0D0D0"/>
    <a:srgbClr val="D4D4D4"/>
    <a:srgbClr val="DEDEDE"/>
    <a:srgbClr val="EBEBEB"/>
    <a:srgbClr val="E0E0E0"/>
    <a:srgbClr val="D2D2D2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3136" autoAdjust="0"/>
  </p:normalViewPr>
  <p:slideViewPr>
    <p:cSldViewPr>
      <p:cViewPr varScale="1">
        <p:scale>
          <a:sx n="72" d="100"/>
          <a:sy n="72" d="100"/>
        </p:scale>
        <p:origin x="4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795312-C83B-46B2-97C1-5B22C5C80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1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3BC709-681E-4990-B77A-1AF61D2BD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94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BC709-681E-4990-B77A-1AF61D2BD8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9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E5149-5062-436B-99AA-14F950EF38C2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8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CB2AD-D53D-4032-825F-603AF61F52A6}" type="slidenum">
              <a:rPr lang="en-US"/>
              <a:pPr/>
              <a:t>11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A7593-6B51-4230-AAF6-CA8F386D69F7}" type="slidenum">
              <a:rPr lang="en-US"/>
              <a:pPr/>
              <a:t>12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80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7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1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A7A88-64D9-4917-AA62-E0A84912AAD1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2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12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7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D7F2B-DF12-4119-BD46-DF3BFB4F50BC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7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7A6B-278C-4E85-9500-BD2504D8AC93}" type="slidenum">
              <a:rPr lang="en-US"/>
              <a:pPr/>
              <a:t>20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8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AAB1-872B-4229-8ECA-26503C8D2C33}" type="slidenum">
              <a:rPr lang="en-US"/>
              <a:pPr/>
              <a:t>21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7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D7932-1043-4529-B954-3B35AD142296}" type="slidenum">
              <a:rPr lang="en-US"/>
              <a:pPr/>
              <a:t>22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4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E2999-7CE8-4E41-B2FE-F6B880E81CC5}" type="slidenum">
              <a:rPr lang="en-US"/>
              <a:pPr/>
              <a:t>23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0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1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2A619-2164-4789-83A3-20ED5A21C28B}" type="slidenum">
              <a:rPr lang="en-US"/>
              <a:pPr/>
              <a:t>25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9C4FC-968E-4F89-BF96-900148B619E5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480D-03D3-4974-9E91-4C0C6D0CED76}" type="slidenum">
              <a:rPr lang="en-US"/>
              <a:pPr/>
              <a:t>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F1EFE-403F-47E9-9A07-290DBDB70748}" type="slidenum">
              <a:rPr lang="en-US"/>
              <a:pPr/>
              <a:t>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2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B6990-A417-4E19-9F0D-90FFF27D89CD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0C984-1A87-436B-BBA2-A3AAF25D88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FBD48-59D8-4426-A6AD-089C2AEC1165}" type="slidenum">
              <a:rPr lang="en-US"/>
              <a:pPr/>
              <a:t>9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04" y="4343401"/>
            <a:ext cx="5030194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16553" indent="-21655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352FBF4-01AE-4561-A603-6F9795C0FAF1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CC95C37-CEA9-4F6F-9F73-E2C9EFDA32A0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81600" cy="2133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555" name="Text Box 1027"/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/>
          </a:p>
        </p:txBody>
      </p:sp>
      <p:pic>
        <p:nvPicPr>
          <p:cNvPr id="151556" name="Picture 1028" descr="C:\Documents and Settings\Greg Byrd\My Documents\ece206\mh-slides\tit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258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6752" y="635508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179ABC9C-F036-4D08-8662-93D6C473D08B}" type="datetime1">
              <a:rPr lang="en-US" smtClean="0"/>
              <a:pPr>
                <a:defRPr/>
              </a:pPr>
              <a:t>10/18/2016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5508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048" y="635508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FDF49C-9152-4FE1-ADAF-9D901303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8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E6CF5-A567-483B-BC13-91A29FC244F3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457200" y="3278381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Kimani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28600" y="1052623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EECE 2160: Embedded Design: Enabling Robotics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5867400"/>
            <a:ext cx="891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Many of these slides are adapted by slides developed by David </a:t>
            </a:r>
            <a:r>
              <a:rPr lang="en-US" sz="1400" i="1" dirty="0" err="1"/>
              <a:t>Kaeli</a:t>
            </a:r>
            <a:r>
              <a:rPr lang="en-US" sz="1400" i="1" dirty="0"/>
              <a:t> (NEU) and Gregory Byrd, NCSU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39624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b="1" kern="0" dirty="0" smtClean="0">
                <a:solidFill>
                  <a:srgbClr val="0033CC"/>
                </a:solidFill>
              </a:rPr>
              <a:t>Bits</a:t>
            </a:r>
            <a:r>
              <a:rPr lang="en-US" sz="4000" b="1" kern="0" dirty="0" smtClean="0">
                <a:solidFill>
                  <a:srgbClr val="0033CC"/>
                </a:solidFill>
              </a:rPr>
              <a:t>, Data Types, and Operations</a:t>
            </a:r>
            <a:endParaRPr lang="en-US" sz="4000" b="1" kern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</a:t>
            </a:r>
            <a:fld id="{C4519D53-5CEA-4A3A-B7C9-0BBB5210B5B9}" type="slidenum">
              <a:rPr lang="en-US"/>
              <a:pPr/>
              <a:t>10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Two’s Complement Representation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06622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33CC"/>
                </a:solidFill>
              </a:rPr>
              <a:t>If number is positive or zero,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33CC"/>
                </a:solidFill>
              </a:rPr>
              <a:t>normal binary representation, zeroes in upper bit(s)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33CC"/>
                </a:solidFill>
              </a:rPr>
              <a:t>If number is negative,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33CC"/>
                </a:solidFill>
              </a:rPr>
              <a:t>start with positive number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33CC"/>
                </a:solidFill>
              </a:rPr>
              <a:t>flip every bit (i.e., take the one’s complement)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33CC"/>
                </a:solidFill>
              </a:rPr>
              <a:t>then add one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990600" y="4462462"/>
            <a:ext cx="7162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dirty="0">
                <a:latin typeface="CourierPS" pitchFamily="49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00101	</a:t>
            </a:r>
            <a:r>
              <a:rPr lang="en-US" dirty="0"/>
              <a:t>(5)</a:t>
            </a:r>
            <a:r>
              <a:rPr lang="en-US" dirty="0">
                <a:latin typeface="Franklin Gothic Book" pitchFamily="34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01001	</a:t>
            </a:r>
            <a:r>
              <a:rPr lang="en-US" dirty="0"/>
              <a:t>(9)</a:t>
            </a:r>
          </a:p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dirty="0">
                <a:latin typeface="Franklin Gothic Book" pitchFamily="34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11010	</a:t>
            </a:r>
            <a:r>
              <a:rPr lang="en-US" sz="1800" dirty="0"/>
              <a:t>(1’s comp)</a:t>
            </a:r>
            <a:r>
              <a:rPr lang="en-US" sz="1800" dirty="0">
                <a:latin typeface="Franklin Gothic Book" pitchFamily="34" charset="0"/>
              </a:rPr>
              <a:t>	</a:t>
            </a:r>
            <a:r>
              <a:rPr lang="en-US" sz="2800" dirty="0">
                <a:latin typeface="CourierPS" pitchFamily="49" charset="0"/>
              </a:rPr>
              <a:t>		</a:t>
            </a:r>
            <a:r>
              <a:rPr lang="en-US" sz="1800" dirty="0"/>
              <a:t>(1’s comp)</a:t>
            </a:r>
          </a:p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sz="2800" b="1" dirty="0">
                <a:latin typeface="CourierPS" pitchFamily="49" charset="0"/>
              </a:rPr>
              <a:t>	+</a:t>
            </a:r>
            <a:r>
              <a:rPr lang="en-US" sz="2800" b="1" u="sng" dirty="0">
                <a:latin typeface="CourierPS" pitchFamily="49" charset="0"/>
              </a:rPr>
              <a:t>	1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+</a:t>
            </a:r>
            <a:r>
              <a:rPr lang="en-US" sz="2800" b="1" u="sng" dirty="0">
                <a:latin typeface="CourierPS" pitchFamily="49" charset="0"/>
              </a:rPr>
              <a:t>	1</a:t>
            </a:r>
            <a:r>
              <a:rPr lang="en-US" sz="2800" b="1" dirty="0">
                <a:latin typeface="CourierPS" pitchFamily="49" charset="0"/>
              </a:rPr>
              <a:t>	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sz="2800" b="1" dirty="0">
                <a:latin typeface="CourierPS" pitchFamily="49" charset="0"/>
              </a:rPr>
              <a:t>		11011	</a:t>
            </a:r>
            <a:r>
              <a:rPr lang="en-US" dirty="0"/>
              <a:t>(-5)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dirty="0"/>
              <a:t>(-9)</a:t>
            </a: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1219200" y="4724400"/>
            <a:ext cx="381000" cy="533400"/>
          </a:xfrm>
          <a:prstGeom prst="curvedRightArrow">
            <a:avLst>
              <a:gd name="adj1" fmla="val 22254"/>
              <a:gd name="adj2" fmla="val 56000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AutoShape 6"/>
          <p:cNvSpPr>
            <a:spLocks noChangeArrowheads="1"/>
          </p:cNvSpPr>
          <p:nvPr/>
        </p:nvSpPr>
        <p:spPr bwMode="auto">
          <a:xfrm>
            <a:off x="4355805" y="4648200"/>
            <a:ext cx="381000" cy="533400"/>
          </a:xfrm>
          <a:prstGeom prst="curvedRightArrow">
            <a:avLst>
              <a:gd name="adj1" fmla="val 28000"/>
              <a:gd name="adj2" fmla="val 56000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7EEC6-CB3F-4F62-BA2E-33DA92B2F3EC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Two’s Complement Signed Integers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26" y="914400"/>
            <a:ext cx="83058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MS bit is sign bit – it has weight </a:t>
            </a:r>
            <a:r>
              <a:rPr lang="en-US" i="1" dirty="0">
                <a:solidFill>
                  <a:srgbClr val="0033CC"/>
                </a:solidFill>
              </a:rPr>
              <a:t>–</a:t>
            </a:r>
            <a:r>
              <a:rPr lang="en-US" i="1" dirty="0" smtClean="0">
                <a:solidFill>
                  <a:srgbClr val="0033CC"/>
                </a:solidFill>
              </a:rPr>
              <a:t>2</a:t>
            </a:r>
            <a:r>
              <a:rPr lang="en-US" i="1" baseline="30000" dirty="0" smtClean="0">
                <a:solidFill>
                  <a:srgbClr val="0033CC"/>
                </a:solidFill>
              </a:rPr>
              <a:t>n-1</a:t>
            </a:r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Range of an n-bit number: -2</a:t>
            </a:r>
            <a:r>
              <a:rPr lang="en-US" baseline="30000" dirty="0">
                <a:solidFill>
                  <a:srgbClr val="0033CC"/>
                </a:solidFill>
              </a:rPr>
              <a:t>n-1</a:t>
            </a:r>
            <a:r>
              <a:rPr lang="en-US" dirty="0">
                <a:solidFill>
                  <a:srgbClr val="0033CC"/>
                </a:solidFill>
              </a:rPr>
              <a:t> through 2</a:t>
            </a:r>
            <a:r>
              <a:rPr lang="en-US" baseline="30000" dirty="0">
                <a:solidFill>
                  <a:srgbClr val="0033CC"/>
                </a:solidFill>
              </a:rPr>
              <a:t>n-1</a:t>
            </a:r>
            <a:r>
              <a:rPr lang="en-US" dirty="0">
                <a:solidFill>
                  <a:srgbClr val="0033CC"/>
                </a:solidFill>
              </a:rPr>
              <a:t> – </a:t>
            </a:r>
            <a:r>
              <a:rPr lang="en-US" dirty="0" smtClean="0">
                <a:solidFill>
                  <a:srgbClr val="0033CC"/>
                </a:solidFill>
              </a:rPr>
              <a:t>1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>
                <a:solidFill>
                  <a:srgbClr val="0033CC"/>
                </a:solidFill>
              </a:rPr>
              <a:t>The most negative number (-2</a:t>
            </a:r>
            <a:r>
              <a:rPr lang="en-US" baseline="30000" dirty="0">
                <a:solidFill>
                  <a:srgbClr val="0033CC"/>
                </a:solidFill>
              </a:rPr>
              <a:t>n-1</a:t>
            </a:r>
            <a:r>
              <a:rPr lang="en-US" dirty="0">
                <a:solidFill>
                  <a:srgbClr val="0033CC"/>
                </a:solidFill>
              </a:rPr>
              <a:t>) has no positive </a:t>
            </a:r>
            <a:r>
              <a:rPr lang="en-US" dirty="0" smtClean="0">
                <a:solidFill>
                  <a:srgbClr val="0033CC"/>
                </a:solidFill>
              </a:rPr>
              <a:t>counterpart</a:t>
            </a:r>
            <a:endParaRPr lang="en-US" dirty="0">
              <a:solidFill>
                <a:srgbClr val="0033CC"/>
              </a:solidFill>
            </a:endParaRPr>
          </a:p>
        </p:txBody>
      </p:sp>
      <p:graphicFrame>
        <p:nvGraphicFramePr>
          <p:cNvPr id="1116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5029"/>
              </p:ext>
            </p:extLst>
          </p:nvPr>
        </p:nvGraphicFramePr>
        <p:xfrm>
          <a:off x="838200" y="2581880"/>
          <a:ext cx="3048000" cy="364744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457200"/>
                <a:gridCol w="558800"/>
                <a:gridCol w="965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40163"/>
              </p:ext>
            </p:extLst>
          </p:nvPr>
        </p:nvGraphicFramePr>
        <p:xfrm>
          <a:off x="4267200" y="2567940"/>
          <a:ext cx="3048000" cy="3657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457200"/>
                <a:gridCol w="558800"/>
                <a:gridCol w="965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82B56B-0428-415F-8C97-2FB8F006A763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Binary (2’s C) to Decimal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6848475" cy="4953000"/>
          </a:xfrm>
        </p:spPr>
        <p:txBody>
          <a:bodyPr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sz="2800" dirty="0">
                <a:solidFill>
                  <a:srgbClr val="0033CC"/>
                </a:solidFill>
              </a:rPr>
              <a:t>If leading bit is one, take two’s complement to get a positive </a:t>
            </a:r>
            <a:r>
              <a:rPr lang="en-US" sz="2800" dirty="0" smtClean="0">
                <a:solidFill>
                  <a:srgbClr val="0033CC"/>
                </a:solidFill>
              </a:rPr>
              <a:t>number</a:t>
            </a:r>
            <a:endParaRPr lang="en-US" sz="2800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800" dirty="0">
                <a:solidFill>
                  <a:srgbClr val="0033CC"/>
                </a:solidFill>
              </a:rPr>
              <a:t>Add powers of 2 that have “1” in the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corresponding bit </a:t>
            </a:r>
            <a:r>
              <a:rPr lang="en-US" sz="2800" dirty="0" smtClean="0">
                <a:solidFill>
                  <a:srgbClr val="0033CC"/>
                </a:solidFill>
              </a:rPr>
              <a:t>positions</a:t>
            </a:r>
            <a:endParaRPr lang="en-US" sz="2800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800" dirty="0">
                <a:solidFill>
                  <a:srgbClr val="0033CC"/>
                </a:solidFill>
              </a:rPr>
              <a:t>If original number was negative,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add a minus </a:t>
            </a:r>
            <a:r>
              <a:rPr lang="en-US" sz="2800" dirty="0" smtClean="0">
                <a:solidFill>
                  <a:srgbClr val="0033CC"/>
                </a:solidFill>
              </a:rPr>
              <a:t>sign</a:t>
            </a:r>
            <a:endParaRPr lang="en-US" sz="2800" dirty="0">
              <a:solidFill>
                <a:srgbClr val="0033CC"/>
              </a:solidFill>
            </a:endParaRPr>
          </a:p>
        </p:txBody>
      </p:sp>
      <p:graphicFrame>
        <p:nvGraphicFramePr>
          <p:cNvPr id="113668" name="Group 4"/>
          <p:cNvGraphicFramePr>
            <a:graphicFrameLocks noGrp="1"/>
          </p:cNvGraphicFramePr>
          <p:nvPr/>
        </p:nvGraphicFramePr>
        <p:xfrm>
          <a:off x="7620000" y="1905000"/>
          <a:ext cx="1066800" cy="3681984"/>
        </p:xfrm>
        <a:graphic>
          <a:graphicData uri="http://schemas.openxmlformats.org/drawingml/2006/table">
            <a:tbl>
              <a:tblPr/>
              <a:tblGrid>
                <a:gridCol w="419100"/>
                <a:gridCol w="6477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1981200" y="4191000"/>
            <a:ext cx="44958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  <a:latin typeface="Franklin Gothic Book" pitchFamily="34" charset="0"/>
              </a:rPr>
              <a:t>	</a:t>
            </a:r>
            <a:r>
              <a:rPr lang="en-US" sz="2800" dirty="0">
                <a:solidFill>
                  <a:srgbClr val="0033CC"/>
                </a:solidFill>
              </a:rPr>
              <a:t>X 	= 	01101000</a:t>
            </a:r>
            <a:r>
              <a:rPr lang="en-US" sz="2800" baseline="-25000" dirty="0">
                <a:solidFill>
                  <a:srgbClr val="0033CC"/>
                </a:solidFill>
              </a:rPr>
              <a:t>two</a:t>
            </a:r>
          </a:p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</a:rPr>
              <a:t>		=	2</a:t>
            </a:r>
            <a:r>
              <a:rPr lang="en-US" sz="2800" baseline="30000" dirty="0">
                <a:solidFill>
                  <a:srgbClr val="0033CC"/>
                </a:solidFill>
              </a:rPr>
              <a:t>6</a:t>
            </a:r>
            <a:r>
              <a:rPr lang="en-US" sz="2800" dirty="0">
                <a:solidFill>
                  <a:srgbClr val="0033CC"/>
                </a:solidFill>
              </a:rPr>
              <a:t>+2</a:t>
            </a:r>
            <a:r>
              <a:rPr lang="en-US" sz="2800" baseline="30000" dirty="0">
                <a:solidFill>
                  <a:srgbClr val="0033CC"/>
                </a:solidFill>
              </a:rPr>
              <a:t>5</a:t>
            </a:r>
            <a:r>
              <a:rPr lang="en-US" sz="2800" dirty="0">
                <a:solidFill>
                  <a:srgbClr val="0033CC"/>
                </a:solidFill>
              </a:rPr>
              <a:t>+2</a:t>
            </a:r>
            <a:r>
              <a:rPr lang="en-US" sz="2800" baseline="30000" dirty="0">
                <a:solidFill>
                  <a:srgbClr val="0033CC"/>
                </a:solidFill>
              </a:rPr>
              <a:t>3</a:t>
            </a:r>
            <a:r>
              <a:rPr lang="en-US" sz="2800" dirty="0">
                <a:solidFill>
                  <a:srgbClr val="0033CC"/>
                </a:solidFill>
              </a:rPr>
              <a:t> = 64+32+8</a:t>
            </a:r>
          </a:p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</a:rPr>
              <a:t>		=	104</a:t>
            </a:r>
            <a:r>
              <a:rPr lang="en-US" sz="2800" baseline="-25000" dirty="0">
                <a:solidFill>
                  <a:srgbClr val="0033CC"/>
                </a:solidFill>
              </a:rPr>
              <a:t>ten</a:t>
            </a:r>
          </a:p>
        </p:txBody>
      </p:sp>
      <p:sp>
        <p:nvSpPr>
          <p:cNvPr id="113724" name="Text Box 60"/>
          <p:cNvSpPr txBox="1">
            <a:spLocks noChangeArrowheads="1"/>
          </p:cNvSpPr>
          <p:nvPr/>
        </p:nvSpPr>
        <p:spPr bwMode="auto">
          <a:xfrm>
            <a:off x="1981200" y="5638800"/>
            <a:ext cx="3969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/>
              <a:t>Assuming 8-bit 2’s complement </a:t>
            </a:r>
            <a:r>
              <a:rPr lang="en-US" sz="1800" i="1" dirty="0" smtClean="0"/>
              <a:t>numbers</a:t>
            </a:r>
            <a:endParaRPr lang="en-US" sz="1800" i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80265B-8BA6-49FC-BF2B-7257A53C46C8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609600"/>
          </a:xfrm>
        </p:spPr>
        <p:txBody>
          <a:bodyPr/>
          <a:lstStyle/>
          <a:p>
            <a:r>
              <a:rPr lang="en-US" b="1" dirty="0"/>
              <a:t>More Examples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/>
        </p:nvGraphicFramePr>
        <p:xfrm>
          <a:off x="7620000" y="1905000"/>
          <a:ext cx="1066800" cy="3681984"/>
        </p:xfrm>
        <a:graphic>
          <a:graphicData uri="http://schemas.openxmlformats.org/drawingml/2006/table">
            <a:tbl>
              <a:tblPr/>
              <a:tblGrid>
                <a:gridCol w="419100"/>
                <a:gridCol w="6477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70" name="Text Box 58"/>
          <p:cNvSpPr txBox="1">
            <a:spLocks noChangeArrowheads="1"/>
          </p:cNvSpPr>
          <p:nvPr/>
        </p:nvSpPr>
        <p:spPr bwMode="auto">
          <a:xfrm>
            <a:off x="685800" y="5638800"/>
            <a:ext cx="3969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/>
              <a:t>Assuming 8-bit 2’s complement </a:t>
            </a:r>
            <a:r>
              <a:rPr lang="en-US" sz="1800" i="1" dirty="0" smtClean="0"/>
              <a:t>numbers</a:t>
            </a:r>
            <a:endParaRPr lang="en-US" sz="1800" i="1" dirty="0"/>
          </a:p>
        </p:txBody>
      </p:sp>
      <p:sp>
        <p:nvSpPr>
          <p:cNvPr id="115771" name="Text Box 59"/>
          <p:cNvSpPr txBox="1">
            <a:spLocks noChangeArrowheads="1"/>
          </p:cNvSpPr>
          <p:nvPr/>
        </p:nvSpPr>
        <p:spPr bwMode="auto">
          <a:xfrm>
            <a:off x="609600" y="1371600"/>
            <a:ext cx="54102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  <a:latin typeface="Franklin Gothic Book" pitchFamily="34" charset="0"/>
              </a:rPr>
              <a:t>	</a:t>
            </a:r>
            <a:r>
              <a:rPr lang="en-US" sz="2800" dirty="0">
                <a:solidFill>
                  <a:srgbClr val="0033CC"/>
                </a:solidFill>
              </a:rPr>
              <a:t>X 	= 	00100111</a:t>
            </a:r>
            <a:r>
              <a:rPr lang="en-US" sz="2800" baseline="-25000" dirty="0">
                <a:solidFill>
                  <a:srgbClr val="0033CC"/>
                </a:solidFill>
              </a:rPr>
              <a:t>two</a:t>
            </a:r>
          </a:p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</a:rPr>
              <a:t>		=	2</a:t>
            </a:r>
            <a:r>
              <a:rPr lang="en-US" sz="2800" baseline="30000" dirty="0">
                <a:solidFill>
                  <a:srgbClr val="0033CC"/>
                </a:solidFill>
              </a:rPr>
              <a:t>5</a:t>
            </a:r>
            <a:r>
              <a:rPr lang="en-US" sz="2800" dirty="0">
                <a:solidFill>
                  <a:srgbClr val="0033CC"/>
                </a:solidFill>
              </a:rPr>
              <a:t>+2</a:t>
            </a:r>
            <a:r>
              <a:rPr lang="en-US" sz="2800" baseline="30000" dirty="0">
                <a:solidFill>
                  <a:srgbClr val="0033CC"/>
                </a:solidFill>
              </a:rPr>
              <a:t>2</a:t>
            </a:r>
            <a:r>
              <a:rPr lang="en-US" sz="2800" dirty="0">
                <a:solidFill>
                  <a:srgbClr val="0033CC"/>
                </a:solidFill>
              </a:rPr>
              <a:t>+2</a:t>
            </a:r>
            <a:r>
              <a:rPr lang="en-US" sz="2800" baseline="30000" dirty="0">
                <a:solidFill>
                  <a:srgbClr val="0033CC"/>
                </a:solidFill>
              </a:rPr>
              <a:t>1</a:t>
            </a:r>
            <a:r>
              <a:rPr lang="en-US" sz="2800" dirty="0">
                <a:solidFill>
                  <a:srgbClr val="0033CC"/>
                </a:solidFill>
              </a:rPr>
              <a:t>+2</a:t>
            </a:r>
            <a:r>
              <a:rPr lang="en-US" sz="2800" baseline="30000" dirty="0">
                <a:solidFill>
                  <a:srgbClr val="0033CC"/>
                </a:solidFill>
              </a:rPr>
              <a:t>0 </a:t>
            </a:r>
            <a:r>
              <a:rPr lang="en-US" sz="2800" dirty="0">
                <a:solidFill>
                  <a:srgbClr val="0033CC"/>
                </a:solidFill>
              </a:rPr>
              <a:t>= 32+4+2+1</a:t>
            </a:r>
          </a:p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</a:rPr>
              <a:t>		=	39</a:t>
            </a:r>
            <a:r>
              <a:rPr lang="en-US" sz="2800" baseline="-25000" dirty="0">
                <a:solidFill>
                  <a:srgbClr val="0033CC"/>
                </a:solidFill>
              </a:rPr>
              <a:t>ten</a:t>
            </a:r>
          </a:p>
        </p:txBody>
      </p:sp>
      <p:sp>
        <p:nvSpPr>
          <p:cNvPr id="115772" name="Text Box 60"/>
          <p:cNvSpPr txBox="1">
            <a:spLocks noChangeArrowheads="1"/>
          </p:cNvSpPr>
          <p:nvPr/>
        </p:nvSpPr>
        <p:spPr bwMode="auto">
          <a:xfrm>
            <a:off x="623888" y="3124200"/>
            <a:ext cx="4633912" cy="2397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  <a:latin typeface="Franklin Gothic Book" pitchFamily="34" charset="0"/>
              </a:rPr>
              <a:t>	</a:t>
            </a:r>
            <a:r>
              <a:rPr lang="en-US" sz="2800" dirty="0">
                <a:solidFill>
                  <a:srgbClr val="0033CC"/>
                </a:solidFill>
              </a:rPr>
              <a:t>X 	= 	11100110</a:t>
            </a:r>
            <a:r>
              <a:rPr lang="en-US" sz="2800" baseline="-25000" dirty="0">
                <a:solidFill>
                  <a:srgbClr val="0033CC"/>
                </a:solidFill>
              </a:rPr>
              <a:t>two </a:t>
            </a:r>
          </a:p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</a:rPr>
              <a:t>	-X	=	00011010</a:t>
            </a:r>
          </a:p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</a:rPr>
              <a:t>		=	2</a:t>
            </a:r>
            <a:r>
              <a:rPr lang="en-US" sz="2800" baseline="30000" dirty="0">
                <a:solidFill>
                  <a:srgbClr val="0033CC"/>
                </a:solidFill>
              </a:rPr>
              <a:t>4</a:t>
            </a:r>
            <a:r>
              <a:rPr lang="en-US" sz="2800" dirty="0">
                <a:solidFill>
                  <a:srgbClr val="0033CC"/>
                </a:solidFill>
              </a:rPr>
              <a:t>+2</a:t>
            </a:r>
            <a:r>
              <a:rPr lang="en-US" sz="2800" baseline="30000" dirty="0">
                <a:solidFill>
                  <a:srgbClr val="0033CC"/>
                </a:solidFill>
              </a:rPr>
              <a:t>3</a:t>
            </a:r>
            <a:r>
              <a:rPr lang="en-US" sz="2800" dirty="0">
                <a:solidFill>
                  <a:srgbClr val="0033CC"/>
                </a:solidFill>
              </a:rPr>
              <a:t>+2</a:t>
            </a:r>
            <a:r>
              <a:rPr lang="en-US" sz="2800" baseline="30000" dirty="0">
                <a:solidFill>
                  <a:srgbClr val="0033CC"/>
                </a:solidFill>
              </a:rPr>
              <a:t>1 </a:t>
            </a:r>
            <a:r>
              <a:rPr lang="en-US" sz="2800" dirty="0">
                <a:solidFill>
                  <a:srgbClr val="0033CC"/>
                </a:solidFill>
              </a:rPr>
              <a:t>= 16+8+2</a:t>
            </a:r>
          </a:p>
          <a:p>
            <a:pPr algn="l"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</a:rPr>
              <a:t>		=	26</a:t>
            </a:r>
            <a:r>
              <a:rPr lang="en-US" sz="2800" baseline="-25000" dirty="0">
                <a:solidFill>
                  <a:srgbClr val="0033CC"/>
                </a:solidFill>
              </a:rPr>
              <a:t>ten</a:t>
            </a:r>
            <a:endParaRPr lang="en-US" sz="2800" dirty="0">
              <a:solidFill>
                <a:srgbClr val="0033CC"/>
              </a:solidFill>
            </a:endParaRPr>
          </a:p>
          <a:p>
            <a:pPr algn="l">
              <a:lnSpc>
                <a:spcPct val="135000"/>
              </a:lnSpc>
              <a:tabLst>
                <a:tab pos="461963" algn="r"/>
                <a:tab pos="684213" algn="ctr"/>
                <a:tab pos="908050" algn="l"/>
              </a:tabLst>
            </a:pPr>
            <a:r>
              <a:rPr lang="en-US" sz="2800" dirty="0">
                <a:solidFill>
                  <a:srgbClr val="0033CC"/>
                </a:solidFill>
              </a:rPr>
              <a:t>	X	=	-26</a:t>
            </a:r>
            <a:r>
              <a:rPr lang="en-US" sz="2800" baseline="-25000" dirty="0">
                <a:solidFill>
                  <a:srgbClr val="0033CC"/>
                </a:solidFill>
              </a:rPr>
              <a:t>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D599D1-642A-4FC0-8F3C-335C461B0645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Decimal to Binary (2’s C)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686800" cy="2660650"/>
          </a:xfrm>
        </p:spPr>
        <p:txBody>
          <a:bodyPr>
            <a:normAutofit fontScale="85000" lnSpcReduction="10000"/>
          </a:bodyPr>
          <a:lstStyle/>
          <a:p>
            <a:pPr marL="457200" indent="-457200"/>
            <a:r>
              <a:rPr lang="en-US" dirty="0">
                <a:solidFill>
                  <a:srgbClr val="0033CC"/>
                </a:solidFill>
              </a:rPr>
              <a:t>First Method: </a:t>
            </a:r>
            <a:r>
              <a:rPr lang="en-US" b="0" i="1" dirty="0">
                <a:solidFill>
                  <a:srgbClr val="0033CC"/>
                </a:solidFill>
              </a:rPr>
              <a:t>Division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Divide by two – remainder is least significant </a:t>
            </a:r>
            <a:r>
              <a:rPr lang="en-US" dirty="0" smtClean="0">
                <a:solidFill>
                  <a:srgbClr val="0033CC"/>
                </a:solidFill>
              </a:rPr>
              <a:t>bit</a:t>
            </a:r>
            <a:endParaRPr lang="en-US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Keep dividing by two until answer is zero,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writing remainders from right to </a:t>
            </a:r>
            <a:r>
              <a:rPr lang="en-US" dirty="0" smtClean="0">
                <a:solidFill>
                  <a:srgbClr val="0033CC"/>
                </a:solidFill>
              </a:rPr>
              <a:t>left</a:t>
            </a:r>
            <a:endParaRPr lang="en-US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Append a zero as the MS bit;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if original number negative, take two’s </a:t>
            </a:r>
            <a:r>
              <a:rPr lang="en-US" dirty="0" smtClean="0">
                <a:solidFill>
                  <a:srgbClr val="0033CC"/>
                </a:solidFill>
              </a:rPr>
              <a:t>complement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381000" y="3810000"/>
            <a:ext cx="6934200" cy="247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800">
                <a:latin typeface="Franklin Gothic Book" pitchFamily="34" charset="0"/>
              </a:rPr>
              <a:t>	</a:t>
            </a:r>
            <a:r>
              <a:rPr lang="en-US" sz="2800"/>
              <a:t>X 	= 	104</a:t>
            </a:r>
            <a:r>
              <a:rPr lang="en-US" sz="2800" baseline="-25000"/>
              <a:t>ten</a:t>
            </a:r>
            <a:r>
              <a:rPr lang="en-US" sz="2800"/>
              <a:t>	</a:t>
            </a:r>
            <a:r>
              <a:rPr lang="en-US" sz="2000"/>
              <a:t>104/2	=	52 r0	</a:t>
            </a:r>
            <a:r>
              <a:rPr lang="en-US" sz="2000" i="1"/>
              <a:t>bit 0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/>
              <a:t>				52/2	=	26 r0	</a:t>
            </a:r>
            <a:r>
              <a:rPr lang="en-US" sz="2000" i="1"/>
              <a:t>bit 1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/>
              <a:t>				26/2	=	13 r0	</a:t>
            </a:r>
            <a:r>
              <a:rPr lang="en-US" sz="2000" i="1"/>
              <a:t>bit 2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/>
              <a:t>				13/2	=	6 r1	</a:t>
            </a:r>
            <a:r>
              <a:rPr lang="en-US" sz="2000" i="1"/>
              <a:t>bit 3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/>
              <a:t>				6/2	=	3 r0	</a:t>
            </a:r>
            <a:r>
              <a:rPr lang="en-US" sz="2000" i="1"/>
              <a:t>bit 4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/>
              <a:t>				3/2	=	1 r1	</a:t>
            </a:r>
            <a:r>
              <a:rPr lang="en-US" sz="2000" i="1"/>
              <a:t>bit 5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/>
              <a:t>	</a:t>
            </a:r>
            <a:r>
              <a:rPr lang="en-US" sz="2800"/>
              <a:t>X	=	01101000</a:t>
            </a:r>
            <a:r>
              <a:rPr lang="en-US" sz="2800" baseline="-25000"/>
              <a:t>two</a:t>
            </a:r>
            <a:r>
              <a:rPr lang="en-US" sz="2000"/>
              <a:t>	1/2	=	0 r1	</a:t>
            </a:r>
            <a:r>
              <a:rPr lang="en-US" sz="2000" i="1"/>
              <a:t>bit 6</a:t>
            </a:r>
            <a:endParaRPr lang="en-US" sz="2000" i="1" baseline="-250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87AA8A-538A-48C1-85CB-614766F9C2E7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Decimal to Binary (2’s C)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018463" cy="4953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>
                <a:solidFill>
                  <a:srgbClr val="0033CC"/>
                </a:solidFill>
              </a:rPr>
              <a:t>Second Method: </a:t>
            </a:r>
            <a:r>
              <a:rPr lang="en-US" sz="2800" b="0" i="1" dirty="0">
                <a:solidFill>
                  <a:srgbClr val="0033CC"/>
                </a:solidFill>
              </a:rPr>
              <a:t>Subtract Powers of Two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Change to positive decimal </a:t>
            </a:r>
            <a:r>
              <a:rPr lang="en-US" sz="2000" dirty="0" smtClean="0">
                <a:solidFill>
                  <a:srgbClr val="0033CC"/>
                </a:solidFill>
              </a:rPr>
              <a:t>number</a:t>
            </a:r>
            <a:endParaRPr lang="en-US" sz="2000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Subtract largest power of two </a:t>
            </a:r>
            <a:br>
              <a:rPr lang="en-US" sz="2000" dirty="0">
                <a:solidFill>
                  <a:srgbClr val="0033CC"/>
                </a:solidFill>
              </a:rPr>
            </a:br>
            <a:r>
              <a:rPr lang="en-US" sz="2000" dirty="0">
                <a:solidFill>
                  <a:srgbClr val="0033CC"/>
                </a:solidFill>
              </a:rPr>
              <a:t>less than or equal to </a:t>
            </a:r>
            <a:r>
              <a:rPr lang="en-US" sz="2000" dirty="0" smtClean="0">
                <a:solidFill>
                  <a:srgbClr val="0033CC"/>
                </a:solidFill>
              </a:rPr>
              <a:t>number</a:t>
            </a:r>
            <a:endParaRPr lang="en-US" sz="2000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Put a one in the corresponding bit </a:t>
            </a:r>
            <a:r>
              <a:rPr lang="en-US" sz="2000" dirty="0" smtClean="0">
                <a:solidFill>
                  <a:srgbClr val="0033CC"/>
                </a:solidFill>
              </a:rPr>
              <a:t>position</a:t>
            </a:r>
            <a:endParaRPr lang="en-US" sz="2000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Keep subtracting until result is </a:t>
            </a:r>
            <a:r>
              <a:rPr lang="en-US" sz="2000" dirty="0" smtClean="0">
                <a:solidFill>
                  <a:srgbClr val="0033CC"/>
                </a:solidFill>
              </a:rPr>
              <a:t>zero</a:t>
            </a:r>
            <a:endParaRPr lang="en-US" sz="2000" dirty="0">
              <a:solidFill>
                <a:srgbClr val="0033CC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Append a zero as MS bit;</a:t>
            </a:r>
            <a:br>
              <a:rPr lang="en-US" sz="2000" dirty="0">
                <a:solidFill>
                  <a:srgbClr val="0033CC"/>
                </a:solidFill>
              </a:rPr>
            </a:br>
            <a:r>
              <a:rPr lang="en-US" sz="2000" dirty="0">
                <a:solidFill>
                  <a:srgbClr val="0033CC"/>
                </a:solidFill>
              </a:rPr>
              <a:t>if original was negative, take two’s </a:t>
            </a:r>
            <a:r>
              <a:rPr lang="en-US" sz="2000" dirty="0" smtClean="0">
                <a:solidFill>
                  <a:srgbClr val="0033CC"/>
                </a:solidFill>
              </a:rPr>
              <a:t>complement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67818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800" dirty="0">
                <a:latin typeface="Franklin Gothic Book" pitchFamily="34" charset="0"/>
              </a:rPr>
              <a:t>	</a:t>
            </a:r>
            <a:r>
              <a:rPr lang="en-US" sz="2800" dirty="0"/>
              <a:t>X 	= 	104</a:t>
            </a:r>
            <a:r>
              <a:rPr lang="en-US" sz="2800" baseline="-25000" dirty="0"/>
              <a:t>ten</a:t>
            </a:r>
            <a:r>
              <a:rPr lang="en-US" sz="2800" dirty="0"/>
              <a:t>	</a:t>
            </a:r>
            <a:r>
              <a:rPr lang="en-US" sz="2000" dirty="0"/>
              <a:t>104 - 64	=	40	</a:t>
            </a:r>
            <a:r>
              <a:rPr lang="en-US" sz="2000" i="1" dirty="0"/>
              <a:t>bit 6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 dirty="0"/>
              <a:t>				40 - 32	=	8	</a:t>
            </a:r>
            <a:r>
              <a:rPr lang="en-US" sz="2000" i="1" dirty="0"/>
              <a:t>bit 5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 dirty="0"/>
              <a:t>				8 - 8	=	0	</a:t>
            </a:r>
            <a:r>
              <a:rPr lang="en-US" sz="2000" i="1" dirty="0"/>
              <a:t>bit 3</a:t>
            </a:r>
          </a:p>
          <a:p>
            <a:pPr algn="l">
              <a:tabLst>
                <a:tab pos="461963" algn="r"/>
                <a:tab pos="684213" algn="ctr"/>
                <a:tab pos="908050" algn="l"/>
                <a:tab pos="4510088" algn="r"/>
                <a:tab pos="4748213" algn="ctr"/>
                <a:tab pos="5030788" algn="l"/>
                <a:tab pos="5938838" algn="l"/>
              </a:tabLst>
            </a:pPr>
            <a:r>
              <a:rPr lang="en-US" sz="2000" dirty="0"/>
              <a:t>	</a:t>
            </a:r>
            <a:r>
              <a:rPr lang="en-US" sz="2800" dirty="0"/>
              <a:t>X	=	01101000</a:t>
            </a:r>
            <a:r>
              <a:rPr lang="en-US" sz="2800" baseline="-25000" dirty="0"/>
              <a:t>two</a:t>
            </a:r>
            <a:r>
              <a:rPr lang="en-US" sz="2000" b="1" dirty="0"/>
              <a:t>	</a:t>
            </a:r>
            <a:endParaRPr lang="en-US" sz="2000" i="1" baseline="-25000" dirty="0">
              <a:latin typeface="Franklin Gothic Book" pitchFamily="34" charset="0"/>
            </a:endParaRPr>
          </a:p>
        </p:txBody>
      </p:sp>
      <p:graphicFrame>
        <p:nvGraphicFramePr>
          <p:cNvPr id="117765" name="Group 5"/>
          <p:cNvGraphicFramePr>
            <a:graphicFrameLocks noGrp="1"/>
          </p:cNvGraphicFramePr>
          <p:nvPr/>
        </p:nvGraphicFramePr>
        <p:xfrm>
          <a:off x="7924800" y="1219200"/>
          <a:ext cx="1066800" cy="3681984"/>
        </p:xfrm>
        <a:graphic>
          <a:graphicData uri="http://schemas.openxmlformats.org/drawingml/2006/table">
            <a:tbl>
              <a:tblPr/>
              <a:tblGrid>
                <a:gridCol w="419100"/>
                <a:gridCol w="6477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C8F8B8-2164-4421-B952-DCC3FF34D85D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563562"/>
          </a:xfrm>
        </p:spPr>
        <p:txBody>
          <a:bodyPr/>
          <a:lstStyle/>
          <a:p>
            <a:r>
              <a:rPr lang="en-US" b="1" dirty="0"/>
              <a:t>Hexadecimal Notation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914400"/>
            <a:ext cx="89916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33CC"/>
                </a:solidFill>
              </a:rPr>
              <a:t>It is often convenient to write binary (</a:t>
            </a:r>
            <a:r>
              <a:rPr lang="en-US" sz="3000" dirty="0" smtClean="0">
                <a:solidFill>
                  <a:srgbClr val="0033CC"/>
                </a:solidFill>
              </a:rPr>
              <a:t>base-2) numbers</a:t>
            </a:r>
            <a:r>
              <a:rPr lang="en-US" sz="3000" dirty="0">
                <a:solidFill>
                  <a:srgbClr val="0033CC"/>
                </a:solidFill>
              </a:rPr>
              <a:t> </a:t>
            </a:r>
            <a:r>
              <a:rPr lang="en-US" sz="3000" dirty="0" smtClean="0">
                <a:solidFill>
                  <a:srgbClr val="0033CC"/>
                </a:solidFill>
              </a:rPr>
              <a:t>as </a:t>
            </a:r>
            <a:r>
              <a:rPr lang="en-US" sz="3000" dirty="0">
                <a:solidFill>
                  <a:srgbClr val="0033CC"/>
                </a:solidFill>
              </a:rPr>
              <a:t>hexadecimal (base-16) numbers instead.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fewer digits -- four bits per hex digit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less error prone -- easy  to corrupt long string of 1’s and 0’s</a:t>
            </a:r>
          </a:p>
        </p:txBody>
      </p:sp>
      <p:graphicFrame>
        <p:nvGraphicFramePr>
          <p:cNvPr id="1300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40352"/>
              </p:ext>
            </p:extLst>
          </p:nvPr>
        </p:nvGraphicFramePr>
        <p:xfrm>
          <a:off x="990600" y="3429000"/>
          <a:ext cx="3371850" cy="2785872"/>
        </p:xfrm>
        <a:graphic>
          <a:graphicData uri="http://schemas.openxmlformats.org/drawingml/2006/table">
            <a:tbl>
              <a:tblPr/>
              <a:tblGrid>
                <a:gridCol w="1047750"/>
                <a:gridCol w="1162050"/>
                <a:gridCol w="116205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10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28515"/>
              </p:ext>
            </p:extLst>
          </p:nvPr>
        </p:nvGraphicFramePr>
        <p:xfrm>
          <a:off x="5010150" y="3429000"/>
          <a:ext cx="3371850" cy="2785872"/>
        </p:xfrm>
        <a:graphic>
          <a:graphicData uri="http://schemas.openxmlformats.org/drawingml/2006/table">
            <a:tbl>
              <a:tblPr/>
              <a:tblGrid>
                <a:gridCol w="1047750"/>
                <a:gridCol w="1162050"/>
                <a:gridCol w="116205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  <a:endParaRPr kumimoji="0" 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6922FC-3523-45BD-8355-FB43F2BBBC2E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563562"/>
          </a:xfrm>
        </p:spPr>
        <p:txBody>
          <a:bodyPr>
            <a:noAutofit/>
          </a:bodyPr>
          <a:lstStyle/>
          <a:p>
            <a:r>
              <a:rPr lang="en-US" sz="3600" b="1" dirty="0"/>
              <a:t>Converting from Binary to Hexadecimal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686800" cy="1035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Every four bits is a hex digit.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start grouping from right-hand side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518275" algn="r"/>
                <a:tab pos="6742113" algn="l"/>
              </a:tabLst>
            </a:pPr>
            <a:r>
              <a:rPr lang="en-US" sz="2800" b="1" dirty="0" smtClean="0">
                <a:latin typeface="CourierPS" pitchFamily="49" charset="0"/>
              </a:rPr>
              <a:t>0011	 1010 1000 1111 0100 1101 0111</a:t>
            </a:r>
            <a:endParaRPr lang="en-US" sz="2800" b="1" dirty="0">
              <a:latin typeface="CourierPS" pitchFamily="49" charset="0"/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7010400" y="379571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6019800" y="379571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4953000" y="378752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3857625" y="378752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2881313" y="379571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1757363" y="37966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685800" y="378752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7239000" y="4252912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18275" algn="r"/>
                <a:tab pos="6742113" algn="l"/>
              </a:tabLst>
            </a:pPr>
            <a:r>
              <a:rPr lang="en-US" sz="2800" b="1" dirty="0">
                <a:latin typeface="CourierPS" pitchFamily="49" charset="0"/>
              </a:rPr>
              <a:t>7</a:t>
            </a:r>
          </a:p>
        </p:txBody>
      </p:sp>
      <p:sp>
        <p:nvSpPr>
          <p:cNvPr id="132109" name="AutoShape 13"/>
          <p:cNvSpPr>
            <a:spLocks noChangeArrowheads="1"/>
          </p:cNvSpPr>
          <p:nvPr/>
        </p:nvSpPr>
        <p:spPr bwMode="auto">
          <a:xfrm>
            <a:off x="7362825" y="3871912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250496" y="4252912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18275" algn="r"/>
                <a:tab pos="6742113" algn="l"/>
              </a:tabLst>
            </a:pPr>
            <a:r>
              <a:rPr lang="en-US" sz="2800" b="1" dirty="0">
                <a:latin typeface="CourierPS" pitchFamily="49" charset="0"/>
              </a:rPr>
              <a:t>D</a:t>
            </a:r>
          </a:p>
        </p:txBody>
      </p:sp>
      <p:sp>
        <p:nvSpPr>
          <p:cNvPr id="132111" name="AutoShape 15"/>
          <p:cNvSpPr>
            <a:spLocks noChangeArrowheads="1"/>
          </p:cNvSpPr>
          <p:nvPr/>
        </p:nvSpPr>
        <p:spPr bwMode="auto">
          <a:xfrm>
            <a:off x="6357937" y="3871912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5157787" y="4252912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18275" algn="r"/>
                <a:tab pos="6742113" algn="l"/>
              </a:tabLst>
            </a:pPr>
            <a:r>
              <a:rPr lang="en-US" sz="2800" b="1" dirty="0">
                <a:latin typeface="CourierPS" pitchFamily="49" charset="0"/>
              </a:rPr>
              <a:t>4</a:t>
            </a:r>
          </a:p>
        </p:txBody>
      </p:sp>
      <p:sp>
        <p:nvSpPr>
          <p:cNvPr id="132113" name="AutoShape 17"/>
          <p:cNvSpPr>
            <a:spLocks noChangeArrowheads="1"/>
          </p:cNvSpPr>
          <p:nvPr/>
        </p:nvSpPr>
        <p:spPr bwMode="auto">
          <a:xfrm>
            <a:off x="5305425" y="385354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4081462" y="4247038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18275" algn="r"/>
                <a:tab pos="6742113" algn="l"/>
              </a:tabLst>
            </a:pPr>
            <a:r>
              <a:rPr lang="en-US" sz="2800" b="1" dirty="0">
                <a:latin typeface="CourierPS" pitchFamily="49" charset="0"/>
              </a:rPr>
              <a:t>F</a:t>
            </a:r>
          </a:p>
        </p:txBody>
      </p:sp>
      <p:sp>
        <p:nvSpPr>
          <p:cNvPr id="132115" name="AutoShape 19"/>
          <p:cNvSpPr>
            <a:spLocks noChangeArrowheads="1"/>
          </p:cNvSpPr>
          <p:nvPr/>
        </p:nvSpPr>
        <p:spPr bwMode="auto">
          <a:xfrm>
            <a:off x="4195762" y="385354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3103053" y="4268184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18275" algn="r"/>
                <a:tab pos="6742113" algn="l"/>
              </a:tabLst>
            </a:pPr>
            <a:r>
              <a:rPr lang="en-US" sz="2800" b="1" dirty="0">
                <a:latin typeface="CourierPS" pitchFamily="49" charset="0"/>
              </a:rPr>
              <a:t>8</a:t>
            </a:r>
          </a:p>
        </p:txBody>
      </p:sp>
      <p:sp>
        <p:nvSpPr>
          <p:cNvPr id="132117" name="AutoShape 21"/>
          <p:cNvSpPr>
            <a:spLocks noChangeArrowheads="1"/>
          </p:cNvSpPr>
          <p:nvPr/>
        </p:nvSpPr>
        <p:spPr bwMode="auto">
          <a:xfrm>
            <a:off x="3233737" y="385354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1977962" y="4256976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18275" algn="r"/>
                <a:tab pos="6742113" algn="l"/>
              </a:tabLst>
            </a:pPr>
            <a:r>
              <a:rPr lang="en-US" sz="2800" b="1" dirty="0">
                <a:latin typeface="CourierPS" pitchFamily="49" charset="0"/>
              </a:rPr>
              <a:t>A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>
            <a:off x="2090737" y="385354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914400" y="4247038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18275" algn="r"/>
                <a:tab pos="6742113" algn="l"/>
              </a:tabLst>
            </a:pPr>
            <a:r>
              <a:rPr lang="en-US" sz="2800" b="1" dirty="0">
                <a:latin typeface="CourierPS" pitchFamily="49" charset="0"/>
              </a:rPr>
              <a:t>3</a:t>
            </a:r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>
            <a:off x="1066800" y="3853540"/>
            <a:ext cx="104775" cy="457200"/>
          </a:xfrm>
          <a:prstGeom prst="downArrow">
            <a:avLst>
              <a:gd name="adj1" fmla="val 50000"/>
              <a:gd name="adj2" fmla="val 1090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1447800" y="5105400"/>
            <a:ext cx="6096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/>
              <a:t>This is not a new machine representation</a:t>
            </a:r>
            <a:r>
              <a:rPr lang="en-US" sz="1800" i="1" dirty="0" smtClean="0"/>
              <a:t>, just </a:t>
            </a:r>
            <a:r>
              <a:rPr lang="en-US" sz="1800" i="1" dirty="0"/>
              <a:t>a convenient way to write the </a:t>
            </a:r>
            <a:r>
              <a:rPr lang="en-US" sz="1800" i="1" dirty="0" smtClean="0"/>
              <a:t>number</a:t>
            </a:r>
            <a:endParaRPr lang="en-US" sz="1800" i="1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ACD5AE-AF0C-46D5-80BD-EC5E2D06A26F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Operations: Arithmetic and Logical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686800" cy="53308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Recall: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a data type includes </a:t>
            </a:r>
            <a:r>
              <a:rPr lang="en-US" i="1" dirty="0">
                <a:solidFill>
                  <a:srgbClr val="C00000"/>
                </a:solidFill>
              </a:rPr>
              <a:t>representation</a:t>
            </a:r>
            <a:r>
              <a:rPr lang="en-US" dirty="0"/>
              <a:t> </a:t>
            </a:r>
            <a:r>
              <a:rPr lang="en-US" dirty="0">
                <a:solidFill>
                  <a:srgbClr val="0033CC"/>
                </a:solidFill>
              </a:rPr>
              <a:t>and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operations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We now have a good representation for signed integers,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so let’s look at some arithmetic operations: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E0000"/>
                </a:solidFill>
              </a:rPr>
              <a:t>Addition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E0000"/>
                </a:solidFill>
              </a:rPr>
              <a:t>Subtraction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E0000"/>
                </a:solidFill>
              </a:rPr>
              <a:t>Sign Extension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We’ll also look at overflow conditions for </a:t>
            </a:r>
            <a:r>
              <a:rPr lang="en-US" dirty="0" smtClean="0">
                <a:solidFill>
                  <a:srgbClr val="0033CC"/>
                </a:solidFill>
              </a:rPr>
              <a:t>addition</a:t>
            </a: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Multiplication, division, etc., can be built from these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basic </a:t>
            </a:r>
            <a:r>
              <a:rPr lang="en-US" dirty="0" smtClean="0">
                <a:solidFill>
                  <a:srgbClr val="0033CC"/>
                </a:solidFill>
              </a:rPr>
              <a:t>operations</a:t>
            </a: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Logical operations are also useful: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E0000"/>
                </a:solidFill>
              </a:rPr>
              <a:t>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E0000"/>
                </a:solidFill>
              </a:rPr>
              <a:t>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E0000"/>
                </a:solidFill>
              </a:rPr>
              <a:t>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834E5B-5A44-41F8-8FA6-0B8D2B3BEE60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</a:t>
            </a:r>
            <a:fld id="{DE5C6A34-0729-4E4F-B95D-6B7C3AC1E8E5}" type="slidenum">
              <a:rPr lang="en-US"/>
              <a:pPr/>
              <a:t>19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563562"/>
          </a:xfrm>
        </p:spPr>
        <p:txBody>
          <a:bodyPr/>
          <a:lstStyle/>
          <a:p>
            <a:r>
              <a:rPr lang="en-US" b="1" dirty="0"/>
              <a:t>Addition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99000"/>
            <a:ext cx="8915400" cy="5349399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As we’ve discussed, 2’s comp. addition is just </a:t>
            </a:r>
            <a:r>
              <a:rPr lang="en-US" dirty="0" smtClean="0">
                <a:solidFill>
                  <a:srgbClr val="0033CC"/>
                </a:solidFill>
              </a:rPr>
              <a:t>binary addition</a:t>
            </a:r>
          </a:p>
          <a:p>
            <a:endParaRPr lang="en-US" dirty="0">
              <a:solidFill>
                <a:srgbClr val="0033CC"/>
              </a:solidFill>
            </a:endParaRPr>
          </a:p>
          <a:p>
            <a:endParaRPr lang="en-US" dirty="0" smtClean="0">
              <a:solidFill>
                <a:srgbClr val="0033CC"/>
              </a:solidFill>
            </a:endParaRPr>
          </a:p>
          <a:p>
            <a:endParaRPr lang="en-US" dirty="0" smtClean="0">
              <a:solidFill>
                <a:srgbClr val="0033CC"/>
              </a:solidFill>
            </a:endParaRPr>
          </a:p>
          <a:p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>
                <a:solidFill>
                  <a:srgbClr val="0033CC"/>
                </a:solidFill>
              </a:rPr>
              <a:t>Assumptions (for now):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sz="2600" dirty="0">
                <a:solidFill>
                  <a:srgbClr val="0033CC"/>
                </a:solidFill>
              </a:rPr>
              <a:t>assume all integers have the same number of bits</a:t>
            </a:r>
          </a:p>
          <a:p>
            <a:pPr lvl="1"/>
            <a:r>
              <a:rPr lang="en-US" sz="2600" dirty="0">
                <a:solidFill>
                  <a:srgbClr val="0033CC"/>
                </a:solidFill>
              </a:rPr>
              <a:t>ignore carry out</a:t>
            </a:r>
          </a:p>
          <a:p>
            <a:pPr lvl="1"/>
            <a:r>
              <a:rPr lang="en-US" sz="2600" dirty="0" smtClean="0">
                <a:solidFill>
                  <a:srgbClr val="0033CC"/>
                </a:solidFill>
              </a:rPr>
              <a:t>assume </a:t>
            </a:r>
            <a:r>
              <a:rPr lang="en-US" sz="2600" dirty="0">
                <a:solidFill>
                  <a:srgbClr val="0033CC"/>
                </a:solidFill>
              </a:rPr>
              <a:t>that sum fits in n-bit 2’s comp. representation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09600" y="2048113"/>
            <a:ext cx="7162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</a:pPr>
            <a:r>
              <a:rPr lang="en-US" dirty="0"/>
              <a:t>		</a:t>
            </a:r>
            <a:r>
              <a:rPr lang="en-US" sz="2800" b="1" dirty="0">
                <a:latin typeface="CourierPS" pitchFamily="49" charset="0"/>
              </a:rPr>
              <a:t>01101000</a:t>
            </a:r>
            <a:r>
              <a:rPr lang="en-US" sz="2800" b="1" dirty="0"/>
              <a:t>	</a:t>
            </a:r>
            <a:r>
              <a:rPr lang="en-US" dirty="0"/>
              <a:t>(104)		</a:t>
            </a:r>
            <a:r>
              <a:rPr lang="en-US" sz="2800" b="1" dirty="0">
                <a:latin typeface="CourierPS" pitchFamily="49" charset="0"/>
              </a:rPr>
              <a:t>11110110</a:t>
            </a:r>
            <a:r>
              <a:rPr lang="en-US" sz="2800" b="1" dirty="0"/>
              <a:t>	</a:t>
            </a:r>
            <a:r>
              <a:rPr lang="en-US" dirty="0"/>
              <a:t>(-10)</a:t>
            </a:r>
          </a:p>
          <a:p>
            <a:pPr algn="l"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</a:pPr>
            <a:r>
              <a:rPr lang="en-US" sz="2800" b="1" dirty="0"/>
              <a:t>	</a:t>
            </a:r>
            <a:r>
              <a:rPr lang="en-US" sz="2800" b="1" dirty="0">
                <a:latin typeface="CourierPS" pitchFamily="49" charset="0"/>
              </a:rPr>
              <a:t>+</a:t>
            </a:r>
            <a:r>
              <a:rPr lang="en-US" sz="2800" b="1" u="sng" dirty="0">
                <a:latin typeface="CourierPS" pitchFamily="49" charset="0"/>
              </a:rPr>
              <a:t>	11110000</a:t>
            </a:r>
            <a:r>
              <a:rPr lang="en-US" sz="2800" b="1" dirty="0"/>
              <a:t>	</a:t>
            </a:r>
            <a:r>
              <a:rPr lang="en-US" dirty="0"/>
              <a:t>(-16)	</a:t>
            </a:r>
            <a:r>
              <a:rPr lang="en-US" sz="2800" b="1" dirty="0">
                <a:latin typeface="CourierPS" pitchFamily="49" charset="0"/>
              </a:rPr>
              <a:t>+</a:t>
            </a:r>
            <a:r>
              <a:rPr lang="en-US" sz="2800" b="1" u="sng" dirty="0">
                <a:latin typeface="CourierPS" pitchFamily="49" charset="0"/>
              </a:rPr>
              <a:t>	</a:t>
            </a:r>
            <a:r>
              <a:rPr lang="en-US" dirty="0"/>
              <a:t>	(-9)</a:t>
            </a:r>
          </a:p>
          <a:p>
            <a:pPr algn="l"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</a:pPr>
            <a:r>
              <a:rPr lang="en-US" sz="2800" b="1" dirty="0"/>
              <a:t>		</a:t>
            </a:r>
            <a:r>
              <a:rPr lang="en-US" sz="2800" b="1" dirty="0">
                <a:latin typeface="CourierPS" pitchFamily="49" charset="0"/>
              </a:rPr>
              <a:t>01011000</a:t>
            </a:r>
            <a:r>
              <a:rPr lang="en-US" sz="2800" b="1" dirty="0"/>
              <a:t>	</a:t>
            </a:r>
            <a:r>
              <a:rPr lang="en-US" dirty="0" smtClean="0"/>
              <a:t>(88</a:t>
            </a:r>
            <a:r>
              <a:rPr lang="en-US" dirty="0"/>
              <a:t>)	</a:t>
            </a:r>
            <a:r>
              <a:rPr lang="en-US" sz="2800" b="1" dirty="0"/>
              <a:t>	</a:t>
            </a:r>
            <a:r>
              <a:rPr lang="en-US" dirty="0"/>
              <a:t>	(-19)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206065" y="3402648"/>
            <a:ext cx="3969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/>
              <a:t>Assuming 8-bit 2’s complement </a:t>
            </a:r>
            <a:r>
              <a:rPr lang="en-US" sz="1800" i="1" dirty="0" smtClean="0"/>
              <a:t>numbers</a:t>
            </a:r>
            <a:endParaRPr lang="en-US" sz="1800" i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50FEB2-CC5B-46E9-A149-4E3C30479975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http://static.politifact.com.s3.amazonaws.com/photos%2FLight_switch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9" y="5113374"/>
            <a:ext cx="1233453" cy="1143000"/>
          </a:xfrm>
          <a:prstGeom prst="rect">
            <a:avLst/>
          </a:prstGeom>
          <a:noFill/>
        </p:spPr>
      </p:pic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63562"/>
          </a:xfrm>
        </p:spPr>
        <p:txBody>
          <a:bodyPr>
            <a:noAutofit/>
          </a:bodyPr>
          <a:lstStyle/>
          <a:p>
            <a:r>
              <a:rPr lang="en-US" sz="3400" b="1" dirty="0"/>
              <a:t>How do we represent data in a computer?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22374"/>
            <a:ext cx="8534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At the lowest level, a computer is an electronic </a:t>
            </a:r>
            <a:r>
              <a:rPr lang="en-US" dirty="0" smtClean="0">
                <a:solidFill>
                  <a:srgbClr val="0033CC"/>
                </a:solidFill>
              </a:rPr>
              <a:t>machine</a:t>
            </a:r>
            <a:endParaRPr lang="en-US" dirty="0">
              <a:solidFill>
                <a:srgbClr val="0033CC"/>
              </a:solidFill>
            </a:endParaRPr>
          </a:p>
          <a:p>
            <a:pPr marL="684213" lvl="1" indent="-341313"/>
            <a:r>
              <a:rPr lang="en-US" dirty="0">
                <a:solidFill>
                  <a:srgbClr val="0033CC"/>
                </a:solidFill>
              </a:rPr>
              <a:t>works by controlling the flow of electrons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Easy </a:t>
            </a:r>
            <a:r>
              <a:rPr lang="en-US" dirty="0">
                <a:solidFill>
                  <a:srgbClr val="0033CC"/>
                </a:solidFill>
              </a:rPr>
              <a:t>to recognize two conditions:</a:t>
            </a:r>
          </a:p>
          <a:p>
            <a:pPr marL="684213" lvl="1" indent="-341313">
              <a:buFontTx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presence of a voltage – we’ll call this state “1”</a:t>
            </a:r>
          </a:p>
          <a:p>
            <a:pPr marL="684213" lvl="1" indent="-341313">
              <a:buFontTx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absence of a voltage – we’ll call this state “0”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Could </a:t>
            </a:r>
            <a:r>
              <a:rPr lang="en-US" dirty="0">
                <a:solidFill>
                  <a:srgbClr val="0033CC"/>
                </a:solidFill>
              </a:rPr>
              <a:t>base state on </a:t>
            </a:r>
            <a:r>
              <a:rPr lang="en-US" i="1" dirty="0">
                <a:solidFill>
                  <a:srgbClr val="0033CC"/>
                </a:solidFill>
              </a:rPr>
              <a:t>value</a:t>
            </a:r>
            <a:r>
              <a:rPr lang="en-US" dirty="0">
                <a:solidFill>
                  <a:srgbClr val="0033CC"/>
                </a:solidFill>
              </a:rPr>
              <a:t> of voltage,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but control and detection circuits more </a:t>
            </a:r>
            <a:r>
              <a:rPr lang="en-US" dirty="0" smtClean="0">
                <a:solidFill>
                  <a:srgbClr val="0033CC"/>
                </a:solidFill>
              </a:rPr>
              <a:t>complex</a:t>
            </a:r>
            <a:endParaRPr lang="en-US" dirty="0">
              <a:solidFill>
                <a:srgbClr val="0033CC"/>
              </a:solidFill>
            </a:endParaRPr>
          </a:p>
          <a:p>
            <a:pPr marL="684213" lvl="1" indent="-341313"/>
            <a:r>
              <a:rPr lang="en-US" dirty="0">
                <a:solidFill>
                  <a:srgbClr val="0033CC"/>
                </a:solidFill>
              </a:rPr>
              <a:t>compare turning on a light switch to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measuring or regulating </a:t>
            </a:r>
            <a:r>
              <a:rPr lang="en-US" dirty="0" smtClean="0">
                <a:solidFill>
                  <a:srgbClr val="0033CC"/>
                </a:solidFill>
              </a:rPr>
              <a:t>voltage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59394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5075" y="5037174"/>
            <a:ext cx="1856650" cy="1219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3AA397-D937-4159-926E-0A80643E8104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563562"/>
          </a:xfrm>
        </p:spPr>
        <p:txBody>
          <a:bodyPr/>
          <a:lstStyle/>
          <a:p>
            <a:r>
              <a:rPr lang="en-US" b="1" dirty="0"/>
              <a:t>Subtraction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" y="852598"/>
            <a:ext cx="8869680" cy="5395802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Negate subtrahend (2nd no.) and </a:t>
            </a:r>
            <a:r>
              <a:rPr lang="en-US" dirty="0" smtClean="0">
                <a:solidFill>
                  <a:srgbClr val="0033CC"/>
                </a:solidFill>
              </a:rPr>
              <a:t>add</a:t>
            </a:r>
          </a:p>
          <a:p>
            <a:endParaRPr lang="en-US" dirty="0" smtClean="0">
              <a:solidFill>
                <a:srgbClr val="0033CC"/>
              </a:solidFill>
            </a:endParaRPr>
          </a:p>
          <a:p>
            <a:endParaRPr lang="en-US" dirty="0">
              <a:solidFill>
                <a:srgbClr val="0033CC"/>
              </a:solidFill>
            </a:endParaRPr>
          </a:p>
          <a:p>
            <a:endParaRPr lang="en-US" dirty="0" smtClean="0">
              <a:solidFill>
                <a:srgbClr val="0033CC"/>
              </a:solidFill>
            </a:endParaRPr>
          </a:p>
          <a:p>
            <a:endParaRPr lang="en-US" dirty="0">
              <a:solidFill>
                <a:srgbClr val="0033CC"/>
              </a:solidFill>
            </a:endParaRPr>
          </a:p>
          <a:p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>
                <a:solidFill>
                  <a:srgbClr val="0033CC"/>
                </a:solidFill>
              </a:rPr>
              <a:t>Assumptions </a:t>
            </a:r>
            <a:r>
              <a:rPr lang="en-US" dirty="0">
                <a:solidFill>
                  <a:srgbClr val="0033CC"/>
                </a:solidFill>
              </a:rPr>
              <a:t>(for now):</a:t>
            </a:r>
          </a:p>
          <a:p>
            <a:pPr lvl="1"/>
            <a:r>
              <a:rPr lang="en-US" sz="2600" dirty="0">
                <a:solidFill>
                  <a:srgbClr val="0033CC"/>
                </a:solidFill>
              </a:rPr>
              <a:t>assume all integers have the same number of bits</a:t>
            </a:r>
          </a:p>
          <a:p>
            <a:pPr lvl="1"/>
            <a:r>
              <a:rPr lang="en-US" sz="2600" dirty="0">
                <a:solidFill>
                  <a:srgbClr val="0033CC"/>
                </a:solidFill>
              </a:rPr>
              <a:t>ignore carry out</a:t>
            </a:r>
          </a:p>
          <a:p>
            <a:pPr lvl="1"/>
            <a:r>
              <a:rPr lang="en-US" sz="2600" dirty="0">
                <a:solidFill>
                  <a:srgbClr val="0033CC"/>
                </a:solidFill>
              </a:rPr>
              <a:t>assume that sum fits in n-bit 2’s comp. representation</a:t>
            </a:r>
          </a:p>
          <a:p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1628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</a:pPr>
            <a:r>
              <a:rPr lang="en-US" dirty="0">
                <a:latin typeface="CourierPS" pitchFamily="49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01101000	</a:t>
            </a:r>
            <a:r>
              <a:rPr lang="en-US" dirty="0"/>
              <a:t>(104)</a:t>
            </a:r>
            <a:r>
              <a:rPr lang="en-US" dirty="0">
                <a:latin typeface="Franklin Gothic Book" pitchFamily="34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11110110	</a:t>
            </a:r>
            <a:r>
              <a:rPr lang="en-US" dirty="0"/>
              <a:t>(-10)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</a:pPr>
            <a:r>
              <a:rPr lang="en-US" sz="2800" b="1" dirty="0">
                <a:latin typeface="CourierPS" pitchFamily="49" charset="0"/>
              </a:rPr>
              <a:t>	-</a:t>
            </a:r>
            <a:r>
              <a:rPr lang="en-US" sz="2800" b="1" u="sng" dirty="0">
                <a:latin typeface="CourierPS" pitchFamily="49" charset="0"/>
              </a:rPr>
              <a:t>	00010000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(16</a:t>
            </a:r>
            <a:r>
              <a:rPr lang="en-US" dirty="0">
                <a:latin typeface="CourierPS" pitchFamily="49" charset="0"/>
              </a:rPr>
              <a:t>) </a:t>
            </a:r>
            <a:r>
              <a:rPr lang="en-US">
                <a:latin typeface="CourierPS" pitchFamily="49" charset="0"/>
              </a:rPr>
              <a:t>	</a:t>
            </a:r>
            <a:r>
              <a:rPr lang="en-US" sz="2800" b="1" smtClean="0">
                <a:latin typeface="CourierPS" pitchFamily="49" charset="0"/>
              </a:rPr>
              <a:t>-</a:t>
            </a:r>
            <a:r>
              <a:rPr lang="en-US" sz="2800" b="1" u="sng" dirty="0">
                <a:latin typeface="CourierPS" pitchFamily="49" charset="0"/>
              </a:rPr>
              <a:t>	</a:t>
            </a:r>
            <a:r>
              <a:rPr lang="en-US" dirty="0">
                <a:latin typeface="CourierPS" pitchFamily="49" charset="0"/>
              </a:rPr>
              <a:t>	</a:t>
            </a:r>
            <a:r>
              <a:rPr lang="en-US" dirty="0"/>
              <a:t>(-9)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</a:pPr>
            <a:r>
              <a:rPr lang="en-US" sz="2800" b="1" dirty="0">
                <a:latin typeface="CourierPS" pitchFamily="49" charset="0"/>
              </a:rPr>
              <a:t>		01101000	</a:t>
            </a:r>
            <a:r>
              <a:rPr lang="en-US" dirty="0"/>
              <a:t>(104)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	11110110	</a:t>
            </a:r>
            <a:r>
              <a:rPr lang="en-US" dirty="0"/>
              <a:t>(-10)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</a:pPr>
            <a:r>
              <a:rPr lang="en-US" sz="2800" b="1" dirty="0">
                <a:latin typeface="CourierPS" pitchFamily="49" charset="0"/>
              </a:rPr>
              <a:t>	+</a:t>
            </a:r>
            <a:r>
              <a:rPr lang="en-US" sz="2800" b="1" u="sng" dirty="0">
                <a:latin typeface="CourierPS" pitchFamily="49" charset="0"/>
              </a:rPr>
              <a:t>	11110000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(-16)</a:t>
            </a:r>
            <a:r>
              <a:rPr lang="en-US" sz="2800" b="1" dirty="0">
                <a:latin typeface="CourierPS" pitchFamily="49" charset="0"/>
              </a:rPr>
              <a:t>	+</a:t>
            </a:r>
            <a:r>
              <a:rPr lang="en-US" sz="2800" b="1" u="sng" dirty="0">
                <a:latin typeface="CourierPS" pitchFamily="49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(9)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514600" algn="r"/>
                <a:tab pos="2679700" algn="l"/>
                <a:tab pos="3943350" algn="r"/>
                <a:tab pos="5775325" algn="r"/>
                <a:tab pos="5894388" algn="l"/>
              </a:tabLst>
            </a:pPr>
            <a:r>
              <a:rPr lang="en-US" sz="2800" b="1" dirty="0">
                <a:latin typeface="CourierPS" pitchFamily="49" charset="0"/>
              </a:rPr>
              <a:t>		01011000	</a:t>
            </a:r>
            <a:r>
              <a:rPr lang="en-US" dirty="0"/>
              <a:t>(88)</a:t>
            </a:r>
            <a:r>
              <a:rPr lang="en-US" sz="2800" b="1" dirty="0">
                <a:latin typeface="CourierPS" pitchFamily="49" charset="0"/>
              </a:rPr>
              <a:t>			</a:t>
            </a:r>
            <a:r>
              <a:rPr lang="en-US" dirty="0"/>
              <a:t>(-1)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600200" y="3827463"/>
            <a:ext cx="57431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/>
              <a:t>Assuming 8-bit 2’s complement </a:t>
            </a:r>
            <a:r>
              <a:rPr lang="en-US" sz="2400" i="1" dirty="0" smtClean="0"/>
              <a:t>numbers</a:t>
            </a:r>
            <a:endParaRPr lang="en-US" sz="2400" i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E67EB-93C5-4D69-BE85-CA97F462D862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229600" cy="563562"/>
          </a:xfrm>
        </p:spPr>
        <p:txBody>
          <a:bodyPr/>
          <a:lstStyle/>
          <a:p>
            <a:r>
              <a:rPr lang="en-US" b="1" dirty="0"/>
              <a:t>Sign Extension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1168" y="914400"/>
            <a:ext cx="8714232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To add two numbers, we must represent </a:t>
            </a:r>
            <a:r>
              <a:rPr lang="en-US" dirty="0" smtClean="0">
                <a:solidFill>
                  <a:srgbClr val="0033CC"/>
                </a:solidFill>
              </a:rPr>
              <a:t>them with </a:t>
            </a:r>
            <a:r>
              <a:rPr lang="en-US" dirty="0">
                <a:solidFill>
                  <a:srgbClr val="0033CC"/>
                </a:solidFill>
              </a:rPr>
              <a:t>the same number of </a:t>
            </a:r>
            <a:r>
              <a:rPr lang="en-US" dirty="0" smtClean="0">
                <a:solidFill>
                  <a:srgbClr val="0033CC"/>
                </a:solidFill>
              </a:rPr>
              <a:t>bits</a:t>
            </a:r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If we just pad with zeroes on the left:</a:t>
            </a:r>
          </a:p>
          <a:p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>
                <a:solidFill>
                  <a:srgbClr val="0033CC"/>
                </a:solidFill>
              </a:rPr>
              <a:t>Instead</a:t>
            </a:r>
            <a:r>
              <a:rPr lang="en-US" dirty="0">
                <a:solidFill>
                  <a:srgbClr val="0033CC"/>
                </a:solidFill>
              </a:rPr>
              <a:t>, replicate the </a:t>
            </a:r>
            <a:r>
              <a:rPr lang="en-US" dirty="0" smtClean="0">
                <a:solidFill>
                  <a:srgbClr val="0033CC"/>
                </a:solidFill>
              </a:rPr>
              <a:t>Most Significant Bit (MSB) -- sign </a:t>
            </a:r>
            <a:r>
              <a:rPr lang="en-US" dirty="0">
                <a:solidFill>
                  <a:srgbClr val="0033CC"/>
                </a:solidFill>
              </a:rPr>
              <a:t>bit:</a:t>
            </a:r>
          </a:p>
          <a:p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275907" y="2667000"/>
            <a:ext cx="6111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863600" algn="l"/>
                <a:tab pos="2173288" algn="l"/>
                <a:tab pos="3824288" algn="l"/>
              </a:tabLst>
            </a:pPr>
            <a:r>
              <a:rPr lang="en-US" b="1" u="sng" dirty="0"/>
              <a:t>4-bit</a:t>
            </a:r>
            <a:r>
              <a:rPr lang="en-US" sz="1800" b="1" dirty="0">
                <a:latin typeface="Franklin Gothic Book" pitchFamily="34" charset="0"/>
              </a:rPr>
              <a:t>		</a:t>
            </a:r>
            <a:r>
              <a:rPr lang="en-US" b="1" u="sng" dirty="0"/>
              <a:t>8-bit</a:t>
            </a:r>
            <a:endParaRPr lang="en-US" b="1" u="sng" dirty="0">
              <a:latin typeface="Franklin Gothic Book" pitchFamily="34" charset="0"/>
            </a:endParaRPr>
          </a:p>
          <a:p>
            <a:pPr algn="l">
              <a:tabLst>
                <a:tab pos="863600" algn="l"/>
                <a:tab pos="2173288" algn="l"/>
                <a:tab pos="3824288" algn="l"/>
              </a:tabLst>
            </a:pPr>
            <a:r>
              <a:rPr lang="en-US" b="1" dirty="0">
                <a:latin typeface="CourierPS" pitchFamily="49" charset="0"/>
              </a:rPr>
              <a:t>0100	</a:t>
            </a:r>
            <a:r>
              <a:rPr lang="en-US" sz="2000" dirty="0"/>
              <a:t>(4)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b="1" dirty="0">
                <a:latin typeface="CourierPS" pitchFamily="49" charset="0"/>
              </a:rPr>
              <a:t>00000100	</a:t>
            </a:r>
            <a:r>
              <a:rPr lang="en-US" sz="2000" dirty="0"/>
              <a:t>(still 4)</a:t>
            </a:r>
            <a:endParaRPr lang="en-US" sz="2000" dirty="0">
              <a:latin typeface="Franklin Gothic Book" pitchFamily="34" charset="0"/>
            </a:endParaRPr>
          </a:p>
          <a:p>
            <a:pPr algn="l">
              <a:tabLst>
                <a:tab pos="863600" algn="l"/>
                <a:tab pos="2173288" algn="l"/>
                <a:tab pos="3824288" algn="l"/>
              </a:tabLst>
            </a:pPr>
            <a:r>
              <a:rPr lang="en-US" b="1" dirty="0">
                <a:latin typeface="CourierPS" pitchFamily="49" charset="0"/>
              </a:rPr>
              <a:t>1100	</a:t>
            </a:r>
            <a:r>
              <a:rPr lang="en-US" sz="2000" dirty="0"/>
              <a:t>(-4)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b="1" dirty="0">
                <a:latin typeface="CourierPS" pitchFamily="49" charset="0"/>
              </a:rPr>
              <a:t>00001100	</a:t>
            </a:r>
            <a:r>
              <a:rPr lang="en-US" sz="2000" dirty="0">
                <a:latin typeface="Franklin Gothic Book" pitchFamily="34" charset="0"/>
              </a:rPr>
              <a:t>(</a:t>
            </a:r>
            <a:r>
              <a:rPr lang="en-US" sz="2000" dirty="0"/>
              <a:t>12, not -4)</a:t>
            </a:r>
            <a:endParaRPr lang="en-US" sz="2000" b="1" dirty="0">
              <a:latin typeface="CourierPS" pitchFamily="49" charset="0"/>
            </a:endParaRP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295400" y="5105400"/>
            <a:ext cx="6111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863600" algn="l"/>
                <a:tab pos="2173288" algn="l"/>
                <a:tab pos="3824288" algn="l"/>
              </a:tabLst>
            </a:pPr>
            <a:r>
              <a:rPr lang="en-US" b="1" u="sng" dirty="0"/>
              <a:t>4-bit</a:t>
            </a:r>
            <a:r>
              <a:rPr lang="en-US" sz="1800" b="1" dirty="0">
                <a:latin typeface="Franklin Gothic Book" pitchFamily="34" charset="0"/>
              </a:rPr>
              <a:t>		</a:t>
            </a:r>
            <a:r>
              <a:rPr lang="en-US" b="1" u="sng" dirty="0"/>
              <a:t>8-bit</a:t>
            </a:r>
            <a:endParaRPr lang="en-US" b="1" u="sng" dirty="0">
              <a:latin typeface="Franklin Gothic Book" pitchFamily="34" charset="0"/>
            </a:endParaRPr>
          </a:p>
          <a:p>
            <a:pPr algn="l">
              <a:tabLst>
                <a:tab pos="863600" algn="l"/>
                <a:tab pos="2173288" algn="l"/>
                <a:tab pos="3824288" algn="l"/>
              </a:tabLst>
            </a:pPr>
            <a:r>
              <a:rPr lang="en-US" b="1" dirty="0">
                <a:latin typeface="CourierPS" pitchFamily="49" charset="0"/>
              </a:rPr>
              <a:t>0100	</a:t>
            </a:r>
            <a:r>
              <a:rPr lang="en-US" sz="2000" dirty="0"/>
              <a:t>(4)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b="1" dirty="0">
                <a:latin typeface="CourierPS" pitchFamily="49" charset="0"/>
              </a:rPr>
              <a:t>00000100	</a:t>
            </a:r>
            <a:r>
              <a:rPr lang="en-US" sz="2000" dirty="0"/>
              <a:t>(still 4)</a:t>
            </a:r>
            <a:endParaRPr lang="en-US" sz="2000" dirty="0">
              <a:latin typeface="Franklin Gothic Book" pitchFamily="34" charset="0"/>
            </a:endParaRPr>
          </a:p>
          <a:p>
            <a:pPr algn="l">
              <a:tabLst>
                <a:tab pos="863600" algn="l"/>
                <a:tab pos="2173288" algn="l"/>
                <a:tab pos="3824288" algn="l"/>
              </a:tabLst>
            </a:pPr>
            <a:r>
              <a:rPr lang="en-US" b="1" dirty="0">
                <a:latin typeface="CourierPS" pitchFamily="49" charset="0"/>
              </a:rPr>
              <a:t>1100	</a:t>
            </a:r>
            <a:r>
              <a:rPr lang="en-US" sz="2000" dirty="0"/>
              <a:t>(-4)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b="1" dirty="0">
                <a:latin typeface="CourierPS" pitchFamily="49" charset="0"/>
              </a:rPr>
              <a:t>11111100	</a:t>
            </a:r>
            <a:r>
              <a:rPr lang="en-US" sz="2000" dirty="0"/>
              <a:t>(still -4)</a:t>
            </a:r>
            <a:endParaRPr lang="en-US" sz="2000" b="1" dirty="0">
              <a:latin typeface="CourierPS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07DC9-6FB2-4E71-A066-A54063C3DE3D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609600"/>
          </a:xfrm>
        </p:spPr>
        <p:txBody>
          <a:bodyPr/>
          <a:lstStyle/>
          <a:p>
            <a:r>
              <a:rPr lang="en-US" b="1" dirty="0"/>
              <a:t>Overflow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534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If operands are too big, then sum cannot be represented as an </a:t>
            </a:r>
            <a:r>
              <a:rPr lang="en-US" i="1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-bit 2’s comp </a:t>
            </a:r>
            <a:r>
              <a:rPr lang="en-US" dirty="0" smtClean="0">
                <a:solidFill>
                  <a:srgbClr val="0033CC"/>
                </a:solidFill>
              </a:rPr>
              <a:t>number</a:t>
            </a:r>
            <a:endParaRPr lang="en-US" dirty="0">
              <a:solidFill>
                <a:srgbClr val="0033CC"/>
              </a:solidFill>
            </a:endParaRPr>
          </a:p>
          <a:p>
            <a:endParaRPr lang="en-US" dirty="0">
              <a:solidFill>
                <a:srgbClr val="0033CC"/>
              </a:solidFill>
            </a:endParaRPr>
          </a:p>
          <a:p>
            <a:endParaRPr lang="en-US" dirty="0">
              <a:solidFill>
                <a:srgbClr val="0033CC"/>
              </a:solidFill>
            </a:endParaRPr>
          </a:p>
          <a:p>
            <a:endParaRPr lang="en-US" dirty="0">
              <a:solidFill>
                <a:srgbClr val="0033CC"/>
              </a:solidFill>
            </a:endParaRPr>
          </a:p>
          <a:p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We have overflow if: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signs of both operands are the same, and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sign of sum is </a:t>
            </a:r>
            <a:r>
              <a:rPr lang="en-US" dirty="0" smtClean="0">
                <a:solidFill>
                  <a:srgbClr val="0033CC"/>
                </a:solidFill>
              </a:rPr>
              <a:t>different</a:t>
            </a:r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Another test -- easy for hardware: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carry into MS bit does not equal carry out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77913" y="2154238"/>
            <a:ext cx="7162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dirty="0">
                <a:latin typeface="CourierPS" pitchFamily="49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01000	</a:t>
            </a:r>
            <a:r>
              <a:rPr lang="en-US" dirty="0"/>
              <a:t>(8)</a:t>
            </a:r>
            <a:r>
              <a:rPr lang="en-US" dirty="0">
                <a:latin typeface="Franklin Gothic Book" pitchFamily="34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11000	</a:t>
            </a:r>
            <a:r>
              <a:rPr lang="en-US" dirty="0"/>
              <a:t>(-8)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sz="2800" b="1" dirty="0">
                <a:latin typeface="CourierPS" pitchFamily="49" charset="0"/>
              </a:rPr>
              <a:t>	+</a:t>
            </a:r>
            <a:r>
              <a:rPr lang="en-US" sz="2800" b="1" u="sng" dirty="0">
                <a:latin typeface="CourierPS" pitchFamily="49" charset="0"/>
              </a:rPr>
              <a:t>	01001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(9)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+</a:t>
            </a:r>
            <a:r>
              <a:rPr lang="en-US" sz="2800" b="1" u="sng" dirty="0">
                <a:latin typeface="CourierPS" pitchFamily="49" charset="0"/>
              </a:rPr>
              <a:t>	10111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(-9)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sz="2800" b="1" dirty="0">
                <a:latin typeface="CourierPS" pitchFamily="49" charset="0"/>
              </a:rPr>
              <a:t>		10001	</a:t>
            </a:r>
            <a:r>
              <a:rPr lang="en-US" dirty="0"/>
              <a:t>(-15)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	01111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dirty="0"/>
              <a:t>(+15)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2DFA6-4C1E-4EEF-AF5D-CACE8B2CF8EB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0240" y="175261"/>
            <a:ext cx="8229600" cy="563562"/>
          </a:xfrm>
        </p:spPr>
        <p:txBody>
          <a:bodyPr/>
          <a:lstStyle/>
          <a:p>
            <a:r>
              <a:rPr lang="en-US" b="1" dirty="0"/>
              <a:t>Logical Operations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4525963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Operations on logical TRUE or FALSE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two states -- takes one bit to represent: TRUE=1, FALSE=0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View </a:t>
            </a:r>
            <a:r>
              <a:rPr lang="en-US" i="1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-bit number as a collection of </a:t>
            </a:r>
            <a:r>
              <a:rPr lang="en-US" i="1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logical values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operation applied to each bit independently</a:t>
            </a:r>
          </a:p>
        </p:txBody>
      </p:sp>
      <p:graphicFrame>
        <p:nvGraphicFramePr>
          <p:cNvPr id="1269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38319"/>
              </p:ext>
            </p:extLst>
          </p:nvPr>
        </p:nvGraphicFramePr>
        <p:xfrm>
          <a:off x="762000" y="4114800"/>
          <a:ext cx="2514600" cy="2066544"/>
        </p:xfrm>
        <a:graphic>
          <a:graphicData uri="http://schemas.openxmlformats.org/drawingml/2006/table">
            <a:tbl>
              <a:tblPr/>
              <a:tblGrid>
                <a:gridCol w="460375"/>
                <a:gridCol w="461963"/>
                <a:gridCol w="1592262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Franklin Gothic Demi" pitchFamily="34" charset="0"/>
                        </a:rPr>
                        <a:t>AND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B</a:t>
                      </a:r>
                      <a:endParaRPr kumimoji="0" 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01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64709"/>
              </p:ext>
            </p:extLst>
          </p:nvPr>
        </p:nvGraphicFramePr>
        <p:xfrm>
          <a:off x="3810000" y="4114800"/>
          <a:ext cx="2286000" cy="2066544"/>
        </p:xfrm>
        <a:graphic>
          <a:graphicData uri="http://schemas.openxmlformats.org/drawingml/2006/table">
            <a:tbl>
              <a:tblPr/>
              <a:tblGrid>
                <a:gridCol w="465138"/>
                <a:gridCol w="466725"/>
                <a:gridCol w="1354137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Franklin Gothic Demi" pitchFamily="34" charset="0"/>
                        </a:rPr>
                        <a:t>OR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B</a:t>
                      </a:r>
                      <a:endParaRPr kumimoji="0" 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0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32742"/>
              </p:ext>
            </p:extLst>
          </p:nvPr>
        </p:nvGraphicFramePr>
        <p:xfrm>
          <a:off x="6858000" y="4166086"/>
          <a:ext cx="1676400" cy="1261872"/>
        </p:xfrm>
        <a:graphic>
          <a:graphicData uri="http://schemas.openxmlformats.org/drawingml/2006/table">
            <a:tbl>
              <a:tblPr/>
              <a:tblGrid>
                <a:gridCol w="419100"/>
                <a:gridCol w="1257300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Franklin Gothic Demi" pitchFamily="34" charset="0"/>
                        </a:rPr>
                        <a:t>NOT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A</a:t>
                      </a:r>
                      <a:endParaRPr kumimoji="0" lang="en-US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71011-FA86-4733-A8E1-B5B386E6BDC8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b="1" dirty="0"/>
              <a:t>Examples of Logical Operations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8392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useful for clearing bits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AND with zero = 0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AND with one = no change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useful for setting bits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OR with zero = no change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OR with one = 1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NOT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unary operation -- one argument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flips every bit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678672" y="1316481"/>
            <a:ext cx="3429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2679700" algn="r"/>
              </a:tabLst>
            </a:pPr>
            <a:r>
              <a:rPr lang="en-US" dirty="0">
                <a:latin typeface="Franklin Gothic Book" pitchFamily="34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11000101	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679700" algn="r"/>
              </a:tabLst>
            </a:pP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AND</a:t>
            </a:r>
            <a:r>
              <a:rPr lang="en-US" sz="2800" b="1" u="sng" dirty="0">
                <a:latin typeface="CourierPS" pitchFamily="49" charset="0"/>
              </a:rPr>
              <a:t>	00001111</a:t>
            </a:r>
            <a:r>
              <a:rPr lang="en-US" sz="2800" b="1" dirty="0">
                <a:latin typeface="CourierPS" pitchFamily="49" charset="0"/>
              </a:rPr>
              <a:t>	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679700" algn="r"/>
              </a:tabLst>
            </a:pPr>
            <a:r>
              <a:rPr lang="en-US" sz="2800" b="1" dirty="0">
                <a:latin typeface="CourierPS" pitchFamily="49" charset="0"/>
              </a:rPr>
              <a:t>		00000101</a:t>
            </a:r>
            <a:r>
              <a:rPr lang="en-US" dirty="0">
                <a:latin typeface="Franklin Gothic Book" pitchFamily="34" charset="0"/>
              </a:rPr>
              <a:t>	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5678672" y="3202305"/>
            <a:ext cx="3429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2679700" algn="r"/>
              </a:tabLst>
            </a:pPr>
            <a:r>
              <a:rPr lang="en-US" dirty="0">
                <a:latin typeface="Franklin Gothic Book" pitchFamily="34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11000101	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679700" algn="r"/>
              </a:tabLst>
            </a:pP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OR</a:t>
            </a:r>
            <a:r>
              <a:rPr lang="en-US" sz="2800" b="1" u="sng" dirty="0">
                <a:latin typeface="CourierPS" pitchFamily="49" charset="0"/>
              </a:rPr>
              <a:t>	00001111</a:t>
            </a:r>
            <a:r>
              <a:rPr lang="en-US" sz="2800" b="1" dirty="0">
                <a:latin typeface="CourierPS" pitchFamily="49" charset="0"/>
              </a:rPr>
              <a:t>	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679700" algn="r"/>
              </a:tabLst>
            </a:pPr>
            <a:r>
              <a:rPr lang="en-US" sz="2800" b="1" dirty="0">
                <a:latin typeface="CourierPS" pitchFamily="49" charset="0"/>
              </a:rPr>
              <a:t>		11001111</a:t>
            </a:r>
            <a:r>
              <a:rPr lang="en-US" dirty="0">
                <a:latin typeface="Franklin Gothic Book" pitchFamily="34" charset="0"/>
              </a:rPr>
              <a:t>	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678672" y="5026025"/>
            <a:ext cx="2971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2679700" algn="r"/>
              </a:tabLst>
            </a:pPr>
            <a:r>
              <a:rPr lang="en-US" dirty="0">
                <a:latin typeface="Franklin Gothic Book" pitchFamily="34" charset="0"/>
              </a:rPr>
              <a:t>	</a:t>
            </a:r>
            <a:r>
              <a:rPr lang="en-US" dirty="0"/>
              <a:t>NOT</a:t>
            </a:r>
            <a:r>
              <a:rPr lang="en-US" u="sng" dirty="0">
                <a:latin typeface="Franklin Gothic Book" pitchFamily="34" charset="0"/>
              </a:rPr>
              <a:t>	</a:t>
            </a:r>
            <a:r>
              <a:rPr lang="en-US" sz="2800" b="1" u="sng" dirty="0">
                <a:latin typeface="CourierPS" pitchFamily="49" charset="0"/>
              </a:rPr>
              <a:t>11000101</a:t>
            </a:r>
            <a:r>
              <a:rPr lang="en-US" sz="2800" b="1" dirty="0">
                <a:latin typeface="CourierPS" pitchFamily="49" charset="0"/>
              </a:rPr>
              <a:t>	</a:t>
            </a:r>
            <a:endParaRPr lang="en-US" dirty="0">
              <a:latin typeface="Franklin Gothic Book" pitchFamily="34" charset="0"/>
            </a:endParaRPr>
          </a:p>
          <a:p>
            <a:pPr algn="l">
              <a:tabLst>
                <a:tab pos="565150" algn="r"/>
                <a:tab pos="2679700" algn="r"/>
              </a:tabLst>
            </a:pPr>
            <a:r>
              <a:rPr lang="en-US" sz="2800" b="1" dirty="0">
                <a:latin typeface="CourierPS" pitchFamily="49" charset="0"/>
              </a:rPr>
              <a:t>		00111010</a:t>
            </a:r>
            <a:r>
              <a:rPr lang="en-US" dirty="0">
                <a:latin typeface="Franklin Gothic Book" pitchFamily="34" charset="0"/>
              </a:rPr>
              <a:t>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29667-E3B7-4300-BF44-62F932B0C9C9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" y="152400"/>
            <a:ext cx="8229600" cy="563562"/>
          </a:xfrm>
        </p:spPr>
        <p:txBody>
          <a:bodyPr/>
          <a:lstStyle/>
          <a:p>
            <a:r>
              <a:rPr lang="en-US" b="1" dirty="0"/>
              <a:t>Text: ASCII Characters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801307"/>
            <a:ext cx="8991600" cy="1408494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33CC"/>
                </a:solidFill>
              </a:rPr>
              <a:t>American Standard Code for Information </a:t>
            </a:r>
            <a:r>
              <a:rPr lang="en-US" sz="2600" dirty="0" smtClean="0">
                <a:solidFill>
                  <a:srgbClr val="0033CC"/>
                </a:solidFill>
              </a:rPr>
              <a:t>Interchange-ASCII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Maps </a:t>
            </a:r>
            <a:r>
              <a:rPr lang="en-US" sz="2400" dirty="0">
                <a:solidFill>
                  <a:srgbClr val="0033CC"/>
                </a:solidFill>
              </a:rPr>
              <a:t>128 characters to 7-bit code.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both printable and non-printable (ESC, DEL, …) characters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58309"/>
              </p:ext>
            </p:extLst>
          </p:nvPr>
        </p:nvGraphicFramePr>
        <p:xfrm>
          <a:off x="228600" y="2209800"/>
          <a:ext cx="8686800" cy="4064000"/>
        </p:xfrm>
        <a:graphic>
          <a:graphicData uri="http://schemas.openxmlformats.org/drawingml/2006/table">
            <a:tbl>
              <a:tblPr/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00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nul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dle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sp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0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@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`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01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soh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dc1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!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1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A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a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02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stx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dc2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"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2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03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etx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dc3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#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3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04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eot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dc4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$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4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D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d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05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enq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nak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%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5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U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u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06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ack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syn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&amp;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6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F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V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f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v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07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bel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etb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'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7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G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W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g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w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08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bs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can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(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8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09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ht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em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)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9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Y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y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0a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nl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sub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*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: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J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Z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j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z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0b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vt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esc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+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[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{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0c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np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fs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,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&lt;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\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|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0d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cr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gs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-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=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]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}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0e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so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rs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.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&gt;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^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~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0f</a:t>
                      </a:r>
                    </a:p>
                  </a:txBody>
                  <a:tcPr marL="0" marR="0" marT="0" marB="0" anchor="b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si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1f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us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2f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/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3f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?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4f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5f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_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6f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</a:rPr>
                        <a:t>7f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</a:rPr>
                        <a:t>del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8E222-42B8-40FB-BB91-1186F70470EB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95C37-CEA9-4F6F-9F73-E2C9EFDA32A0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68275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kern="0" dirty="0" smtClean="0"/>
              <a:t>C-Data Types</a:t>
            </a:r>
            <a:endParaRPr lang="en-US" b="1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914400"/>
            <a:ext cx="899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0033CC"/>
                </a:solidFill>
              </a:rPr>
              <a:t>Sizes of C-Data types depend on architecture and compiler (options), E.g. 32bit processor:</a:t>
            </a:r>
          </a:p>
          <a:p>
            <a:endParaRPr lang="en-US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r>
              <a:rPr lang="en-US" sz="3000" dirty="0">
                <a:solidFill>
                  <a:srgbClr val="0033CC"/>
                </a:solidFill>
              </a:rPr>
              <a:t>Size definitions </a:t>
            </a:r>
          </a:p>
          <a:p>
            <a:pPr marL="742950" lvl="2" indent="-342900"/>
            <a:r>
              <a:rPr lang="en-US" dirty="0">
                <a:solidFill>
                  <a:srgbClr val="0033CC"/>
                </a:solidFill>
              </a:rPr>
              <a:t>b: Bit     (e.g. 1kb  = 1024 * 1 bit = 1024bits)</a:t>
            </a:r>
          </a:p>
          <a:p>
            <a:pPr marL="742950" lvl="2" indent="-342900"/>
            <a:r>
              <a:rPr lang="en-US" dirty="0">
                <a:solidFill>
                  <a:srgbClr val="0033CC"/>
                </a:solidFill>
              </a:rPr>
              <a:t>B: Byte (e.g. 3MB  = 1024*1024 * 3byte = 3,145,728 </a:t>
            </a:r>
            <a:r>
              <a:rPr lang="en-US" dirty="0" smtClean="0">
                <a:solidFill>
                  <a:srgbClr val="0033CC"/>
                </a:solidFill>
              </a:rPr>
              <a:t>bytes 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rgbClr val="0033CC"/>
                </a:solidFill>
              </a:rPr>
              <a:t>						        = 25,165,824 bits)</a:t>
            </a:r>
            <a:endParaRPr lang="en-US" dirty="0">
              <a:solidFill>
                <a:srgbClr val="0033CC"/>
              </a:solidFill>
            </a:endParaRPr>
          </a:p>
          <a:p>
            <a:pPr marL="742950" lvl="2" indent="-342900"/>
            <a:r>
              <a:rPr lang="en-US" dirty="0">
                <a:solidFill>
                  <a:srgbClr val="0033CC"/>
                </a:solidFill>
              </a:rPr>
              <a:t>Nibble = 4 bits. </a:t>
            </a:r>
          </a:p>
          <a:p>
            <a:endParaRPr lang="en-US" kern="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94717"/>
              </p:ext>
            </p:extLst>
          </p:nvPr>
        </p:nvGraphicFramePr>
        <p:xfrm>
          <a:off x="762000" y="2057400"/>
          <a:ext cx="7470647" cy="164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62"/>
                <a:gridCol w="1561337"/>
                <a:gridCol w="186764"/>
                <a:gridCol w="1732540"/>
                <a:gridCol w="2122344"/>
              </a:tblGrid>
              <a:tr h="5824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Size [Bytes]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Size [Bytes]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</a:tr>
              <a:tr h="3325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signed char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unsigned short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</a:tr>
              <a:tr h="345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unsigned char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signed </a:t>
                      </a:r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</a:tr>
              <a:tr h="3325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signed short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unsigned </a:t>
                      </a:r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80682" marR="80682" marT="40341" marB="403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56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95C37-CEA9-4F6F-9F73-E2C9EFDA32A0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321" y="122080"/>
            <a:ext cx="8229600" cy="6262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kern="0" dirty="0" smtClean="0"/>
              <a:t>Summary</a:t>
            </a:r>
            <a:endParaRPr lang="en-US" b="1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0033CC"/>
                </a:solidFill>
              </a:rPr>
              <a:t>Computers operate in binary</a:t>
            </a:r>
          </a:p>
          <a:p>
            <a:pPr lvl="1"/>
            <a:r>
              <a:rPr lang="en-US" sz="3200" dirty="0">
                <a:solidFill>
                  <a:srgbClr val="0033CC"/>
                </a:solidFill>
              </a:rPr>
              <a:t>Conversion from / to binary</a:t>
            </a:r>
          </a:p>
          <a:p>
            <a:r>
              <a:rPr lang="en-US" dirty="0">
                <a:solidFill>
                  <a:srgbClr val="0033CC"/>
                </a:solidFill>
              </a:rPr>
              <a:t>Negative number representation</a:t>
            </a:r>
          </a:p>
          <a:p>
            <a:pPr lvl="1"/>
            <a:r>
              <a:rPr lang="en-US" sz="3200" dirty="0">
                <a:solidFill>
                  <a:srgbClr val="0033CC"/>
                </a:solidFill>
              </a:rPr>
              <a:t>Two’s complement</a:t>
            </a:r>
          </a:p>
          <a:p>
            <a:r>
              <a:rPr lang="en-US" dirty="0">
                <a:solidFill>
                  <a:srgbClr val="0033CC"/>
                </a:solidFill>
              </a:rPr>
              <a:t>Arithmetic and logical operations</a:t>
            </a:r>
          </a:p>
          <a:p>
            <a:r>
              <a:rPr lang="en-US" dirty="0">
                <a:solidFill>
                  <a:srgbClr val="0033CC"/>
                </a:solidFill>
              </a:rPr>
              <a:t>Hexa-decimal representation (convenient for user)</a:t>
            </a:r>
          </a:p>
          <a:p>
            <a:r>
              <a:rPr lang="en-US" dirty="0">
                <a:solidFill>
                  <a:srgbClr val="0033CC"/>
                </a:solidFill>
              </a:rPr>
              <a:t>ASCII character representation</a:t>
            </a:r>
          </a:p>
          <a:p>
            <a:r>
              <a:rPr lang="en-US" dirty="0">
                <a:solidFill>
                  <a:srgbClr val="0033CC"/>
                </a:solidFill>
              </a:rPr>
              <a:t>C-Data types</a:t>
            </a:r>
          </a:p>
        </p:txBody>
      </p:sp>
    </p:spTree>
    <p:extLst>
      <p:ext uri="{BB962C8B-B14F-4D97-AF65-F5344CB8AC3E}">
        <p14:creationId xmlns:p14="http://schemas.microsoft.com/office/powerpoint/2010/main" val="2195156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BA444-E805-4304-948F-D71FD0918F4C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Computer is a binary digital </a:t>
            </a:r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581400"/>
            <a:ext cx="8288338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Basic unit of information is the </a:t>
            </a:r>
            <a:r>
              <a:rPr lang="en-US" i="1" dirty="0">
                <a:solidFill>
                  <a:srgbClr val="0033CC"/>
                </a:solidFill>
              </a:rPr>
              <a:t>binary digit</a:t>
            </a:r>
            <a:r>
              <a:rPr lang="en-US" dirty="0">
                <a:solidFill>
                  <a:srgbClr val="0033CC"/>
                </a:solidFill>
              </a:rPr>
              <a:t>, or </a:t>
            </a:r>
            <a:r>
              <a:rPr lang="en-US" i="1" dirty="0" smtClean="0">
                <a:solidFill>
                  <a:srgbClr val="0033CC"/>
                </a:solidFill>
              </a:rPr>
              <a:t>bit</a:t>
            </a:r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33CC"/>
                </a:solidFill>
              </a:rPr>
              <a:t>Values with more than two states require multiple </a:t>
            </a:r>
            <a:r>
              <a:rPr lang="en-US" dirty="0" smtClean="0">
                <a:solidFill>
                  <a:srgbClr val="0033CC"/>
                </a:solidFill>
              </a:rPr>
              <a:t>bits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>
                <a:solidFill>
                  <a:srgbClr val="0033CC"/>
                </a:solidFill>
              </a:rPr>
              <a:t>A collection of </a:t>
            </a:r>
            <a:r>
              <a:rPr lang="en-US" dirty="0">
                <a:solidFill>
                  <a:srgbClr val="CE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>
                <a:solidFill>
                  <a:srgbClr val="0033CC"/>
                </a:solidFill>
              </a:rPr>
              <a:t>bits has </a:t>
            </a:r>
            <a:r>
              <a:rPr lang="en-US" dirty="0">
                <a:solidFill>
                  <a:srgbClr val="CE0000"/>
                </a:solidFill>
              </a:rPr>
              <a:t>four</a:t>
            </a:r>
            <a:r>
              <a:rPr lang="en-US" dirty="0"/>
              <a:t> </a:t>
            </a:r>
            <a:r>
              <a:rPr lang="en-US" dirty="0">
                <a:solidFill>
                  <a:srgbClr val="0033CC"/>
                </a:solidFill>
              </a:rPr>
              <a:t>possible states: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E0000"/>
                </a:solidFill>
              </a:rPr>
              <a:t>00, 01, 10, 11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</a:rPr>
              <a:t>A collection of </a:t>
            </a:r>
            <a:r>
              <a:rPr lang="en-US" dirty="0">
                <a:solidFill>
                  <a:srgbClr val="CE0000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rgbClr val="0033CC"/>
                </a:solidFill>
              </a:rPr>
              <a:t>bits has </a:t>
            </a:r>
            <a:r>
              <a:rPr lang="en-US" dirty="0">
                <a:solidFill>
                  <a:srgbClr val="CE0000"/>
                </a:solidFill>
              </a:rPr>
              <a:t>eight</a:t>
            </a:r>
            <a:r>
              <a:rPr lang="en-US" dirty="0"/>
              <a:t> </a:t>
            </a:r>
            <a:r>
              <a:rPr lang="en-US" dirty="0">
                <a:solidFill>
                  <a:srgbClr val="0033CC"/>
                </a:solidFill>
              </a:rPr>
              <a:t>possible states: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E0000"/>
                </a:solidFill>
              </a:rPr>
              <a:t>000, 001, 010, 011, 100, 101, 110, 111</a:t>
            </a:r>
          </a:p>
          <a:p>
            <a:pPr lvl="1">
              <a:lnSpc>
                <a:spcPct val="110000"/>
              </a:lnSpc>
            </a:pPr>
            <a:r>
              <a:rPr lang="en-US" i="1" u="sng" dirty="0">
                <a:solidFill>
                  <a:srgbClr val="0033CC"/>
                </a:solidFill>
              </a:rPr>
              <a:t>A collection of </a:t>
            </a:r>
            <a:r>
              <a:rPr lang="en-US" i="1" u="sng" dirty="0">
                <a:solidFill>
                  <a:srgbClr val="CE0000"/>
                </a:solidFill>
              </a:rPr>
              <a:t>n</a:t>
            </a:r>
            <a:r>
              <a:rPr lang="en-US" i="1" u="sng" dirty="0"/>
              <a:t> </a:t>
            </a:r>
            <a:r>
              <a:rPr lang="en-US" i="1" u="sng" dirty="0">
                <a:solidFill>
                  <a:srgbClr val="0033CC"/>
                </a:solidFill>
              </a:rPr>
              <a:t>bits has </a:t>
            </a:r>
            <a:r>
              <a:rPr lang="en-US" i="1" u="sng" dirty="0">
                <a:solidFill>
                  <a:srgbClr val="CE0000"/>
                </a:solidFill>
              </a:rPr>
              <a:t>2</a:t>
            </a:r>
            <a:r>
              <a:rPr lang="en-US" i="1" u="sng" baseline="30000" dirty="0">
                <a:solidFill>
                  <a:srgbClr val="CE0000"/>
                </a:solidFill>
              </a:rPr>
              <a:t>n</a:t>
            </a:r>
            <a:r>
              <a:rPr lang="en-US" i="1" u="sng" dirty="0"/>
              <a:t> </a:t>
            </a:r>
            <a:r>
              <a:rPr lang="en-US" i="1" u="sng" dirty="0">
                <a:solidFill>
                  <a:srgbClr val="0033CC"/>
                </a:solidFill>
              </a:rPr>
              <a:t>possible </a:t>
            </a:r>
            <a:r>
              <a:rPr lang="en-US" i="1" u="sng" dirty="0" smtClean="0">
                <a:solidFill>
                  <a:srgbClr val="0033CC"/>
                </a:solidFill>
              </a:rPr>
              <a:t>states</a:t>
            </a:r>
            <a:endParaRPr lang="en-US" i="1" u="sng" dirty="0">
              <a:solidFill>
                <a:srgbClr val="0033CC"/>
              </a:solidFill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89463" y="1219200"/>
            <a:ext cx="30376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b="1" dirty="0">
                <a:solidFill>
                  <a:srgbClr val="0033CC"/>
                </a:solidFill>
              </a:rPr>
              <a:t>Binary (base two) system:</a:t>
            </a:r>
          </a:p>
          <a:p>
            <a:pPr marL="461963" lvl="1" indent="-238125" algn="l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CC"/>
                </a:solidFill>
              </a:rPr>
              <a:t>has two states: 0 and 1</a:t>
            </a:r>
          </a:p>
          <a:p>
            <a:pPr algn="l"/>
            <a:endParaRPr lang="en-US" dirty="0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28600" y="1219200"/>
            <a:ext cx="32553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b="1" dirty="0">
                <a:solidFill>
                  <a:srgbClr val="0033CC"/>
                </a:solidFill>
              </a:rPr>
              <a:t>Digital system:</a:t>
            </a:r>
          </a:p>
          <a:p>
            <a:pPr marL="461963" lvl="1" indent="-238125" algn="l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33CC"/>
                </a:solidFill>
              </a:rPr>
              <a:t>finite number of symbols</a:t>
            </a:r>
          </a:p>
          <a:p>
            <a:pPr algn="l"/>
            <a:endParaRPr lang="en-US" dirty="0"/>
          </a:p>
        </p:txBody>
      </p:sp>
      <p:pic>
        <p:nvPicPr>
          <p:cNvPr id="36873" name="Picture 9" descr="C:\Documents and Settings\Greg Byrd\My Documents\ece206\mh-slides\ch02\ch02-digit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0"/>
            <a:ext cx="8662988" cy="974725"/>
          </a:xfrm>
          <a:prstGeom prst="rect">
            <a:avLst/>
          </a:prstGeom>
          <a:noFill/>
        </p:spPr>
      </p:pic>
      <p:pic>
        <p:nvPicPr>
          <p:cNvPr id="9" name="Picture 2" descr="http://static.tvtropes.org/pmwiki/pub/images/ones-zeros2_29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0775" y="5067300"/>
            <a:ext cx="1828800" cy="120091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63562"/>
          </a:xfrm>
        </p:spPr>
        <p:txBody>
          <a:bodyPr>
            <a:noAutofit/>
          </a:bodyPr>
          <a:lstStyle/>
          <a:p>
            <a:r>
              <a:rPr lang="en-US" sz="3200" b="1" dirty="0"/>
              <a:t>What kinds of data do we need to represent?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sz="4800" dirty="0" smtClean="0">
                <a:solidFill>
                  <a:srgbClr val="0033CC"/>
                </a:solidFill>
              </a:rPr>
              <a:t>Numbers </a:t>
            </a:r>
          </a:p>
          <a:p>
            <a:pPr lvl="1"/>
            <a:r>
              <a:rPr lang="en-US" sz="4600" dirty="0" smtClean="0">
                <a:solidFill>
                  <a:srgbClr val="0033CC"/>
                </a:solidFill>
              </a:rPr>
              <a:t>signed</a:t>
            </a:r>
            <a:r>
              <a:rPr lang="en-US" sz="4600" dirty="0">
                <a:solidFill>
                  <a:srgbClr val="0033CC"/>
                </a:solidFill>
              </a:rPr>
              <a:t>, unsigned, integers, floating point,</a:t>
            </a:r>
            <a:br>
              <a:rPr lang="en-US" sz="4600" dirty="0">
                <a:solidFill>
                  <a:srgbClr val="0033CC"/>
                </a:solidFill>
              </a:rPr>
            </a:br>
            <a:r>
              <a:rPr lang="en-US" sz="4600" dirty="0">
                <a:solidFill>
                  <a:srgbClr val="0033CC"/>
                </a:solidFill>
              </a:rPr>
              <a:t>complex, rational, irrational, …</a:t>
            </a:r>
          </a:p>
          <a:p>
            <a:r>
              <a:rPr lang="en-US" sz="4800" dirty="0" smtClean="0">
                <a:solidFill>
                  <a:srgbClr val="0033CC"/>
                </a:solidFill>
              </a:rPr>
              <a:t>Text</a:t>
            </a:r>
          </a:p>
          <a:p>
            <a:pPr lvl="1"/>
            <a:r>
              <a:rPr lang="en-US" sz="4600" dirty="0" smtClean="0">
                <a:solidFill>
                  <a:srgbClr val="0033CC"/>
                </a:solidFill>
              </a:rPr>
              <a:t>characters</a:t>
            </a:r>
            <a:r>
              <a:rPr lang="en-US" sz="4600" dirty="0">
                <a:solidFill>
                  <a:srgbClr val="0033CC"/>
                </a:solidFill>
              </a:rPr>
              <a:t>, strings, …</a:t>
            </a:r>
          </a:p>
          <a:p>
            <a:r>
              <a:rPr lang="en-US" sz="4800" dirty="0" smtClean="0">
                <a:solidFill>
                  <a:srgbClr val="0033CC"/>
                </a:solidFill>
              </a:rPr>
              <a:t>Images</a:t>
            </a:r>
          </a:p>
          <a:p>
            <a:pPr lvl="1"/>
            <a:r>
              <a:rPr lang="en-US" sz="4600" dirty="0" smtClean="0">
                <a:solidFill>
                  <a:srgbClr val="0033CC"/>
                </a:solidFill>
              </a:rPr>
              <a:t>pixels</a:t>
            </a:r>
            <a:r>
              <a:rPr lang="en-US" sz="4600" dirty="0">
                <a:solidFill>
                  <a:srgbClr val="0033CC"/>
                </a:solidFill>
              </a:rPr>
              <a:t>, colors, shapes, …</a:t>
            </a:r>
          </a:p>
          <a:p>
            <a:r>
              <a:rPr lang="en-US" sz="4800" dirty="0">
                <a:solidFill>
                  <a:srgbClr val="0033CC"/>
                </a:solidFill>
              </a:rPr>
              <a:t>Sound</a:t>
            </a:r>
          </a:p>
          <a:p>
            <a:r>
              <a:rPr lang="en-US" sz="4800" dirty="0">
                <a:solidFill>
                  <a:srgbClr val="0033CC"/>
                </a:solidFill>
              </a:rPr>
              <a:t>Logical – true, false</a:t>
            </a:r>
          </a:p>
          <a:p>
            <a:r>
              <a:rPr lang="en-US" sz="4800" dirty="0">
                <a:solidFill>
                  <a:srgbClr val="0033CC"/>
                </a:solidFill>
              </a:rPr>
              <a:t>Instructions</a:t>
            </a:r>
          </a:p>
          <a:p>
            <a:r>
              <a:rPr lang="en-US" sz="4800" dirty="0">
                <a:solidFill>
                  <a:srgbClr val="0033CC"/>
                </a:solidFill>
              </a:rPr>
              <a:t>…</a:t>
            </a:r>
            <a:endParaRPr lang="en-US" sz="4000" dirty="0">
              <a:solidFill>
                <a:srgbClr val="0033CC"/>
              </a:solidFill>
            </a:endParaRPr>
          </a:p>
          <a:p>
            <a:r>
              <a:rPr lang="en-US" sz="4200" dirty="0" smtClean="0">
                <a:solidFill>
                  <a:srgbClr val="0033CC"/>
                </a:solidFill>
              </a:rPr>
              <a:t>Data </a:t>
            </a:r>
            <a:r>
              <a:rPr lang="en-US" sz="4200" dirty="0">
                <a:solidFill>
                  <a:srgbClr val="0033CC"/>
                </a:solidFill>
              </a:rPr>
              <a:t>type: </a:t>
            </a:r>
          </a:p>
          <a:p>
            <a:pPr lvl="1"/>
            <a:r>
              <a:rPr lang="en-US" sz="3800" i="1" dirty="0">
                <a:solidFill>
                  <a:srgbClr val="0033CC"/>
                </a:solidFill>
              </a:rPr>
              <a:t>representation</a:t>
            </a:r>
            <a:r>
              <a:rPr lang="en-US" sz="3800" dirty="0">
                <a:solidFill>
                  <a:srgbClr val="0033CC"/>
                </a:solidFill>
              </a:rPr>
              <a:t> and </a:t>
            </a:r>
            <a:r>
              <a:rPr lang="en-US" sz="3800" i="1" dirty="0">
                <a:solidFill>
                  <a:srgbClr val="0033CC"/>
                </a:solidFill>
              </a:rPr>
              <a:t>operations</a:t>
            </a:r>
            <a:r>
              <a:rPr lang="en-US" sz="3800" dirty="0">
                <a:solidFill>
                  <a:srgbClr val="0033CC"/>
                </a:solidFill>
              </a:rPr>
              <a:t> within the computer</a:t>
            </a:r>
          </a:p>
          <a:p>
            <a:r>
              <a:rPr lang="en-US" sz="4200" dirty="0" smtClean="0">
                <a:solidFill>
                  <a:srgbClr val="0033CC"/>
                </a:solidFill>
              </a:rPr>
              <a:t>We will </a:t>
            </a:r>
            <a:r>
              <a:rPr lang="en-US" sz="4200" dirty="0">
                <a:solidFill>
                  <a:srgbClr val="0033CC"/>
                </a:solidFill>
              </a:rPr>
              <a:t>start with numbers…</a:t>
            </a:r>
          </a:p>
        </p:txBody>
      </p:sp>
      <p:pic>
        <p:nvPicPr>
          <p:cNvPr id="55298" name="Picture 2" descr="http://content.answcdn.com/main/content/img/CDE/ABACU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8715" y="4572000"/>
            <a:ext cx="2835285" cy="22860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186591-487C-4359-AB0A-223864737295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609600"/>
          </a:xfrm>
        </p:spPr>
        <p:txBody>
          <a:bodyPr/>
          <a:lstStyle/>
          <a:p>
            <a:r>
              <a:rPr lang="en-US" b="1" dirty="0"/>
              <a:t>Unsigned Integers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153400" cy="3429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Non-positional notation</a:t>
            </a:r>
          </a:p>
          <a:p>
            <a:pPr lvl="1"/>
            <a:r>
              <a:rPr lang="en-US" sz="2000" dirty="0">
                <a:solidFill>
                  <a:srgbClr val="0033CC"/>
                </a:solidFill>
              </a:rPr>
              <a:t>could represent a number (“5”) with a string of ones (“11111”)</a:t>
            </a:r>
          </a:p>
          <a:p>
            <a:pPr lvl="1"/>
            <a:r>
              <a:rPr lang="en-US" sz="2000" dirty="0">
                <a:solidFill>
                  <a:srgbClr val="0033CC"/>
                </a:solidFill>
              </a:rPr>
              <a:t>problems?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Weighted positional notation</a:t>
            </a:r>
          </a:p>
          <a:p>
            <a:pPr lvl="1"/>
            <a:r>
              <a:rPr lang="en-US" sz="2000" dirty="0">
                <a:solidFill>
                  <a:srgbClr val="0033CC"/>
                </a:solidFill>
              </a:rPr>
              <a:t>like decimal numbers: “329”</a:t>
            </a:r>
          </a:p>
          <a:p>
            <a:pPr lvl="1"/>
            <a:r>
              <a:rPr lang="en-US" sz="2000" dirty="0">
                <a:solidFill>
                  <a:srgbClr val="0033CC"/>
                </a:solidFill>
              </a:rPr>
              <a:t>“3” is worth 300, because of its position, while “9” is only worth 9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2888" y="4419598"/>
            <a:ext cx="1816100" cy="1019175"/>
            <a:chOff x="953" y="2832"/>
            <a:chExt cx="1144" cy="642"/>
          </a:xfrm>
        </p:grpSpPr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1298" y="2832"/>
              <a:ext cx="51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>
                      <a:lumMod val="75000"/>
                    </a:schemeClr>
                  </a:solidFill>
                </a:rPr>
                <a:t>329</a:t>
              </a:r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953" y="3241"/>
              <a:ext cx="3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baseline="3000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1369" y="3241"/>
              <a:ext cx="3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baseline="3000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1784" y="3241"/>
              <a:ext cx="3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r>
                <a:rPr lang="en-US" baseline="3000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 flipV="1">
              <a:off x="1569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V="1">
              <a:off x="1248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 flipH="1" flipV="1">
              <a:off x="1776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126038" y="4419598"/>
            <a:ext cx="1700212" cy="1019175"/>
            <a:chOff x="1006" y="2832"/>
            <a:chExt cx="1071" cy="642"/>
          </a:xfrm>
        </p:grpSpPr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1298" y="2832"/>
              <a:ext cx="51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6">
                      <a:lumMod val="75000"/>
                    </a:schemeClr>
                  </a:solidFill>
                </a:rPr>
                <a:t>101</a:t>
              </a: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1006" y="324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r>
                <a:rPr lang="en-US" baseline="3000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1422" y="324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r>
                <a:rPr lang="en-US" baseline="3000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1837" y="324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r>
                <a:rPr lang="en-US" baseline="3000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V="1">
              <a:off x="1569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 flipV="1">
              <a:off x="1248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 flipH="1" flipV="1">
              <a:off x="1776" y="316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992188" y="5638800"/>
            <a:ext cx="335121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3x100 + 2x10 + 9x1 = 329</a:t>
            </a: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4859338" y="5638800"/>
            <a:ext cx="253206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1x4 + 0x2 + 1x1 = 5</a:t>
            </a:r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4259263" y="4267200"/>
            <a:ext cx="10406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accent6">
                    <a:lumMod val="75000"/>
                  </a:schemeClr>
                </a:solidFill>
              </a:rPr>
              <a:t>most</a:t>
            </a:r>
          </a:p>
          <a:p>
            <a:r>
              <a:rPr lang="en-US" sz="1600" i="1">
                <a:solidFill>
                  <a:schemeClr val="accent6">
                    <a:lumMod val="75000"/>
                  </a:schemeClr>
                </a:solidFill>
              </a:rPr>
              <a:t>significant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6621463" y="4267200"/>
            <a:ext cx="10406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least</a:t>
            </a:r>
          </a:p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significant</a:t>
            </a:r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5105400" y="4416425"/>
            <a:ext cx="685800" cy="12223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5" y="2"/>
              </a:cxn>
              <a:cxn ang="0">
                <a:pos x="405" y="14"/>
              </a:cxn>
              <a:cxn ang="0">
                <a:pos x="432" y="77"/>
              </a:cxn>
            </a:cxnLst>
            <a:rect l="0" t="0" r="r" b="b"/>
            <a:pathLst>
              <a:path w="432" h="77">
                <a:moveTo>
                  <a:pt x="0" y="2"/>
                </a:moveTo>
                <a:cubicBezTo>
                  <a:pt x="47" y="2"/>
                  <a:pt x="218" y="0"/>
                  <a:pt x="285" y="2"/>
                </a:cubicBezTo>
                <a:cubicBezTo>
                  <a:pt x="352" y="4"/>
                  <a:pt x="381" y="2"/>
                  <a:pt x="405" y="14"/>
                </a:cubicBezTo>
                <a:cubicBezTo>
                  <a:pt x="429" y="26"/>
                  <a:pt x="427" y="64"/>
                  <a:pt x="432" y="77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sm" len="med"/>
          </a:ln>
          <a:effectLst/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353" name="Freeform 25"/>
          <p:cNvSpPr>
            <a:spLocks/>
          </p:cNvSpPr>
          <p:nvPr/>
        </p:nvSpPr>
        <p:spPr bwMode="auto">
          <a:xfrm flipH="1">
            <a:off x="6248400" y="4419600"/>
            <a:ext cx="685800" cy="122238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5" y="2"/>
              </a:cxn>
              <a:cxn ang="0">
                <a:pos x="405" y="14"/>
              </a:cxn>
              <a:cxn ang="0">
                <a:pos x="432" y="77"/>
              </a:cxn>
            </a:cxnLst>
            <a:rect l="0" t="0" r="r" b="b"/>
            <a:pathLst>
              <a:path w="432" h="77">
                <a:moveTo>
                  <a:pt x="0" y="2"/>
                </a:moveTo>
                <a:cubicBezTo>
                  <a:pt x="47" y="2"/>
                  <a:pt x="218" y="0"/>
                  <a:pt x="285" y="2"/>
                </a:cubicBezTo>
                <a:cubicBezTo>
                  <a:pt x="352" y="4"/>
                  <a:pt x="381" y="2"/>
                  <a:pt x="405" y="14"/>
                </a:cubicBezTo>
                <a:cubicBezTo>
                  <a:pt x="429" y="26"/>
                  <a:pt x="427" y="64"/>
                  <a:pt x="432" y="77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sm" len="med"/>
          </a:ln>
          <a:effectLst/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3252" name="Picture 4" descr="http://thinkzone.wlonk.com/Numbers/RealVen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5225" y="4993927"/>
            <a:ext cx="1618712" cy="1219200"/>
          </a:xfrm>
          <a:prstGeom prst="rect">
            <a:avLst/>
          </a:prstGeom>
          <a:noFill/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C4E155-5A69-49E3-861B-36E1048DBD00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229600" cy="563562"/>
          </a:xfrm>
        </p:spPr>
        <p:txBody>
          <a:bodyPr/>
          <a:lstStyle/>
          <a:p>
            <a:r>
              <a:rPr lang="en-US" sz="4000" b="1" dirty="0"/>
              <a:t>Unsigned Integers (cont.)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954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An </a:t>
            </a:r>
            <a:r>
              <a:rPr lang="en-US" i="1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-bit unsigned integer represents </a:t>
            </a:r>
            <a:r>
              <a:rPr lang="en-US" i="1" dirty="0">
                <a:solidFill>
                  <a:srgbClr val="0033CC"/>
                </a:solidFill>
              </a:rPr>
              <a:t>2</a:t>
            </a:r>
            <a:r>
              <a:rPr lang="en-US" i="1" baseline="30000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values</a:t>
            </a:r>
            <a:r>
              <a:rPr lang="en-US" dirty="0" smtClean="0">
                <a:solidFill>
                  <a:srgbClr val="0033CC"/>
                </a:solidFill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/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from 0 to </a:t>
            </a:r>
            <a:r>
              <a:rPr lang="en-US" dirty="0" smtClean="0">
                <a:solidFill>
                  <a:srgbClr val="0033CC"/>
                </a:solidFill>
              </a:rPr>
              <a:t>2</a:t>
            </a:r>
            <a:r>
              <a:rPr lang="en-US" i="1" baseline="30000" dirty="0" smtClean="0">
                <a:solidFill>
                  <a:srgbClr val="0033CC"/>
                </a:solidFill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-1</a:t>
            </a:r>
            <a:endParaRPr lang="en-US" dirty="0">
              <a:solidFill>
                <a:srgbClr val="0033CC"/>
              </a:solidFill>
            </a:endParaRPr>
          </a:p>
        </p:txBody>
      </p:sp>
      <p:graphicFrame>
        <p:nvGraphicFramePr>
          <p:cNvPr id="101380" name="Group 4"/>
          <p:cNvGraphicFramePr>
            <a:graphicFrameLocks noGrp="1"/>
          </p:cNvGraphicFramePr>
          <p:nvPr/>
        </p:nvGraphicFramePr>
        <p:xfrm>
          <a:off x="4038600" y="2286000"/>
          <a:ext cx="2514600" cy="3657600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558800"/>
                <a:gridCol w="965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F241FB-23EA-4141-97A4-A80372AB8B8F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b="1" dirty="0"/>
              <a:t>Unsigned Binary Arithmetic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686800" cy="1182688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Base-2 addition – just like base-10!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add from right to left, propagating carry</a:t>
            </a:r>
          </a:p>
        </p:txBody>
      </p:sp>
      <p:sp>
        <p:nvSpPr>
          <p:cNvPr id="102404" name="Text Box 1028"/>
          <p:cNvSpPr txBox="1">
            <a:spLocks noChangeArrowheads="1"/>
          </p:cNvSpPr>
          <p:nvPr/>
        </p:nvSpPr>
        <p:spPr bwMode="auto">
          <a:xfrm>
            <a:off x="1066800" y="2514600"/>
            <a:ext cx="71628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</a:pPr>
            <a:r>
              <a:rPr lang="en-US">
                <a:latin typeface="CourierPS" pitchFamily="49" charset="0"/>
              </a:rPr>
              <a:t>		</a:t>
            </a:r>
            <a:r>
              <a:rPr lang="en-US" sz="2800" b="1">
                <a:latin typeface="CourierPS" pitchFamily="49" charset="0"/>
              </a:rPr>
              <a:t>10010		10010		1111</a:t>
            </a:r>
          </a:p>
          <a:p>
            <a: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</a:pPr>
            <a:r>
              <a:rPr lang="en-US" sz="2800" b="1">
                <a:latin typeface="CourierPS" pitchFamily="49" charset="0"/>
              </a:rPr>
              <a:t>	+</a:t>
            </a:r>
            <a:r>
              <a:rPr lang="en-US" sz="2800" b="1" u="sng">
                <a:latin typeface="CourierPS" pitchFamily="49" charset="0"/>
              </a:rPr>
              <a:t>	1001</a:t>
            </a:r>
            <a:r>
              <a:rPr lang="en-US" sz="2800" b="1">
                <a:latin typeface="CourierPS" pitchFamily="49" charset="0"/>
              </a:rPr>
              <a:t> 	+</a:t>
            </a:r>
            <a:r>
              <a:rPr lang="en-US" sz="2800" b="1" u="sng">
                <a:latin typeface="CourierPS" pitchFamily="49" charset="0"/>
              </a:rPr>
              <a:t>	1011</a:t>
            </a:r>
            <a:r>
              <a:rPr lang="en-US" sz="2800" b="1">
                <a:latin typeface="CourierPS" pitchFamily="49" charset="0"/>
              </a:rPr>
              <a:t>	+</a:t>
            </a:r>
            <a:r>
              <a:rPr lang="en-US" sz="2800" b="1" u="sng">
                <a:latin typeface="CourierPS" pitchFamily="49" charset="0"/>
              </a:rPr>
              <a:t>	1</a:t>
            </a:r>
            <a:endParaRPr lang="en-US" sz="2800" b="1">
              <a:latin typeface="CourierPS" pitchFamily="49" charset="0"/>
            </a:endParaRPr>
          </a:p>
          <a:p>
            <a: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</a:pPr>
            <a:r>
              <a:rPr lang="en-US" sz="2800" b="1">
                <a:latin typeface="CourierPS" pitchFamily="49" charset="0"/>
              </a:rPr>
              <a:t>		11011		11101		10000</a:t>
            </a:r>
          </a:p>
          <a:p>
            <a: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</a:pPr>
            <a:endParaRPr lang="en-US" sz="2800" b="1">
              <a:latin typeface="CourierPS" pitchFamily="49" charset="0"/>
            </a:endParaRPr>
          </a:p>
          <a:p>
            <a: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</a:pPr>
            <a:r>
              <a:rPr lang="en-US" sz="2800" b="1">
                <a:latin typeface="CourierPS" pitchFamily="49" charset="0"/>
              </a:rPr>
              <a:t>				10111</a:t>
            </a:r>
          </a:p>
          <a:p>
            <a:pPr algn="l">
              <a:tabLst>
                <a:tab pos="565150" algn="r"/>
                <a:tab pos="1771650" algn="r"/>
                <a:tab pos="2976563" algn="r"/>
                <a:tab pos="4108450" algn="r"/>
                <a:tab pos="5089525" algn="r"/>
                <a:tab pos="6235700" algn="r"/>
              </a:tabLst>
            </a:pPr>
            <a:r>
              <a:rPr lang="en-US" sz="2800" b="1">
                <a:latin typeface="CourierPS" pitchFamily="49" charset="0"/>
              </a:rPr>
              <a:t>			+</a:t>
            </a:r>
            <a:r>
              <a:rPr lang="en-US" sz="2800" b="1" u="sng">
                <a:latin typeface="CourierPS" pitchFamily="49" charset="0"/>
              </a:rPr>
              <a:t>	111</a:t>
            </a:r>
            <a:endParaRPr lang="en-US" sz="2800" u="sng">
              <a:latin typeface="CourierPS" pitchFamily="49" charset="0"/>
            </a:endParaRPr>
          </a:p>
        </p:txBody>
      </p:sp>
      <p:sp>
        <p:nvSpPr>
          <p:cNvPr id="102405" name="Freeform 1029"/>
          <p:cNvSpPr>
            <a:spLocks/>
          </p:cNvSpPr>
          <p:nvPr/>
        </p:nvSpPr>
        <p:spPr bwMode="auto">
          <a:xfrm>
            <a:off x="4714875" y="2362200"/>
            <a:ext cx="238125" cy="233363"/>
          </a:xfrm>
          <a:custGeom>
            <a:avLst/>
            <a:gdLst/>
            <a:ahLst/>
            <a:cxnLst>
              <a:cxn ang="0">
                <a:pos x="150" y="144"/>
              </a:cxn>
              <a:cxn ang="0">
                <a:pos x="132" y="54"/>
              </a:cxn>
              <a:cxn ang="0">
                <a:pos x="72" y="0"/>
              </a:cxn>
              <a:cxn ang="0">
                <a:pos x="12" y="51"/>
              </a:cxn>
              <a:cxn ang="0">
                <a:pos x="0" y="147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06" name="Text Box 1030"/>
          <p:cNvSpPr txBox="1">
            <a:spLocks noChangeArrowheads="1"/>
          </p:cNvSpPr>
          <p:nvPr/>
        </p:nvSpPr>
        <p:spPr bwMode="auto">
          <a:xfrm>
            <a:off x="4865688" y="2133600"/>
            <a:ext cx="636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/>
              <a:t>carry</a:t>
            </a:r>
          </a:p>
        </p:txBody>
      </p:sp>
      <p:sp>
        <p:nvSpPr>
          <p:cNvPr id="102407" name="Freeform 1031"/>
          <p:cNvSpPr>
            <a:spLocks/>
          </p:cNvSpPr>
          <p:nvPr/>
        </p:nvSpPr>
        <p:spPr bwMode="auto">
          <a:xfrm>
            <a:off x="7058025" y="2362200"/>
            <a:ext cx="238125" cy="233363"/>
          </a:xfrm>
          <a:custGeom>
            <a:avLst/>
            <a:gdLst/>
            <a:ahLst/>
            <a:cxnLst>
              <a:cxn ang="0">
                <a:pos x="150" y="144"/>
              </a:cxn>
              <a:cxn ang="0">
                <a:pos x="132" y="54"/>
              </a:cxn>
              <a:cxn ang="0">
                <a:pos x="72" y="0"/>
              </a:cxn>
              <a:cxn ang="0">
                <a:pos x="12" y="51"/>
              </a:cxn>
              <a:cxn ang="0">
                <a:pos x="0" y="147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08" name="Freeform 1032"/>
          <p:cNvSpPr>
            <a:spLocks/>
          </p:cNvSpPr>
          <p:nvPr/>
        </p:nvSpPr>
        <p:spPr bwMode="auto">
          <a:xfrm>
            <a:off x="6834188" y="2362200"/>
            <a:ext cx="238125" cy="233363"/>
          </a:xfrm>
          <a:custGeom>
            <a:avLst/>
            <a:gdLst/>
            <a:ahLst/>
            <a:cxnLst>
              <a:cxn ang="0">
                <a:pos x="150" y="144"/>
              </a:cxn>
              <a:cxn ang="0">
                <a:pos x="132" y="54"/>
              </a:cxn>
              <a:cxn ang="0">
                <a:pos x="72" y="0"/>
              </a:cxn>
              <a:cxn ang="0">
                <a:pos x="12" y="51"/>
              </a:cxn>
              <a:cxn ang="0">
                <a:pos x="0" y="147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09" name="Freeform 1033"/>
          <p:cNvSpPr>
            <a:spLocks/>
          </p:cNvSpPr>
          <p:nvPr/>
        </p:nvSpPr>
        <p:spPr bwMode="auto">
          <a:xfrm>
            <a:off x="6610350" y="2362200"/>
            <a:ext cx="238125" cy="233363"/>
          </a:xfrm>
          <a:custGeom>
            <a:avLst/>
            <a:gdLst/>
            <a:ahLst/>
            <a:cxnLst>
              <a:cxn ang="0">
                <a:pos x="150" y="144"/>
              </a:cxn>
              <a:cxn ang="0">
                <a:pos x="132" y="54"/>
              </a:cxn>
              <a:cxn ang="0">
                <a:pos x="72" y="0"/>
              </a:cxn>
              <a:cxn ang="0">
                <a:pos x="12" y="51"/>
              </a:cxn>
              <a:cxn ang="0">
                <a:pos x="0" y="147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10" name="Freeform 1034"/>
          <p:cNvSpPr>
            <a:spLocks/>
          </p:cNvSpPr>
          <p:nvPr/>
        </p:nvSpPr>
        <p:spPr bwMode="auto">
          <a:xfrm>
            <a:off x="6386513" y="2362200"/>
            <a:ext cx="238125" cy="233363"/>
          </a:xfrm>
          <a:custGeom>
            <a:avLst/>
            <a:gdLst/>
            <a:ahLst/>
            <a:cxnLst>
              <a:cxn ang="0">
                <a:pos x="150" y="144"/>
              </a:cxn>
              <a:cxn ang="0">
                <a:pos x="132" y="54"/>
              </a:cxn>
              <a:cxn ang="0">
                <a:pos x="72" y="0"/>
              </a:cxn>
              <a:cxn ang="0">
                <a:pos x="12" y="51"/>
              </a:cxn>
              <a:cxn ang="0">
                <a:pos x="0" y="147"/>
              </a:cxn>
            </a:cxnLst>
            <a:rect l="0" t="0" r="r" b="b"/>
            <a:pathLst>
              <a:path w="150" h="147">
                <a:moveTo>
                  <a:pt x="150" y="144"/>
                </a:moveTo>
                <a:cubicBezTo>
                  <a:pt x="147" y="129"/>
                  <a:pt x="145" y="78"/>
                  <a:pt x="132" y="54"/>
                </a:cubicBezTo>
                <a:cubicBezTo>
                  <a:pt x="119" y="30"/>
                  <a:pt x="92" y="0"/>
                  <a:pt x="72" y="0"/>
                </a:cubicBezTo>
                <a:cubicBezTo>
                  <a:pt x="52" y="0"/>
                  <a:pt x="24" y="26"/>
                  <a:pt x="12" y="51"/>
                </a:cubicBezTo>
                <a:cubicBezTo>
                  <a:pt x="0" y="76"/>
                  <a:pt x="2" y="127"/>
                  <a:pt x="0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11" name="Text Box 1035"/>
          <p:cNvSpPr txBox="1">
            <a:spLocks noChangeArrowheads="1"/>
          </p:cNvSpPr>
          <p:nvPr/>
        </p:nvSpPr>
        <p:spPr bwMode="auto">
          <a:xfrm>
            <a:off x="1981200" y="5715000"/>
            <a:ext cx="4887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33CC"/>
                </a:solidFill>
              </a:rPr>
              <a:t>Subtraction, multiplication, division,…</a:t>
            </a:r>
          </a:p>
        </p:txBody>
      </p:sp>
      <p:pic>
        <p:nvPicPr>
          <p:cNvPr id="13" name="Picture 2" descr="http://onlinegraphingcalculators.net/wp-content/uploads/2013/08/calcula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3348" y="5334001"/>
            <a:ext cx="1570652" cy="1523999"/>
          </a:xfrm>
          <a:prstGeom prst="rect">
            <a:avLst/>
          </a:prstGeom>
          <a:noFill/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BC754-C75D-44F0-BFD6-BACB8F2E1F87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153400" cy="838200"/>
          </a:xfrm>
        </p:spPr>
        <p:txBody>
          <a:bodyPr/>
          <a:lstStyle/>
          <a:p>
            <a:r>
              <a:rPr lang="en-US" b="1" dirty="0"/>
              <a:t>Signed Integers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33CC"/>
                </a:solidFill>
              </a:rPr>
              <a:t>With n bits, we have 2</a:t>
            </a:r>
            <a:r>
              <a:rPr lang="en-US" baseline="30000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distinct </a:t>
            </a:r>
            <a:r>
              <a:rPr lang="en-US" dirty="0" smtClean="0">
                <a:solidFill>
                  <a:srgbClr val="0033CC"/>
                </a:solidFill>
              </a:rPr>
              <a:t>values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>
                <a:solidFill>
                  <a:srgbClr val="0033CC"/>
                </a:solidFill>
              </a:rPr>
              <a:t>assign about half to positive integers (1 through 2</a:t>
            </a:r>
            <a:r>
              <a:rPr lang="en-US" baseline="30000" dirty="0">
                <a:solidFill>
                  <a:srgbClr val="0033CC"/>
                </a:solidFill>
              </a:rPr>
              <a:t>n-1</a:t>
            </a:r>
            <a:r>
              <a:rPr lang="en-US" dirty="0">
                <a:solidFill>
                  <a:srgbClr val="0033CC"/>
                </a:solidFill>
              </a:rPr>
              <a:t>)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and about half to negative (- 2</a:t>
            </a:r>
            <a:r>
              <a:rPr lang="en-US" baseline="30000" dirty="0">
                <a:solidFill>
                  <a:srgbClr val="0033CC"/>
                </a:solidFill>
              </a:rPr>
              <a:t>n-1</a:t>
            </a:r>
            <a:r>
              <a:rPr lang="en-US" dirty="0">
                <a:solidFill>
                  <a:srgbClr val="0033CC"/>
                </a:solidFill>
              </a:rPr>
              <a:t> through -1)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that leaves two values: one for 0, and one extra</a:t>
            </a:r>
          </a:p>
          <a:p>
            <a:r>
              <a:rPr lang="en-US" dirty="0">
                <a:solidFill>
                  <a:srgbClr val="0033CC"/>
                </a:solidFill>
              </a:rPr>
              <a:t>Positive integers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just like unsigned – zero in most significant bit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		</a:t>
            </a:r>
            <a:r>
              <a:rPr lang="en-US" b="0" dirty="0" smtClean="0"/>
              <a:t>00101 </a:t>
            </a:r>
            <a:r>
              <a:rPr lang="en-US" b="0" dirty="0"/>
              <a:t>= 5</a:t>
            </a:r>
          </a:p>
          <a:p>
            <a:r>
              <a:rPr lang="en-US" dirty="0">
                <a:solidFill>
                  <a:srgbClr val="0033CC"/>
                </a:solidFill>
              </a:rPr>
              <a:t>Negative integers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sign-magnitude – set top bit to show negative, 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other bits are the same as unsigned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		</a:t>
            </a:r>
            <a:r>
              <a:rPr lang="en-US" b="0" dirty="0" smtClean="0"/>
              <a:t>10101 </a:t>
            </a:r>
            <a:r>
              <a:rPr lang="en-US" b="0" dirty="0"/>
              <a:t>= -5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one’s complement – flip every bit to represent negative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		</a:t>
            </a:r>
            <a:r>
              <a:rPr lang="en-US" b="0" dirty="0" smtClean="0"/>
              <a:t>11010 </a:t>
            </a:r>
            <a:r>
              <a:rPr lang="en-US" b="0" dirty="0"/>
              <a:t>= -5</a:t>
            </a:r>
          </a:p>
          <a:p>
            <a:pPr lvl="1"/>
            <a:r>
              <a:rPr lang="en-US" dirty="0">
                <a:solidFill>
                  <a:srgbClr val="0033CC"/>
                </a:solidFill>
              </a:rPr>
              <a:t>in either case, MS bit indicates sign: 0=positive, 1=negative</a:t>
            </a:r>
          </a:p>
        </p:txBody>
      </p:sp>
      <p:pic>
        <p:nvPicPr>
          <p:cNvPr id="47106" name="Picture 2" descr="http://thumbs.dreamstime.com/x/plus-minus-signs-115719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3046" y="0"/>
            <a:ext cx="1830954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BA6E04-C34B-4B3F-970C-25E718EB159E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2" name="Picture 6" descr="http://courses.engr.illinois.edu/ece390/archive/archive-s97/lecture/2s-complemen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619777"/>
            <a:ext cx="2971800" cy="2584173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2-</a:t>
            </a:r>
            <a:fld id="{07390246-853C-4FEA-BBC2-0D63B22D863F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077200" cy="685800"/>
          </a:xfrm>
        </p:spPr>
        <p:txBody>
          <a:bodyPr/>
          <a:lstStyle/>
          <a:p>
            <a:r>
              <a:rPr lang="en-US" b="1" dirty="0"/>
              <a:t>Two’s Complement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4" y="883920"/>
            <a:ext cx="7235456" cy="42976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Problems with sign-magnitude and 1’s complement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two representations of zero (+0 and –0)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arithmetic circuits are complex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How to add two sign-magnitude numbers?</a:t>
            </a:r>
          </a:p>
          <a:p>
            <a:pPr lvl="3">
              <a:lnSpc>
                <a:spcPct val="90000"/>
              </a:lnSpc>
            </a:pPr>
            <a:r>
              <a:rPr lang="en-US" sz="2100" dirty="0">
                <a:solidFill>
                  <a:srgbClr val="0033CC"/>
                </a:solidFill>
              </a:rPr>
              <a:t>e.g., try 2 + (-3)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How to add to one’s complement numbers? </a:t>
            </a:r>
          </a:p>
          <a:p>
            <a:pPr lvl="3">
              <a:lnSpc>
                <a:spcPct val="90000"/>
              </a:lnSpc>
            </a:pPr>
            <a:r>
              <a:rPr lang="en-US" sz="2100" dirty="0">
                <a:solidFill>
                  <a:srgbClr val="0033CC"/>
                </a:solidFill>
              </a:rPr>
              <a:t>e.g., try 4 + (-3)</a:t>
            </a:r>
          </a:p>
          <a:p>
            <a:pPr>
              <a:lnSpc>
                <a:spcPct val="90000"/>
              </a:lnSpc>
            </a:pPr>
            <a:r>
              <a:rPr lang="en-US" b="0" i="1" dirty="0">
                <a:solidFill>
                  <a:srgbClr val="0033CC"/>
                </a:solidFill>
              </a:rPr>
              <a:t>Two’s complement</a:t>
            </a:r>
            <a:r>
              <a:rPr lang="en-US" dirty="0">
                <a:solidFill>
                  <a:srgbClr val="0033CC"/>
                </a:solidFill>
              </a:rPr>
              <a:t> representation developed to </a:t>
            </a:r>
            <a:r>
              <a:rPr lang="en-US" dirty="0" smtClean="0">
                <a:solidFill>
                  <a:srgbClr val="0033CC"/>
                </a:solidFill>
              </a:rPr>
              <a:t>make circuits </a:t>
            </a:r>
            <a:r>
              <a:rPr lang="en-US" dirty="0">
                <a:solidFill>
                  <a:srgbClr val="0033CC"/>
                </a:solidFill>
              </a:rPr>
              <a:t>easy for </a:t>
            </a:r>
            <a:r>
              <a:rPr lang="en-US" dirty="0" smtClean="0">
                <a:solidFill>
                  <a:srgbClr val="0033CC"/>
                </a:solidFill>
              </a:rPr>
              <a:t>arithmetic</a:t>
            </a:r>
            <a:endParaRPr lang="en-US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for each positive number (X), assign value to its negative (-X),</a:t>
            </a:r>
            <a:br>
              <a:rPr lang="en-US" dirty="0">
                <a:solidFill>
                  <a:srgbClr val="0033CC"/>
                </a:solidFill>
              </a:rPr>
            </a:br>
            <a:r>
              <a:rPr lang="en-US" dirty="0">
                <a:solidFill>
                  <a:srgbClr val="0033CC"/>
                </a:solidFill>
              </a:rPr>
              <a:t>such that X + (-X) = 0 with “normal” addition, ignoring carry out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76200" y="4830762"/>
            <a:ext cx="7162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dirty="0">
                <a:latin typeface="CourierPS" pitchFamily="49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00101	</a:t>
            </a:r>
            <a:r>
              <a:rPr lang="en-US" dirty="0"/>
              <a:t>(5)</a:t>
            </a:r>
            <a:r>
              <a:rPr lang="en-US" dirty="0">
                <a:latin typeface="Franklin Gothic Book" pitchFamily="34" charset="0"/>
              </a:rPr>
              <a:t>		</a:t>
            </a:r>
            <a:r>
              <a:rPr lang="en-US" sz="2800" b="1" dirty="0">
                <a:latin typeface="CourierPS" pitchFamily="49" charset="0"/>
              </a:rPr>
              <a:t>01001	</a:t>
            </a:r>
            <a:r>
              <a:rPr lang="en-US" dirty="0"/>
              <a:t>(9)</a:t>
            </a:r>
          </a:p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sz="2800" b="1" dirty="0">
                <a:latin typeface="CourierPS" pitchFamily="49" charset="0"/>
              </a:rPr>
              <a:t>	+</a:t>
            </a:r>
            <a:r>
              <a:rPr lang="en-US" sz="2800" b="1" u="sng" dirty="0">
                <a:latin typeface="CourierPS" pitchFamily="49" charset="0"/>
              </a:rPr>
              <a:t>	11011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(-5)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+</a:t>
            </a:r>
            <a:r>
              <a:rPr lang="en-US" sz="2800" b="1" u="sng" dirty="0">
                <a:latin typeface="CourierPS" pitchFamily="49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	</a:t>
            </a:r>
            <a:r>
              <a:rPr lang="en-US" dirty="0"/>
              <a:t>(-9)</a:t>
            </a:r>
          </a:p>
          <a:p>
            <a:pPr algn="l">
              <a:tabLst>
                <a:tab pos="565150" algn="r"/>
                <a:tab pos="1771650" algn="r"/>
                <a:tab pos="1993900" algn="l"/>
                <a:tab pos="3721100" algn="r"/>
                <a:tab pos="4851400" algn="r"/>
                <a:tab pos="5149850" algn="l"/>
              </a:tabLst>
            </a:pPr>
            <a:r>
              <a:rPr lang="en-US" sz="2800" b="1" dirty="0">
                <a:latin typeface="CourierPS" pitchFamily="49" charset="0"/>
              </a:rPr>
              <a:t>		00000	</a:t>
            </a:r>
            <a:r>
              <a:rPr lang="en-US" dirty="0"/>
              <a:t>(0)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sz="2800" b="1" dirty="0">
                <a:latin typeface="CourierPS" pitchFamily="49" charset="0"/>
              </a:rPr>
              <a:t>	00000</a:t>
            </a:r>
            <a:r>
              <a:rPr lang="en-US" dirty="0">
                <a:latin typeface="Franklin Gothic Book" pitchFamily="34" charset="0"/>
              </a:rPr>
              <a:t>	</a:t>
            </a:r>
            <a:r>
              <a:rPr lang="en-US" dirty="0"/>
              <a:t>(0)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41C60-382A-485E-9132-2BFEBE07B3A7}" type="datetime1">
              <a:rPr lang="en-US" smtClean="0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7711</TotalTime>
  <Words>1811</Words>
  <Application>Microsoft Office PowerPoint</Application>
  <PresentationFormat>On-screen Show (4:3)</PresentationFormat>
  <Paragraphs>950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CourierPS</vt:lpstr>
      <vt:lpstr>Franklin Gothic Book</vt:lpstr>
      <vt:lpstr>Franklin Gothic Demi</vt:lpstr>
      <vt:lpstr>Default Design</vt:lpstr>
      <vt:lpstr>PowerPoint Presentation</vt:lpstr>
      <vt:lpstr>How do we represent data in a computer?</vt:lpstr>
      <vt:lpstr>Computer is a binary digital system</vt:lpstr>
      <vt:lpstr>What kinds of data do we need to represent?</vt:lpstr>
      <vt:lpstr>Unsigned Integers</vt:lpstr>
      <vt:lpstr>Unsigned Integers (cont.)</vt:lpstr>
      <vt:lpstr>Unsigned Binary Arithmetic</vt:lpstr>
      <vt:lpstr>Signed Integers</vt:lpstr>
      <vt:lpstr>Two’s Complement</vt:lpstr>
      <vt:lpstr>Two’s Complement Representation</vt:lpstr>
      <vt:lpstr>Two’s Complement Signed Integers</vt:lpstr>
      <vt:lpstr>Converting Binary (2’s C) to Decimal</vt:lpstr>
      <vt:lpstr>More Examples</vt:lpstr>
      <vt:lpstr>Converting Decimal to Binary (2’s C)</vt:lpstr>
      <vt:lpstr>Converting Decimal to Binary (2’s C)</vt:lpstr>
      <vt:lpstr>Hexadecimal Notation</vt:lpstr>
      <vt:lpstr>Converting from Binary to Hexadecimal</vt:lpstr>
      <vt:lpstr>Operations: Arithmetic and Logical</vt:lpstr>
      <vt:lpstr>Addition</vt:lpstr>
      <vt:lpstr>Subtraction</vt:lpstr>
      <vt:lpstr>Sign Extension</vt:lpstr>
      <vt:lpstr>Overflow</vt:lpstr>
      <vt:lpstr>Logical Operations</vt:lpstr>
      <vt:lpstr>Examples of Logical Operations</vt:lpstr>
      <vt:lpstr>Text: ASCII Characters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se357021</dc:creator>
  <cp:lastModifiedBy>John</cp:lastModifiedBy>
  <cp:revision>563</cp:revision>
  <dcterms:created xsi:type="dcterms:W3CDTF">2006-07-16T14:17:49Z</dcterms:created>
  <dcterms:modified xsi:type="dcterms:W3CDTF">2016-10-18T14:54:07Z</dcterms:modified>
</cp:coreProperties>
</file>