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37" r:id="rId2"/>
    <p:sldId id="480" r:id="rId3"/>
    <p:sldId id="439" r:id="rId4"/>
    <p:sldId id="481" r:id="rId5"/>
    <p:sldId id="482" r:id="rId6"/>
    <p:sldId id="464" r:id="rId7"/>
    <p:sldId id="465" r:id="rId8"/>
    <p:sldId id="466" r:id="rId9"/>
    <p:sldId id="467" r:id="rId10"/>
    <p:sldId id="468" r:id="rId11"/>
    <p:sldId id="469" r:id="rId12"/>
    <p:sldId id="442" r:id="rId13"/>
    <p:sldId id="443" r:id="rId14"/>
    <p:sldId id="444" r:id="rId15"/>
    <p:sldId id="445" r:id="rId16"/>
    <p:sldId id="446" r:id="rId17"/>
    <p:sldId id="447" r:id="rId18"/>
    <p:sldId id="449" r:id="rId19"/>
    <p:sldId id="450" r:id="rId20"/>
    <p:sldId id="451" r:id="rId21"/>
    <p:sldId id="452" r:id="rId22"/>
    <p:sldId id="454" r:id="rId23"/>
    <p:sldId id="455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83" r:id="rId34"/>
    <p:sldId id="484" r:id="rId35"/>
    <p:sldId id="453" r:id="rId36"/>
    <p:sldId id="47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E3"/>
    <a:srgbClr val="D0D0D0"/>
    <a:srgbClr val="D4D4D4"/>
    <a:srgbClr val="DEDEDE"/>
    <a:srgbClr val="EBEBEB"/>
    <a:srgbClr val="E0E0E0"/>
    <a:srgbClr val="D2D2D2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3136" autoAdjust="0"/>
  </p:normalViewPr>
  <p:slideViewPr>
    <p:cSldViewPr>
      <p:cViewPr varScale="1">
        <p:scale>
          <a:sx n="68" d="100"/>
          <a:sy n="68" d="100"/>
        </p:scale>
        <p:origin x="49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795312-C83B-46B2-97C1-5B22C5C80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3BC709-681E-4990-B77A-1AF61D2BD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8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BC709-681E-4990-B77A-1AF61D2BD8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7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90D7-DF2F-4690-818F-0B30B90B46C7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98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90D7-DF2F-4690-818F-0B30B90B46C7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29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89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70EB3-064E-4338-A71F-07AD78D61810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322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2C1E4-FAF1-4F74-A287-051F7B38FD80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88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Here is the difference between struct and class. Struct is one kind of class. Struct is a class whose members are public by default. (simple examples here)</a:t>
            </a:r>
          </a:p>
          <a:p>
            <a:pPr marL="228600" indent="-228600" eaLnBrk="1" hangingPunct="1">
              <a:buFontTx/>
              <a:buAutoNum type="arabicPeriod"/>
            </a:pPr>
            <a:endParaRPr lang="en-US" altLang="zh-CN" smtClean="0"/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WHY?  Generally, any change to the behavior of the class type can and must be effected by changes to its members. Usage: a) For example: Debugging. Illegal value must be caused by code in a member function. b) if we want to change the representation of a class, we need only change the member functions. User code directly depends only on the public interface and need not be rewritten. c) a potential user need examine only the definition of the member functions in order to learn to use a class because other functions cannot deal with the data.    </a:t>
            </a:r>
          </a:p>
          <a:p>
            <a:pPr marL="228600" indent="-228600" eaLnBrk="1" hangingPunct="1"/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1B744-38C8-47C3-887B-FACB0053C5BC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080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Constructor.  When you initialize for class objects, some functions need writing to do the tasks. </a:t>
            </a:r>
          </a:p>
          <a:p>
            <a:pPr marL="228600" indent="-228600" eaLnBrk="1" hangingPunct="1">
              <a:buFontTx/>
              <a:buAutoNum type="arabicPeriod"/>
            </a:pPr>
            <a:endParaRPr lang="en-US" altLang="zh-CN" smtClean="0"/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Default: basic initialize float, int, some basic ones. 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6928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Operations vs. Data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1341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814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84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52FAB-D4DB-4009-9917-5C36080F41B2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013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58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904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487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2BDD9-668C-4ED5-98AE-549AD178C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2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2BDD9-668C-4ED5-98AE-549AD178C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0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124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23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03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074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31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52FAB-D4DB-4009-9917-5C36080F41B2}" type="slidenum">
              <a:rPr lang="en-US" altLang="zh-CN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178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385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754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872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52FAB-D4DB-4009-9917-5C36080F41B2}" type="slidenum">
              <a:rPr lang="en-US" altLang="zh-CN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8012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52FAB-D4DB-4009-9917-5C36080F41B2}" type="slidenum">
              <a:rPr lang="en-US" altLang="zh-CN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603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6ABD-C66D-4EF4-BFEC-9B861DDA01B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43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52FAB-D4DB-4009-9917-5C36080F41B2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54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52FAB-D4DB-4009-9917-5C36080F41B2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55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90D7-DF2F-4690-818F-0B30B90B46C7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33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90D7-DF2F-4690-818F-0B30B90B46C7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50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90D7-DF2F-4690-818F-0B30B90B46C7}" type="slidenum">
              <a:rPr lang="en-US" altLang="zh-CN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77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490D7-DF2F-4690-818F-0B30B90B46C7}" type="slidenum">
              <a:rPr lang="en-US" altLang="zh-CN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0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276E9A-0624-4FBA-8977-F26DC41A27DC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NE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19800" y="6355080"/>
            <a:ext cx="2133600" cy="476250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CEB75F8-29A1-4CC4-85C0-393E2BE26D25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355080"/>
            <a:ext cx="2362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2000" y="6355080"/>
            <a:ext cx="533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4FFC-2924-4420-9AA8-9D2F553E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291072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AutoShape 2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data:image/jpeg;base64,/9j/4AAQSkZJRgABAQAAAQABAAD/2wCEAAkGBxITEhUTExQWFhQXGB8aGRgYFyAdIBseGiEeJCAgHR4fHyghICImISIfITEiJSkrLi4uICAzODMsOCgtLisBCgoKDg0OGxAQGzcmICY0LC00LDQ0NCw0NDQvNCwsLTQtNCwvLCw4Ly0sLCwsLCwvLDQsLCwsLCwsLCwsLCwsLP/AABEIAKAAoAMBEQACEQEDEQH/xAAbAAACAwEBAQAAAAAAAAAAAAAEBQADBgcBAv/EAEQQAAIBAgQDBgMFBgMGBwEAAAECAwQRAAUSIRMxQQYiMlFhcRRCgSNScpGhBxVigpKxJDPCNENEc8HwU2ODorLh8SX/xAAaAQADAQEBAQAAAAAAAAAAAAAAAgMEAQUG/8QAOxEAAgECBAMGBAUEAQMFAAAAAQIAAxEEEiExQVFhEyIycYGRobHB0QUjQuHwFFJi8TMkcqIVNFSSsv/aAAwDAQACEQMRAD8A7jghJghJghJghJghJghFmcZ/S0ovPMiX5Anc+w54VmC7ytOhUqmyC8zQ7ftN/sVFPP5M32aH+Yg/2xM1eQvNv/p4QA1nC9Nz8IHXdosz+d6GkH8cms/9/THMz76CMtDC7DM3lYfOCDNq1+WZwn/l0zMP0GOEva+YSwpUVH/CT6j7z5Oa1q7nNIR/zKZl/uMcLMBcsIdjRIJ7I6dR94VRdoszItHLQVR/hfSfyuMdzvw1kWo4W9mDL7GGnt9LB/t1BNCL+NCJEt5kgC3tvjvbW8QnF/D1qm1GoD01E0mTdo6Sq/yJkcjmoO4+h3xVWDbTFVw9Wl41tG2GkZMEJMEJMEJMEJMEJMEJMEJMEJMEItz3PaekjMk7hR0HVvRRzOFZgo1laNB6zZUExVb2hralQ2oZfTsbIzjXNJ+BB19sSzMwuNBPQFChROU99vYev+4LBk0NOOKUjiv/AMRWfayOefdjB2J57m/pgFMb/OdbEu/dJuOS6AfOXVtarU0lTpnqlRNamV+HG466VTy52Ix0N3MwkxSZay0yQuttN/eFZdKvBmemamVxDrXhQW0sQSLsfENiOlsANxdYVh+YO0uQSQSTeCZDn000lLwp5JXdddRG6gKiEcxYA31bCxN98cQ66esbEYVKauHUWHhtuT1/gheXdopo614Z2Jp5ZWSCQ7aXW10JAHO/dv5YYOwazbRKmGRqIemO+BqPlGWU061VNFJUxxSvIgYlohyPLz6euHUE7iRq1ewqkUWIAMBr44KWaGGJqiF576RCdSjTbnG1xbfmMI5ANryiGpXpNVazW3v/ALi7O+zCsTxYVkI73Gpfs5l9TFchvcHpywrUra79eMtRxpC5abWHJtR76T3Ls+rqVSyt+8aZTZiLrNF+JCL/AJ45mZd9Y70aFdgoGRvcHy/3Nx2f7Q09ZHrgkDAc1+ZfcdMWVgwuJ5tfD1KLZXEa4aRkwQkwQkwQkwQkwQkwQmV7X9rfh2Wnp041ZJ4IxyUfefyA8v7c8Td7aDebMNhe077myjjz6CZWhytuI080iT1I2kqJf8mnt8qLydhy5gA3v5YkF1u02PXyAU6YIHBRufM/tHOa0z08PGhV55iy65LhpSm9+Hfuj0A23OKE8RMtBg9Q03Nhy2F+sGyDNGadElpJ4uIWaKSaXiHUANQsRdLr6+eFRyWAIla9HIhKODbcAZfjeXdnMtkjiq6RoyIQz8FmNlKSDl52Unna2BVGUrExFYM9OqPFpcQfKpxFEkD1iS8NNBSnhLncEd5gW5XvyHLHQ3dsY1Qh6hZEykm+p0+IHzltPSQotOI4Kw/Di0bhNLaTzVrkXU+RFsGVYh7RSwcqc3l+8+qimheCWCWCr0SM0hLx6irMb3XQSdjuMDAHedpmqKgdCL+3ve0Y5bm1JGkcIl0aVCqJQYybC3JgN8OGFpGpSqFyxF/I3+V4HXwvHmCVTo7wiAohRS5Vi1zdVuTcdQPPCkXMrSBeh2YsGvcg2HxNhA80E2iaZVK1dTeOnF7NHHGCbkjkebn3Ue6tfhKUMhIQ6KNTyuZ7Q1qVNPRSsH+KmWwkhsrrp8THoUBtcG4uRscdFmN5x6ZpMyDRRwOo1+sAzLKWWZJVdIKm9o6qLaKc/clXlGxO1rkH9MTC214y9OsDTysCy8VO48j+01PZPtaZ3amqU4NXH4kJ2cfeT09MVR7nKd5jxOFyDtKeqHjy6GavFZikwQkwQkwQkwQmZ7Z9pGpgkMC8Srm2iTnbzdvQfr9DidR8u2814XDipd3NlG5+kyuT5YIlkYyM2o2qKkXLzPe3Ch62B2LDc8hyuJohALcZqr1u0bIBYcF5dTHObUMclAymn4YRNSwkDbh7gd0kb2tt54qQrLbhMlOq617htTpf94vyTKKqnZXimRaR7s0UhLiFLXGl9Qvcc+QHrzxJFcbHSacVWo1RlKkuOI0v5j95YK2KFOLF4fCKqpdmFm6RAktJew8Ngdtzhw1jznMjOxDDrYfW23tEOZZ4C4SWKVlvcz1UTiIeq06i3sWN/XEVcltppTDKKdwwuD4QQT77/CNaKmlnN0ruNT2sVpSICh89IuT7XHseWHAkmqon6O9/l3vmJ8VOU06OI5DxCqHXxmkGoqASwcubAg789Jt0O3QLf7iio7i+UDqAPlpCo+zlI2oQGSKTT4RI4Mek2J0qwu19t2sfbn2w/hif1NRfEAR5AgwOZZ42CCrcKosyzWqXc+saL3fq30GFYHh95VKlLcrqeA7o9/2nxQVUqOVFLUxLz41NC6IfPVTuLf03JwoY8o74dAniU34XB/8AK8dUOZx3+JlCPpUoamIGwFxcSxkkx7jzI8yMV319JlemxHZqetuHoeMULTNltOxhvPPUuUpyASkasSVF+QAvq9fYYSxQWXeaM64yqM/dUWvfc26aT7oKI009Pl6BZRLG8lXru2u9hceRvf3vvjv6so24zlR1q06mIbu62W38E+8+ycErG0ltLWpqq/ehfpFK17kE2sx9jvYnjp/udoVyBmI38S8D1HD2HDeaTsV2jaoV4KgBKuA6ZU5X8mX0Pp/1GKI19DvMmLwwp2enqh2+xmnxSY5MEJMEIBnmapSwSTyeFBe3UnoB6k7YVmCi5laFFq1QU13M512fopppHlkJFVUqHlYc4IG8KL1Dvaw8gCem8V/u3v8ACeniKqqgVfCug/yPEnp7y2uKVEq0veop4Dejue46gWBAGxvuLcwD6kY65v0+sVA1JRV8at4uY/YfGE5TPIYr1CtAsLtxyWvx5N1IXzUnfYc9IHnhhqO9pErhRU/KIN7W/wAR1geeZpoCIacvIAODRILrGPlecLsTtsnIevMI7nYfzzjYfDqb96w4ueP/AG35ecU5bDnTTGc06mU7B5lHcB6INXdHsN8IO1vtNlRsAECq+nTj56/CaOSuzOIXqaqhg9CrMT7AMLnFF7SY+zw5/wCJGP8APWGGd1ikqHYMUQlXamEW9ua6mLGwubdfrh/CNTMxsxyoN+t5n/3zTxSIsk6MC7gnVqsvETTqNzsY97nndsSNQX3noHDVspyIdAOmtvoZDnEIaZ4KmPUshKnUP8qOMbH713CoOtvrhgwvvE7B7Krodfnf7TWZ8QLPxCqkffkCC3m8ZIH5Yc68ZgosbZePoT8YgkpJJBqQVEi+dLXa/wBHAwnD7azX2mU5dv8AuUCJXMNPPxmqa+nmIsWmh1ggdGK2DAe+JaDUkzaud6eQKrjodfTSN+zmfo7MKXQXXeSnW4SUffgvbQ3UpyJ8ueHR1J0Npkr4NlQFxYcDy6N/NoXLl8TSy5g1aUgdAndGgqq81LHcG4PdAB6YYIL5s0RKzCmuFSlc736+3KKcpzhXaUQ0yjL1S8quO/Kr3BlAO7ABd+tut8cRr77CUq4ZUQFn7/DkLcD5y7OqaaGVJ4m1VFOutG5/FU21wx6slwCeoIPUW44K6jf6RsO61FNJtFbf/FvsT8p0bJM0jqoEniN0cXHp5g+oO2LqwYXE8qvRajUKNuIdhpKTBCc07cVq1NXwG71PRqJZlH+8kbZI/cna3qcQc5myz1sIvZUe02ZjYHkOJhho5GQ0wlkSqe0000QBVHPhVrm9ttIAvsu/PHctx3ZEOobtGAK7AE6+kCpcsapeWnzCEtNs4qE2XQOWk7GM3vt6k44FJNnEo9RaKh6JsD+k73lXabtIkKJMLW8NIlr2A2M7C+4A8A297nbjuBvGwuEerdB0LH5D53gGSdq52DRZfRtISbyTStuzHmz2sLnyubC1sIlUnRR6zXXwAQ3xFS3IDl6w/MVnRNWZ5gIVYbQ040lvqO8fp+eHOa3ePpM1Ls2a2HpXI4n7bT3KkVU40UQooCQBNINdRNfkEBvpJ6X1E+WAWtm4RagZmyMc5HAaAfIx7mWUl4lZCUmjU2WQhydVjZ9QazG3Mcr9RhypAmSlWAezC9yBy9ogpkmbgEMwWUAkhItrncreGxAFmu1rj2wg85vZqSFu7t1Px1nx/iSgNyrNII1VhEQtxzY8EEEHaw2Pnjmt951BTXQrwvufhrNWKdKWnsZmjGq5kAFgx6kAaQl+Y29+uLkhRczy1LVKnh15TNZ5ohbVXUoAOwrKS6m/m6jvL+bDEmP9034e7/8At215Gx+8Io4at01UGYJUxj/dzgMR6Fhv+Yxxcx1U3nH7BTavSKnmCb/OI80zMxMGrcs4TA92opzYqfvDa30J3wrM36lmulhxUGWjVzX4GG5VnUFXFMzAMhFqtLadS8hUIN7MB4gPK99hdlZXGUSFbDPh2W+9+6foY2r83jplVaqNZ6hYysXBUs0kRG5ItZAbC9iR16jDM2QazPToNXuUNhxvznxC1XIg4iRpN/tFIqNcBVADRE26qVF/J/4ccUs4vGIpK/dJI8LX+BHx9pT2Sr1pq3hqSKSuXiwg/JJ8yAdD0I9BjiNZuhlMTT7ajn/Umh6jgfhOk40TyILmdasMUkreFFLH6DHCbC8elTNRwg3M5v2QpGdoy/jkJrJ/diRCv0GpvoMRpjifOenjGBDKOAyj5k+8Lj7MysTVQVJjq3LamVtcTgE2UjlYAAC2432x00m3WL/WIPy6iXThzELzKdzCkVSyq5RpKhl2VI08QH4vAD172Om9rHeQpU0Dlqe2wv1+0SVsFCpFXmJBmcApTmx4afKgQbkgWuTte/LEzlXVptptXqD+nw+19T14mLm7cVlUwp8tpxGo62BKjzO2hB+eFFVn7tMS5/DaNAdpiGvCYMop6F1epvW5hKQUj8W/Q732/jby2GOhAvi3iPXbFrlp92mOP8vHlS8kDJLNpnzCa6wRDwRX8WnqFHNnO55bYcGxuN+UxZRVBRdEG5P7fCMqIiLXGzF1jX7d7bySSW2FvIdP4lA5YfSQe7C404DoBMrUxcFnjPDOjVp2NyqmwFlha7dAAbm18TbSbwKbC5XkDrxMJywAzrqaMRxHW9rjwrqG5jTbkbi9ipGBdZOuFFMlVIuLR3X1ZRpZiurgkpUIBfXCblWt1Kgn374xQ734TOiXsu19QesXVFe2XhXH2+WyWsRuYA3ID70Z6Dpy9MSJCafpmhaX9WxUd2oNfPrx18oLmfYmGcLVZbKIXO4KEhG+oN1P6eYwNRD94aGUpfiFSj+ViFzL8Ynp+3lfRPwa6Lie/ca3mrAFW/L6jEzVdTZ5rP4Xh8QvaYdrdI8o6/L5/wDEUQRKtRcRkBDIOqEcjqG1xfexxYFD4JiqUsTRulTVD8OsLCs9PLT057xiBp3tuIJSAyr6puLfhx0Xy2TXlInSstWoNib9TIFoaB4XV5pmcNFCiMZQoW3E0L05C/ttjmi2yxya2LVgwA1uTtvtf4xfntPqSZYjuoWvpWHveUD62P8AMcK+g085XDP3hfbwN8h8jOj5RXrPBFMvhkQMPqMaAbzyaiZHK8pmv2nMXp46VTZqmZI/pe7foMTq7W5zZgAA7VD+kE+0VVTkQTOkMkyy1GgpGLkww922+1iFP9RGODUeekcavYmxUX9Tr9YtyHhzVEkMUslLE8mv4QRFHayrqJY+FTbkv574RNTb1mnEM6Ug7rmNrXvtvF37RM3HBdh4qqQj/wBGnNh9Gck4Wsxy34mV/DKA7Qa6KLnzO/ynmV/s1DzWnlIVY45HHzMXvffoAQQTucKKHFo9f8ay07KutyLw/Ne1UcGmhymJWkY21ILgH0++38R2GHeoF7qSNLAvVJrYw90awukpIcop2qqluLVy8yTuzc9CX6ebf/Qx0L2QzNvJNWfH1BTpd1Bz+c9y53poZc1rQGqJEGhOiKfAi+rdfT64EOUdqd5yoO2K4Wj4Rv1539IZLG0NPRxSG81RUo0h82vxH+ndC+1sO2ijrrJrlq1WYeFQQPK1hK832qHPlID+W/8AqwlTxSuHIdAPOe5NTCSXQeTRSIf5go/1YdB3yYmI0pZr7ESiHOOGlDXMe5JGKep62Pys34WDA/iOFDWsTttHNC71KA3BzCfVJKtBUtQT2NJUXaDV4Vv4oz6XO3lt54B+W2Q7GI6nEURWp+Nd/LgYgr4ajJZ+JB9rRyt4S21/usd9LeTdfpiTBqTd3ab0aj+J0wlQWqD+e3ObqjqqLNafwiRR4kbZoyf1B9RzxpUrVWeTUp4nBVNNCeM5/wBoewccFNUyxFpCsiqgtuouNXLxG5tf0xleiFns4b8UarURH001l/YDOL06lvFSShveGc6XB9jZvoMNQc5bfzWS/EsOO15Bh8RrNJHkM61FJqWNKei4mmXWPtA+wGnaxAAv64oU1FjtMIxCdlUuCWe3pvf3vItTDppnjlWf4abgTOosGFRs1hc7aiDzPLHWKXuReKKbhWV7jML+0afs1YpHUUjc6adkH4TuuO0TpblF/ERmZao/UL/SC9sqlRmFNf8A4eCec/kAP7HBUPe9DGwqXw7j+5lHzlNNFUcKmpIZhC4p1ldymtmueSgkdbknfmMdZb6CIHXWo4za200+8+4qyogSpFUUlenh4kcoGklX1DSw+U3X6j2wguoPSDrTq27G4B3Biv4eOMPxSt4lpqVC3mSGk036nUL+2OtbMT6TT2jVNBpfM3w0+Un7SaaWeGMRXDmdqcqpI1K56+l1U/ngrAkDWN+HMqOe0F+6Dflpr84bk1BR5ZHUyt3dD6WfmbWUqqfivy6n2wIFp6zPWrV8ayoNQYf2UlFXD8VLGpeQkKGAbQgJsouPqT1OGpntdTJY0Nh37Ia2/lzEef5ZqzCni+0NLF9s0aoWVXPhG24Btex5b+eEIzP0mvD1QuHqVD4zpeMc5pamorKSaOFuFT62tIwjLM4tt4jyA5jHXUlh0kcO9KlQdGbVrW9JfXZDUzSM5eGK/wAulpLbKOd1HTy6+mGemWN4tHGUqICkEy2jyOqikEizQsQCNJiYbNpvuHNvD5YBTK63i1MTSqLkCHXr+0VfuKdKSppJYtaSu7xtCQ2jWdVipsdm5EX54QLZCG1mj+opmqldTawAPXr+0o7KN8aIaetiOqlQkrIpGtr6VO43AXy6n0GCmcy5WEbFg4Zy9FvFy4R9m+TU4aJREqrM/DkRRZXUqx3A2uCLg8x9cUI4TFTxFU3Zjc8JhD2NrKOtPwj8o2kib74Ui8bDkTuB64ymkytoZ7Yx1Cvh7Vl4gG3XjNZS1zvBEb7vTpKbcg8kwIP6t+WNF7ieW1FA+o2a3PS08r6KmkqLxJp46tDIwFlkEqMUYDrYod+t8FrvpFpVGNKzm+W1vfX5wH935fUCCprZQC8KHhM5Vbp3Wa3U3sPTCsqnVpUVqyZqdBeJ16cJ8GqpZY6+CjMJjWnWRTGhUhoybBj83mD03xy9lIWVyVO1pNWJ3tqb6Rt2Vm//AK1Tbwz00U31/wCycMnj8xI4izYRf8SR9Yu7YuTW1x/8PL7D+Y4Sqe8fKVwvdpUrfqcfAxh2lpFleONqWpcxopSaBgpW4sy3LKegJ5j2xV1v7TPh3yFmDDUnQi8Ay+WllophBxTqlSOVpTqZiWUbtc3ABtsbb4VGBpkSlRalOuvaWB3sNOfCY3O8vaszapiWUI3EYxlrkahbbn3b25+mM7KWqET2KVVcPgkYi9xabHK80Y1TRVEZjeK9S17aRaPSbH5hquwPrjQrXOs8ipRATtKZ8RC26Xmc7U0U9dXxUyE3McbSfdViO8xHmAbfpiNUGo9hPQwTU8LhjVYbXAnRuyFOsdJEqXK27t/Ik2/S2NVMWGnCeHjXL12Y8ZdkT6+NJ96VgPaOyD9Qx+uOpqYlc5CttraxhUAlGt4tLWt522/XHSTbSTpBS659tJm6aWtlolIjljqotDESEDilfEO6x7rbje255Yn3iJqApU6p2Km48rwfN/j4qWExcR6gMzykd8AMCWWxPetcaFHVcBzgS1L+neqwfwkWHSa6GMhVBJY2F2IAJ9TbqcVG1jPMIF9/IQDMGtUUzeZkj/qUN/oxwkLLJmKODuLGK/2h1rwUgnitrilRhflztY+hBIxKubDMJp/D6QrVez5g+kmW9oI6gLVp4Y6dmZSd1YsuoE+gXnjnaAjNyEHwjU2NE7lhrFr5YRVVTSnXTBohFDy1ubsq/hDPe3r5Lv0g9oTwle1vSRR4je7fzytvBa/tNEcwansdYng0ONwTGSGHpsx3+m3VWqjPKpgX7EVeFjHmUZRTSovGRHMM1QkYexAHFN9jz5Dfpv54cqpHematWrUj+XfVVJtztB46qllq5Y6chtFNIj8MARpf1A7zG3ntpPPCi2YgSmSsmHDVDuw33+8XdkZT8fQkf7zL1v8Ay8sA8Y8o1ZbYZxyb6T3tWD8bmK/ey+4+n/5hX/5D5R8OfyqJ5P8AMiGdrYqyo4UMCH4dkDTMrBWYH5ATsNufvhiGJEjhuwpMz1Nxe3GW1CmOjZTAKeOGSMqusNdQyksSMGyxEJqYgMTcm/1g6RRoalQlpZaiUmQC5XhaGRj1KjUuw6XOGsNfOMxZgpJ/SunncQLtTWLVUwnjI1iMyIRuGCEcaF7bEDY26i/lvOrtp5y+GTs62R9r2Prsen0lVDkbU8UdVIS1ZO5YsflLo2lR9SCfb0wKtgDxna+IFaoaSDuKCPjqZ0GkgEaIg5IoX+m2NHSeOzZnJmayrMjT5ZBUGMspCvLY2KrISWe1jqte9sTQ2QTbWoipimpdTaA1Paao00TFhHHUcQuUW5AUroAuDzBva2+FLtZbSgw9D8wMdV0384Ur14q5yeIYDxFjFri+hChG2w1agG3udvLDAvmnLYcUkHHS/leexU9Yz0JaWdAYC1RYLYMgXY3U2LXYEdbbY4c0QNRVXAAvcASvLu09Toq5JYTeMJJHGRoOiTXzPe3AW52vudsGY21jvhKRZUVt9Cd9Yzzact8C5ABadDYG470b8m6i3XFDqJnprlzjpaedv4NWX1A/g1f0kHCVhdDH/D3yYlCNOEzcNIlLlKylLGSnMcukbniX0E+ekm1/4vTE1AFMTcznEY4qDx+Wmka5ZTz1E8k4Ijp2I4DHxX0hWkVCOZUWVjyFzY3w6gmZarJSphB4huPXnMhmOXImcUqRRlYuIqq3PiMh75v1Oo7nGd174tPVw9a+CqFjry5crcpsYezEFbF/iASqVVQwANr6pCNyN9rYuUzrPNfF1KLApxVPgITlNC9Ej04jBpxG7pKBYiw3WQdW32a+4HS27KMokarrXIqX1uNPtFPY+K9dSC1uHlyf+62FUfmekvWb/pmPN/pDO18IGaU1ztU08sG/oL/6hjr6OOukXDN/0zH+0qfnHHZmoL0sDHnwwD7rsf1GKK2x9Jgr0hTdlB3l+d0hmp5oh88bAe9tv1wEXE7QfJUDX2nOs27TNT1cEhH2U5jqGbqNScNwPawJ9hjK1TK+u09qhgRXoOD4l0t5aiOO11Erq5j7h2msnhqIhYOR5OqmxtzBHntR9Rf+WmXCsVuH1O3UNwv5nbyjCqlSSdGd1Ecc0k5ZiAqqiiNNzsAWJI9jhrgyKZgCANbZffU/KNoc9pplcQTxyMEOysCeXlzxTtE5zOcNWTvOpGsuyCECkgSwK8FBb3QYALJacrVGasWG5O/KIZO2oEc7Qw/7PBrdGbToYMVEZAG2wJuPTE+00AHCamwbXUsfF8estl7RTfGGmURiMhVSRgTZpELJcg73IIC7cueO9oc06cIBR7S+tzp0G8rp+0c8dMaqpMRRZyj8NGGlFLKzczc6tJ9sGYjeBwqZ+yQ7i9zprC5qzjmmp6qkB48ZkILAqhWx072JYAg7YMwOklkFMNURvCbdYXnMa6qQbBVmB8gqpG/5AYdu6JOmfEekEqu01DOkkImUh1KarHR3tvHbT+uOF1KESlPC16Thiu1jbj1iA5kj0kwZAeFFBTul7XkDkFLnbe3P1viYIKW5TSKTrVUjiSfTnGRzXvizmape66okLxUynnpsLMbbX5sbchjua2sl2OUE20GuuhMKqaiANSqgPDg4sp1CxAhW2999y256nHTwMVM3fzHxWHxjPspTslJCG8RQM34n7x/U4dAcgEz4k3qsOF7D0nna6YpRVBHMxlR7t3R/fHKnhtGwihcQvmD7RT2WhBzWrI8MEEUA/uf7YmnjM14k2wqf5En6S/8AajTkU0dSgvJTSrIPa9m+mO1h3bjhF/DWBqGk2zgr7y3IpQJJ418JYTp+CYX/APkGwyaaesz4hSUDHfUH0/aNZ6tY9JdlTUwVdRtck2AHrfDlxIlCTtOcds+zwltEDoMM4sx6Q1J5/wAkgI/LGWombWezgsStPvEbg/8A2G8fxZRCifDuXjaFTIhQnSyi4LqjXHWzqOV/IjFSgC+Ux9uzNnXXNpY8+H7TKDJWhWyzLLTwkSmQjVdWFoXK3OpE75IvzBxErYz0v6jtLG1mIy2+B/aFJVTOsfHrKaVlkV4hAoaVyt+4trWDXsSenpfDKWOmYSZRBcpTI4G+w49Z0jKoHSGNG3ZEVTblcAA29MaVNhPErZWObhKJ1pYnkeTgo0tuIXZQX03Avfna/wCuOd3eMrO9rbC8pl7RUKk3qKcH8S9OX5YM6xxg6xAOUkH6z6TtBQOLCop2B6F1sfzxzOpg2GxCMCUsIQmXQSSrUhVeQCwkBvtv5bX3Iv6nB3bxe1qANTOg5RN29y1p4VXU6p3hIUXUwVtO4UbnkRtc97kd8LVUGX/Dqwpu2YD1mP8AjJJ3RYavipo0fCwwssdtNu+5OlVHMsRyBsMQvfYz08gpnOyWN75jx8uvKENkCGnIMhlR5V4IchEcxqA0sh6rYex28xhhT01k/wCp7+1rA3478B58Yd2k7bfCR6I5Flmde5w10wxjzH3j0FieR5Y69XItomE/DzXe5BAB1vueMWdlY5ZqVFlbU1URAu24giJaVj5libX9sLSuy6zRjMlOscv6dfU6TqwH0HTGsbT5654xB2ocM9PCfC0nGk9I6fvE/wBWkYm81YUHKzcdh5naUfswRngmqmvepmaT+XkuFojS54zR+JECotNdlAE1eY0izRPE3hdSp+otipFxaYEcowYbicz7MVbRrHr/AMyjkNLN/wAtyNDfRgPoWxCmSNW4T1cYivfLs4zDzGn3lGcdngkrF1YtqZviqltcccZBsAC19QJAHLkD6Y4VsY1Kv3e43TKN7+ulvWPsxkgqIBPG6zpGhjmK7lonA4l/IiwkHsfPFDqukx0hUpvkcW4j0299oozHMeI1JRyFXqUl1BmW6SKiko1zewkBG4vYg87bzY3ISaqVPIlSuPDsel9/aUz0FRCLxxTLUFFYuhViZA32lhc3WQG+4sCo2wMMuk6ro475GW+2ux+0vihqVdyhl+Uho6JY2cE99SxvYgdeRuMd7xG8XNRJGa3LUk266TN5pkWayl2nmaKK5P21QAApNgWCm3pfEytQneehSxOCogdmO8OV/rNlBRJArBYqdDFGGdo4OITcbd9iguefI4qFsLTyqtftmzEm5J3/AG10ieLJooQUi1MC2o8QLqDHUGXYW2KcsTWmNZrrYl3a76acPhvCKHLoQy1RdlcsIFVVRlOq5JKsNwLg+2OhdZytUqZOyFrWzcbyrtF2ZkmJWl4CzxNcvGjQMw6ja6tuRcgixttvgenfwwweMSlY1L5Tw0IvLOxNDU6S1dUycM69MJkLahH42duekcrA2N8dpqw8RnMbVpZgtBBfTvDrtbXf0g3ZuaGohvK7JGg1uZm0xorM2lYo/C3I943A6X5DlNxGxS1KTC3iOlhued/2nlXnC11SZY1bhU4VYHcARlmYa9ZcEAMAALd7HM3aHSdFE4ekFqgXbUjj6fy0tzjs4s0RgZ1NQ1W/BKLYIp0mWwvfQNyd+enqbYZ6YYTmGxZpuKi7Bdb8dfntH+TqiRvUqVWNY+BSayANI5MT5yPb3AHnii2AvwMw12zPkPiOrHry8gILlVRXLMitojLsGanYmSR1Js8rODZAOYAFuQwozg2JlKyUGQlTcW0PDyF9ekC7V1byCUx7yVLikpxf5UP2rel22/lGOVGvt5S+EphLZ/0jMfP9PwnScrolhhjiXwooUfQYuBYWnkVHLsWPGFY7EnPO29ItNVLVMt6WpX4eqHlfZWP9r4z1Vsb8OM9XBs1Wn2QPeGqy8xtPGIpVEstJKpljNhxQAdD77d7xWO2pSL4YnMLiRUhGJvYMNDy1/nvKqfOGSpaWeIxK6aI4hpdysRLO7hTYBQbAC5sTgVipsZ2rQBpBVa9jmJ89gPaAZ9kPfhEWkMjB6N790kbmnf0PND5XHTdalLlL0MVdWV9jow+v3n3UZtBUvJMRLCwhaCzwklJCTzZVNrDbYg4O0VtZxKFSjamBcXBvfhKBmEA4dpYYwSwMeo2jBeJ7r3e9bQdrDxemO5gNICnU17t9Z5C8acRo5me9yoEEkgU8XidBupHy9DfHMwvvHyVCQWFgOo5W95YpVYuJHBMYGgWPiOY4xpC7NfvOB15WvbHTfeLdn7ruL3Jtrpf4RTkvaUVRa0QjEYUjvly1yxJYkDe5398SpuDeacThGoAZmvf+fCDzdo0jmSmenSUXGlzJp0mQpvyIFio73TfHTU1tHXAl07RWOnxtNBWVU6QtWRq68RiqxnS7OZSfCQBZNRDDmWsDsBYvqBczEiU3bsDwF7jQDzvxjuhy6LiWm3dYlBhvdIkQG3E6G5uTfYnkNr4cDi0zNUbL3eJOvEkxVmsLylp1h1F49UZaLVoRXRUt3TpupdrWv3uW2F/yl6DWHZ5rAfM8ILnkoVWE0xBkSEpABdy++pVRW7p3Fjtud7jCMRbWUw4bMMg2vdukJyvJ3Z5Y5GPFlu1U4O0MbHUIEb7zXJJHTf7uHVP7olSstgQNB4evU9I0qqWWq0S0sohSEAwXTuu24JIPyabBWXzJw5BbaQp1FpLkqC5bfmPLrfe8sqMwqWp40dEhrJiyIAdWhR45OmyizW8yowG9rneKtOn2pyaoPnwHrFvYejSoqjUoCKWlT4elHRreNx7+fW/pidIXN+A2mnGflUgh8Td5voJ0TGieVJghBM1y+OoheGQXR1Kn69R6jnjhFxaPTqNTYMu4nNcnlnp5jTyd6qpVtH0+Jp/urf5lsCt+tx5nGdWKHLx+k9jEJTrJ2g0Rt/8AFuflG8WTrJLDUxSxilV3mA02a8os6k3sFLbm+4Nxh+z/AFDaZBiWRWpMO8Qo9jpK8pr45zJT6Gkoy3Dik0gAMAbqunfStu6/Q/THAb6cIVqbU0zX741I6ffmJ5XU89NKJOJok2VZ28E46R1IHhcchJ19OR6wCn+fGMjrWUJa4/t4jmV6HiLTNftK7VzXp41WSnmjYyOG5gjZdLcmU3bcc9r4jWc3Fp6P4VhKZLsWuDp/Bwmr+KrZYkkCgyhbxTQOGSQHo8bFTY9QCbHli65it55ZWjTcrwOliNR6wKkr541cz0xgMbFohcMjI9jJEW5C5F11WF9Pkbqpa3elXp0r2Vs2w9RsZl8mpIkrqqOJ14bxcSHcAEGzBbk+pFue2I0socielialRsMjODobH+dZ7T09P+9pme0yQ7IgsTK9rKB08yTyFrnCgfmTrNU/okC6E8eQ11mur80qpWiWmjWd01M8oNokkIIVUJ8em55dQN+eNLs36Z5NKnRQHtWsD0ufWDZ/lGYywfDU8SRxvvK8kt5JSeZYhbD1G/lsMcc1MukrhqmFp1BUc5uWlrTyB6YxqrJJNUNdRDHUvIG07Fr3siXvuf1wX003iujmprYLvmtY6/EwXI8i0TyfDCP4pz9pKgvFSX+SO/jkt7W5m2wPFXW43la+KzpZr5Rw4sRz5eseUz07f4KFl4OsrKxe7yOLM4ItdgRszEjnthwVtYbTIy1P+c6HccgNtPoPWW0dIaFnZZV/d+jWA3eMbfdjN91a9wPoMATKN4VXGIUAjv7X+p6xJms1RPJwEGmrq1s29/habyPLvNe5t7eWJuCxAE2UVpovaN4U/wDJunTSdGyvL46eJIYhZEFgP+p9TzxoAsLCeRUqNUcu25heOxJMEJMEJnO2fZgViKyNw6mI6oZRzU+R9DhHTMOs1YXE9ibEXU7iZLIs2kMksTxWnFxU0vST/wA2EciSPEnzbH3kra5Wm2vQVVV1a44Ny6N9+EZ5nHGY6QRycOhBYyFGKiyr3FYixVdV736gA88OQAOkzIzXctq/C+vPX5Qak7SwpHI7KzUjTLHDq31KQA7DV4owbb+v0woYcdpU4ViyhWAexJtz4AdTDMx7PqUMcYjniXY08reC/LhybtGbb2II9sMyh9tpOniShzNoTrmGnuOPvE2XwGlvFDLpRzcUtWTEQevBnU2J9r4moKm011qnbEF115rr7qPqZM4z6phHegr0HWzRyR/16GNvUgHHWc8jOUsLSa5DLp6H2vMx2YWmFUyGtRTIGLssaaLg7BWdbEm53CqMRQLmveb8XUqmgGCadD8wN4vz0U0kshSqBeM2XVGoSVRyCmMAX6EEWPnhWHeuJbDu9OmoZdDxvqJrsjzesmVdVLVybdHWCL6WQG3pc/XF1LcvpPPr4bDIbioCPIMf/wBfGG1lRLP9jJOFUC3wtDeRyN7CSXkg6cgPXDMS2hPtrMyBEu4XXm2nqFPGG0uVpTxWl4dFTEgcNGvJITsOJLsf5VHnvjoUWttFqVmquALueewHpr73n1mUsw/w9PCkcUJKvFxuDdWA4bBwNlvqFhvcc8KbgWURaSo3eqNcnY2zbcCL7+s+EjMh+MkYUjR6opmjfWssYtbS1tzq2va9789sAHGOWspor3uI4WPUawbNczWHhfZd8bUVEBvfkJZR0t0U8t778uVHvrz4RqFDNmu1v7m4eQ5+YM0/Y3s0aVWlmbiVc3elk/0j0GK00yjXeZcXiu2IVRZV0AmlxSY5MEJMEJMEJMEJmu2HZJKwLIrGKpj3jlXmPQ+Y/tidSnm85swuLNE2Iup3ExlHnk8E5iqAKeqPMtfg1NttRI8DdNYvfa4NrCQcobN+03vhkqrmpap08S/t0v5R5mUEdWs8bBo6mWHQsUhHdtveM8mUm12W/IcsOyhhpMdJ+zZW3UHhv6w3ssLLIrnVUqyidwtgX07BT1Ciw25fXD0u6LSWKsWFvDbQdL8YroO08brVipCmKMhowVB4kb6tPd3BPdPLpbCZxc3lqmEdcho8dGudjLUio0igkBmpOOQsapIRYtuBpuyD3tg7u5NoAVmZ1ADZdzbl13lmYwrESsldyFzxYI3sDyLEAWB9cBHX4TlKpmAJQ+jESxItLcI12lydIEcEad4i9r2axtvbBpxP0nDUBQsqG3Viek+Y6KjkklilkkneFQZEmdiLEXvoFkI9QMHdJ3gTXCqRYBtiANPXee0tXUTUeumjigR4S8Ok3IPy6k0hdx5E2OO3NtJxqaitkdibWBv97xVTRmsPFaO9PXxBHCsXaJ47lXJsAvNhYcjbzwi2fUzS7Lh7IDYoTbhcfwQ9EMZEdQ61k/C4QijjsWS4OqW5IF9tzYDfnfFLEDWZ2XOO6Move/2iuvzlzMscarVVq+CKP/JpvUnkzDlqNrcgFubyLkmy6ma1w6lSznKnM+JvLjNX2T7KinLTztxquTxyHp/CnkByv1xSnTC6neYsViu1siaINh9+ZmmxWY5MEJMEJMEJMEJMEJMEIBnWTQVUZjnjDr68x7HmMcZQRYylKs9I3Q2nP8w7L11INEIFdScxDLs8dvuN09x+WM5puvh1E9VcVRxBu/cbmNj5yvK+1kb3i4uk20tT1t1bfoswG/8AOL46KoOlpytgmUBiLjmut/T7Q7MaKmkjcyRSU5eEQ8ULxFWMdFZSRY8r7bYewGu0glSopFmDak22N/KfOb0K1scnBqYnkAApljkAC6Sp7w3JJZQSRbkB0xxrMt73jUqj4dxnQgG+a45wjO8oqpJONDHJDPpQB0kBRupWZDsVU3sRfY4COUnRr0wtjqtzodPa0Ilymc1fFhV4SZQZCJNUciDmWjtcORsPpvhsriL/AFNNqZpk3AGg5E9YBmWVKrrUyVMdPUCRidTqy8NtihXuk3ULz6jC5CdTLUqrFTTRCRawtzluWLDFb4UVNRGhJjTwxR3BvaRwNtzbc2udsdAtpJ1gXv2tg2l+Z9ItzPtLFCvDaaOJRsKeiGpz6GUgBb+gv64R6uXSaqODZ9VW/wDk2lvTW89yzKK6tTQkf7upGN25mWX1ZjYk+/644ELbaCdarRw7Zie0b4Cb/Ichp6OMRwIFHU9WPmx64uqhRpPKrV3qtmcxnhpKTBCTBCTBCTBCTBCTBCTBCTBCTBCLs3yOmqQBPEkluVxuPY88cKg7ytKvUpG6G0yE37NOGS1DWTUxJvp8S/kCP1viH9OAbqbT0D+KGooWsgbrsYDW9ns2G0iUdYPN0AP9hgK1I618GTdcynp+8CNDWKbfuaLbrHMVH0s2FJqbZZovh2FzXPt+08ajrW2/c0f88xI/LXjln/tjGpQ/+QfYfaG0WQ5tvwoKGl/CgJ/Oxw+WoeQmVquEv32ZoYf2d1FRvX18ko+5GNKjz57H+kY52BPiMF/E6dEnsKQF+d/vNRkXZSjpN4YVDWtrO7f1HfFlpquwnn1sXWreNo7w8zyYISYISYISYISYIT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C715-1279-4A78-BF00-AFCCAD263F4C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EA5-386B-49F0-971D-93DE5322BBC2}" type="datetime1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2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6752" y="635508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C7116B6-1B2E-46C3-A457-E78E71FE08B0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35508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5048" y="635508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7FDF49C-9152-4FE1-ADAF-9D901303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encrypted-tbn1.gstatic.com/images?q=tbn:ANd9GcSWd2aRwADWjqUM1h7i0nNXzoU5QoJmpVm9cKC_jJmIGfvTk-il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6355080"/>
            <a:ext cx="1800225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86" r:id="rId3"/>
    <p:sldLayoutId id="214748368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cpp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FAD6E-220A-4F5D-AD3E-49B5F41506C0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4FFC-2924-4420-9AA8-9D2F553E05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533400" y="3200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Kimani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304800" y="11430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EECE 2160: Embedded Design: Enabling Robotics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20148" y="4648200"/>
            <a:ext cx="7924800" cy="122913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600" b="1" kern="0" dirty="0" smtClean="0">
                <a:solidFill>
                  <a:srgbClr val="0033CC"/>
                </a:solidFill>
              </a:rPr>
              <a:t>Introduction to Object-oriented </a:t>
            </a:r>
            <a:br>
              <a:rPr lang="en-US" sz="3600" b="1" kern="0" dirty="0" smtClean="0">
                <a:solidFill>
                  <a:srgbClr val="0033CC"/>
                </a:solidFill>
              </a:rPr>
            </a:br>
            <a:r>
              <a:rPr lang="en-US" sz="3600" b="1" kern="0" dirty="0" smtClean="0">
                <a:solidFill>
                  <a:srgbClr val="0033CC"/>
                </a:solidFill>
              </a:rPr>
              <a:t>C++</a:t>
            </a:r>
            <a:endParaRPr lang="en-US" sz="3600" b="1" kern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4F372-B01D-4210-90E1-B38C61DC49F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3400" y="838200"/>
            <a:ext cx="6400800" cy="5334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Rectangle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width;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void 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set(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w, 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 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width=w;  length=l;}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area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 { 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 return width *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377760" y="1222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Classes and Objects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0" y="1120140"/>
            <a:ext cx="2286000" cy="487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#include &lt;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iostream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using namespace 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std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main()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r3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200" dirty="0" smtClean="0">
                <a:solidFill>
                  <a:srgbClr val="0033CC"/>
                </a:solidFill>
                <a:ea typeface="宋体" charset="-122"/>
              </a:rPr>
              <a:t> r1.set(5, 10);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&lt;&lt;r1.area(); </a:t>
            </a:r>
            <a:endParaRPr lang="en-US" altLang="zh-CN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}</a:t>
            </a: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26362" y="4724400"/>
            <a:ext cx="549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zh-CN" sz="2400" b="1" dirty="0">
                <a:ea typeface="宋体" charset="-122"/>
              </a:rPr>
              <a:t>……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7536-7BD6-4DDB-BA61-93A8BA7441C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343400" y="1771972"/>
            <a:ext cx="21755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err="1" smtClean="0">
                <a:latin typeface="Comic Sans MS" pitchFamily="66" charset="0"/>
                <a:ea typeface="宋体" charset="-122"/>
              </a:rPr>
              <a:t>permission_label</a:t>
            </a:r>
            <a:endParaRPr lang="en-US" altLang="zh-CN" dirty="0">
              <a:latin typeface="Comic Sans MS" pitchFamily="66" charset="0"/>
              <a:ea typeface="宋体" charset="-122"/>
            </a:endParaRP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 flipH="1">
            <a:off x="2210584" y="1972027"/>
            <a:ext cx="2666217" cy="1304925"/>
            <a:chOff x="2352" y="1872"/>
            <a:chExt cx="777" cy="822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352" y="1872"/>
              <a:ext cx="666" cy="19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352" y="2064"/>
              <a:ext cx="777" cy="63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4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4F372-B01D-4210-90E1-B38C61DC49F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3400" y="838200"/>
            <a:ext cx="6400800" cy="5334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Rectangle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width;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void 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set(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w, 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 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width=w;  length=l;}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area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 { 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 return width *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377760" y="1222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Classes and Objects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0" y="1120140"/>
            <a:ext cx="2286000" cy="487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#include &lt;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iostream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using namespace 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std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main()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r3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200" dirty="0" smtClean="0">
                <a:solidFill>
                  <a:srgbClr val="0033CC"/>
                </a:solidFill>
                <a:ea typeface="宋体" charset="-122"/>
              </a:rPr>
              <a:t> r1.set(5, 10);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&lt;&lt;r1.area(); </a:t>
            </a:r>
            <a:endParaRPr lang="en-US" altLang="zh-CN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}</a:t>
            </a: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26362" y="4724400"/>
            <a:ext cx="549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zh-CN" sz="2400" b="1" dirty="0">
                <a:ea typeface="宋体" charset="-122"/>
              </a:rPr>
              <a:t>……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7536-7BD6-4DDB-BA61-93A8BA7441C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998465" y="1885889"/>
            <a:ext cx="12650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>
                <a:latin typeface="Comic Sans MS" pitchFamily="66" charset="0"/>
                <a:ea typeface="宋体" charset="-122"/>
              </a:rPr>
              <a:t>members</a:t>
            </a:r>
            <a:endParaRPr lang="en-US" altLang="zh-CN" dirty="0">
              <a:latin typeface="Comic Sans MS" pitchFamily="66" charset="0"/>
              <a:ea typeface="宋体" charset="-122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3771900" y="2300340"/>
            <a:ext cx="1447800" cy="7620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3924300" y="2300340"/>
            <a:ext cx="1295400" cy="60960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4114800" y="2286000"/>
            <a:ext cx="11049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6B0B0-8547-4A65-A5E1-747DD4A6935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6200" y="984861"/>
            <a:ext cx="5886450" cy="51054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 Rectangle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private: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width;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length;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static 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count;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public: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void set(</a:t>
            </a:r>
            <a:r>
              <a:rPr lang="en-US" altLang="zh-CN" sz="2800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w, </a:t>
            </a:r>
            <a:r>
              <a:rPr lang="en-US" altLang="zh-CN" sz="2800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area();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648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Static Data Member 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443195" y="954484"/>
            <a:ext cx="21336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Rectangle  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Rectangle  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Rectangle  r3;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19462" name="AutoShape 9"/>
          <p:cNvSpPr>
            <a:spLocks noChangeArrowheads="1"/>
          </p:cNvSpPr>
          <p:nvPr/>
        </p:nvSpPr>
        <p:spPr bwMode="auto">
          <a:xfrm>
            <a:off x="244764" y="372326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5882842" y="3786033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ea typeface="宋体" charset="-122"/>
              </a:rPr>
              <a:t>width</a:t>
            </a:r>
          </a:p>
          <a:p>
            <a:pPr algn="ctr" eaLnBrk="1" hangingPunct="1"/>
            <a:r>
              <a:rPr lang="en-US" altLang="zh-CN" b="1" dirty="0">
                <a:ea typeface="宋体" charset="-122"/>
              </a:rPr>
              <a:t>length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7699248" y="3778567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 dirty="0">
                <a:ea typeface="宋体" charset="-122"/>
              </a:rPr>
              <a:t>width</a:t>
            </a:r>
          </a:p>
          <a:p>
            <a:pPr algn="ctr" eaLnBrk="1" hangingPunct="1"/>
            <a:r>
              <a:rPr lang="en-US" altLang="zh-CN" b="1" dirty="0">
                <a:ea typeface="宋体" charset="-122"/>
              </a:rPr>
              <a:t>length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6824195" y="5137313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ea typeface="宋体" charset="-122"/>
              </a:rPr>
              <a:t>width</a:t>
            </a:r>
          </a:p>
          <a:p>
            <a:pPr algn="ctr" eaLnBrk="1" hangingPunct="1"/>
            <a:r>
              <a:rPr lang="en-US" altLang="zh-CN" b="1">
                <a:ea typeface="宋体" charset="-122"/>
              </a:rPr>
              <a:t>length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972175" y="3363691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ea typeface="宋体" charset="-122"/>
              </a:rPr>
              <a:t>r1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7254442" y="4792748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ea typeface="宋体" charset="-122"/>
              </a:rPr>
              <a:t>r3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8150352" y="3470847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ea typeface="宋体" charset="-122"/>
              </a:rPr>
              <a:t>r2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6824195" y="2632133"/>
            <a:ext cx="1371600" cy="609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b="1">
                <a:ea typeface="宋体" charset="-122"/>
              </a:rPr>
              <a:t>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D64-8F6B-4A78-AFAC-8DD51DED01C5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nimBg="1"/>
      <p:bldP spid="32780" grpId="0" animBg="1"/>
      <p:bldP spid="32781" grpId="0" animBg="1"/>
      <p:bldP spid="32782" grpId="0"/>
      <p:bldP spid="32784" grpId="0"/>
      <p:bldP spid="32785" grpId="0"/>
      <p:bldP spid="327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0538A2-3EDB-49EB-812E-2B6B09EB887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Class Definition – Member Functions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04" y="926237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Used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access the values of the data members (</a:t>
            </a:r>
            <a:r>
              <a:rPr lang="en-US" altLang="zh-CN" sz="2400" dirty="0" err="1" smtClean="0">
                <a:solidFill>
                  <a:srgbClr val="0033CC"/>
                </a:solidFill>
                <a:ea typeface="宋体" charset="-122"/>
              </a:rPr>
              <a:t>accessor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perform operations on the data members (</a:t>
            </a:r>
            <a:r>
              <a:rPr lang="en-US" altLang="zh-CN" sz="2400" dirty="0" err="1" smtClean="0">
                <a:solidFill>
                  <a:srgbClr val="0033CC"/>
                </a:solidFill>
                <a:ea typeface="宋体" charset="-122"/>
              </a:rPr>
              <a:t>implementor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Are declared inside the class body, in the same way as declaring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Their definition can be placed inside the class body, or outside the class body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Can access both public and private members of the class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Can be referred to using dot or arrow member access operator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E556-E433-46C8-BE10-F6460DB3281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EE093C-AA59-4EDE-B623-E441CA4B377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501650" y="116405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Define a Member Function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57098" y="977254"/>
            <a:ext cx="4572000" cy="3048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class Rectangle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	</a:t>
            </a:r>
            <a:r>
              <a:rPr lang="en-US" altLang="zh-CN" sz="2000" dirty="0" smtClean="0">
                <a:ea typeface="宋体" charset="-122"/>
              </a:rPr>
              <a:t>protected:</a:t>
            </a:r>
            <a:endParaRPr lang="en-US" altLang="zh-CN" sz="2000" dirty="0">
              <a:ea typeface="宋体" charset="-12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	  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width, length;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	public: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	   void set (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w,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l);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	  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area() {return width*length; 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};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886200" y="4253854"/>
            <a:ext cx="40386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void Rectangle </a:t>
            </a:r>
            <a:r>
              <a:rPr lang="en-US" altLang="zh-CN" sz="2000" b="1" dirty="0">
                <a:solidFill>
                  <a:schemeClr val="accent2"/>
                </a:solidFill>
                <a:ea typeface="宋体" charset="-122"/>
              </a:rPr>
              <a:t>::</a:t>
            </a:r>
            <a:r>
              <a:rPr lang="en-US" altLang="zh-CN" sz="2000" dirty="0">
                <a:ea typeface="宋体" charset="-122"/>
              </a:rPr>
              <a:t> set (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w,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l)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	width = w;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	length = l;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dirty="0">
                <a:ea typeface="宋体" charset="-122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0898" y="3568054"/>
            <a:ext cx="4114800" cy="1357313"/>
            <a:chOff x="288" y="2448"/>
            <a:chExt cx="2592" cy="855"/>
          </a:xfrm>
        </p:grpSpPr>
        <p:sp>
          <p:nvSpPr>
            <p:cNvPr id="22544" name="Text Box 7"/>
            <p:cNvSpPr txBox="1">
              <a:spLocks noChangeArrowheads="1"/>
            </p:cNvSpPr>
            <p:nvPr/>
          </p:nvSpPr>
          <p:spPr bwMode="auto">
            <a:xfrm>
              <a:off x="288" y="3072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ea typeface="宋体" charset="-122"/>
                </a:rPr>
                <a:t>inline</a:t>
              </a:r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 flipV="1">
              <a:off x="624" y="2448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>
              <a:off x="720" y="244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543298" y="2272654"/>
            <a:ext cx="4375150" cy="3679825"/>
            <a:chOff x="2784" y="1632"/>
            <a:chExt cx="2756" cy="2318"/>
          </a:xfrm>
        </p:grpSpPr>
        <p:sp>
          <p:nvSpPr>
            <p:cNvPr id="22537" name="Text Box 11"/>
            <p:cNvSpPr txBox="1">
              <a:spLocks noChangeArrowheads="1"/>
            </p:cNvSpPr>
            <p:nvPr/>
          </p:nvSpPr>
          <p:spPr bwMode="auto">
            <a:xfrm>
              <a:off x="3264" y="1632"/>
              <a:ext cx="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ea typeface="宋体" charset="-122"/>
                </a:rPr>
                <a:t>class name</a:t>
              </a:r>
            </a:p>
          </p:txBody>
        </p:sp>
        <p:sp>
          <p:nvSpPr>
            <p:cNvPr id="22538" name="Line 12"/>
            <p:cNvSpPr>
              <a:spLocks noChangeShapeType="1"/>
            </p:cNvSpPr>
            <p:nvPr/>
          </p:nvSpPr>
          <p:spPr bwMode="auto">
            <a:xfrm flipH="1">
              <a:off x="3024" y="1872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AutoShape 13"/>
            <p:cNvSpPr>
              <a:spLocks/>
            </p:cNvSpPr>
            <p:nvPr/>
          </p:nvSpPr>
          <p:spPr bwMode="auto">
            <a:xfrm rot="5400000">
              <a:off x="3024" y="2592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2540" name="Text Box 14"/>
            <p:cNvSpPr txBox="1">
              <a:spLocks noChangeArrowheads="1"/>
            </p:cNvSpPr>
            <p:nvPr/>
          </p:nvSpPr>
          <p:spPr bwMode="auto">
            <a:xfrm>
              <a:off x="3840" y="2160"/>
              <a:ext cx="1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ea typeface="宋体" charset="-122"/>
                </a:rPr>
                <a:t>member function name</a:t>
              </a:r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 flipH="1">
              <a:off x="3744" y="240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 Box 16"/>
            <p:cNvSpPr txBox="1">
              <a:spLocks noChangeArrowheads="1"/>
            </p:cNvSpPr>
            <p:nvPr/>
          </p:nvSpPr>
          <p:spPr bwMode="auto">
            <a:xfrm>
              <a:off x="3686" y="3719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ea typeface="宋体" charset="-122"/>
                </a:rPr>
                <a:t>scope operator</a:t>
              </a:r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 flipH="1" flipV="1">
              <a:off x="3504" y="3120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1419098" y="4558654"/>
            <a:ext cx="2082800" cy="1465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altLang="zh-CN" b="1" dirty="0">
              <a:ea typeface="宋体" charset="-122"/>
            </a:endParaRPr>
          </a:p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r1.set(5,8);</a:t>
            </a:r>
          </a:p>
          <a:p>
            <a:pPr algn="ctr" eaLnBrk="1" hangingPunct="1"/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  <a:p>
            <a:pPr algn="ctr" eaLnBrk="1" hangingPunct="1"/>
            <a:r>
              <a:rPr lang="en-US" altLang="zh-CN" b="1" dirty="0" err="1">
                <a:solidFill>
                  <a:schemeClr val="accent2"/>
                </a:solidFill>
                <a:ea typeface="宋体" charset="-122"/>
              </a:rPr>
              <a:t>rp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-&gt;set(8,10);</a:t>
            </a:r>
          </a:p>
          <a:p>
            <a:pPr eaLnBrk="1" hangingPunct="1"/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0C4E-34A2-4050-8B00-44FCACB64A90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4A9B2-1C6B-47B7-A7E6-59669E10FAD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Information hiding - 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33CC"/>
                </a:solidFill>
                <a:ea typeface="宋体" charset="-122"/>
              </a:rPr>
              <a:t>To prevent the internal representation from direct access from outside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Access </a:t>
            </a:r>
            <a:r>
              <a:rPr lang="en-US" altLang="zh-CN" sz="2800" dirty="0" err="1" smtClean="0">
                <a:solidFill>
                  <a:srgbClr val="0033CC"/>
                </a:solidFill>
                <a:ea typeface="宋体" charset="-122"/>
              </a:rPr>
              <a:t>Specifier</a:t>
            </a: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public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33CC"/>
                </a:solidFill>
                <a:ea typeface="宋体" charset="-122"/>
              </a:rPr>
              <a:t>may be accessible from anywhere within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private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33CC"/>
                </a:solidFill>
                <a:ea typeface="宋体" charset="-122"/>
              </a:rPr>
              <a:t>may be accessed only by the member functions, and friends of this class, not open for nonmember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protected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33CC"/>
                </a:solidFill>
                <a:ea typeface="宋体" charset="-122"/>
              </a:rPr>
              <a:t>acts as public for derived classes (virtual)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33CC"/>
                </a:solidFill>
                <a:ea typeface="宋体" charset="-122"/>
              </a:rPr>
              <a:t>behaves as private for the rest of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smtClean="0">
                <a:solidFill>
                  <a:srgbClr val="0033CC"/>
                </a:solidFill>
                <a:ea typeface="宋体" charset="-122"/>
              </a:rPr>
              <a:t>Difference between classes and </a:t>
            </a:r>
            <a:r>
              <a:rPr lang="en-US" altLang="zh-CN" sz="2800" b="1" dirty="0" err="1" smtClean="0">
                <a:solidFill>
                  <a:srgbClr val="0033CC"/>
                </a:solidFill>
                <a:ea typeface="宋体" charset="-122"/>
              </a:rPr>
              <a:t>structs</a:t>
            </a:r>
            <a:r>
              <a:rPr lang="en-US" altLang="zh-CN" sz="2800" b="1" dirty="0" smtClean="0">
                <a:solidFill>
                  <a:srgbClr val="0033CC"/>
                </a:solidFill>
                <a:ea typeface="宋体" charset="-122"/>
              </a:rPr>
              <a:t> in C++</a:t>
            </a: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the default access </a:t>
            </a:r>
            <a:r>
              <a:rPr lang="en-US" altLang="zh-CN" sz="2400" dirty="0" err="1" smtClean="0">
                <a:solidFill>
                  <a:srgbClr val="0033CC"/>
                </a:solidFill>
                <a:ea typeface="宋体" charset="-122"/>
              </a:rPr>
              <a:t>specifier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is </a:t>
            </a:r>
            <a:r>
              <a:rPr lang="en-US" altLang="zh-CN" sz="2400" b="1" dirty="0" smtClean="0">
                <a:solidFill>
                  <a:srgbClr val="0033CC"/>
                </a:solidFill>
                <a:ea typeface="宋体" charset="-122"/>
              </a:rPr>
              <a:t>private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in classes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the default access </a:t>
            </a:r>
            <a:r>
              <a:rPr lang="en-US" altLang="zh-CN" sz="2400" dirty="0" err="1" smtClean="0">
                <a:solidFill>
                  <a:srgbClr val="0033CC"/>
                </a:solidFill>
                <a:ea typeface="宋体" charset="-122"/>
              </a:rPr>
              <a:t>specifier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is</a:t>
            </a:r>
            <a:r>
              <a:rPr lang="en-US" altLang="zh-CN" b="1" dirty="0" smtClean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ea typeface="宋体" charset="-122"/>
              </a:rPr>
              <a:t>public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in </a:t>
            </a:r>
            <a:r>
              <a:rPr lang="en-US" altLang="zh-CN" sz="2400" dirty="0" err="1" smtClean="0">
                <a:solidFill>
                  <a:srgbClr val="0033CC"/>
                </a:solidFill>
                <a:ea typeface="宋体" charset="-122"/>
              </a:rPr>
              <a:t>structs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Class Definition - Access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A5A3-2906-4C4E-A3A6-B4B8C26D96A6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8EB57E-F0E7-409A-8550-929264B5F3A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28600" y="950119"/>
            <a:ext cx="8686800" cy="518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zh-CN" altLang="en-US" dirty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18450" cy="66167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b="1" dirty="0" smtClean="0">
                <a:latin typeface="+mn-lt"/>
                <a:ea typeface="宋体" charset="-122"/>
              </a:rPr>
              <a:t>class Time Specification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053013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 smtClean="0"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						</a:t>
            </a:r>
            <a:endParaRPr lang="en-US" altLang="zh-CN" sz="10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 				</a:t>
            </a:r>
            <a:endParaRPr lang="en-US" altLang="zh-CN" sz="2000" b="1" i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void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Set(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hours,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minutes,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seconds 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void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Increment( ) ;</a:t>
            </a:r>
            <a:endParaRPr lang="en-US" altLang="zh-CN" sz="14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void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Write ( )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const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 //  </a:t>
            </a:r>
            <a:r>
              <a:rPr lang="en-US" altLang="zh-CN" sz="2000" b="1" i="1" dirty="0">
                <a:solidFill>
                  <a:srgbClr val="00B05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constructor </a:t>
            </a:r>
            <a:endParaRPr lang="en-US" altLang="zh-CN" sz="14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Time(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initHrs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initMins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initSecs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Time();  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  default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~Time();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				</a:t>
            </a:r>
            <a:endParaRPr lang="en-US" altLang="zh-CN" sz="2000" b="1" i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hrs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;           </a:t>
            </a:r>
            <a:endParaRPr lang="en-US" altLang="zh-CN" sz="14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mins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;          </a:t>
            </a:r>
            <a:endParaRPr lang="en-US" altLang="zh-CN" sz="1400" b="1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secs</a:t>
            </a: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 ;</a:t>
            </a:r>
            <a:r>
              <a:rPr lang="en-US" altLang="zh-CN" sz="2000" b="1" i="1" dirty="0" smtClean="0">
                <a:solidFill>
                  <a:srgbClr val="0033CC"/>
                </a:solidFill>
                <a:ea typeface="宋体" charset="-122"/>
              </a:rPr>
              <a:t>	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8229600" y="5891213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36D2D4C-F367-457C-832B-0ED599DF80DA}" type="slidenum">
              <a:rPr lang="en-US" altLang="zh-CN" sz="1400" b="1">
                <a:ea typeface="宋体" charset="-122"/>
              </a:rPr>
              <a:pPr>
                <a:spcBef>
                  <a:spcPct val="50000"/>
                </a:spcBef>
              </a:pPr>
              <a:t>16</a:t>
            </a:fld>
            <a:endParaRPr lang="en-US" altLang="zh-CN" sz="1400" b="1">
              <a:ea typeface="宋体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8713-B87E-40C6-875E-0FB3E74BBD3E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7B778-A6D6-4524-BC4D-BA259B0D017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</p:spPr>
        <p:txBody>
          <a:bodyPr lIns="92075" tIns="46038" rIns="92075" bIns="46038" anchor="b"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charset="-122"/>
              </a:rPr>
              <a:t> </a:t>
            </a:r>
            <a:r>
              <a:rPr lang="en-US" altLang="zh-CN" smtClean="0">
                <a:latin typeface="Arial Rounded MT Bold" pitchFamily="34" charset="0"/>
                <a:ea typeface="宋体" charset="-122"/>
              </a:rPr>
              <a:t/>
            </a:r>
            <a:br>
              <a:rPr lang="en-US" altLang="zh-CN" smtClean="0">
                <a:latin typeface="Arial Rounded MT Bold" pitchFamily="34" charset="0"/>
                <a:ea typeface="宋体" charset="-122"/>
              </a:rPr>
            </a:br>
            <a:endParaRPr lang="en-US" altLang="zh-CN" smtClean="0">
              <a:latin typeface="Arial Rounded MT Bold" pitchFamily="34" charset="0"/>
              <a:ea typeface="宋体" charset="-122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95400" y="33122"/>
            <a:ext cx="6716839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4400" b="1" dirty="0">
                <a:ea typeface="宋体" charset="-122"/>
              </a:rPr>
              <a:t>Class Interface Diagram</a:t>
            </a:r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2605215" y="1618471"/>
            <a:ext cx="3913187" cy="394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2187702" y="2123296"/>
            <a:ext cx="1825625" cy="4079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2187702" y="3304396"/>
            <a:ext cx="1825625" cy="4095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2187702" y="3979084"/>
            <a:ext cx="1825625" cy="4079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2187702" y="4568046"/>
            <a:ext cx="1825625" cy="4111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2187702" y="2715434"/>
            <a:ext cx="1825625" cy="4079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4443540" y="2631296"/>
            <a:ext cx="1573212" cy="21796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4418140" y="2597959"/>
            <a:ext cx="14605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b="1">
                <a:latin typeface="Times New Roman" pitchFamily="18" charset="0"/>
                <a:ea typeface="宋体" charset="-122"/>
              </a:rPr>
              <a:t>Private data:</a:t>
            </a:r>
          </a:p>
          <a:p>
            <a:endParaRPr lang="en-US" altLang="zh-CN" sz="1000" b="1">
              <a:latin typeface="Times New Roman" pitchFamily="18" charset="0"/>
              <a:ea typeface="宋体" charset="-122"/>
            </a:endParaRPr>
          </a:p>
          <a:p>
            <a:r>
              <a:rPr lang="en-US" altLang="zh-CN" b="1">
                <a:latin typeface="Times New Roman" pitchFamily="18" charset="0"/>
                <a:ea typeface="宋体" charset="-122"/>
              </a:rPr>
              <a:t>hrs</a:t>
            </a:r>
          </a:p>
          <a:p>
            <a:endParaRPr lang="en-US" altLang="zh-CN" b="1">
              <a:latin typeface="Times New Roman" pitchFamily="18" charset="0"/>
              <a:ea typeface="宋体" charset="-122"/>
            </a:endParaRPr>
          </a:p>
          <a:p>
            <a:r>
              <a:rPr lang="en-US" altLang="zh-CN" b="1">
                <a:latin typeface="Times New Roman" pitchFamily="18" charset="0"/>
                <a:ea typeface="宋体" charset="-122"/>
              </a:rPr>
              <a:t>mins</a:t>
            </a:r>
          </a:p>
          <a:p>
            <a:endParaRPr lang="en-US" altLang="zh-CN" b="1">
              <a:latin typeface="Times New Roman" pitchFamily="18" charset="0"/>
              <a:ea typeface="宋体" charset="-122"/>
            </a:endParaRPr>
          </a:p>
          <a:p>
            <a:r>
              <a:rPr lang="en-US" altLang="zh-CN" b="1">
                <a:latin typeface="Times New Roman" pitchFamily="18" charset="0"/>
                <a:ea typeface="宋体" charset="-122"/>
              </a:rPr>
              <a:t>secs</a:t>
            </a: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2665540" y="2151871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宋体" charset="-122"/>
              </a:rPr>
              <a:t>Set</a:t>
            </a: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2330577" y="2740834"/>
            <a:ext cx="131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宋体" charset="-122"/>
              </a:rPr>
              <a:t>Increment</a:t>
            </a: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2581402" y="3332971"/>
            <a:ext cx="81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Write</a:t>
            </a: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2414715" y="4006071"/>
            <a:ext cx="93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   Time</a:t>
            </a: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2665540" y="4595034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宋体" charset="-122"/>
              </a:rPr>
              <a:t>Time</a:t>
            </a:r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5111877" y="305198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111877" y="3642534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5111877" y="4231496"/>
            <a:ext cx="738188" cy="411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1765" name="Rectangle 20"/>
          <p:cNvSpPr>
            <a:spLocks noChangeArrowheads="1"/>
          </p:cNvSpPr>
          <p:nvPr/>
        </p:nvSpPr>
        <p:spPr bwMode="auto">
          <a:xfrm>
            <a:off x="3232277" y="972359"/>
            <a:ext cx="201818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ea typeface="宋体" charset="-122"/>
              </a:rPr>
              <a:t>Time  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9997-E1F0-447C-B15E-CB62FB10DDD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24144-8F8A-4F4A-A0E1-C59833013CD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Objects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Object: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a variable or an instance of a class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z="1200" dirty="0" smtClean="0">
              <a:solidFill>
                <a:srgbClr val="0033CC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Declaration of an Object 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000" dirty="0" smtClean="0">
              <a:solidFill>
                <a:srgbClr val="0033CC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Initiation of an Object</a:t>
            </a:r>
            <a:endParaRPr lang="en-US" altLang="zh-CN" sz="1600" dirty="0" smtClean="0">
              <a:solidFill>
                <a:srgbClr val="0033CC"/>
              </a:solidFill>
              <a:latin typeface="Courier New" pitchFamily="49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solidFill>
                <a:srgbClr val="0033CC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4175-90D1-431A-BF2C-76BDA13FEE1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632EBB-3C1F-4E70-8008-AACCA220787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558"/>
            <a:ext cx="8953500" cy="700088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What is an object?</a:t>
            </a:r>
            <a:r>
              <a:rPr lang="en-US" altLang="zh-CN" sz="4000" b="1" dirty="0" smtClean="0">
                <a:ea typeface="宋体" charset="-122"/>
              </a:rPr>
              <a:t> 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968248" y="17065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宋体" charset="-122"/>
              </a:rPr>
              <a:t>OBJECT</a:t>
            </a:r>
          </a:p>
        </p:txBody>
      </p:sp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565023" y="2308225"/>
            <a:ext cx="2486025" cy="25019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892048" y="2887663"/>
            <a:ext cx="18827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宋体" charset="-122"/>
              </a:rPr>
              <a:t>Operations</a:t>
            </a:r>
          </a:p>
          <a:p>
            <a:endParaRPr lang="en-US" altLang="zh-CN" sz="2800" b="1">
              <a:latin typeface="Times New Roman" pitchFamily="18" charset="0"/>
              <a:ea typeface="宋体" charset="-122"/>
            </a:endParaRPr>
          </a:p>
          <a:p>
            <a:r>
              <a:rPr lang="en-US" altLang="zh-CN" sz="2800" b="1">
                <a:latin typeface="Times New Roman" pitchFamily="18" charset="0"/>
                <a:ea typeface="宋体" charset="-122"/>
              </a:rPr>
              <a:t>     Data</a:t>
            </a: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2692273" y="2682875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974973" y="2438400"/>
            <a:ext cx="49434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b="1">
                <a:ea typeface="宋体" charset="-122"/>
              </a:rPr>
              <a:t>set of methods</a:t>
            </a:r>
          </a:p>
          <a:p>
            <a:r>
              <a:rPr lang="en-US" altLang="zh-CN" sz="2400" b="1">
                <a:ea typeface="宋体" charset="-122"/>
              </a:rPr>
              <a:t>(public member functions)</a:t>
            </a:r>
          </a:p>
          <a:p>
            <a:endParaRPr lang="en-US" altLang="zh-CN" sz="2400" b="1">
              <a:ea typeface="宋体" charset="-122"/>
            </a:endParaRPr>
          </a:p>
          <a:p>
            <a:endParaRPr lang="en-US" altLang="zh-CN" sz="2400" b="1">
              <a:ea typeface="宋体" charset="-122"/>
            </a:endParaRPr>
          </a:p>
          <a:p>
            <a:r>
              <a:rPr lang="en-US" altLang="zh-CN" sz="2400" b="1">
                <a:ea typeface="宋体" charset="-122"/>
              </a:rPr>
              <a:t>internal state</a:t>
            </a:r>
          </a:p>
          <a:p>
            <a:r>
              <a:rPr lang="en-US" altLang="zh-CN" sz="2400" b="1">
                <a:ea typeface="宋体" charset="-122"/>
              </a:rPr>
              <a:t>(values of private data members)</a:t>
            </a:r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2692273" y="4130675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558673" y="3597275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CB95-DBE0-4080-9937-E5E2F8160DBE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Objects Definition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07690"/>
            <a:ext cx="8766048" cy="5029200"/>
          </a:xfrm>
        </p:spPr>
        <p:txBody>
          <a:bodyPr/>
          <a:lstStyle/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An object can be a “concrete and tangible” entity that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can be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separated with unique properties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:</a:t>
            </a:r>
          </a:p>
          <a:p>
            <a:endParaRPr lang="en-US" sz="2800" dirty="0" smtClean="0">
              <a:solidFill>
                <a:srgbClr val="0033CC"/>
              </a:solidFill>
              <a:ea typeface="宋体" charset="-122"/>
            </a:endParaRPr>
          </a:p>
          <a:p>
            <a:endParaRPr lang="en-US" sz="2800" dirty="0">
              <a:solidFill>
                <a:srgbClr val="0033CC"/>
              </a:solidFill>
              <a:ea typeface="宋体" charset="-122"/>
            </a:endParaRP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rgbClr val="0033CC"/>
              </a:solidFill>
              <a:ea typeface="宋体" charset="-122"/>
            </a:endParaRP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An object can be abstract and does not have to be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tangible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:</a:t>
            </a: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An object can contain other objects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:</a:t>
            </a:r>
            <a:endParaRPr lang="en-US" sz="2800" dirty="0">
              <a:solidFill>
                <a:srgbClr val="0033CC"/>
              </a:solidFill>
              <a:ea typeface="宋体" charset="-122"/>
            </a:endParaRPr>
          </a:p>
          <a:p>
            <a:pPr lvl="1"/>
            <a:r>
              <a:rPr lang="en-US" sz="2000" dirty="0" smtClean="0">
                <a:solidFill>
                  <a:srgbClr val="0033CC"/>
                </a:solidFill>
                <a:ea typeface="宋体" charset="-122"/>
              </a:rPr>
              <a:t>a </a:t>
            </a:r>
            <a:r>
              <a:rPr lang="en-US" sz="2000" dirty="0">
                <a:solidFill>
                  <a:srgbClr val="0033CC"/>
                </a:solidFill>
                <a:ea typeface="宋体" charset="-122"/>
              </a:rPr>
              <a:t>car = wheels + engine + door + windshield + ...</a:t>
            </a:r>
          </a:p>
          <a:p>
            <a:pPr lvl="1"/>
            <a:r>
              <a:rPr lang="en-US" sz="2000" dirty="0" smtClean="0">
                <a:solidFill>
                  <a:srgbClr val="0033CC"/>
                </a:solidFill>
                <a:ea typeface="宋体" charset="-122"/>
              </a:rPr>
              <a:t>a </a:t>
            </a:r>
            <a:r>
              <a:rPr lang="en-US" sz="2000" dirty="0">
                <a:solidFill>
                  <a:srgbClr val="0033CC"/>
                </a:solidFill>
                <a:ea typeface="宋体" charset="-122"/>
              </a:rPr>
              <a:t>house = kitchen + bedrooms + living room + ...</a:t>
            </a:r>
          </a:p>
          <a:p>
            <a:pPr lvl="1"/>
            <a:r>
              <a:rPr lang="en-US" sz="2000" dirty="0" smtClean="0">
                <a:solidFill>
                  <a:srgbClr val="0033CC"/>
                </a:solidFill>
                <a:ea typeface="宋体" charset="-122"/>
              </a:rPr>
              <a:t>a </a:t>
            </a:r>
            <a:r>
              <a:rPr lang="en-US" sz="2000" dirty="0">
                <a:solidFill>
                  <a:srgbClr val="0033CC"/>
                </a:solidFill>
                <a:ea typeface="宋体" charset="-122"/>
              </a:rPr>
              <a:t>laptop = keyboard + display + processor + 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653C-7DAD-47CD-9820-103CF1C6985F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67221"/>
              </p:ext>
            </p:extLst>
          </p:nvPr>
        </p:nvGraphicFramePr>
        <p:xfrm>
          <a:off x="496824" y="2057400"/>
          <a:ext cx="84216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131"/>
                <a:gridCol w="2939623"/>
                <a:gridCol w="3336870"/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you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your book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your car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my computer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Tom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Amy’s computer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a song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a webpage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– a</a:t>
                      </a:r>
                      <a:r>
                        <a:rPr lang="en-US" sz="2000" baseline="0" dirty="0" smtClean="0">
                          <a:solidFill>
                            <a:srgbClr val="0033CC"/>
                          </a:solidFill>
                          <a:latin typeface="+mn-lt"/>
                          <a:ea typeface="宋体" charset="-122"/>
                          <a:cs typeface="+mn-cs"/>
                        </a:rPr>
                        <a:t> database</a:t>
                      </a:r>
                      <a:endParaRPr lang="en-US" sz="2000" dirty="0" smtClean="0">
                        <a:solidFill>
                          <a:srgbClr val="0033CC"/>
                        </a:solidFill>
                        <a:latin typeface="+mn-lt"/>
                        <a:ea typeface="宋体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3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A4DB6-1D3E-49B1-8B16-C1840B8D9D5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class Rectangle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	private: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	   </a:t>
            </a:r>
            <a:r>
              <a:rPr lang="en-US" altLang="zh-CN" sz="2800" dirty="0" err="1">
                <a:solidFill>
                  <a:srgbClr val="0033CC"/>
                </a:solidFill>
                <a:ea typeface="宋体" charset="-122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 width;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	   </a:t>
            </a:r>
            <a:r>
              <a:rPr lang="en-US" altLang="zh-CN" sz="2800" dirty="0" err="1">
                <a:solidFill>
                  <a:srgbClr val="0033CC"/>
                </a:solidFill>
                <a:ea typeface="宋体" charset="-122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 length;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	public: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	   void set(</a:t>
            </a:r>
            <a:r>
              <a:rPr lang="en-US" altLang="zh-CN" sz="2800" dirty="0" err="1">
                <a:solidFill>
                  <a:srgbClr val="0033CC"/>
                </a:solidFill>
                <a:ea typeface="宋体" charset="-122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 w, </a:t>
            </a:r>
            <a:r>
              <a:rPr lang="en-US" altLang="zh-CN" sz="2800" dirty="0" err="1">
                <a:solidFill>
                  <a:srgbClr val="0033CC"/>
                </a:solidFill>
                <a:ea typeface="宋体" charset="-122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 l);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	   </a:t>
            </a:r>
            <a:r>
              <a:rPr lang="en-US" altLang="zh-CN" sz="2800" dirty="0" err="1">
                <a:solidFill>
                  <a:srgbClr val="0033CC"/>
                </a:solidFill>
                <a:ea typeface="宋体" charset="-122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 area();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};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Declaration of an Object</a:t>
            </a:r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4800600" y="1524000"/>
            <a:ext cx="3886200" cy="44958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10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	Rectangle 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	Rectangle 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    r1.set(5, 8);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	</a:t>
            </a:r>
            <a:r>
              <a:rPr lang="en-US" altLang="zh-CN" sz="2400" dirty="0" err="1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&lt;&lt;r1.area()&lt;&lt;</a:t>
            </a:r>
            <a:r>
              <a:rPr lang="en-US" altLang="zh-CN" sz="2400" dirty="0" err="1">
                <a:solidFill>
                  <a:srgbClr val="0033CC"/>
                </a:solidFill>
                <a:ea typeface="宋体" charset="-122"/>
              </a:rPr>
              <a:t>endl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	r2.set(8,10);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	</a:t>
            </a:r>
            <a:r>
              <a:rPr lang="en-US" altLang="zh-CN" sz="2400" dirty="0" err="1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&lt;&lt;r2.area()&lt;&lt;</a:t>
            </a:r>
            <a:r>
              <a:rPr lang="en-US" altLang="zh-CN" sz="2400" dirty="0" err="1">
                <a:solidFill>
                  <a:srgbClr val="0033CC"/>
                </a:solidFill>
                <a:ea typeface="宋体" charset="-122"/>
              </a:rPr>
              <a:t>endl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E5DF-7FD2-4A66-B476-2E0734816196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Another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733800" cy="35052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#include &lt;</a:t>
            </a:r>
            <a:r>
              <a:rPr lang="en-US" altLang="zh-CN" sz="2000" dirty="0" err="1" smtClean="0">
                <a:ea typeface="宋体" charset="-122"/>
              </a:rPr>
              <a:t>iostream</a:t>
            </a:r>
            <a:r>
              <a:rPr lang="en-US" altLang="zh-CN" sz="2000" dirty="0" smtClean="0">
                <a:ea typeface="宋体" charset="-12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using namespace </a:t>
            </a:r>
            <a:r>
              <a:rPr lang="en-US" altLang="zh-CN" sz="2000" dirty="0" err="1" smtClean="0">
                <a:ea typeface="宋体" charset="-122"/>
              </a:rPr>
              <a:t>std</a:t>
            </a:r>
            <a:r>
              <a:rPr lang="en-US" altLang="zh-CN" sz="2000" dirty="0" smtClean="0">
                <a:ea typeface="宋体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 class Circle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	  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	     double radius;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1200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	  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	     void </a:t>
            </a:r>
            <a:r>
              <a:rPr lang="en-US" altLang="zh-CN" sz="2000" dirty="0" err="1" smtClean="0">
                <a:ea typeface="宋体" charset="-122"/>
              </a:rPr>
              <a:t>setRadius</a:t>
            </a:r>
            <a:r>
              <a:rPr lang="en-US" altLang="zh-CN" sz="2000" dirty="0" smtClean="0">
                <a:ea typeface="宋体" charset="-122"/>
              </a:rPr>
              <a:t>(double);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	     double </a:t>
            </a:r>
            <a:r>
              <a:rPr lang="en-US" altLang="zh-CN" sz="2000" dirty="0" err="1" smtClean="0">
                <a:ea typeface="宋体" charset="-122"/>
              </a:rPr>
              <a:t>getArea</a:t>
            </a:r>
            <a:r>
              <a:rPr lang="en-US" altLang="zh-CN" sz="2000" dirty="0" smtClean="0">
                <a:ea typeface="宋体" charset="-122"/>
              </a:rPr>
              <a:t>(void);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	     void </a:t>
            </a:r>
            <a:r>
              <a:rPr lang="en-US" altLang="zh-CN" sz="2000" dirty="0" err="1" smtClean="0">
                <a:ea typeface="宋体" charset="-122"/>
              </a:rPr>
              <a:t>displayRadius</a:t>
            </a:r>
            <a:r>
              <a:rPr lang="en-US" altLang="zh-CN" sz="2000" dirty="0" smtClean="0">
                <a:ea typeface="宋体" charset="-122"/>
              </a:rPr>
              <a:t>(void);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宋体" charset="-122"/>
              </a:rPr>
              <a:t>   };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60898" y="4343400"/>
            <a:ext cx="8378301" cy="19050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main</a:t>
            </a:r>
            <a:r>
              <a:rPr lang="en-US" altLang="zh-CN" sz="2000" dirty="0" smtClean="0">
                <a:ea typeface="宋体" charset="-122"/>
              </a:rPr>
              <a:t>() </a:t>
            </a:r>
            <a:r>
              <a:rPr lang="en-US" altLang="zh-CN" sz="2000" dirty="0">
                <a:ea typeface="宋体" charset="-122"/>
              </a:rPr>
              <a:t>{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smtClean="0">
                <a:ea typeface="宋体" charset="-122"/>
              </a:rPr>
              <a:t>Circle </a:t>
            </a:r>
            <a:r>
              <a:rPr lang="en-US" altLang="zh-CN" sz="2000" dirty="0">
                <a:ea typeface="宋体" charset="-122"/>
              </a:rPr>
              <a:t>c;   </a:t>
            </a:r>
            <a:r>
              <a:rPr lang="en-US" altLang="zh-CN" sz="2000" dirty="0">
                <a:solidFill>
                  <a:srgbClr val="008000"/>
                </a:solidFill>
                <a:ea typeface="宋体" charset="-122"/>
              </a:rPr>
              <a:t>// an object of circle class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 smtClean="0">
                <a:ea typeface="宋体" charset="-122"/>
              </a:rPr>
              <a:t>c.setRadius</a:t>
            </a:r>
            <a:r>
              <a:rPr lang="en-US" altLang="zh-CN" sz="2000" dirty="0" smtClean="0">
                <a:ea typeface="宋体" charset="-122"/>
              </a:rPr>
              <a:t>(5.0</a:t>
            </a:r>
            <a:r>
              <a:rPr lang="en-US" altLang="zh-CN" sz="2000" dirty="0">
                <a:ea typeface="宋体" charset="-122"/>
              </a:rPr>
              <a:t>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>
                <a:ea typeface="宋体" charset="-122"/>
              </a:rPr>
              <a:t>cout</a:t>
            </a:r>
            <a:r>
              <a:rPr lang="en-US" altLang="zh-CN" sz="2000" dirty="0">
                <a:ea typeface="宋体" charset="-122"/>
              </a:rPr>
              <a:t> &lt;&lt; "The area of circle c is " &lt;&lt; </a:t>
            </a:r>
            <a:r>
              <a:rPr lang="en-US" altLang="zh-CN" sz="2000" dirty="0" err="1" smtClean="0">
                <a:ea typeface="宋体" charset="-122"/>
              </a:rPr>
              <a:t>c.getArea</a:t>
            </a:r>
            <a:r>
              <a:rPr lang="en-US" altLang="zh-CN" sz="2000" dirty="0">
                <a:ea typeface="宋体" charset="-122"/>
              </a:rPr>
              <a:t>() &lt;&lt; </a:t>
            </a:r>
            <a:r>
              <a:rPr lang="en-US" altLang="zh-CN" sz="2000" dirty="0" err="1">
                <a:ea typeface="宋体" charset="-122"/>
              </a:rPr>
              <a:t>endl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 smtClean="0">
                <a:ea typeface="宋体" charset="-122"/>
              </a:rPr>
              <a:t>c.displayRadius</a:t>
            </a:r>
            <a:r>
              <a:rPr lang="en-US" altLang="zh-CN" sz="2000" dirty="0" smtClean="0">
                <a:ea typeface="宋体" charset="-122"/>
              </a:rPr>
              <a:t>();</a:t>
            </a:r>
            <a:endParaRPr lang="en-US" altLang="zh-CN" sz="2000" dirty="0">
              <a:ea typeface="宋体" charset="-122"/>
            </a:endParaRP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419600" y="838200"/>
            <a:ext cx="4419600" cy="3505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 smtClean="0">
                <a:solidFill>
                  <a:srgbClr val="008000"/>
                </a:solidFill>
                <a:ea typeface="宋体" charset="-122"/>
              </a:rPr>
              <a:t>// </a:t>
            </a:r>
            <a:r>
              <a:rPr lang="en-US" altLang="zh-CN" sz="2000" dirty="0">
                <a:solidFill>
                  <a:srgbClr val="008000"/>
                </a:solidFill>
                <a:ea typeface="宋体" charset="-122"/>
              </a:rPr>
              <a:t>member function </a:t>
            </a:r>
            <a:r>
              <a:rPr lang="en-US" altLang="zh-CN" sz="2000" dirty="0" smtClean="0">
                <a:solidFill>
                  <a:srgbClr val="008000"/>
                </a:solidFill>
                <a:ea typeface="宋体" charset="-122"/>
              </a:rPr>
              <a:t>definitions</a:t>
            </a:r>
            <a:endParaRPr lang="en-US" altLang="zh-CN" sz="2000" dirty="0">
              <a:solidFill>
                <a:srgbClr val="008000"/>
              </a:solidFill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charset="-122"/>
              </a:rPr>
              <a:t>void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charset="-122"/>
              </a:rPr>
              <a:t>Circle::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charset="-122"/>
              </a:rPr>
              <a:t>setRadius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charset="-122"/>
              </a:rPr>
              <a:t>(double </a:t>
            </a:r>
            <a:r>
              <a:rPr lang="en-US" altLang="zh-CN" sz="2000" b="1" dirty="0">
                <a:solidFill>
                  <a:schemeClr val="accent2"/>
                </a:solidFill>
                <a:ea typeface="宋体" charset="-122"/>
              </a:rPr>
              <a:t>r)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{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radius = r;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}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endParaRPr lang="en-US" altLang="zh-CN" sz="1000" dirty="0">
              <a:solidFill>
                <a:schemeClr val="accent2"/>
              </a:solidFill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charset="-122"/>
              </a:rPr>
              <a:t>double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charset="-122"/>
              </a:rPr>
              <a:t>Circle::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charset="-122"/>
              </a:rPr>
              <a:t>getArea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charset="-122"/>
              </a:rPr>
              <a:t>()</a:t>
            </a:r>
            <a:endParaRPr lang="en-US" altLang="zh-CN" sz="2000" b="1" dirty="0">
              <a:solidFill>
                <a:schemeClr val="accent2"/>
              </a:solidFill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{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return 3.14*radius*radius;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}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endParaRPr lang="en-US" altLang="zh-CN" sz="1000" dirty="0">
              <a:solidFill>
                <a:schemeClr val="accent2"/>
              </a:solidFill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charset="-122"/>
              </a:rPr>
              <a:t>void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charset="-122"/>
              </a:rPr>
              <a:t>Circle</a:t>
            </a:r>
            <a:r>
              <a:rPr lang="en-US" altLang="zh-CN" sz="2000" b="1" dirty="0">
                <a:solidFill>
                  <a:schemeClr val="accent2"/>
                </a:solidFill>
                <a:ea typeface="宋体" charset="-122"/>
              </a:rPr>
              <a:t>::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charset="-122"/>
              </a:rPr>
              <a:t>displayRadius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charset="-122"/>
              </a:rPr>
              <a:t>()</a:t>
            </a:r>
            <a:endParaRPr lang="en-US" altLang="zh-CN" sz="2000" b="1" dirty="0">
              <a:solidFill>
                <a:schemeClr val="accent2"/>
              </a:solidFill>
              <a:ea typeface="宋体" charset="-122"/>
            </a:endParaRP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{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cout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 &lt;&lt; </a:t>
            </a:r>
            <a:r>
              <a:rPr lang="en-US" altLang="zh-CN" sz="2000" dirty="0" smtClean="0">
                <a:solidFill>
                  <a:schemeClr val="accent2"/>
                </a:solidFill>
                <a:ea typeface="宋体" charset="-122"/>
              </a:rPr>
              <a:t>“r 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= </a:t>
            </a:r>
            <a:r>
              <a:rPr lang="en-US" altLang="zh-CN" sz="2000" dirty="0" smtClean="0">
                <a:solidFill>
                  <a:schemeClr val="accent2"/>
                </a:solidFill>
                <a:ea typeface="宋体" charset="-122"/>
              </a:rPr>
              <a:t>“ 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&lt;&lt; radius &lt;&lt; </a:t>
            </a:r>
            <a:r>
              <a:rPr lang="en-US" altLang="zh-CN" sz="2000" dirty="0" err="1">
                <a:solidFill>
                  <a:schemeClr val="accent2"/>
                </a:solidFill>
                <a:ea typeface="宋体" charset="-122"/>
              </a:rPr>
              <a:t>endl</a:t>
            </a: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;</a:t>
            </a:r>
          </a:p>
          <a:p>
            <a:pPr marL="742950" lvl="1" indent="-285750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9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Another Example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28600" y="871195"/>
            <a:ext cx="8378301" cy="53340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 main</a:t>
            </a:r>
            <a:r>
              <a:rPr lang="en-US" altLang="zh-CN" sz="2000" dirty="0" smtClean="0">
                <a:ea typeface="宋体" charset="-122"/>
              </a:rPr>
              <a:t>() </a:t>
            </a:r>
            <a:r>
              <a:rPr lang="en-US" altLang="zh-CN" sz="2000" dirty="0">
                <a:ea typeface="宋体" charset="-122"/>
              </a:rPr>
              <a:t>{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smtClean="0">
                <a:ea typeface="宋体" charset="-122"/>
              </a:rPr>
              <a:t>Circle </a:t>
            </a:r>
            <a:r>
              <a:rPr lang="en-US" altLang="zh-CN" sz="2000" dirty="0">
                <a:ea typeface="宋体" charset="-122"/>
              </a:rPr>
              <a:t>c;   </a:t>
            </a:r>
            <a:r>
              <a:rPr lang="en-US" altLang="zh-CN" sz="2000" dirty="0">
                <a:solidFill>
                  <a:srgbClr val="008000"/>
                </a:solidFill>
                <a:ea typeface="宋体" charset="-122"/>
              </a:rPr>
              <a:t>// an object of circle class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 smtClean="0">
                <a:ea typeface="宋体" charset="-122"/>
              </a:rPr>
              <a:t>c.setRadius</a:t>
            </a:r>
            <a:r>
              <a:rPr lang="en-US" altLang="zh-CN" sz="2000" dirty="0" smtClean="0">
                <a:ea typeface="宋体" charset="-122"/>
              </a:rPr>
              <a:t>(5.0</a:t>
            </a:r>
            <a:r>
              <a:rPr lang="en-US" altLang="zh-CN" sz="2000" dirty="0">
                <a:ea typeface="宋体" charset="-122"/>
              </a:rPr>
              <a:t>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>
                <a:ea typeface="宋体" charset="-122"/>
              </a:rPr>
              <a:t>cout</a:t>
            </a:r>
            <a:r>
              <a:rPr lang="en-US" altLang="zh-CN" sz="2000" dirty="0">
                <a:ea typeface="宋体" charset="-122"/>
              </a:rPr>
              <a:t> &lt;&lt; "The area of circle c is " &lt;&lt; </a:t>
            </a:r>
            <a:r>
              <a:rPr lang="en-US" altLang="zh-CN" sz="2000" dirty="0" err="1" smtClean="0">
                <a:ea typeface="宋体" charset="-122"/>
              </a:rPr>
              <a:t>c.getArea</a:t>
            </a:r>
            <a:r>
              <a:rPr lang="en-US" altLang="zh-CN" sz="2000" dirty="0">
                <a:ea typeface="宋体" charset="-122"/>
              </a:rPr>
              <a:t>() &lt;&lt; </a:t>
            </a:r>
            <a:r>
              <a:rPr lang="en-US" altLang="zh-CN" sz="2000" dirty="0" err="1">
                <a:ea typeface="宋体" charset="-122"/>
              </a:rPr>
              <a:t>endl</a:t>
            </a:r>
            <a:r>
              <a:rPr lang="en-US" altLang="zh-CN" sz="2000" dirty="0">
                <a:ea typeface="宋体" charset="-122"/>
              </a:rPr>
              <a:t>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    </a:t>
            </a:r>
            <a:r>
              <a:rPr lang="en-US" altLang="zh-CN" sz="2000" dirty="0" err="1" smtClean="0">
                <a:ea typeface="宋体" charset="-122"/>
              </a:rPr>
              <a:t>c.displayRadius</a:t>
            </a:r>
            <a:r>
              <a:rPr lang="en-US" altLang="zh-CN" sz="2000" dirty="0" smtClean="0">
                <a:ea typeface="宋体" charset="-122"/>
              </a:rPr>
              <a:t>();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endParaRPr lang="en-US" altLang="zh-CN" sz="1200" dirty="0" smtClean="0">
              <a:ea typeface="宋体" charset="-122"/>
            </a:endParaRP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</a:rPr>
              <a:t>Circle </a:t>
            </a:r>
            <a:r>
              <a:rPr lang="en-US" altLang="zh-CN" dirty="0" err="1">
                <a:ea typeface="宋体" charset="-122"/>
              </a:rPr>
              <a:t>myCircles</a:t>
            </a:r>
            <a:r>
              <a:rPr lang="en-US" altLang="zh-CN" dirty="0">
                <a:ea typeface="宋体" charset="-122"/>
              </a:rPr>
              <a:t>[5];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myCircles</a:t>
            </a:r>
            <a:r>
              <a:rPr lang="en-US" altLang="zh-CN" dirty="0">
                <a:ea typeface="宋体" charset="-122"/>
              </a:rPr>
              <a:t>[0].</a:t>
            </a:r>
            <a:r>
              <a:rPr lang="en-US" altLang="zh-CN" dirty="0" err="1">
                <a:ea typeface="宋体" charset="-122"/>
              </a:rPr>
              <a:t>setRadius</a:t>
            </a:r>
            <a:r>
              <a:rPr lang="en-US" altLang="zh-CN" dirty="0">
                <a:ea typeface="宋体" charset="-122"/>
              </a:rPr>
              <a:t>(2.0);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myCircles</a:t>
            </a:r>
            <a:r>
              <a:rPr lang="en-US" altLang="zh-CN" dirty="0">
                <a:ea typeface="宋体" charset="-122"/>
              </a:rPr>
              <a:t>[1].</a:t>
            </a:r>
            <a:r>
              <a:rPr lang="en-US" altLang="zh-CN" dirty="0" err="1">
                <a:ea typeface="宋体" charset="-122"/>
              </a:rPr>
              <a:t>setRadius</a:t>
            </a:r>
            <a:r>
              <a:rPr lang="en-US" altLang="zh-CN" dirty="0">
                <a:ea typeface="宋体" charset="-122"/>
              </a:rPr>
              <a:t>(4.0);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myCircles</a:t>
            </a:r>
            <a:r>
              <a:rPr lang="en-US" altLang="zh-CN" dirty="0">
                <a:ea typeface="宋体" charset="-122"/>
              </a:rPr>
              <a:t>[2].</a:t>
            </a:r>
            <a:r>
              <a:rPr lang="en-US" altLang="zh-CN" dirty="0" err="1">
                <a:ea typeface="宋体" charset="-122"/>
              </a:rPr>
              <a:t>setRadius</a:t>
            </a:r>
            <a:r>
              <a:rPr lang="en-US" altLang="zh-CN" dirty="0">
                <a:ea typeface="宋体" charset="-122"/>
              </a:rPr>
              <a:t>(8.0);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myCircles</a:t>
            </a:r>
            <a:r>
              <a:rPr lang="en-US" altLang="zh-CN" dirty="0">
                <a:ea typeface="宋体" charset="-122"/>
              </a:rPr>
              <a:t>[3].</a:t>
            </a:r>
            <a:r>
              <a:rPr lang="en-US" altLang="zh-CN" dirty="0" err="1">
                <a:ea typeface="宋体" charset="-122"/>
              </a:rPr>
              <a:t>setRadius</a:t>
            </a:r>
            <a:r>
              <a:rPr lang="en-US" altLang="zh-CN" dirty="0">
                <a:ea typeface="宋体" charset="-122"/>
              </a:rPr>
              <a:t>(16.0);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myCircles</a:t>
            </a:r>
            <a:r>
              <a:rPr lang="en-US" altLang="zh-CN" dirty="0">
                <a:ea typeface="宋体" charset="-122"/>
              </a:rPr>
              <a:t>[4].</a:t>
            </a:r>
            <a:r>
              <a:rPr lang="en-US" altLang="zh-CN" dirty="0" err="1">
                <a:ea typeface="宋体" charset="-122"/>
              </a:rPr>
              <a:t>setRadius</a:t>
            </a:r>
            <a:r>
              <a:rPr lang="en-US" altLang="zh-CN" dirty="0">
                <a:ea typeface="宋体" charset="-122"/>
              </a:rPr>
              <a:t>(32.0</a:t>
            </a:r>
            <a:r>
              <a:rPr lang="en-US" altLang="zh-CN" dirty="0" smtClean="0">
                <a:ea typeface="宋体" charset="-122"/>
              </a:rPr>
              <a:t>);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endParaRPr lang="en-US" altLang="zh-CN" sz="1200" dirty="0">
              <a:ea typeface="宋体" charset="-122"/>
            </a:endParaRP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"\</a:t>
            </a:r>
            <a:r>
              <a:rPr lang="en-US" altLang="zh-CN" dirty="0" err="1">
                <a:ea typeface="宋体" charset="-122"/>
              </a:rPr>
              <a:t>nThe</a:t>
            </a:r>
            <a:r>
              <a:rPr lang="en-US" altLang="zh-CN" dirty="0">
                <a:ea typeface="宋体" charset="-122"/>
              </a:rPr>
              <a:t> areas of my circles are: "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for 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= 0;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&lt;= 4;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++){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    </a:t>
            </a:r>
            <a:r>
              <a:rPr lang="en-US" altLang="zh-CN" dirty="0" err="1">
                <a:ea typeface="宋体" charset="-122"/>
              </a:rPr>
              <a:t>cout</a:t>
            </a:r>
            <a:r>
              <a:rPr lang="en-US" altLang="zh-CN" dirty="0">
                <a:ea typeface="宋体" charset="-122"/>
              </a:rPr>
              <a:t> &lt;&lt; "Circle "&lt;&lt; i+1 &lt;&lt; ": "&lt;&lt; </a:t>
            </a:r>
            <a:r>
              <a:rPr lang="en-US" altLang="zh-CN" dirty="0" err="1">
                <a:ea typeface="宋体" charset="-122"/>
              </a:rPr>
              <a:t>myCircles</a:t>
            </a:r>
            <a:r>
              <a:rPr lang="en-US" altLang="zh-CN" dirty="0">
                <a:ea typeface="宋体" charset="-122"/>
              </a:rPr>
              <a:t>[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].</a:t>
            </a:r>
            <a:r>
              <a:rPr lang="en-US" altLang="zh-CN" dirty="0" err="1">
                <a:ea typeface="宋体" charset="-122"/>
              </a:rPr>
              <a:t>getArea</a:t>
            </a:r>
            <a:r>
              <a:rPr lang="en-US" altLang="zh-CN" dirty="0">
                <a:ea typeface="宋体" charset="-122"/>
              </a:rPr>
              <a:t>() &lt;&lt; </a:t>
            </a:r>
            <a:r>
              <a:rPr lang="en-US" altLang="zh-CN" dirty="0" err="1">
                <a:ea typeface="宋体" charset="-122"/>
              </a:rPr>
              <a:t>endl</a:t>
            </a:r>
            <a:r>
              <a:rPr lang="en-US" altLang="zh-CN" dirty="0">
                <a:ea typeface="宋体" charset="-122"/>
              </a:rPr>
              <a:t>;</a:t>
            </a: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 smtClean="0">
                <a:ea typeface="宋体" charset="-122"/>
              </a:rPr>
              <a:t>}</a:t>
            </a:r>
            <a:endParaRPr lang="en-US" altLang="zh-CN" sz="2000" dirty="0">
              <a:ea typeface="宋体" charset="-122"/>
            </a:endParaRPr>
          </a:p>
          <a:p>
            <a:pPr marL="742950" lvl="1" indent="-285750" eaLnBrk="1" hangingPunct="1">
              <a:buFont typeface="Courier New" pitchFamily="49" charset="0"/>
              <a:buNone/>
            </a:pPr>
            <a:r>
              <a:rPr lang="en-US" altLang="zh-CN" sz="2000" dirty="0">
                <a:ea typeface="宋体" charset="-12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Constructors</a:t>
            </a:r>
            <a:endParaRPr lang="en-US" sz="4000" b="1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25909"/>
            <a:ext cx="8991599" cy="5234782"/>
          </a:xfrm>
        </p:spPr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Constructors ensures that the instances of a class are properly </a:t>
            </a:r>
            <a:r>
              <a:rPr lang="en-US" dirty="0" smtClean="0">
                <a:solidFill>
                  <a:srgbClr val="0033CC"/>
                </a:solidFill>
              </a:rPr>
              <a:t>initialized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 constructors looks like a function with the same name as the class itself.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Constructors have no return type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Constructors go in he </a:t>
            </a: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33CC"/>
                </a:solidFill>
              </a:rPr>
              <a:t> part of the class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Invoked automatically without explicit function call</a:t>
            </a:r>
          </a:p>
          <a:p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1138" name="AutoShape 2" descr="data:image/jpeg;base64,/9j/4AAQSkZJRgABAQAAAQABAAD/2wCEAAkGBxMSEBUREBQUFhUSFhYZFhgWFxYaFhkXFxYZHhcXGxQZHSghGR4mHRQUIzEjJikrLi4uFx8zODMsNygtLi0BCgoKDg0OGxAQGzMkICQ0MjIvNjQ2LywzLywvLCwsLDcsLSw1NC00LDQ0LCwvLCwsLC8sKyw0LCw0LCwsLCwsLP/AABEIAIQBaAMBEQACEQEDEQH/xAAbAAEAAgMBAQAAAAAAAAAAAAAABAUCAwYBB//EAEgQAAIBAgQEAwQDDAUNAAAAAAECAAMRBBIhMQUTQVEGIoEyYXGRFCOSBxU0QlJicoKhsbLBFiQzY8MlNUNTg4SUoqS0wtPw/8QAGQEBAAMBAQAAAAAAAAAAAAAAAAECAwQF/8QAPhEAAgECBAMFBgMFCAMBAAAAAAECAxEEEiExQVFxEyJhgbEFFDKRocHR4fAVQlKSsiM0YnKCotLxJFNjM//aAAwDAQACEQMRAD8A+4wBAEAQBAEAQBAEAQBAEAQBAEAQBAEAQBAEAQBAOb+6N/mvFdL07fNgJ6Xsf++0+v2M6vwMn+GUIwyhqYpG7eUX/KNm177+s8mmnrdW1fqduLadTSWbRa+S9Ni1mhzCAIAgCAIAgCAIAgCAIAgCAIAgCAIAgCAIAgCAIAgCAIAgCAIAgCAIAgCAIAgCAIAgCAIAgHN/dEP+TK/vFMfOqg/nPS9kf3yHn6MpU+FkzwqEGGHLZmGZ9WFjfObj4A3nj0Mtnl5v1O/HZu17ySdlt0RcTY4xAEAQBAEAQBAEAQBAEAQBAEAQBAEAQDn+PeMMLhOWHbO1ViqrTs7EggHyjUm5Gg1M1w9CriXajHMuL4LndvRept2Nk3N5bc93fayOgmRiIAgCAIAgCAIAgCAIAgCAIAgCAIAgCAIAgCAIBzP3SGtw2r73w4+eIpD+c9P2Ov8AzI9Jf0spU+EteAZuSM5QnM/sWy2zG23W2/vnj0r2d+b26nZisufup7Lfp+rFjNTmEAQBAEAQBAEAQBAEAQBAEAQBAEAo+P8AirDYS4q1AHykqmt2NtFGh1PSXoUauIqOnRjmkvkur2XmbKlaCqTdo3tf8Fu7FBT++fECrfgFCxvmAerUBvqKTAZNDbzX726TuVDC4ezrPtJ/wxdoJ+Mt5eVl6iVWMbxpLThJ7+S2XqX/AIe8KYXBa0UvUIs1V/NVb4udvgLCY18bVrRUHpFbRWkV5IxbcpZpO7fF7l5OQCAIAgCAIAgCAIAgCAIAgCAIAgCAIAgCAIAgCAcz90cX4dUHerhf+7oz0/Y7ti49Jf0SKVPhLLw6AKJAptT+sqeViSfbPmuQNDv6zxcPbK7K2r9Tuxt+0V5ZtF6beRaTc5BAEAQBAEAQBAEAQBAEAQBAEAp+PeJKGFpPUqOp5ZUMoZbgtfKDc6XsflFNTqz7OjFzlyW/nyR0Qw7dnN5Yvi9tOXM5p8Zj+JZ1wwGHwlRQFrVUYVCDYkpSzBm6i5IFp6DwVDDt+9yzv+CL2/zT+yKxrxgouku8t29fkvxL3w/4Rw+FIqANVrAW51U5qluy9EX3LYSlfHVKkFSjaMFtGOi/PqzGV5Sc5at7s6CcQEAQBAEAQBAEAQBAEAQBAEAQBAEAQBAEAQBAEAQBAOZ+6I39Rt+ViMIP+qpH+U9P2Qv/ACb/AOGf9DKVPhLXgLXpH6w1PrKvmIIt5z5dT029J4uG+De+r9TtxitUXdy6LTy38yxm5yiAIAgCAIAgCAIAgCAIAgEDiXGKOHy85wua+vQAWuSdgBcXJ7yua8404puT2SV/Q2hQnOMprZb30OOPG8dxEZMCnKQP+EliKRUdFBUNV11uuUe86z0V7PjSV8dLK/4Iu8v9T2j6lu2pU5f2Kz6byVkn4L8S54N4KoUqn0iv/WMQSWNSoBYMdzTpezT17XPcmKmPlldOhFU4PguP+Z7t/qxzycp2c3e21+HQ6ecAEAQBAKv+kWFyGpz0yK2UtfQMRe3xtMPeaVr5tDs/Z+JzqGR3av5G1uM0A7Iaq5kXOw6hbXzH3WMs69NNq+xRYSu4qSi7N2XU1jj+GPLPOT64kU9fbIYKQPVgPWFXpu2u+xb3HEd7uPu7+GlweP4YCoeclqLBahv7LEkAH1Uj0h16avrtuPccReKyPvarxW5sHGqGcJzVzMmcDqUtfN8LR29O9rlfc6+VyyuydvM0jxFhci1OcmRmKqdbFhuP2iV95pWvm0L/ALPxOZwyO6V/I2vxvDg1Aaqg0f7Tfy6219SJZ16aur7blFg67UWo/Ft4hON4ctTQVFLVhmpjXzA31H2T8pHvFO6V9XsHg66jKTjpHR+BqHiLC5DU5q5A2UnW2a17bdpX3qjlzZtC/wCz8TnyZNbX8jc3GaAZkNQZqa52Gui2vfbsRLe8U7tX1WvkUWDrOKll0bsupgOO4c8u1QfXEinofMQwW23cgSPeaTtrvsT7lXWbu/Dv4aXB49hwHbmC1Jgrmx0JJAG3uMPFUkm8225KwNduKy/FqjMcYo5wmcZimcCx9m177dpPvFO+W+u/kV90rZc2XS9vPY3cPx9Oumek2ZbkX13Hx+MtTqwqLNB3RnWoVKMstRWZJmhkIAgCAIAgCAIAgHLfdDF8NRUfjYvCj5VlP/jPU9kaVZvlCX9NjOpsXXBlYUznVUPMqaLa1s5sdOpGpni0E1HVW1fqduKcXNZW3ot+hPmxzCAIAgCAIAgCAIAgCAQ8VxGmhK3DOFLctSM5A3sLzOVWKdt3y4m1PDzms20b2u9jkq/iqviagTh6c0gMKqg/VI2os+KGmgIOVATfqN56NP2bUtGri5dlF/u7zfRcOrJlUo080YLPLg9l8iRwfwKgytjn+kMpzLTtbD02O5WkSc7fnNcn3TRY2NCHZYOPZx4veT6y+y+plWnOvPPVd2dgosLDYTzm7lT2AIAgCAIAgHjGwudAISuCgxHjPBqxRKvOcbph1as3ypgz0Iey8S1mlHKucmor6lM8TA+IcQ2lHh+IPY1Wo01/jZh9mT7lRj8dePkm36JfUZnyAxPFH2oYOj+nWqVT/wAqLJyYCG85y6JR9WxeR597eJnU46gvuXCEgfBmrfyjt8CtqMn/AK/wiLS5mX3kxh9riDj9CjSX+LNI97wy2oLzk3+AyvmB4br9eI430GGH+DHv1L/0Q/3f8hlfMDwzV68Qxp/WoD+GkI9/p8KEP93/ACGTxMv6LnrjMaf9qB+5RI/aC4UofL8xk8Tw+EkO+Jxp/wB6qj+EiT+0pranD+VfcZEef0Po/wCuxv8AxmJ/9kftOp/BD+SP4Ds0D4NoHepjD8cZiT/iR+1Ky2jD+SP4Ds0WvCuGJh05dLOQSW87u7XIA9pyT0E5K9edaWadvJJehZJLYmzEkQBAEAQBAEAQBAOZ8at58Cn5WOpH7KuZ6fs1d2tLlB/VopPgWPhzJyW5YYDm1b5rXzZzm26XvaeJhcuR5eb9Tvx2ftFntey25W0LWdBxiAIAgCAIAgCAIBE4hxBKK5mudQAqAsxJvYZR3sZnUqxpq7/E2o4edWVo/XRfM5rjfiRubUwtMM9QqMlPDNeuNrtUcjLRXW2uva+k7KPs2vXi6lR9nS/ie/kuPRfMt2tGllcVmnxT2/XEww3hOriLNxFxkyqBh6JbKQuwrV756/wNh7j07I4qhhNMJHvbZ5ay8lw66s55znV+N6b2W2vgddhcMlJBTpKqIosFUAAD3ATzp1JVJOU3dsJWNsoBAEAQBAEAQDncb4lLVGoYCl9IqqbO2bLQpHs9XW7fmqCe9r3no08CowVTEyyRey3k+i5eLsupRy4I1p4U53m4lWbEnfl6phl9wog+e2mrltum0s/aPZaYWOTx3l/Nw8kvMZL/ABHRYeglNQlNVVRsFAAHoJ505ym7yd2XNkqBAEAQBAEAQBAEAQBAEAQBAEAQBAEAQBAOW8UjNj+GJ/f1m+xhqhnqYHTDYiX+FL5yRSXxIuuCuxpnNUFQ8yp5hsBmNl2GoGnpPFoNuOrvqzsxSSmrRy6L038yfNjmEAQBAEAQBAI+Jx1Omyq7qrVDZQTqx9wlJVIxaTe5rTo1Kicoq6W/gVPEOIuKJrVnGDp03uxfKzMg262Qk9NYo0cRipKFNNO+27a+xs+woN37+nikn9/oUmCwlfGM7YdWwWFqsWapb+t4i5vcX/sU1NibtY6AdPXhQwns+7aVSq9/4Yvx/ifhsjmq4irXSUnotEdVwbg9DC0+Vh6YRetvaY/lMx1Y+8zixGKq4ieeq7v06LgUUUtifMCRAEAQBAEAQBAEA0YHB06NNaVFFREFlVRYD0mlWrOrJzm7tkJW2N8zJEAQBAEAQBAEAQBAEAQBAEAQBAEAQBAEAQBAOXb67jQttgsMb/p4hhYfEJTP2xPUX9l7Pf8A9JfSK/F/QpvPoW/A1Ipteny/rKnl118x82vff1niUE1F3VtWduLac1aWbRem3kWM3OUQBAEAQDRisUtNSWOylrDViBuQo1O4+crKairs0p0pVGkunh8yJTq1qpRlAp0mUls4IrXNwAF2Xobm/wAJkpTnZrRfU2caVJNSeaSelvh+fHkQeI42hw+kl89Wq5K0kvnr1XbcKTsD1OgE7cD7PlVdo7LVyfBeL+3Eyr4mU229L8FotNtCPwzgFStVXF8SKvUXWlQXWjQ+f9pU7ufQCd1bGQpQdHC6LjLjL8F4fM51FvWR1E8suIAgCAIAgCAIAgCAIAgCAIAgCAIAgCAIAgCAIAgCAIAgCAIAgCAIAgFHxzxRQw3kDc2u2lOhTIaq7dso9kdydAJ3YX2fVr962WC3k9El+uRWU0h4U4S9Gm9XEEHEYpzVrEagEgBaansihV9CYx2IhVkoU/ggrR+7fi3qIq25I8PZeU2RmYc2rcsLG+c3G+wM8nDWyuzvq/U7sbmzrMraL0LSdBxiAIAgCARxgqfNNbIOYVC5ra5R0v03lOzjmz21NO2n2fZ37u9vErvEvHhhUUKpq16xy0KKnzO9up/FUblugnoYPBvESbbywjrJ8l+PJGMpWI/hzw8aTnFYphVxlUed/wAWmp/0VIfioNu5tc7zTGY1VIqjRWWmtlz8ZePpsRGNtXudDPOLiAIAgCAIAgCAIAgCAIAgCAIAgCAIAgCAIAgCAIAgCAIAgCAIAgFRxnC4x3X6LiKVFLebPRNRib7jzrYWnZh6mGjF9tByfg7fZlWnwZXNwTiLe1xJQP7vCIrejNUYfsnQsXgo7UPnNv0S9SMsuZ63g0VPwnF4yuDurVQiH4rSVbj3G8L2o4f/AJU4R8bXfzlcZObLfhPA8NhRbDUadO++VQCfi25nHXxdfEO9Wbl1LKKWxYTnJIHBi2Rs5QnmVLZLWtmNr2695jQvld7bvY6cVlzrLfZb9PHhyJ82OYQBAEAQCq8RcbXCUc5Bd3ISlTX26lRvZRf5noATOrB4WWIqZU7Jat8EubKylZEPw3wJ0dsXiyHxdYWYj2aSbijT/NHU9TrN8Zi4ziqFHSnH5yfN+PoRGPF7nQzzi4gCAIAgCAIAgCAIAgCAIAgCAIAgCAIAgCAIAgCAIAgCAIAgCAIAgCAIAgCAIBGwGDWkpVBYFmY6k6sbk6zOnTUFZGtatKq05ckvkSZoZCAIAgCAVR4IrY36ZUYsyU8lJT7NO587D85tBfsLdTOr3qSw/YRVk3dvny8kVy63LWcpYQBAEAQBAEAQBAEAQBAEAQBAEAQCPhcWHaooBHKfIb9TkVrj7YlIVFJtcnb6J/c1qUnBRb/eV/q19jTheLU2pU6rMtMVgCodlB16b6mUhWhKCk3a5ephakakoJXy72NuKxyJcFlzAEhSyhjYX6mWnUjHjqUp0ZztZO3OzH3wpZsnNp572y51zXPTLe95PaQva6uOwq5c2V252djNMXTLModCy+0AwuPiOklTi3a5DpTSUnF2exprcUoqjvzEIpLmbKykgWuNL9enxlJVoKLlfYvHDVZSjHK+9otD0cSo2Qmog5gBS7Ldr7W119JPawstVqR7vVu0ovTfR6GeExYqGoACOU+Q36nKrXH2x8pMKik2uTt9E/uRUpOCi3+8r/Vr7EiXMhAEAQBAEAQBAEAjfSxzuSQQSmcHoRexHpdftCU7RZ8nhc17J9n2njY10+J0yHZiERHKZnICsV0NiT3uPQyqrRabeiTsWlhppqKV21ey4frc3VcZTUAs6ANtdgL32tc6yznFbspGjUlpGLfkacFxNKoVkIKspa+ZdLEAgi/vlYVozSa2NKuGnSbUt07cTaMdSyGoKiZBu2Zco/WvaW7SFs11Yp2NTNkyu/K2ph9PQtTVSGFXNlZSCvlGuo3kdorpLW5PYSUZOWmW2nUlzQxEAQBAEAQBAEAQBAEAj47FikmZgTqAANSzE2AAlKk1BXZrSpOpLKv+kRBxUqxWrTZGysy6qQwUXYBhswHQzPtrO0lbibe63WaEk1dJ8LX28j08Zp8hqykNkQOyqylhcXsRfQw8RDs3NcFcj3Op2qptWu7J8CScYgDF2VAjWJZlA2B76b7Gadole+ljJUZOyirt+DNtOujWyspve1iDe2/yuPnJUk9mUcJLdGupjqShS1RAH9kllAb4G+sh1IJXbRaNGpJtKL0302JEuZiAIAgCAU1DgyNVrvWS+epdDc+zy0HQ9w05Y0E5Sc1u9Olkd88XKMIRpvZa9bv8iDgOH1KSJno83Nh0pWuvlZc2YG59lsw1F/Z2mNOlKEVeN+6l0/I6K1enVk8s8veb46p2ttxVjIcGcUq6kBnahTpq2l2K0yDqdtTLe7yUZLd2S+hHvcHUpyvZKTbXK7uSiKjYjNUouUQgU7ZMtzvVa7XvroLaAdzpfvupeUdFtt82Y/2caNoTV3vv8lp8+ZGw/DqmWlTNOxoB81S62fMjLpY3OYsCb22mcKMrRjb4ePPRr89TWeIp5pzUrqVtNdNU+mmyse1uEPyqaIgFsJWpm1h5mVMo+YaTOhJxSiv3WvN2sRHFxzylJ/vxfkm7/Y08RwVaolQCmw5lJFAHLFyFNxUY3Oh2A0lalOpJNJbrw+v2saUK1GnKLctm3x5/ur1uXPCcOyGsXFs9XMPeOVTF/mp+U6aMHFyvxf2Rw4mpGSgo8Fb/AHSf3LCbnKIAgCAIAgCAIAgFbxmg5CVaIvUpNoL2urDKwv6hv1RMK8ZaShuv+vzOrCzgm4VHaL+jWq/DzIOL4U6CgUzkUVYMEyZszAXcB9Drmv18xmM6Mlltw5W48ddDpp4qMu0zWWa1r3tZcNNenQz4Xwoo1MsnsUqg8xDFS9XNa4A6dhpa0tSouLV1sn9XcriMUpqVnu14XtGxF+9lVqSpksVolCCRZitRDbTowUj1mbozlBK2yt9V6m3vNKNRyve8r9NGvmmyTiadR7OtDIA6k25Zq+VGAZQfKLEgX3teXmpy1UbfK+3y/Iypypw7rnfR87brR8fHqY8K4fUSojOpAFSuxuVJtUC5SbaX32ijSnFq64v6k4ivTlBqL4RXyvc6Cdh5ggCAIAgCAIAgCAIAgEHi+GZ1Rqdi1KorgE2DWBBW/TRj62mNaDkk1unf9fM6MNUjBtS2krdP1YhYqlVxDAmmaa01qEZiuZnZCoACkgDzHW/aZSU6rva1r/O1jopyp0E1mu3ba9kk78eJX1OF1XohVpcs08M9I6r52YJYCx9kFCbnvMJUJyp2UbNRa6t2+h0xxNOFRyc7pzUuOiV/rrwJtTBVFrGrkzhazNlBW5DUlUOLm1wQR6mbOnJTz2vr9kjCNaDp9nms8qV+km7eZF4SjqUqpSJCvikKKVupaqCNyBYZCNJnRUlaSXGS6a/ka4lwlmhKWrUHd31tH8zVT4TWRUzK5+o5ZVDT0OZiQc49lrjUdpVUJxSuuFtLffgaSxVKUpWaXevrfkuXFHTYGjkpIh/EVRvfYW3sL/G076ccsUuR5FaeepKXNm+XMxAEAQCGnEkNc0NcwF7/AIpta6g9wGU+syVWLnk4m7w81SVXh+vwZI5y3IzLddSLi4HcjpNMy2uZZJWTtuZM4G5Gu2v/AN3Hzi6ISbMVrqbWZTe9rEa23t3kKSfElwkt0eist7ZhftcXsN9JOZbXGSVr2NOHx9N05gYZbkXJAFwbWlY1IyWZPQvOhOEsjWpl9LTmcq/nK5re69ozxzZeJHZSydpbS9jZTqK3skGxtoQde0smnsUlFx3RnJIEAQBAEAQBAEAh4/iKUSge/nYDToLgZj2F2UX98yqVYwtfib0cPKqm48P1p4kl6qggEgFtgSNfh3mjkluZKLauke8wWvcWvbfre1vnF0RlZgcQmvmXSxOo0B2JkZo8y3Zy5GT1VG7AXtuR12kuSW7IUZPZGtcYhqNSBGZAGYdgb2/d+6VVSOZx4os6U1BTtozGvj6aKrFhZmCggggljYayJVIpJtkwoVJNxS1SubhUW+W4va9ri9u9pe6vYzyu17aGckgQBAEAQBAEAQBANWKrimjO2yAk/ASs5KMXJ8C9ODnJRW7NeExq1KYq+yDe+awKkGxB7EEESsKilHNsWqUZQnk3fhx6G5agNrEG4uLHcd5dNPYzcWt0eGuv5S6mw1G/b9hkZlzJyS5HoqrvmGhsdRv2+MnMuYyy5GipjKSBdVAqNZbWsWNzuPgdZR1IRt4mkaVSbemy16G/mrcjMLgXIuLgdyJfMr2uZ5ZWvY04bH03prVVhkbYkgemvWUhVhKKknoy86FSE3BrVEmaGQgCAeMbC+9u0MlK7OaTh2IVEr3vUFTmtSCrfz6Ome+tlNv1ROBUqqSnfW97dd1foeq8RQlJ0rd22VPps7dfUyw3D259uV5Garnzqpsr3uVqixIbTykHf3CTGk8/w6a3v48n48iKlddl8WqSta/DmttOa+5HpYF6tJ8wz8tqdBdvMlKoC7+vX9CUjTlOLvra0fJPV/rkayrQpVI5Xa95PwbWi8uHUk1uDgNWZKSgmrQamQFGimmWK9tm+U0dBXk1HireVjGOLuoKUuEk/O9r/Q1YLDZ28lKzDFOxq2WxVahzebfUeW0pThm2jrmevn+kaVamVd6emRK2u9tNNvG57h8CVKF8OWROepXKh8zMCrhb2IK6X3EmNOzV4aK/L5kTrKWbLUs3ld9dktVfweviYPwqrkyqlmfD1EUi3kJYlULdPKctx2kOjPLZLVprp4fYssVTzXb0Uk346Wbt11J3AsGVqM+R0HLVSGWmouCdMqDW35XvmtCnaV7W0XJenqc+LrKUFG6erfF/V8+ReTrPOEAQBAEAQBAEAo8bw2pXq1SW5aZOUt1DFgRd2Gvl1IH6k5J0Z1JS1srWX3/XgejSxFOjTgkru+Z62twS/XMg4rC1XCu1JjV5QQ3VHpuUdtCCbpf2gwOzdxMZ06klfL3rW5p2f0639Dop1aUG4qXdvfimrpeT5Wa4eJKOFb6Xy7DIxXEOOgdRlC27Fgr37qZpkfa5eHxPrt66mPaR93z/ALy7i6b3+WnmYYHgig4cvSXyiqalwN22zd9SYhhksl487+ZarjG+0yz3tby5EWjhsrBKlA1GGGygWU5bu4A1OgItr7pmoWdnG/d8NNWayqXi5QnlWa/HXRG2vwypZlKZyaOHzHTz8t/rULHqRbfQ7SZUZ2s1fSN/Gz1X63KwxNO6alZXlbwuu67eD+RnXwBJaolEhOZQbl5VBORvO+W9h5SB78stKk23JR0utNOG7/XIrCuklCU7u0lfXitFfr6mvC8McVhmV8wrtUzgUwMpJIPMtm9khcvptKwoyUtVre99PXfwsWqYmDp91q2VK2u/TbfW/wBzqZ6B44gCAIAgCAIAgCAVvGqFSqKdJNAzgu9gQqp5gLdbsFHzmFeMp2jHnr5HXhZwpuU5a2Wi5t6fRXK2tw6oBVpuGqKzpVDIEBDX84yG4NiA1jvczCVKSvF6ptPS2/HT6nVDEU3lnFqLScbO+3DVa+HhoaqtKrSorVVFFRKrKoyhMy1ja5QEhTmyt+r0vKyjOEFJLVPpe/52ZeMqdSo6bd4tJvjZx136XXme4vgXkrqqZrYemlIm1yy572PQ3ym/wkTwztNJX7qS66/kRTxvehJyt3m30dreW55xbAhOZakOWxwgCgKAxWq2YW72Kb76RWpZc1o6d3Tz1+xOGrueW8u8s+vK8Vb7m5sCSeYKJCCujBLLewQqz5dhckG3uvNHT1zKOl9vK1zNVklkc9crV9ed0rnmD4ewNJTStUSozVKtlsynNc5t2zXGh7e4SIUmnFOOqer5/wDZNWumpNT0aSS10enytzIdDhlQLRz0mypSemVCU3s+YEtlbSzAAX92syhRklG8dlbg9fzN54mDlPLJXbTvdrS3NcuR0vCqBp0KaNe6oB5iCdBsSAL22nfRi401F8DycRNTqykuL6EuaGIgCAIB4ygggi4OhHuhq+hKbTujGjSVFCoAqqLAAWAHuEiMVFWRMpSm80ndszklTGnTCiygDUnTuTcmQklsS5N7mUkgQBAEAQBAEAQBAEAQBAEA1UsOilmVVBc3YgAFj3J6yqik20ty8qkpJJvRbeBtlihjyxfNYXta/W3a/rIsr3JzO1uBlJIEAQBAEAQBAEAQBAEAQBAEA11MOrMrMoLJfKSBdb72PSVcU2m1sXjUlFOKej38TZLFDGpTDaMAbEHXuNjIaT3JUmtjKSQIAgC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61FB-C9BB-4A74-A5D4-9F2A865B8F51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Destructors</a:t>
            </a:r>
            <a:endParaRPr lang="en-US" sz="4000" b="1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25909"/>
            <a:ext cx="8991599" cy="5234782"/>
          </a:xfrm>
        </p:spPr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Destructors </a:t>
            </a:r>
            <a:r>
              <a:rPr lang="en-US" dirty="0">
                <a:solidFill>
                  <a:srgbClr val="0033CC"/>
                </a:solidFill>
              </a:rPr>
              <a:t>ensures that the instances of a class are properly </a:t>
            </a:r>
            <a:r>
              <a:rPr lang="en-US" dirty="0" smtClean="0">
                <a:solidFill>
                  <a:srgbClr val="0033CC"/>
                </a:solidFill>
              </a:rPr>
              <a:t>destroyed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A destructor looks like a function with the same name as the class itself but preceded with the tilde symbol ~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Destructors have no return type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Destructors go in he </a:t>
            </a:r>
            <a:r>
              <a:rPr 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srgbClr val="0033CC"/>
                </a:solidFill>
              </a:rPr>
              <a:t> part of the class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Invoked automatically without explicit function call</a:t>
            </a:r>
          </a:p>
          <a:p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1138" name="AutoShape 2" descr="data:image/jpeg;base64,/9j/4AAQSkZJRgABAQAAAQABAAD/2wCEAAkGBxMSEBUREBQUFhUSFhYZFhgWFxYaFhkXFxYZHhcXGxQZHSghGR4mHRQUIzEjJikrLi4uFx8zODMsNygtLi0BCgoKDg0OGxAQGzMkICQ0MjIvNjQ2LywzLywvLCwsLDcsLSw1NC00LDQ0LCwvLCwsLC8sKyw0LCw0LCwsLCwsLP/AABEIAIQBaAMBEQACEQEDEQH/xAAbAAEAAgMBAQAAAAAAAAAAAAAABAUCAwYBB//EAEgQAAIBAgQEAwQDDAUNAAAAAAECAAMRBBIhMQUTQVEGIoEyYXGRFCOSBxU0QlJicoKhsbLBFiQzY8MlNUNTg4SUoqS0wtPw/8QAGQEBAAMBAQAAAAAAAAAAAAAAAAECAwQF/8QAPhEAAgECBAMFBgMFCAMBAAAAAAECAxEEEiExQVFxEyJhgbEFFDKRocHR4fAVQlKSsiM0YnKCotLxJFNjM//aAAwDAQACEQMRAD8A+4wBAEAQBAEAQBAEAQBAEAQBAEAQBAEAQBAEAQBAOb+6N/mvFdL07fNgJ6Xsf++0+v2M6vwMn+GUIwyhqYpG7eUX/KNm177+s8mmnrdW1fqduLadTSWbRa+S9Ni1mhzCAIAgCAIAgCAIAgCAIAgCAIAgCAIAgCAIAgCAIAgCAIAgCAIAgCAIAgCAIAgCAIAgCAIAgHN/dEP+TK/vFMfOqg/nPS9kf3yHn6MpU+FkzwqEGGHLZmGZ9WFjfObj4A3nj0Mtnl5v1O/HZu17ySdlt0RcTY4xAEAQBAEAQBAEAQBAEAQBAEAQBAEAQDn+PeMMLhOWHbO1ViqrTs7EggHyjUm5Gg1M1w9CriXajHMuL4LndvRept2Nk3N5bc93fayOgmRiIAgCAIAgCAIAgCAIAgCAIAgCAIAgCAIAgCAIBzP3SGtw2r73w4+eIpD+c9P2Ov8AzI9Jf0spU+EteAZuSM5QnM/sWy2zG23W2/vnj0r2d+b26nZisufup7Lfp+rFjNTmEAQBAEAQBAEAQBAEAQBAEAQBAEAo+P8AirDYS4q1AHykqmt2NtFGh1PSXoUauIqOnRjmkvkur2XmbKlaCqTdo3tf8Fu7FBT++fECrfgFCxvmAerUBvqKTAZNDbzX726TuVDC4ezrPtJ/wxdoJ+Mt5eVl6iVWMbxpLThJ7+S2XqX/AIe8KYXBa0UvUIs1V/NVb4udvgLCY18bVrRUHpFbRWkV5IxbcpZpO7fF7l5OQCAIAgCAIAgCAIAgCAIAgCAIAgCAIAgCAIAgCAcz90cX4dUHerhf+7oz0/Y7ti49Jf0SKVPhLLw6AKJAptT+sqeViSfbPmuQNDv6zxcPbK7K2r9Tuxt+0V5ZtF6beRaTc5BAEAQBAEAQBAEAQBAEAQBAEAp+PeJKGFpPUqOp5ZUMoZbgtfKDc6XsflFNTqz7OjFzlyW/nyR0Qw7dnN5Yvi9tOXM5p8Zj+JZ1wwGHwlRQFrVUYVCDYkpSzBm6i5IFp6DwVDDt+9yzv+CL2/zT+yKxrxgouku8t29fkvxL3w/4Rw+FIqANVrAW51U5qluy9EX3LYSlfHVKkFSjaMFtGOi/PqzGV5Sc5at7s6CcQEAQBAEAQBAEAQBAEAQBAEAQBAEAQBAEAQBAEAQBAOZ+6I39Rt+ViMIP+qpH+U9P2Qv/ACb/AOGf9DKVPhLXgLXpH6w1PrKvmIIt5z5dT029J4uG+De+r9TtxitUXdy6LTy38yxm5yiAIAgCAIAgCAIAgCAIAgEDiXGKOHy85wua+vQAWuSdgBcXJ7yua8404puT2SV/Q2hQnOMprZb30OOPG8dxEZMCnKQP+EliKRUdFBUNV11uuUe86z0V7PjSV8dLK/4Iu8v9T2j6lu2pU5f2Kz6byVkn4L8S54N4KoUqn0iv/WMQSWNSoBYMdzTpezT17XPcmKmPlldOhFU4PguP+Z7t/qxzycp2c3e21+HQ6ecAEAQBAKv+kWFyGpz0yK2UtfQMRe3xtMPeaVr5tDs/Z+JzqGR3av5G1uM0A7Iaq5kXOw6hbXzH3WMs69NNq+xRYSu4qSi7N2XU1jj+GPLPOT64kU9fbIYKQPVgPWFXpu2u+xb3HEd7uPu7+GlweP4YCoeclqLBahv7LEkAH1Uj0h16avrtuPccReKyPvarxW5sHGqGcJzVzMmcDqUtfN8LR29O9rlfc6+VyyuydvM0jxFhci1OcmRmKqdbFhuP2iV95pWvm0L/ALPxOZwyO6V/I2vxvDg1Aaqg0f7Tfy6219SJZ16aur7blFg67UWo/Ft4hON4ctTQVFLVhmpjXzA31H2T8pHvFO6V9XsHg66jKTjpHR+BqHiLC5DU5q5A2UnW2a17bdpX3qjlzZtC/wCz8TnyZNbX8jc3GaAZkNQZqa52Gui2vfbsRLe8U7tX1WvkUWDrOKll0bsupgOO4c8u1QfXEinofMQwW23cgSPeaTtrvsT7lXWbu/Dv4aXB49hwHbmC1Jgrmx0JJAG3uMPFUkm8225KwNduKy/FqjMcYo5wmcZimcCx9m177dpPvFO+W+u/kV90rZc2XS9vPY3cPx9Oumek2ZbkX13Hx+MtTqwqLNB3RnWoVKMstRWZJmhkIAgCAIAgCAIAgHLfdDF8NRUfjYvCj5VlP/jPU9kaVZvlCX9NjOpsXXBlYUznVUPMqaLa1s5sdOpGpni0E1HVW1fqduKcXNZW3ot+hPmxzCAIAgCAIAgCAIAgCAQ8VxGmhK3DOFLctSM5A3sLzOVWKdt3y4m1PDzms20b2u9jkq/iqviagTh6c0gMKqg/VI2os+KGmgIOVATfqN56NP2bUtGri5dlF/u7zfRcOrJlUo080YLPLg9l8iRwfwKgytjn+kMpzLTtbD02O5WkSc7fnNcn3TRY2NCHZYOPZx4veT6y+y+plWnOvPPVd2dgosLDYTzm7lT2AIAgCAIAgHjGwudAISuCgxHjPBqxRKvOcbph1as3ypgz0Iey8S1mlHKucmor6lM8TA+IcQ2lHh+IPY1Wo01/jZh9mT7lRj8dePkm36JfUZnyAxPFH2oYOj+nWqVT/wAqLJyYCG85y6JR9WxeR597eJnU46gvuXCEgfBmrfyjt8CtqMn/AK/wiLS5mX3kxh9riDj9CjSX+LNI97wy2oLzk3+AyvmB4br9eI430GGH+DHv1L/0Q/3f8hlfMDwzV68Qxp/WoD+GkI9/p8KEP93/ACGTxMv6LnrjMaf9qB+5RI/aC4UofL8xk8Tw+EkO+Jxp/wB6qj+EiT+0pranD+VfcZEef0Po/wCuxv8AxmJ/9kftOp/BD+SP4Ds0D4NoHepjD8cZiT/iR+1Ky2jD+SP4Ds0WvCuGJh05dLOQSW87u7XIA9pyT0E5K9edaWadvJJehZJLYmzEkQBAEAQBAEAQBAOZ8at58Cn5WOpH7KuZ6fs1d2tLlB/VopPgWPhzJyW5YYDm1b5rXzZzm26XvaeJhcuR5eb9Tvx2ftFntey25W0LWdBxiAIAgCAIAgCAIBE4hxBKK5mudQAqAsxJvYZR3sZnUqxpq7/E2o4edWVo/XRfM5rjfiRubUwtMM9QqMlPDNeuNrtUcjLRXW2uva+k7KPs2vXi6lR9nS/ie/kuPRfMt2tGllcVmnxT2/XEww3hOriLNxFxkyqBh6JbKQuwrV756/wNh7j07I4qhhNMJHvbZ5ay8lw66s55znV+N6b2W2vgddhcMlJBTpKqIosFUAAD3ATzp1JVJOU3dsJWNsoBAEAQBAEAQDncb4lLVGoYCl9IqqbO2bLQpHs9XW7fmqCe9r3no08CowVTEyyRey3k+i5eLsupRy4I1p4U53m4lWbEnfl6phl9wog+e2mrltum0s/aPZaYWOTx3l/Nw8kvMZL/ABHRYeglNQlNVVRsFAAHoJ505ym7yd2XNkqBAEAQBAEAQBAEAQBAEAQBAEAQBAEAQBAOW8UjNj+GJ/f1m+xhqhnqYHTDYiX+FL5yRSXxIuuCuxpnNUFQ8yp5hsBmNl2GoGnpPFoNuOrvqzsxSSmrRy6L038yfNjmEAQBAEAQBAI+Jx1Omyq7qrVDZQTqx9wlJVIxaTe5rTo1Kicoq6W/gVPEOIuKJrVnGDp03uxfKzMg262Qk9NYo0cRipKFNNO+27a+xs+woN37+nikn9/oUmCwlfGM7YdWwWFqsWapb+t4i5vcX/sU1NibtY6AdPXhQwns+7aVSq9/4Yvx/ifhsjmq4irXSUnotEdVwbg9DC0+Vh6YRetvaY/lMx1Y+8zixGKq4ieeq7v06LgUUUtifMCRAEAQBAEAQBAEA0YHB06NNaVFFREFlVRYD0mlWrOrJzm7tkJW2N8zJEAQBAEAQBAEAQBAEAQBAEAQBAEAQBAEAQBAOXb67jQttgsMb/p4hhYfEJTP2xPUX9l7Pf8A9JfSK/F/QpvPoW/A1Ipteny/rKnl118x82vff1niUE1F3VtWduLac1aWbRem3kWM3OUQBAEAQDRisUtNSWOylrDViBuQo1O4+crKairs0p0pVGkunh8yJTq1qpRlAp0mUls4IrXNwAF2Xobm/wAJkpTnZrRfU2caVJNSeaSelvh+fHkQeI42hw+kl89Wq5K0kvnr1XbcKTsD1OgE7cD7PlVdo7LVyfBeL+3Eyr4mU229L8FotNtCPwzgFStVXF8SKvUXWlQXWjQ+f9pU7ufQCd1bGQpQdHC6LjLjL8F4fM51FvWR1E8suIAgCAIAgCAIAgCAIAgCAIAgCAIAgCAIAgCAIAgCAIAgCAIAgCAIAgFHxzxRQw3kDc2u2lOhTIaq7dso9kdydAJ3YX2fVr962WC3k9El+uRWU0h4U4S9Gm9XEEHEYpzVrEagEgBaansihV9CYx2IhVkoU/ggrR+7fi3qIq25I8PZeU2RmYc2rcsLG+c3G+wM8nDWyuzvq/U7sbmzrMraL0LSdBxiAIAgCARxgqfNNbIOYVC5ra5R0v03lOzjmz21NO2n2fZ37u9vErvEvHhhUUKpq16xy0KKnzO9up/FUblugnoYPBvESbbywjrJ8l+PJGMpWI/hzw8aTnFYphVxlUed/wAWmp/0VIfioNu5tc7zTGY1VIqjRWWmtlz8ZePpsRGNtXudDPOLiAIAgCAIAgCAIAgCAIAgCAIAgCAIAgCAIAgCAIAgCAIAgCAIAgFRxnC4x3X6LiKVFLebPRNRib7jzrYWnZh6mGjF9tByfg7fZlWnwZXNwTiLe1xJQP7vCIrejNUYfsnQsXgo7UPnNv0S9SMsuZ63g0VPwnF4yuDurVQiH4rSVbj3G8L2o4f/AJU4R8bXfzlcZObLfhPA8NhRbDUadO++VQCfi25nHXxdfEO9Wbl1LKKWxYTnJIHBi2Rs5QnmVLZLWtmNr2695jQvld7bvY6cVlzrLfZb9PHhyJ82OYQBAEAQCq8RcbXCUc5Bd3ISlTX26lRvZRf5noATOrB4WWIqZU7Jat8EubKylZEPw3wJ0dsXiyHxdYWYj2aSbijT/NHU9TrN8Zi4ziqFHSnH5yfN+PoRGPF7nQzzi4gCAIAgCAIAgCAIAgCAIAgCAIAgCAIAgCAIAgCAIAgCAIAgCAIAgCAIAgCAIBGwGDWkpVBYFmY6k6sbk6zOnTUFZGtatKq05ckvkSZoZCAIAgCAVR4IrY36ZUYsyU8lJT7NO587D85tBfsLdTOr3qSw/YRVk3dvny8kVy63LWcpYQBAEAQBAEAQBAEAQBAEAQBAEAQCPhcWHaooBHKfIb9TkVrj7YlIVFJtcnb6J/c1qUnBRb/eV/q19jTheLU2pU6rMtMVgCodlB16b6mUhWhKCk3a5ephakakoJXy72NuKxyJcFlzAEhSyhjYX6mWnUjHjqUp0ZztZO3OzH3wpZsnNp572y51zXPTLe95PaQva6uOwq5c2V252djNMXTLModCy+0AwuPiOklTi3a5DpTSUnF2exprcUoqjvzEIpLmbKykgWuNL9enxlJVoKLlfYvHDVZSjHK+9otD0cSo2Qmog5gBS7Ldr7W119JPawstVqR7vVu0ovTfR6GeExYqGoACOU+Q36nKrXH2x8pMKik2uTt9E/uRUpOCi3+8r/Vr7EiXMhAEAQBAEAQBAEAjfSxzuSQQSmcHoRexHpdftCU7RZ8nhc17J9n2njY10+J0yHZiERHKZnICsV0NiT3uPQyqrRabeiTsWlhppqKV21ey4frc3VcZTUAs6ANtdgL32tc6yznFbspGjUlpGLfkacFxNKoVkIKspa+ZdLEAgi/vlYVozSa2NKuGnSbUt07cTaMdSyGoKiZBu2Zco/WvaW7SFs11Yp2NTNkyu/K2ph9PQtTVSGFXNlZSCvlGuo3kdorpLW5PYSUZOWmW2nUlzQxEAQBAEAQBAEAQBAEAj47FikmZgTqAANSzE2AAlKk1BXZrSpOpLKv+kRBxUqxWrTZGysy6qQwUXYBhswHQzPtrO0lbibe63WaEk1dJ8LX28j08Zp8hqykNkQOyqylhcXsRfQw8RDs3NcFcj3Op2qptWu7J8CScYgDF2VAjWJZlA2B76b7Gadole+ljJUZOyirt+DNtOujWyspve1iDe2/yuPnJUk9mUcJLdGupjqShS1RAH9kllAb4G+sh1IJXbRaNGpJtKL0302JEuZiAIAgCAU1DgyNVrvWS+epdDc+zy0HQ9w05Y0E5Sc1u9Olkd88XKMIRpvZa9bv8iDgOH1KSJno83Nh0pWuvlZc2YG59lsw1F/Z2mNOlKEVeN+6l0/I6K1enVk8s8veb46p2ttxVjIcGcUq6kBnahTpq2l2K0yDqdtTLe7yUZLd2S+hHvcHUpyvZKTbXK7uSiKjYjNUouUQgU7ZMtzvVa7XvroLaAdzpfvupeUdFtt82Y/2caNoTV3vv8lp8+ZGw/DqmWlTNOxoB81S62fMjLpY3OYsCb22mcKMrRjb4ePPRr89TWeIp5pzUrqVtNdNU+mmyse1uEPyqaIgFsJWpm1h5mVMo+YaTOhJxSiv3WvN2sRHFxzylJ/vxfkm7/Y08RwVaolQCmw5lJFAHLFyFNxUY3Oh2A0lalOpJNJbrw+v2saUK1GnKLctm3x5/ur1uXPCcOyGsXFs9XMPeOVTF/mp+U6aMHFyvxf2Rw4mpGSgo8Fb/AHSf3LCbnKIAgCAIAgCAIAgFbxmg5CVaIvUpNoL2urDKwv6hv1RMK8ZaShuv+vzOrCzgm4VHaL+jWq/DzIOL4U6CgUzkUVYMEyZszAXcB9Drmv18xmM6Mlltw5W48ddDpp4qMu0zWWa1r3tZcNNenQz4Xwoo1MsnsUqg8xDFS9XNa4A6dhpa0tSouLV1sn9XcriMUpqVnu14XtGxF+9lVqSpksVolCCRZitRDbTowUj1mbozlBK2yt9V6m3vNKNRyve8r9NGvmmyTiadR7OtDIA6k25Zq+VGAZQfKLEgX3teXmpy1UbfK+3y/Iypypw7rnfR87brR8fHqY8K4fUSojOpAFSuxuVJtUC5SbaX32ijSnFq64v6k4ivTlBqL4RXyvc6Cdh5ggCAIAgCAIAgCAIAgEHi+GZ1Rqdi1KorgE2DWBBW/TRj62mNaDkk1unf9fM6MNUjBtS2krdP1YhYqlVxDAmmaa01qEZiuZnZCoACkgDzHW/aZSU6rva1r/O1jopyp0E1mu3ba9kk78eJX1OF1XohVpcs08M9I6r52YJYCx9kFCbnvMJUJyp2UbNRa6t2+h0xxNOFRyc7pzUuOiV/rrwJtTBVFrGrkzhazNlBW5DUlUOLm1wQR6mbOnJTz2vr9kjCNaDp9nms8qV+km7eZF4SjqUqpSJCvikKKVupaqCNyBYZCNJnRUlaSXGS6a/ka4lwlmhKWrUHd31tH8zVT4TWRUzK5+o5ZVDT0OZiQc49lrjUdpVUJxSuuFtLffgaSxVKUpWaXevrfkuXFHTYGjkpIh/EVRvfYW3sL/G076ccsUuR5FaeepKXNm+XMxAEAQCGnEkNc0NcwF7/AIpta6g9wGU+syVWLnk4m7w81SVXh+vwZI5y3IzLddSLi4HcjpNMy2uZZJWTtuZM4G5Gu2v/AN3Hzi6ISbMVrqbWZTe9rEa23t3kKSfElwkt0eist7ZhftcXsN9JOZbXGSVr2NOHx9N05gYZbkXJAFwbWlY1IyWZPQvOhOEsjWpl9LTmcq/nK5re69ozxzZeJHZSydpbS9jZTqK3skGxtoQde0smnsUlFx3RnJIEAQBAEAQBAEAh4/iKUSge/nYDToLgZj2F2UX98yqVYwtfib0cPKqm48P1p4kl6qggEgFtgSNfh3mjkluZKLauke8wWvcWvbfre1vnF0RlZgcQmvmXSxOo0B2JkZo8y3Zy5GT1VG7AXtuR12kuSW7IUZPZGtcYhqNSBGZAGYdgb2/d+6VVSOZx4os6U1BTtozGvj6aKrFhZmCggggljYayJVIpJtkwoVJNxS1SubhUW+W4va9ri9u9pe6vYzyu17aGckgQBAEAQBAEAQBANWKrimjO2yAk/ASs5KMXJ8C9ODnJRW7NeExq1KYq+yDe+awKkGxB7EEESsKilHNsWqUZQnk3fhx6G5agNrEG4uLHcd5dNPYzcWt0eGuv5S6mw1G/b9hkZlzJyS5HoqrvmGhsdRv2+MnMuYyy5GipjKSBdVAqNZbWsWNzuPgdZR1IRt4mkaVSbemy16G/mrcjMLgXIuLgdyJfMr2uZ5ZWvY04bH03prVVhkbYkgemvWUhVhKKknoy86FSE3BrVEmaGQgCAeMbC+9u0MlK7OaTh2IVEr3vUFTmtSCrfz6Ome+tlNv1ROBUqqSnfW97dd1foeq8RQlJ0rd22VPps7dfUyw3D259uV5Garnzqpsr3uVqixIbTykHf3CTGk8/w6a3v48n48iKlddl8WqSta/DmttOa+5HpYF6tJ8wz8tqdBdvMlKoC7+vX9CUjTlOLvra0fJPV/rkayrQpVI5Xa95PwbWi8uHUk1uDgNWZKSgmrQamQFGimmWK9tm+U0dBXk1HireVjGOLuoKUuEk/O9r/Q1YLDZ28lKzDFOxq2WxVahzebfUeW0pThm2jrmevn+kaVamVd6emRK2u9tNNvG57h8CVKF8OWROepXKh8zMCrhb2IK6X3EmNOzV4aK/L5kTrKWbLUs3ld9dktVfweviYPwqrkyqlmfD1EUi3kJYlULdPKctx2kOjPLZLVprp4fYssVTzXb0Uk346Wbt11J3AsGVqM+R0HLVSGWmouCdMqDW35XvmtCnaV7W0XJenqc+LrKUFG6erfF/V8+ReTrPOEAQBAEAQBAEAo8bw2pXq1SW5aZOUt1DFgRd2Gvl1IH6k5J0Z1JS1srWX3/XgejSxFOjTgkru+Z62twS/XMg4rC1XCu1JjV5QQ3VHpuUdtCCbpf2gwOzdxMZ06klfL3rW5p2f0639Dop1aUG4qXdvfimrpeT5Wa4eJKOFb6Xy7DIxXEOOgdRlC27Fgr37qZpkfa5eHxPrt66mPaR93z/ALy7i6b3+WnmYYHgig4cvSXyiqalwN22zd9SYhhksl487+ZarjG+0yz3tby5EWjhsrBKlA1GGGygWU5bu4A1OgItr7pmoWdnG/d8NNWayqXi5QnlWa/HXRG2vwypZlKZyaOHzHTz8t/rULHqRbfQ7SZUZ2s1fSN/Gz1X63KwxNO6alZXlbwuu67eD+RnXwBJaolEhOZQbl5VBORvO+W9h5SB78stKk23JR0utNOG7/XIrCuklCU7u0lfXitFfr6mvC8McVhmV8wrtUzgUwMpJIPMtm9khcvptKwoyUtVre99PXfwsWqYmDp91q2VK2u/TbfW/wBzqZ6B44gCAIAgCAIAgCAVvGqFSqKdJNAzgu9gQqp5gLdbsFHzmFeMp2jHnr5HXhZwpuU5a2Wi5t6fRXK2tw6oBVpuGqKzpVDIEBDX84yG4NiA1jvczCVKSvF6ptPS2/HT6nVDEU3lnFqLScbO+3DVa+HhoaqtKrSorVVFFRKrKoyhMy1ja5QEhTmyt+r0vKyjOEFJLVPpe/52ZeMqdSo6bd4tJvjZx136XXme4vgXkrqqZrYemlIm1yy572PQ3ym/wkTwztNJX7qS66/kRTxvehJyt3m30dreW55xbAhOZakOWxwgCgKAxWq2YW72Kb76RWpZc1o6d3Tz1+xOGrueW8u8s+vK8Vb7m5sCSeYKJCCujBLLewQqz5dhckG3uvNHT1zKOl9vK1zNVklkc9crV9ed0rnmD4ewNJTStUSozVKtlsynNc5t2zXGh7e4SIUmnFOOqer5/wDZNWumpNT0aSS10enytzIdDhlQLRz0mypSemVCU3s+YEtlbSzAAX92syhRklG8dlbg9fzN54mDlPLJXbTvdrS3NcuR0vCqBp0KaNe6oB5iCdBsSAL22nfRi401F8DycRNTqykuL6EuaGIgCAIB4ygggi4OhHuhq+hKbTujGjSVFCoAqqLAAWAHuEiMVFWRMpSm80ndszklTGnTCiygDUnTuTcmQklsS5N7mUkgQBAEAQBAEAQBAEAQBAEA1UsOilmVVBc3YgAFj3J6yqik20ty8qkpJJvRbeBtlihjyxfNYXta/W3a/rIsr3JzO1uBlJIEAQBAEAQBAEAQBAEAQBAEA11MOrMrMoLJfKSBdb72PSVcU2m1sXjUlFOKej38TZLFDGpTDaMAbEHXuNjIaT3JUmtjKSQIAgC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61FB-C9BB-4A74-A5D4-9F2A865B8F51}" type="datetime1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C++ Classes-Without Constructors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1248" y="902110"/>
            <a:ext cx="4267200" cy="524613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Font typeface="Courier New" pitchFamily="49" charset="0"/>
              <a:buNone/>
            </a:pP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// If no constructors it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// will print out garbage.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myShape.setArea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(10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// Prints 10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3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C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++ </a:t>
            </a:r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Classes -Default 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Constructors</a:t>
            </a:r>
            <a:endParaRPr lang="en-US" altLang="zh-CN" b="1" dirty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Shape(){}</a:t>
            </a:r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//Constructor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~Shape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(){}</a:t>
            </a:r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//Destructor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1248" y="902110"/>
            <a:ext cx="4267200" cy="524613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Font typeface="Courier New" pitchFamily="49" charset="0"/>
              <a:buNone/>
            </a:pP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</a:p>
          <a:p>
            <a:pPr marL="285750" indent="-285750">
              <a:buFont typeface="Courier New" pitchFamily="49" charset="0"/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// Prints 0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myShape.setArea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(10);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// Prints 10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Comic Sans MS" pitchFamily="66" charset="0"/>
                <a:ea typeface="宋体" charset="-122"/>
              </a:rPr>
              <a:t>C++ Classes -Default Constructors</a:t>
            </a:r>
            <a:endParaRPr lang="en-US" altLang="zh-CN" b="1" dirty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Shape(){area = 99;}</a:t>
            </a:r>
            <a:r>
              <a:rPr lang="en-US" sz="16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//Constructor</a:t>
            </a:r>
            <a:endParaRPr lang="en-US" sz="16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~Shape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(){}</a:t>
            </a:r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//Destructor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1248" y="902110"/>
            <a:ext cx="4267200" cy="524613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Font typeface="Courier New" pitchFamily="49" charset="0"/>
              <a:buNone/>
            </a:pP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</a:p>
          <a:p>
            <a:pPr marL="285750" indent="-285750">
              <a:buFont typeface="Courier New" pitchFamily="49" charset="0"/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// Prints 99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myShape.setArea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(10);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// Prints 10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2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Comic Sans MS" pitchFamily="66" charset="0"/>
                <a:ea typeface="宋体" charset="-122"/>
              </a:rPr>
              <a:t>C++ Classes -Default Constructors</a:t>
            </a:r>
            <a:endParaRPr lang="en-US" altLang="zh-CN" b="1" dirty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Shape():area(99){}</a:t>
            </a:r>
            <a:r>
              <a:rPr lang="en-US" sz="16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//Constructor</a:t>
            </a:r>
            <a:endParaRPr lang="en-US" sz="16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~Shape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(){}</a:t>
            </a:r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//Destructor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1248" y="902110"/>
            <a:ext cx="4267200" cy="524613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Font typeface="Courier New" pitchFamily="49" charset="0"/>
              <a:buNone/>
            </a:pP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</a:p>
          <a:p>
            <a:pPr marL="285750" indent="-285750">
              <a:buFont typeface="Courier New" pitchFamily="49" charset="0"/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// Prints 99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myShape.setArea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(10);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// Prints 10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Constructors and Destructors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Shape():area(99)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“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\</a:t>
            </a:r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nObject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Created\n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~Shape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(){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&lt;&lt;“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\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nObject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Destroyed\n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1248" y="914400"/>
            <a:ext cx="4267200" cy="524613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// Prints 99</a:t>
            </a: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myShape.setArea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(10);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 Prints 10</a:t>
            </a: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3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9900"/>
            <a:ext cx="8842248" cy="609600"/>
          </a:xfrm>
        </p:spPr>
        <p:txBody>
          <a:bodyPr/>
          <a:lstStyle/>
          <a:p>
            <a:r>
              <a:rPr lang="en-US" b="1" dirty="0">
                <a:ea typeface="宋体" charset="-122"/>
              </a:rPr>
              <a:t>Objects' Three Properties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07690"/>
            <a:ext cx="8839200" cy="50292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The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Each object is unique and can be </a:t>
            </a:r>
            <a:r>
              <a:rPr lang="en-US" sz="2800" b="1" dirty="0">
                <a:solidFill>
                  <a:srgbClr val="0033CC"/>
                </a:solidFill>
                <a:ea typeface="宋体" charset="-122"/>
              </a:rPr>
              <a:t>identified </a:t>
            </a:r>
            <a:r>
              <a:rPr lang="en-US" sz="2800" b="1" dirty="0" smtClean="0">
                <a:solidFill>
                  <a:srgbClr val="0033CC"/>
                </a:solidFill>
                <a:ea typeface="宋体" charset="-122"/>
              </a:rPr>
              <a:t>(</a:t>
            </a:r>
            <a:r>
              <a:rPr lang="en-US" sz="2800" b="1" dirty="0" err="1" smtClean="0">
                <a:solidFill>
                  <a:srgbClr val="0033CC"/>
                </a:solidFill>
                <a:ea typeface="宋体" charset="-122"/>
              </a:rPr>
              <a:t>objects’s</a:t>
            </a:r>
            <a:r>
              <a:rPr lang="en-US" sz="2800" b="1" dirty="0" smtClean="0">
                <a:solidFill>
                  <a:srgbClr val="0033CC"/>
                </a:solidFill>
                <a:ea typeface="宋体" charset="-122"/>
              </a:rPr>
              <a:t> name)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using name, serial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number, relationship with another object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...</a:t>
            </a:r>
          </a:p>
          <a:p>
            <a:endParaRPr lang="en-US" sz="1600" dirty="0">
              <a:solidFill>
                <a:srgbClr val="0033CC"/>
              </a:solidFill>
              <a:ea typeface="宋体" charset="-122"/>
            </a:endParaRP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 Each object has a set of </a:t>
            </a:r>
            <a:r>
              <a:rPr lang="en-US" sz="2800" b="1" dirty="0" smtClean="0">
                <a:solidFill>
                  <a:srgbClr val="0033CC"/>
                </a:solidFill>
                <a:ea typeface="宋体" charset="-122"/>
              </a:rPr>
              <a:t>attributes (data members)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,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such as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location, speed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, size, address, phone number, on/off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...</a:t>
            </a:r>
          </a:p>
          <a:p>
            <a:endParaRPr lang="en-US" sz="1600" dirty="0">
              <a:solidFill>
                <a:srgbClr val="0033CC"/>
              </a:solidFill>
              <a:ea typeface="宋体" charset="-122"/>
            </a:endParaRP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 Each object has unique </a:t>
            </a:r>
            <a:r>
              <a:rPr lang="en-US" sz="2800" b="1" dirty="0" smtClean="0">
                <a:solidFill>
                  <a:srgbClr val="0033CC"/>
                </a:solidFill>
                <a:ea typeface="宋体" charset="-122"/>
              </a:rPr>
              <a:t>behaviors (functions/methods)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,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such as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ring (phone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), accelerate and move (car), take picture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653C-7DAD-47CD-9820-103CF1C6985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Comic Sans MS" pitchFamily="66" charset="0"/>
                <a:ea typeface="宋体" charset="-122"/>
              </a:rPr>
              <a:t>Constructors and Destructors</a:t>
            </a:r>
            <a:endParaRPr lang="en-US" altLang="zh-CN" b="1" dirty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Shape():area(99)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“\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nObject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Created\n”;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~Shape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(){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&lt;&lt;“\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nObject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Destroyed\n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51248" y="914400"/>
            <a:ext cx="4267200" cy="3657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</a:p>
          <a:p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// </a:t>
            </a:r>
            <a:r>
              <a:rPr lang="en-US" sz="14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Prints 99</a:t>
            </a: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endl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myShape.setArea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(10);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 Prints 10</a:t>
            </a:r>
          </a:p>
          <a:p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1248" y="4191000"/>
            <a:ext cx="4240161" cy="1981200"/>
          </a:xfrm>
          <a:prstGeom prst="rect">
            <a:avLst/>
          </a:prstGeom>
          <a:solidFill>
            <a:srgbClr val="BAE1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g++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Shape.cpp –o shape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./shape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Object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10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Object Destroyed</a:t>
            </a:r>
          </a:p>
        </p:txBody>
      </p:sp>
    </p:spTree>
    <p:extLst>
      <p:ext uri="{BB962C8B-B14F-4D97-AF65-F5344CB8AC3E}">
        <p14:creationId xmlns:p14="http://schemas.microsoft.com/office/powerpoint/2010/main" val="28485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31</a:t>
            </a:fld>
            <a:endParaRPr lang="en-US" altLang="zh-CN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Multiple Constructors and Objects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Shape(){area = 99;}</a:t>
            </a:r>
            <a:endParaRPr lang="en-US" sz="16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  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~Shape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(){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&lt;&lt;“\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nDestructing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”;}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54782" y="838200"/>
            <a:ext cx="4267200" cy="524613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Font typeface="Courier New" pitchFamily="49" charset="0"/>
              <a:buNone/>
            </a:pP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// Prints 99</a:t>
            </a:r>
          </a:p>
          <a:p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endl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Shape my2Shape(77);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my2Shape.getArea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// Prints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77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91063" y="4191000"/>
            <a:ext cx="4240161" cy="1981200"/>
          </a:xfrm>
          <a:prstGeom prst="rect">
            <a:avLst/>
          </a:prstGeom>
          <a:solidFill>
            <a:srgbClr val="BAE1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g++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Shape.cpp –o shape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./shape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99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77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Destructing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Destructing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57B82-315F-4770-BB42-EEE56D3DE48A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Multiple Constructors and Objects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776" y="914400"/>
            <a:ext cx="5029200" cy="5257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include &lt;</a:t>
            </a:r>
            <a:r>
              <a:rPr lang="en-US" altLang="zh-CN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iostream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using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namespace </a:t>
            </a:r>
            <a:r>
              <a:rPr lang="en-US" altLang="zh-CN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std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 Shape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area;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 smtClean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Shape():area(99){}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6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Shape(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a):area(a){}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~Shape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(){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&lt;&lt;“\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nDestructing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”;}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kern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theArea</a:t>
            </a: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area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theArea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}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8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0524-28E9-49EB-A958-A2AD9607AFB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54782" y="838200"/>
            <a:ext cx="4267200" cy="524613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buFont typeface="Courier New" pitchFamily="49" charset="0"/>
              <a:buNone/>
            </a:pPr>
            <a:r>
              <a:rPr lang="en-US" altLang="zh-CN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main()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285750" indent="-285750">
              <a:buFont typeface="Courier New" pitchFamily="49" charset="0"/>
              <a:buNone/>
            </a:pPr>
            <a:endParaRPr lang="en-US" altLang="zh-CN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285750" indent="-285750">
              <a:buFont typeface="Courier New" pitchFamily="49" charset="0"/>
              <a:buNone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Shape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 </a:t>
            </a:r>
            <a:r>
              <a:rPr lang="en-US" sz="14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//create object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&lt;&lt;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myShape.getArea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// Prints 99</a:t>
            </a:r>
          </a:p>
          <a:p>
            <a:endParaRPr lang="en-US" sz="1800" b="1" dirty="0">
              <a:solidFill>
                <a:srgbClr val="238D37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err="1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endl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Shape my2Shape(77);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&lt;&lt;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my2Shape.getArea</a:t>
            </a: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 // Prints </a:t>
            </a:r>
            <a:r>
              <a:rPr lang="en-US" sz="1800" b="1" dirty="0" smtClean="0">
                <a:solidFill>
                  <a:srgbClr val="238D37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77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791063" y="4191000"/>
            <a:ext cx="4240161" cy="1981200"/>
          </a:xfrm>
          <a:prstGeom prst="rect">
            <a:avLst/>
          </a:prstGeom>
          <a:solidFill>
            <a:srgbClr val="BAE1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g++ </a:t>
            </a: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Shape.cpp –o shape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./shape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99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77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Destructing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Destructing</a:t>
            </a:r>
            <a:endParaRPr lang="en-US" sz="1800" b="1" dirty="0"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9900"/>
            <a:ext cx="8842248" cy="609600"/>
          </a:xfrm>
        </p:spPr>
        <p:txBody>
          <a:bodyPr/>
          <a:lstStyle/>
          <a:p>
            <a:r>
              <a:rPr lang="en-US" sz="4000" b="1" dirty="0" smtClean="0"/>
              <a:t>Dynamic </a:t>
            </a:r>
            <a:r>
              <a:rPr lang="en-US" sz="4000" b="1" dirty="0"/>
              <a:t>Memory Allocation </a:t>
            </a:r>
            <a:endParaRPr lang="en-US" sz="4000" b="1" dirty="0">
              <a:ea typeface="宋体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54" y="762000"/>
            <a:ext cx="88392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If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an object is created by calling "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new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", it should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be removed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by calling "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delete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".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Rectagle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*x1= 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new </a:t>
            </a:r>
            <a:r>
              <a:rPr lang="en-US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Rectagle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 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10, 100 );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delete 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x1;</a:t>
            </a:r>
            <a:endParaRPr lang="en-US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33CC"/>
              </a:solidFill>
              <a:ea typeface="宋体" charset="-122"/>
            </a:endParaRP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 If allocated memory is not reclaimed, the program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will gradually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run out of memory and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eventually crash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.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  <a:ea typeface="宋体" charset="-122"/>
              </a:rPr>
              <a:t> Memory leak is hard to detect by running </a:t>
            </a:r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the program</a:t>
            </a:r>
            <a:endParaRPr lang="en-US" sz="2400" dirty="0">
              <a:solidFill>
                <a:srgbClr val="0033CC"/>
              </a:solidFill>
              <a:ea typeface="宋体" charset="-122"/>
            </a:endParaRPr>
          </a:p>
          <a:p>
            <a:pPr lvl="1"/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usually </a:t>
            </a:r>
            <a:r>
              <a:rPr lang="en-US" sz="2400" dirty="0">
                <a:solidFill>
                  <a:srgbClr val="0033CC"/>
                </a:solidFill>
                <a:ea typeface="宋体" charset="-122"/>
              </a:rPr>
              <a:t>leak a small amount each time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can </a:t>
            </a:r>
            <a:r>
              <a:rPr lang="en-US" sz="2400" dirty="0">
                <a:solidFill>
                  <a:srgbClr val="0033CC"/>
                </a:solidFill>
                <a:ea typeface="宋体" charset="-122"/>
              </a:rPr>
              <a:t>take hours, days, or weeks to run out of memory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sometime </a:t>
            </a:r>
            <a:r>
              <a:rPr lang="en-US" sz="2400" dirty="0">
                <a:solidFill>
                  <a:srgbClr val="0033CC"/>
                </a:solidFill>
                <a:ea typeface="宋体" charset="-122"/>
              </a:rPr>
              <a:t>mistaken as performance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653C-7DAD-47CD-9820-103CF1C6985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9900"/>
            <a:ext cx="8842248" cy="609600"/>
          </a:xfrm>
        </p:spPr>
        <p:txBody>
          <a:bodyPr/>
          <a:lstStyle/>
          <a:p>
            <a:r>
              <a:rPr lang="en-US" sz="4000" b="1" dirty="0"/>
              <a:t>C++ Memory Leak</a:t>
            </a:r>
            <a:endParaRPr lang="en-US" sz="4000" b="1" dirty="0">
              <a:ea typeface="宋体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54" y="762000"/>
            <a:ext cx="88392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In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C++, unreachable memory is lost, "memory leak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".</a:t>
            </a:r>
            <a:endParaRPr lang="en-US" sz="2800" dirty="0">
              <a:solidFill>
                <a:srgbClr val="0033CC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Rectagle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*x1= 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new </a:t>
            </a:r>
            <a:r>
              <a:rPr lang="en-US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Rectagle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 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10, 100 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x1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= new </a:t>
            </a:r>
            <a:r>
              <a:rPr lang="en-US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Rectagle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 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20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200 );</a:t>
            </a:r>
          </a:p>
          <a:p>
            <a:pPr marL="0" indent="0">
              <a:buNone/>
            </a:pPr>
            <a:endParaRPr lang="en-US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To prevent memory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leak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delete </a:t>
            </a:r>
            <a:r>
              <a:rPr lang="en-US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x1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srgbClr val="0033CC"/>
              </a:solidFill>
              <a:ea typeface="宋体" charset="-122"/>
            </a:endParaRP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Do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not use </a:t>
            </a:r>
            <a:r>
              <a:rPr lang="en-US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malloc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/ free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in C++. They do not call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the constructor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/ destructor.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653C-7DAD-47CD-9820-103CF1C6985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0"/>
            <a:ext cx="528066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43939-589F-441F-999C-71BB67E1BD9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61" y="198121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Comic Sans MS" pitchFamily="66" charset="0"/>
                <a:ea typeface="宋体" charset="-122"/>
              </a:rPr>
              <a:t>Take Home Message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Class can be considered as a user-defined data type, while an object is just a variable of certain class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solidFill>
                <a:srgbClr val="0033CC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There are three parts in the definition of a class: data members, member functions, and access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D565-2C17-4E03-8D46-E8A64F6735EC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Tutorial and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658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http://www.learncpp.com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Chapter 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FC4E-3D61-43A1-86A1-723F79D69C47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Classes and Objects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07690"/>
            <a:ext cx="8839200" cy="50292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The class </a:t>
            </a:r>
            <a:r>
              <a:rPr lang="en-US" altLang="zh-CN" sz="2800" dirty="0" err="1" smtClean="0">
                <a:solidFill>
                  <a:srgbClr val="0033CC"/>
                </a:solidFill>
                <a:ea typeface="宋体" charset="-122"/>
              </a:rPr>
              <a:t>datatype</a:t>
            </a:r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 is the cornerstone of C++ 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It gives C++ a unique identity versus C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It makes encapsulation possible, as well as data hiding and inheritance </a:t>
            </a:r>
          </a:p>
          <a:p>
            <a:pPr eaLnBrk="1" hangingPunct="1"/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Class: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Consists of both data and methods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Defines properties and behavior of a set of entities</a:t>
            </a:r>
          </a:p>
          <a:p>
            <a:pPr eaLnBrk="1" hangingPunct="1"/>
            <a:r>
              <a:rPr lang="en-US" altLang="zh-CN" sz="2800" dirty="0" smtClean="0">
                <a:solidFill>
                  <a:srgbClr val="0033CC"/>
                </a:solidFill>
                <a:ea typeface="宋体" charset="-122"/>
              </a:rPr>
              <a:t>Object: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An instance of a class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A variable identified by a unique name</a:t>
            </a:r>
          </a:p>
          <a:p>
            <a:pPr lvl="1" eaLnBrk="1" hangingPunct="1"/>
            <a:r>
              <a:rPr lang="en-US" sz="2400" dirty="0">
                <a:solidFill>
                  <a:srgbClr val="0033CC"/>
                </a:solidFill>
                <a:ea typeface="宋体" charset="-122"/>
              </a:rPr>
              <a:t>a class describes the common properties of </a:t>
            </a:r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many objects</a:t>
            </a:r>
            <a:endParaRPr lang="en-US" sz="2400" dirty="0">
              <a:solidFill>
                <a:srgbClr val="0033CC"/>
              </a:solidFill>
              <a:ea typeface="宋体" charset="-122"/>
            </a:endParaRPr>
          </a:p>
          <a:p>
            <a:pPr lvl="1" eaLnBrk="1" hangingPunct="1"/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653C-7DAD-47CD-9820-103CF1C6985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" y="152400"/>
            <a:ext cx="9144000" cy="609600"/>
          </a:xfrm>
        </p:spPr>
        <p:txBody>
          <a:bodyPr/>
          <a:lstStyle/>
          <a:p>
            <a:pPr eaLnBrk="1" hangingPunct="1"/>
            <a:r>
              <a:rPr lang="en-US" sz="4000" b="1" dirty="0"/>
              <a:t>Why Object-Oriented?</a:t>
            </a:r>
            <a:endParaRPr lang="en-US" altLang="zh-CN" sz="4000" b="1" dirty="0" smtClean="0">
              <a:ea typeface="宋体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48" y="838200"/>
            <a:ext cx="8915400" cy="5334000"/>
          </a:xfrm>
        </p:spPr>
        <p:txBody>
          <a:bodyPr/>
          <a:lstStyle/>
          <a:p>
            <a:r>
              <a:rPr lang="en-US" altLang="zh-CN" sz="2800" dirty="0">
                <a:solidFill>
                  <a:srgbClr val="0033CC"/>
                </a:solidFill>
                <a:ea typeface="宋体" charset="-122"/>
              </a:rPr>
              <a:t>The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 Object-oriented programming (OOP) is more natural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to describe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the interactions between "things" (i.e. objects).</a:t>
            </a:r>
          </a:p>
          <a:p>
            <a:r>
              <a:rPr lang="fr-FR" sz="2800" dirty="0">
                <a:solidFill>
                  <a:srgbClr val="0033CC"/>
                </a:solidFill>
                <a:ea typeface="宋体" charset="-122"/>
              </a:rPr>
              <a:t> OOP </a:t>
            </a:r>
            <a:r>
              <a:rPr lang="fr-FR" sz="2800" dirty="0" err="1">
                <a:solidFill>
                  <a:srgbClr val="0033CC"/>
                </a:solidFill>
                <a:ea typeface="宋体" charset="-122"/>
              </a:rPr>
              <a:t>provides</a:t>
            </a:r>
            <a:r>
              <a:rPr lang="fr-FR" sz="2800" dirty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fr-FR" sz="2800" dirty="0" err="1">
                <a:solidFill>
                  <a:srgbClr val="0033CC"/>
                </a:solidFill>
                <a:ea typeface="宋体" charset="-122"/>
              </a:rPr>
              <a:t>better</a:t>
            </a:r>
            <a:r>
              <a:rPr lang="fr-FR" sz="2800" dirty="0">
                <a:solidFill>
                  <a:srgbClr val="0033CC"/>
                </a:solidFill>
                <a:ea typeface="宋体" charset="-122"/>
              </a:rPr>
              <a:t> code </a:t>
            </a:r>
            <a:r>
              <a:rPr lang="fr-FR" sz="2800" dirty="0" err="1">
                <a:solidFill>
                  <a:srgbClr val="0033CC"/>
                </a:solidFill>
                <a:ea typeface="宋体" charset="-122"/>
              </a:rPr>
              <a:t>reuse</a:t>
            </a:r>
            <a:r>
              <a:rPr lang="fr-FR" sz="2800" dirty="0">
                <a:solidFill>
                  <a:srgbClr val="0033CC"/>
                </a:solidFill>
                <a:ea typeface="宋体" charset="-122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commonalities </a:t>
            </a:r>
            <a:r>
              <a:rPr lang="en-US" sz="2400" dirty="0">
                <a:solidFill>
                  <a:srgbClr val="0033CC"/>
                </a:solidFill>
                <a:ea typeface="宋体" charset="-122"/>
              </a:rPr>
              <a:t>among objects described by a class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commonalities </a:t>
            </a:r>
            <a:r>
              <a:rPr lang="en-US" sz="2400" dirty="0">
                <a:solidFill>
                  <a:srgbClr val="0033CC"/>
                </a:solidFill>
                <a:ea typeface="宋体" charset="-122"/>
              </a:rPr>
              <a:t>among classes described by a </a:t>
            </a:r>
            <a:r>
              <a:rPr lang="en-US" sz="2400" dirty="0" smtClean="0">
                <a:solidFill>
                  <a:srgbClr val="0033CC"/>
                </a:solidFill>
                <a:ea typeface="宋体" charset="-122"/>
              </a:rPr>
              <a:t>bas</a:t>
            </a:r>
            <a:r>
              <a:rPr lang="en-US" sz="2400" dirty="0">
                <a:solidFill>
                  <a:srgbClr val="0033CC"/>
                </a:solidFill>
                <a:ea typeface="宋体" charset="-122"/>
              </a:rPr>
              <a:t>e class (inheritance)</a:t>
            </a: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 Objects know what to do using their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attributes: Each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object responds differently to "What is your name?"</a:t>
            </a:r>
          </a:p>
          <a:p>
            <a:r>
              <a:rPr lang="en-US" sz="2800" dirty="0">
                <a:solidFill>
                  <a:srgbClr val="0033CC"/>
                </a:solidFill>
                <a:ea typeface="宋体" charset="-122"/>
              </a:rPr>
              <a:t> OOP provides encapsulation: hide data that do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not have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to be visible to the other objects or protect </a:t>
            </a:r>
            <a:r>
              <a:rPr lang="en-US" sz="2800" dirty="0" smtClean="0">
                <a:solidFill>
                  <a:srgbClr val="0033CC"/>
                </a:solidFill>
                <a:ea typeface="宋体" charset="-122"/>
              </a:rPr>
              <a:t>data from </a:t>
            </a:r>
            <a:r>
              <a:rPr lang="en-US" sz="2800" dirty="0">
                <a:solidFill>
                  <a:srgbClr val="0033CC"/>
                </a:solidFill>
                <a:ea typeface="宋体" charset="-122"/>
              </a:rPr>
              <a:t>unintentional, inconsistent changes.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653C-7DAD-47CD-9820-103CF1C6985F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 &amp;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C40F-7980-40F2-B7BA-2B80A3F3AD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4F372-B01D-4210-90E1-B38C61DC49F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3400" y="838200"/>
            <a:ext cx="6400800" cy="5334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Rectangle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width;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void 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set(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w, 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 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width=w;  length=l;}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area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 { 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 return width *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377760" y="1222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Classes and Objects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0" y="1120140"/>
            <a:ext cx="2286000" cy="487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#include &lt;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iostream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using namespace 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std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main()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r3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200" dirty="0" smtClean="0">
                <a:solidFill>
                  <a:srgbClr val="0033CC"/>
                </a:solidFill>
                <a:ea typeface="宋体" charset="-122"/>
              </a:rPr>
              <a:t> r1.set(5, 10);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&lt;&lt;r1.area(); </a:t>
            </a:r>
            <a:endParaRPr lang="en-US" altLang="zh-CN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}</a:t>
            </a: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26362" y="4724400"/>
            <a:ext cx="549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zh-CN" sz="2400" b="1" dirty="0">
                <a:ea typeface="宋体" charset="-122"/>
              </a:rPr>
              <a:t>……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7536-7BD6-4DDB-BA61-93A8BA7441C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4F372-B01D-4210-90E1-B38C61DC49F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3400" y="838200"/>
            <a:ext cx="6400800" cy="5334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Rectangle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width;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void 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set(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w, 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 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width=w;  length=l;}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area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 { 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 return width *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377760" y="1222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Classes and Objects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0" y="1120140"/>
            <a:ext cx="2286000" cy="487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#include &lt;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iostream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using namespace 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std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main()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r3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200" dirty="0" smtClean="0">
                <a:solidFill>
                  <a:srgbClr val="0033CC"/>
                </a:solidFill>
                <a:ea typeface="宋体" charset="-122"/>
              </a:rPr>
              <a:t> r1.set(5, 10);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&lt;&lt;r1.area(); </a:t>
            </a:r>
            <a:endParaRPr lang="en-US" altLang="zh-CN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}</a:t>
            </a: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26362" y="4724400"/>
            <a:ext cx="549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zh-CN" sz="2400" b="1" dirty="0">
                <a:ea typeface="宋体" charset="-122"/>
              </a:rPr>
              <a:t>……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7536-7BD6-4DDB-BA61-93A8BA7441C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-44050" y="3047338"/>
            <a:ext cx="837429" cy="4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latin typeface="Comic Sans MS" pitchFamily="66" charset="0"/>
                <a:ea typeface="宋体" charset="-122"/>
              </a:rPr>
              <a:t>Body</a:t>
            </a:r>
          </a:p>
        </p:txBody>
      </p:sp>
      <p:sp>
        <p:nvSpPr>
          <p:cNvPr id="12" name="AutoShape 18"/>
          <p:cNvSpPr>
            <a:spLocks/>
          </p:cNvSpPr>
          <p:nvPr/>
        </p:nvSpPr>
        <p:spPr bwMode="auto">
          <a:xfrm>
            <a:off x="490310" y="1676400"/>
            <a:ext cx="382825" cy="3962399"/>
          </a:xfrm>
          <a:prstGeom prst="leftBrace">
            <a:avLst>
              <a:gd name="adj1" fmla="val 20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4F372-B01D-4210-90E1-B38C61DC49F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3400" y="838200"/>
            <a:ext cx="6400800" cy="5334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Rectangle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width;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void 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set(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w, 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 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width=w;  length=l;}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area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 { 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 return width *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377760" y="1222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Classes and Objects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0" y="1120140"/>
            <a:ext cx="2286000" cy="487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#include &lt;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iostream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using namespace 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std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main()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r3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200" dirty="0" smtClean="0">
                <a:solidFill>
                  <a:srgbClr val="0033CC"/>
                </a:solidFill>
                <a:ea typeface="宋体" charset="-122"/>
              </a:rPr>
              <a:t> r1.set(5, 10);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&lt;&lt;r1.area(); </a:t>
            </a:r>
            <a:endParaRPr lang="en-US" altLang="zh-CN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}</a:t>
            </a: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26362" y="4724400"/>
            <a:ext cx="549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zh-CN" sz="2400" b="1" dirty="0">
                <a:ea typeface="宋体" charset="-122"/>
              </a:rPr>
              <a:t>……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7536-7BD6-4DDB-BA61-93A8BA7441C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011667" y="905827"/>
            <a:ext cx="973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Comic Sans MS" pitchFamily="66" charset="0"/>
                <a:ea typeface="宋体" charset="-122"/>
              </a:rPr>
              <a:t>Header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H="1">
            <a:off x="4051476" y="1121176"/>
            <a:ext cx="973138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853440"/>
            <a:ext cx="3518076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4F372-B01D-4210-90E1-B38C61DC49F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3400" y="838200"/>
            <a:ext cx="6400800" cy="5334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class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Rectangle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private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width;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public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: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void 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set(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w, </a:t>
            </a:r>
            <a:r>
              <a:rPr lang="en-US" altLang="zh-CN" sz="2800" dirty="0" err="1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l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) {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width=w;  length=l;}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   </a:t>
            </a:r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 area</a:t>
            </a: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() { 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   return width * length;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		}</a:t>
            </a:r>
            <a:endParaRPr lang="en-US" altLang="zh-CN" sz="2800" dirty="0">
              <a:solidFill>
                <a:srgbClr val="0033CC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Courier New" panose="02070309020205020404" pitchFamily="49" charset="0"/>
                <a:ea typeface="宋体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>
          <a:xfrm>
            <a:off x="377760" y="1222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b="1" dirty="0" smtClean="0">
                <a:ea typeface="宋体" charset="-122"/>
              </a:rPr>
              <a:t>Classes and Objects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0" y="1120140"/>
            <a:ext cx="2286000" cy="487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#include &lt;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iostream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using namespace </a:t>
            </a:r>
            <a:r>
              <a:rPr lang="en-US" altLang="zh-CN" sz="1600" dirty="0" err="1">
                <a:solidFill>
                  <a:srgbClr val="0033CC"/>
                </a:solidFill>
                <a:ea typeface="宋体" charset="-122"/>
              </a:rPr>
              <a:t>std</a:t>
            </a:r>
            <a:r>
              <a:rPr lang="en-US" altLang="zh-CN" sz="1600" dirty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1600" dirty="0" smtClean="0">
              <a:solidFill>
                <a:srgbClr val="FF0000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  <a:ea typeface="宋体" charset="-122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main()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r1;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r2;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 Rectangle  </a:t>
            </a: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r3</a:t>
            </a:r>
            <a:r>
              <a:rPr lang="en-US" altLang="zh-CN" sz="2400" dirty="0" smtClean="0">
                <a:solidFill>
                  <a:srgbClr val="0033CC"/>
                </a:solidFill>
                <a:ea typeface="宋体" charset="-122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200" dirty="0" smtClean="0">
                <a:solidFill>
                  <a:srgbClr val="0033CC"/>
                </a:solidFill>
                <a:ea typeface="宋体" charset="-122"/>
              </a:rPr>
              <a:t> r1.set(5, 10);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</a:t>
            </a:r>
            <a:r>
              <a:rPr lang="en-US" altLang="zh-CN" dirty="0" err="1" smtClean="0">
                <a:solidFill>
                  <a:srgbClr val="0033CC"/>
                </a:solidFill>
                <a:ea typeface="宋体" charset="-122"/>
              </a:rPr>
              <a:t>cout</a:t>
            </a:r>
            <a:r>
              <a:rPr lang="en-US" altLang="zh-CN" dirty="0" smtClean="0">
                <a:solidFill>
                  <a:srgbClr val="0033CC"/>
                </a:solidFill>
                <a:ea typeface="宋体" charset="-122"/>
              </a:rPr>
              <a:t> &lt;&lt;r1.area(); </a:t>
            </a:r>
            <a:endParaRPr lang="en-US" altLang="zh-CN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33CC"/>
                </a:solidFill>
                <a:ea typeface="宋体" charset="-122"/>
              </a:rPr>
              <a:t>}</a:t>
            </a:r>
            <a:endParaRPr lang="en-US" altLang="zh-CN" sz="2400" dirty="0" smtClean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0033CC"/>
              </a:solidFill>
              <a:ea typeface="宋体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26362" y="4724400"/>
            <a:ext cx="549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zh-CN" sz="2400" b="1" dirty="0">
                <a:ea typeface="宋体" charset="-122"/>
              </a:rPr>
              <a:t>……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7536-7BD6-4DDB-BA61-93A8BA7441CA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Electrical  &amp; Computer Engineering</a:t>
            </a:r>
            <a:endParaRPr lang="en-US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4940053" y="905827"/>
            <a:ext cx="1473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>
                <a:latin typeface="Comic Sans MS" pitchFamily="66" charset="0"/>
                <a:ea typeface="宋体" charset="-122"/>
              </a:rPr>
              <a:t>Class name</a:t>
            </a:r>
            <a:endParaRPr lang="en-US" altLang="zh-CN" dirty="0">
              <a:latin typeface="Comic Sans MS" pitchFamily="66" charset="0"/>
              <a:ea typeface="宋体" charset="-122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H="1">
            <a:off x="3979862" y="1121176"/>
            <a:ext cx="973138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853440"/>
            <a:ext cx="2227262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8291</TotalTime>
  <Words>2075</Words>
  <Application>Microsoft Office PowerPoint</Application>
  <PresentationFormat>On-screen Show (4:3)</PresentationFormat>
  <Paragraphs>899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宋体</vt:lpstr>
      <vt:lpstr>Arial</vt:lpstr>
      <vt:lpstr>Arial Rounded MT Bold</vt:lpstr>
      <vt:lpstr>Comic Sans MS</vt:lpstr>
      <vt:lpstr>Courier New</vt:lpstr>
      <vt:lpstr>Times New Roman</vt:lpstr>
      <vt:lpstr>Wingdings</vt:lpstr>
      <vt:lpstr>Default Design</vt:lpstr>
      <vt:lpstr>PowerPoint Presentation</vt:lpstr>
      <vt:lpstr>Objects Definition</vt:lpstr>
      <vt:lpstr>Objects' Three Properties</vt:lpstr>
      <vt:lpstr>Classes and Objects</vt:lpstr>
      <vt:lpstr>Why Object-Oriented?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Static Data Member </vt:lpstr>
      <vt:lpstr>Class Definition – Member Functions</vt:lpstr>
      <vt:lpstr>Define a Member Function</vt:lpstr>
      <vt:lpstr>Class Definition - Access Control</vt:lpstr>
      <vt:lpstr>class Time Specification</vt:lpstr>
      <vt:lpstr>  </vt:lpstr>
      <vt:lpstr>Objects</vt:lpstr>
      <vt:lpstr>What is an object? </vt:lpstr>
      <vt:lpstr>Declaration of an Object</vt:lpstr>
      <vt:lpstr>Another Example</vt:lpstr>
      <vt:lpstr>Another Example</vt:lpstr>
      <vt:lpstr>Constructors</vt:lpstr>
      <vt:lpstr>Destructors</vt:lpstr>
      <vt:lpstr>C++ Classes-Without Constructors</vt:lpstr>
      <vt:lpstr>C++ Classes -Default Constructors</vt:lpstr>
      <vt:lpstr>C++ Classes -Default Constructors</vt:lpstr>
      <vt:lpstr>C++ Classes -Default Constructors</vt:lpstr>
      <vt:lpstr>Constructors and Destructors</vt:lpstr>
      <vt:lpstr>Constructors and Destructors</vt:lpstr>
      <vt:lpstr>Multiple Constructors and Objects</vt:lpstr>
      <vt:lpstr>Multiple Constructors and Objects</vt:lpstr>
      <vt:lpstr>Dynamic Memory Allocation </vt:lpstr>
      <vt:lpstr>C++ Memory Leak</vt:lpstr>
      <vt:lpstr>Take Home Message</vt:lpstr>
      <vt:lpstr>C++ Tutorial and Reference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se357021</dc:creator>
  <cp:lastModifiedBy>John</cp:lastModifiedBy>
  <cp:revision>551</cp:revision>
  <dcterms:created xsi:type="dcterms:W3CDTF">2006-07-16T14:17:49Z</dcterms:created>
  <dcterms:modified xsi:type="dcterms:W3CDTF">2017-01-20T10:36:31Z</dcterms:modified>
</cp:coreProperties>
</file>