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37" r:id="rId2"/>
    <p:sldId id="443" r:id="rId3"/>
    <p:sldId id="444" r:id="rId4"/>
    <p:sldId id="438" r:id="rId5"/>
    <p:sldId id="439" r:id="rId6"/>
    <p:sldId id="445" r:id="rId7"/>
    <p:sldId id="446" r:id="rId8"/>
    <p:sldId id="440" r:id="rId9"/>
    <p:sldId id="441" r:id="rId10"/>
    <p:sldId id="447" r:id="rId11"/>
    <p:sldId id="448" r:id="rId12"/>
    <p:sldId id="449" r:id="rId13"/>
    <p:sldId id="450" r:id="rId14"/>
    <p:sldId id="451" r:id="rId15"/>
    <p:sldId id="442" r:id="rId16"/>
    <p:sldId id="452" r:id="rId17"/>
    <p:sldId id="453" r:id="rId18"/>
    <p:sldId id="45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3515BD"/>
    <a:srgbClr val="0000FF"/>
    <a:srgbClr val="FFFFE3"/>
    <a:srgbClr val="D0D0D0"/>
    <a:srgbClr val="D4D4D4"/>
    <a:srgbClr val="DEDEDE"/>
    <a:srgbClr val="EBEBEB"/>
    <a:srgbClr val="E0E0E0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32" autoAdjust="0"/>
    <p:restoredTop sz="93136" autoAdjust="0"/>
  </p:normalViewPr>
  <p:slideViewPr>
    <p:cSldViewPr>
      <p:cViewPr varScale="1">
        <p:scale>
          <a:sx n="88" d="100"/>
          <a:sy n="88" d="100"/>
        </p:scale>
        <p:origin x="84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9795312-C83B-46B2-97C1-5B22C5C80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17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3BC709-681E-4990-B77A-1AF61D2BD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64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BC709-681E-4990-B77A-1AF61D2BD89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0E937C-B739-4593-9FEC-7E34E5E3AF02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0E937C-B739-4593-9FEC-7E34E5E3AF02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79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0E937C-B739-4593-9FEC-7E34E5E3AF02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3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D7F2B-DF12-4119-BD46-DF3BFB4F50BC}" type="slidenum">
              <a:rPr lang="en-US"/>
              <a:pPr/>
              <a:t>2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529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D7F2B-DF12-4119-BD46-DF3BFB4F50BC}" type="slidenum">
              <a:rPr lang="en-US"/>
              <a:pPr/>
              <a:t>3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6067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D7F2B-DF12-4119-BD46-DF3BFB4F50BC}" type="slidenum">
              <a:rPr lang="en-US"/>
              <a:pPr/>
              <a:t>4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0454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D7F2B-DF12-4119-BD46-DF3BFB4F50BC}" type="slidenum">
              <a:rPr lang="en-US"/>
              <a:pPr/>
              <a:t>5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0219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D7F2B-DF12-4119-BD46-DF3BFB4F50BC}" type="slidenum">
              <a:rPr lang="en-US"/>
              <a:pPr/>
              <a:t>6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5779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D7F2B-DF12-4119-BD46-DF3BFB4F50BC}" type="slidenum">
              <a:rPr lang="en-US"/>
              <a:pPr/>
              <a:t>7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45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D7F2B-DF12-4119-BD46-DF3BFB4F50BC}" type="slidenum">
              <a:rPr lang="en-US"/>
              <a:pPr/>
              <a:t>8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3654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D7F2B-DF12-4119-BD46-DF3BFB4F50BC}" type="slidenum">
              <a:rPr lang="en-US"/>
              <a:pPr/>
              <a:t>9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67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355080"/>
            <a:ext cx="2133600" cy="476250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B8CD38E-1A3F-42A2-ABDB-A2974D08054F}" type="datetime1">
              <a:rPr lang="en-US" smtClean="0"/>
              <a:t>9/26/2016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" y="6355080"/>
            <a:ext cx="2362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0" y="6355080"/>
            <a:ext cx="533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4FFC-2924-4420-9AA8-9D2F553E0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291072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0" name="AutoShape 2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NE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355080"/>
            <a:ext cx="2133600" cy="476250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EEA0EAA-4E2E-4AD4-9826-14521B23E1A4}" type="datetime1">
              <a:rPr lang="en-US" smtClean="0"/>
              <a:t>9/26/2016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85800" y="6355080"/>
            <a:ext cx="2362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0" y="6355080"/>
            <a:ext cx="533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4FFC-2924-4420-9AA8-9D2F553E0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291072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0" name="AutoShape 2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  <p:pic>
        <p:nvPicPr>
          <p:cNvPr id="10" name="Picture 4" descr="http://upload.wikimedia.org/wikipedia/commons/thumb/3/35/Tux.svg/100px-Tux.sv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53099"/>
            <a:ext cx="952500" cy="11049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BEA6-C5F2-4433-8E5E-A440340E09B2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2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16752" y="635508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DC24B985-17EB-4132-A892-238EA1EC1C4B}" type="datetime1">
              <a:rPr lang="en-US" smtClean="0"/>
              <a:t>9/26/2016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35508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5048" y="6355080"/>
            <a:ext cx="53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7FDF49C-9152-4FE1-ADAF-9D9013033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2484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686" r:id="rId3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33910E-2F83-48AA-A032-5FDFB771726E}" type="datetime1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Rectangle 17"/>
          <p:cNvSpPr txBox="1">
            <a:spLocks noChangeArrowheads="1"/>
          </p:cNvSpPr>
          <p:nvPr/>
        </p:nvSpPr>
        <p:spPr bwMode="auto">
          <a:xfrm>
            <a:off x="381000" y="3222942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 Kimani</a:t>
            </a: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304800" y="11430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EECE 2160: Embedded Design: Enabling Robotics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14227" y="4419600"/>
            <a:ext cx="8229600" cy="1424622"/>
          </a:xfrm>
          <a:prstGeom prst="rect">
            <a:avLst/>
          </a:prstGeom>
          <a:noFill/>
          <a:ln/>
        </p:spPr>
        <p:txBody>
          <a:bodyPr lIns="92075" tIns="46038" rIns="92075" bIns="4603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kern="0" dirty="0" smtClean="0"/>
              <a:t>Embedded Programming:</a:t>
            </a:r>
          </a:p>
          <a:p>
            <a:r>
              <a:rPr lang="en-US" b="1" kern="0" dirty="0" smtClean="0"/>
              <a:t>Memory-Mapped I/O</a:t>
            </a:r>
            <a:endParaRPr lang="en-US" b="1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55579" indent="-252146"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08583" indent="-201717"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12016" indent="-201717"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15450" indent="-201717"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218883" indent="-201717" defTabSz="899320" eaLnBrk="0" fontAlgn="base" hangingPunct="0">
              <a:spcBef>
                <a:spcPct val="0"/>
              </a:spcBef>
              <a:spcAft>
                <a:spcPct val="0"/>
              </a:spcAft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622316" indent="-201717" defTabSz="899320" eaLnBrk="0" fontAlgn="base" hangingPunct="0">
              <a:spcBef>
                <a:spcPct val="0"/>
              </a:spcBef>
              <a:spcAft>
                <a:spcPct val="0"/>
              </a:spcAft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025750" indent="-201717" defTabSz="899320" eaLnBrk="0" fontAlgn="base" hangingPunct="0">
              <a:spcBef>
                <a:spcPct val="0"/>
              </a:spcBef>
              <a:spcAft>
                <a:spcPct val="0"/>
              </a:spcAft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429183" indent="-201717" defTabSz="899320" eaLnBrk="0" fontAlgn="base" hangingPunct="0">
              <a:spcBef>
                <a:spcPct val="0"/>
              </a:spcBef>
              <a:spcAft>
                <a:spcPct val="0"/>
              </a:spcAft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9632C72D-AA9B-401A-AEF6-F8F36B1192DF}" type="slidenum">
              <a:rPr lang="en-US" altLang="en-US" sz="1412"/>
              <a:pPr/>
              <a:t>10</a:t>
            </a:fld>
            <a:endParaRPr lang="en-US" altLang="en-US" sz="1412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22148" y="114753"/>
            <a:ext cx="8229600" cy="563562"/>
          </a:xfrm>
        </p:spPr>
        <p:txBody>
          <a:bodyPr/>
          <a:lstStyle/>
          <a:p>
            <a:pPr defTabSz="806867"/>
            <a:r>
              <a:rPr lang="en-US" altLang="en-US" b="1" dirty="0" smtClean="0"/>
              <a:t>Memory-mapped I/O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376" y="842434"/>
            <a:ext cx="7162800" cy="5244353"/>
          </a:xfrm>
        </p:spPr>
        <p:txBody>
          <a:bodyPr/>
          <a:lstStyle/>
          <a:p>
            <a:pPr marL="302575" indent="-302575" defTabSz="806867"/>
            <a:r>
              <a:rPr lang="en-US" altLang="en-US" sz="2800" dirty="0" smtClean="0">
                <a:solidFill>
                  <a:srgbClr val="3515BD"/>
                </a:solidFill>
              </a:rPr>
              <a:t>The address space is divided into two parts.</a:t>
            </a:r>
          </a:p>
          <a:p>
            <a:pPr marL="655579" lvl="1" indent="-252146" defTabSz="806867"/>
            <a:r>
              <a:rPr lang="en-US" altLang="en-US" sz="2400" dirty="0" smtClean="0">
                <a:solidFill>
                  <a:srgbClr val="3515BD"/>
                </a:solidFill>
              </a:rPr>
              <a:t>Some addresses refer to physical memory locations.</a:t>
            </a:r>
          </a:p>
          <a:p>
            <a:pPr marL="655579" lvl="1" indent="-252146" defTabSz="806867"/>
            <a:r>
              <a:rPr lang="en-US" altLang="en-US" sz="2400" dirty="0" smtClean="0">
                <a:solidFill>
                  <a:srgbClr val="3515BD"/>
                </a:solidFill>
              </a:rPr>
              <a:t>Other addresses actually reference I/O device registers.</a:t>
            </a:r>
          </a:p>
          <a:p>
            <a:pPr marL="302575" indent="-302575" defTabSz="806867"/>
            <a:r>
              <a:rPr lang="en-US" altLang="en-US" sz="2800" dirty="0" smtClean="0">
                <a:solidFill>
                  <a:srgbClr val="3515BD"/>
                </a:solidFill>
              </a:rPr>
              <a:t>When the bus sees certain addresses, it knows they are not memory addresses, but are addresses for accessing I/O devices</a:t>
            </a:r>
          </a:p>
          <a:p>
            <a:pPr marL="702625" lvl="1" indent="-302575" defTabSz="806867"/>
            <a:r>
              <a:rPr lang="en-US" altLang="en-US" sz="2400" dirty="0">
                <a:solidFill>
                  <a:srgbClr val="3515BD"/>
                </a:solidFill>
              </a:rPr>
              <a:t>F</a:t>
            </a:r>
            <a:r>
              <a:rPr lang="en-US" altLang="en-US" sz="2400" dirty="0" smtClean="0">
                <a:solidFill>
                  <a:srgbClr val="3515BD"/>
                </a:solidFill>
              </a:rPr>
              <a:t>or instance, </a:t>
            </a:r>
            <a:r>
              <a:rPr lang="en-US" altLang="en-US" sz="2400" dirty="0" smtClean="0">
                <a:solidFill>
                  <a:srgbClr val="3515BD"/>
                </a:solidFill>
                <a:latin typeface="Arial Narrow" panose="020B0606020202030204" pitchFamily="34" charset="0"/>
              </a:rPr>
              <a:t>0x400D014C</a:t>
            </a:r>
            <a:r>
              <a:rPr lang="en-US" altLang="en-US" sz="2400" dirty="0" smtClean="0">
                <a:solidFill>
                  <a:srgbClr val="3515BD"/>
                </a:solidFill>
              </a:rPr>
              <a:t> is attached Switch1 </a:t>
            </a:r>
            <a:r>
              <a:rPr lang="en-US" altLang="en-US" sz="2400" dirty="0">
                <a:solidFill>
                  <a:srgbClr val="3515BD"/>
                </a:solidFill>
              </a:rPr>
              <a:t>and </a:t>
            </a:r>
            <a:r>
              <a:rPr lang="en-US" altLang="en-US" sz="2400" dirty="0">
                <a:solidFill>
                  <a:srgbClr val="3515BD"/>
                </a:solidFill>
                <a:latin typeface="Arial Narrow" panose="020B0606020202030204" pitchFamily="34" charset="0"/>
              </a:rPr>
              <a:t>0x400D012C</a:t>
            </a:r>
            <a:r>
              <a:rPr lang="en-US" altLang="en-US" sz="2400" dirty="0" smtClean="0">
                <a:solidFill>
                  <a:srgbClr val="3515BD"/>
                </a:solidFill>
              </a:rPr>
              <a:t> to LED1 on the Zedboard.</a:t>
            </a:r>
          </a:p>
        </p:txBody>
      </p:sp>
      <p:grpSp>
        <p:nvGrpSpPr>
          <p:cNvPr id="2053" name="Group 15"/>
          <p:cNvGrpSpPr>
            <a:grpSpLocks/>
          </p:cNvGrpSpPr>
          <p:nvPr/>
        </p:nvGrpSpPr>
        <p:grpSpPr bwMode="auto">
          <a:xfrm>
            <a:off x="7348556" y="1112776"/>
            <a:ext cx="1605243" cy="4974011"/>
            <a:chOff x="4896" y="767"/>
            <a:chExt cx="1146" cy="3551"/>
          </a:xfrm>
        </p:grpSpPr>
        <p:sp>
          <p:nvSpPr>
            <p:cNvPr id="2054" name="Rectangle 4"/>
            <p:cNvSpPr>
              <a:spLocks noChangeArrowheads="1"/>
            </p:cNvSpPr>
            <p:nvPr/>
          </p:nvSpPr>
          <p:spPr bwMode="auto">
            <a:xfrm>
              <a:off x="4896" y="803"/>
              <a:ext cx="687" cy="65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/>
              <a:r>
                <a:rPr lang="en-US" altLang="en-US" sz="1588"/>
                <a:t>Memory</a:t>
              </a:r>
            </a:p>
          </p:txBody>
        </p:sp>
        <p:sp>
          <p:nvSpPr>
            <p:cNvPr id="2055" name="Rectangle 5"/>
            <p:cNvSpPr>
              <a:spLocks noChangeArrowheads="1"/>
            </p:cNvSpPr>
            <p:nvPr/>
          </p:nvSpPr>
          <p:spPr bwMode="auto">
            <a:xfrm>
              <a:off x="4896" y="1456"/>
              <a:ext cx="687" cy="218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/>
              <a:r>
                <a:rPr lang="en-US" altLang="en-US" sz="1588"/>
                <a:t>I/O</a:t>
              </a:r>
            </a:p>
          </p:txBody>
        </p:sp>
        <p:sp>
          <p:nvSpPr>
            <p:cNvPr id="2056" name="Rectangle 6"/>
            <p:cNvSpPr>
              <a:spLocks noChangeArrowheads="1"/>
            </p:cNvSpPr>
            <p:nvPr/>
          </p:nvSpPr>
          <p:spPr bwMode="auto">
            <a:xfrm>
              <a:off x="4896" y="1674"/>
              <a:ext cx="687" cy="261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/>
              <a:r>
                <a:rPr lang="en-US" altLang="en-US" sz="1588"/>
                <a:t>Memory</a:t>
              </a:r>
            </a:p>
          </p:txBody>
        </p:sp>
        <p:sp>
          <p:nvSpPr>
            <p:cNvPr id="2057" name="Text Box 10"/>
            <p:cNvSpPr txBox="1">
              <a:spLocks noChangeArrowheads="1"/>
            </p:cNvSpPr>
            <p:nvPr/>
          </p:nvSpPr>
          <p:spPr bwMode="auto">
            <a:xfrm>
              <a:off x="5594" y="1565"/>
              <a:ext cx="447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9896" tIns="44948" rIns="89896" bIns="44948" anchor="ctr">
              <a:spAutoFit/>
            </a:bodyPr>
            <a:lstStyle>
              <a:lvl1pPr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/>
              <a:r>
                <a:rPr lang="en-US" altLang="en-US" sz="1588"/>
                <a:t>C000</a:t>
              </a:r>
            </a:p>
          </p:txBody>
        </p:sp>
        <p:sp>
          <p:nvSpPr>
            <p:cNvPr id="2058" name="Text Box 11"/>
            <p:cNvSpPr txBox="1">
              <a:spLocks noChangeArrowheads="1"/>
            </p:cNvSpPr>
            <p:nvPr/>
          </p:nvSpPr>
          <p:spPr bwMode="auto">
            <a:xfrm>
              <a:off x="5593" y="1347"/>
              <a:ext cx="44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9896" tIns="44948" rIns="89896" bIns="44948" anchor="ctr">
              <a:spAutoFit/>
            </a:bodyPr>
            <a:lstStyle>
              <a:lvl1pPr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/>
              <a:r>
                <a:rPr lang="en-US" altLang="en-US" sz="1588"/>
                <a:t>D000</a:t>
              </a:r>
            </a:p>
          </p:txBody>
        </p:sp>
        <p:sp>
          <p:nvSpPr>
            <p:cNvPr id="2059" name="Text Box 12"/>
            <p:cNvSpPr txBox="1">
              <a:spLocks noChangeArrowheads="1"/>
            </p:cNvSpPr>
            <p:nvPr/>
          </p:nvSpPr>
          <p:spPr bwMode="auto">
            <a:xfrm>
              <a:off x="5600" y="767"/>
              <a:ext cx="436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9896" tIns="44948" rIns="89896" bIns="44948" anchor="ctr">
              <a:spAutoFit/>
            </a:bodyPr>
            <a:lstStyle>
              <a:lvl1pPr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/>
              <a:r>
                <a:rPr lang="en-US" altLang="en-US" sz="1588"/>
                <a:t>FFFF</a:t>
              </a:r>
            </a:p>
          </p:txBody>
        </p:sp>
        <p:sp>
          <p:nvSpPr>
            <p:cNvPr id="2060" name="Text Box 13"/>
            <p:cNvSpPr txBox="1">
              <a:spLocks noChangeArrowheads="1"/>
            </p:cNvSpPr>
            <p:nvPr/>
          </p:nvSpPr>
          <p:spPr bwMode="auto">
            <a:xfrm>
              <a:off x="5600" y="4079"/>
              <a:ext cx="436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9896" tIns="44948" rIns="89896" bIns="44948" anchor="ctr">
              <a:spAutoFit/>
            </a:bodyPr>
            <a:lstStyle>
              <a:lvl1pPr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/>
              <a:r>
                <a:rPr lang="en-US" altLang="en-US" sz="1588"/>
                <a:t>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182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55579" indent="-252146"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08583" indent="-201717"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12016" indent="-201717"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15450" indent="-201717"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218883" indent="-201717" defTabSz="899320" eaLnBrk="0" fontAlgn="base" hangingPunct="0">
              <a:spcBef>
                <a:spcPct val="0"/>
              </a:spcBef>
              <a:spcAft>
                <a:spcPct val="0"/>
              </a:spcAft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622316" indent="-201717" defTabSz="899320" eaLnBrk="0" fontAlgn="base" hangingPunct="0">
              <a:spcBef>
                <a:spcPct val="0"/>
              </a:spcBef>
              <a:spcAft>
                <a:spcPct val="0"/>
              </a:spcAft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025750" indent="-201717" defTabSz="899320" eaLnBrk="0" fontAlgn="base" hangingPunct="0">
              <a:spcBef>
                <a:spcPct val="0"/>
              </a:spcBef>
              <a:spcAft>
                <a:spcPct val="0"/>
              </a:spcAft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429183" indent="-201717" defTabSz="899320" eaLnBrk="0" fontAlgn="base" hangingPunct="0">
              <a:spcBef>
                <a:spcPct val="0"/>
              </a:spcBef>
              <a:spcAft>
                <a:spcPct val="0"/>
              </a:spcAft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86C8331A-6AA4-449D-BFA4-765EAA866DA0}" type="slidenum">
              <a:rPr lang="en-US" altLang="en-US" sz="1412"/>
              <a:pPr/>
              <a:t>11</a:t>
            </a:fld>
            <a:endParaRPr lang="en-US" altLang="en-US" sz="1412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07" y="152995"/>
            <a:ext cx="8915400" cy="563562"/>
          </a:xfrm>
        </p:spPr>
        <p:txBody>
          <a:bodyPr/>
          <a:lstStyle/>
          <a:p>
            <a:pPr defTabSz="806867"/>
            <a:r>
              <a:rPr lang="en-US" altLang="en-US" sz="4000" b="1" dirty="0" smtClean="0"/>
              <a:t>Programming memory-mapped I/O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60" y="3489883"/>
            <a:ext cx="8954847" cy="2729540"/>
          </a:xfrm>
        </p:spPr>
        <p:txBody>
          <a:bodyPr/>
          <a:lstStyle/>
          <a:p>
            <a:pPr marL="302575" indent="-302575" defTabSz="806867"/>
            <a:r>
              <a:rPr lang="en-US" altLang="en-US" sz="2800" dirty="0" smtClean="0">
                <a:solidFill>
                  <a:srgbClr val="3515BD"/>
                </a:solidFill>
              </a:rPr>
              <a:t>To send data to a device, the CPU writes to the appropriate I/O address. The address and data are then transmitted along the bus.</a:t>
            </a:r>
          </a:p>
          <a:p>
            <a:pPr marL="302575" indent="-302575" defTabSz="806867"/>
            <a:r>
              <a:rPr lang="en-US" altLang="en-US" sz="2800" dirty="0" smtClean="0">
                <a:solidFill>
                  <a:srgbClr val="3515BD"/>
                </a:solidFill>
              </a:rPr>
              <a:t>Each device has to monitor the address bus to see if it is the target.</a:t>
            </a:r>
          </a:p>
        </p:txBody>
      </p:sp>
      <p:grpSp>
        <p:nvGrpSpPr>
          <p:cNvPr id="3078" name="Group 60"/>
          <p:cNvGrpSpPr>
            <a:grpSpLocks/>
          </p:cNvGrpSpPr>
          <p:nvPr/>
        </p:nvGrpSpPr>
        <p:grpSpPr bwMode="auto">
          <a:xfrm>
            <a:off x="707617" y="990600"/>
            <a:ext cx="7677431" cy="2057400"/>
            <a:chOff x="428" y="2303"/>
            <a:chExt cx="5481" cy="1140"/>
          </a:xfrm>
        </p:grpSpPr>
        <p:sp>
          <p:nvSpPr>
            <p:cNvPr id="3079" name="Line 61"/>
            <p:cNvSpPr>
              <a:spLocks noChangeShapeType="1"/>
            </p:cNvSpPr>
            <p:nvPr/>
          </p:nvSpPr>
          <p:spPr bwMode="auto">
            <a:xfrm>
              <a:off x="998" y="2784"/>
              <a:ext cx="4489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765"/>
            </a:p>
          </p:txBody>
        </p:sp>
        <p:sp>
          <p:nvSpPr>
            <p:cNvPr id="3080" name="Line 62"/>
            <p:cNvSpPr>
              <a:spLocks noChangeShapeType="1"/>
            </p:cNvSpPr>
            <p:nvPr/>
          </p:nvSpPr>
          <p:spPr bwMode="auto">
            <a:xfrm flipV="1">
              <a:off x="998" y="2784"/>
              <a:ext cx="0" cy="43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765"/>
            </a:p>
          </p:txBody>
        </p:sp>
        <p:sp>
          <p:nvSpPr>
            <p:cNvPr id="3081" name="Line 63"/>
            <p:cNvSpPr>
              <a:spLocks noChangeShapeType="1"/>
            </p:cNvSpPr>
            <p:nvPr/>
          </p:nvSpPr>
          <p:spPr bwMode="auto">
            <a:xfrm flipV="1">
              <a:off x="1843" y="2784"/>
              <a:ext cx="0" cy="43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765"/>
            </a:p>
          </p:txBody>
        </p:sp>
        <p:sp>
          <p:nvSpPr>
            <p:cNvPr id="3082" name="Line 64"/>
            <p:cNvSpPr>
              <a:spLocks noChangeShapeType="1"/>
            </p:cNvSpPr>
            <p:nvPr/>
          </p:nvSpPr>
          <p:spPr bwMode="auto">
            <a:xfrm flipV="1">
              <a:off x="2741" y="2784"/>
              <a:ext cx="0" cy="43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765"/>
            </a:p>
          </p:txBody>
        </p:sp>
        <p:sp>
          <p:nvSpPr>
            <p:cNvPr id="3083" name="Line 65"/>
            <p:cNvSpPr>
              <a:spLocks noChangeShapeType="1"/>
            </p:cNvSpPr>
            <p:nvPr/>
          </p:nvSpPr>
          <p:spPr bwMode="auto">
            <a:xfrm flipV="1">
              <a:off x="3744" y="2784"/>
              <a:ext cx="0" cy="43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765"/>
            </a:p>
          </p:txBody>
        </p:sp>
        <p:sp>
          <p:nvSpPr>
            <p:cNvPr id="3084" name="Line 66"/>
            <p:cNvSpPr>
              <a:spLocks noChangeShapeType="1"/>
            </p:cNvSpPr>
            <p:nvPr/>
          </p:nvSpPr>
          <p:spPr bwMode="auto">
            <a:xfrm flipV="1">
              <a:off x="4642" y="2784"/>
              <a:ext cx="0" cy="43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765"/>
            </a:p>
          </p:txBody>
        </p:sp>
        <p:sp>
          <p:nvSpPr>
            <p:cNvPr id="3085" name="Line 67"/>
            <p:cNvSpPr>
              <a:spLocks noChangeShapeType="1"/>
            </p:cNvSpPr>
            <p:nvPr/>
          </p:nvSpPr>
          <p:spPr bwMode="auto">
            <a:xfrm flipV="1">
              <a:off x="5487" y="2784"/>
              <a:ext cx="0" cy="43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765"/>
            </a:p>
          </p:txBody>
        </p:sp>
        <p:sp>
          <p:nvSpPr>
            <p:cNvPr id="3086" name="Line 68"/>
            <p:cNvSpPr>
              <a:spLocks noChangeShapeType="1"/>
            </p:cNvSpPr>
            <p:nvPr/>
          </p:nvSpPr>
          <p:spPr bwMode="auto">
            <a:xfrm>
              <a:off x="1104" y="2621"/>
              <a:ext cx="448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765"/>
            </a:p>
          </p:txBody>
        </p:sp>
        <p:sp>
          <p:nvSpPr>
            <p:cNvPr id="3087" name="Line 69"/>
            <p:cNvSpPr>
              <a:spLocks noChangeShapeType="1"/>
            </p:cNvSpPr>
            <p:nvPr/>
          </p:nvSpPr>
          <p:spPr bwMode="auto">
            <a:xfrm>
              <a:off x="1209" y="2458"/>
              <a:ext cx="4489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765"/>
            </a:p>
          </p:txBody>
        </p:sp>
        <p:sp>
          <p:nvSpPr>
            <p:cNvPr id="3088" name="Line 70"/>
            <p:cNvSpPr>
              <a:spLocks noChangeShapeType="1"/>
            </p:cNvSpPr>
            <p:nvPr/>
          </p:nvSpPr>
          <p:spPr bwMode="auto">
            <a:xfrm flipV="1">
              <a:off x="1104" y="2621"/>
              <a:ext cx="0" cy="59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765"/>
            </a:p>
          </p:txBody>
        </p:sp>
        <p:sp>
          <p:nvSpPr>
            <p:cNvPr id="3089" name="Line 71"/>
            <p:cNvSpPr>
              <a:spLocks noChangeShapeType="1"/>
            </p:cNvSpPr>
            <p:nvPr/>
          </p:nvSpPr>
          <p:spPr bwMode="auto">
            <a:xfrm flipV="1">
              <a:off x="1949" y="2621"/>
              <a:ext cx="0" cy="59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765"/>
            </a:p>
          </p:txBody>
        </p:sp>
        <p:sp>
          <p:nvSpPr>
            <p:cNvPr id="3090" name="Line 72"/>
            <p:cNvSpPr>
              <a:spLocks noChangeShapeType="1"/>
            </p:cNvSpPr>
            <p:nvPr/>
          </p:nvSpPr>
          <p:spPr bwMode="auto">
            <a:xfrm flipV="1">
              <a:off x="2846" y="2621"/>
              <a:ext cx="0" cy="59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765"/>
            </a:p>
          </p:txBody>
        </p:sp>
        <p:sp>
          <p:nvSpPr>
            <p:cNvPr id="3091" name="Line 73"/>
            <p:cNvSpPr>
              <a:spLocks noChangeShapeType="1"/>
            </p:cNvSpPr>
            <p:nvPr/>
          </p:nvSpPr>
          <p:spPr bwMode="auto">
            <a:xfrm flipV="1">
              <a:off x="3850" y="2621"/>
              <a:ext cx="0" cy="59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765"/>
            </a:p>
          </p:txBody>
        </p:sp>
        <p:sp>
          <p:nvSpPr>
            <p:cNvPr id="3092" name="Line 74"/>
            <p:cNvSpPr>
              <a:spLocks noChangeShapeType="1"/>
            </p:cNvSpPr>
            <p:nvPr/>
          </p:nvSpPr>
          <p:spPr bwMode="auto">
            <a:xfrm flipV="1">
              <a:off x="4747" y="2621"/>
              <a:ext cx="0" cy="59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765"/>
            </a:p>
          </p:txBody>
        </p:sp>
        <p:sp>
          <p:nvSpPr>
            <p:cNvPr id="3093" name="Line 75"/>
            <p:cNvSpPr>
              <a:spLocks noChangeShapeType="1"/>
            </p:cNvSpPr>
            <p:nvPr/>
          </p:nvSpPr>
          <p:spPr bwMode="auto">
            <a:xfrm flipV="1">
              <a:off x="5592" y="2621"/>
              <a:ext cx="0" cy="59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765"/>
            </a:p>
          </p:txBody>
        </p:sp>
        <p:sp>
          <p:nvSpPr>
            <p:cNvPr id="3094" name="Line 76"/>
            <p:cNvSpPr>
              <a:spLocks noChangeShapeType="1"/>
            </p:cNvSpPr>
            <p:nvPr/>
          </p:nvSpPr>
          <p:spPr bwMode="auto">
            <a:xfrm flipV="1">
              <a:off x="1209" y="2458"/>
              <a:ext cx="0" cy="76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765"/>
            </a:p>
          </p:txBody>
        </p:sp>
        <p:sp>
          <p:nvSpPr>
            <p:cNvPr id="3095" name="Line 77"/>
            <p:cNvSpPr>
              <a:spLocks noChangeShapeType="1"/>
            </p:cNvSpPr>
            <p:nvPr/>
          </p:nvSpPr>
          <p:spPr bwMode="auto">
            <a:xfrm flipV="1">
              <a:off x="2054" y="2458"/>
              <a:ext cx="0" cy="76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765"/>
            </a:p>
          </p:txBody>
        </p:sp>
        <p:sp>
          <p:nvSpPr>
            <p:cNvPr id="3096" name="Line 78"/>
            <p:cNvSpPr>
              <a:spLocks noChangeShapeType="1"/>
            </p:cNvSpPr>
            <p:nvPr/>
          </p:nvSpPr>
          <p:spPr bwMode="auto">
            <a:xfrm flipV="1">
              <a:off x="2952" y="2458"/>
              <a:ext cx="0" cy="76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765"/>
            </a:p>
          </p:txBody>
        </p:sp>
        <p:sp>
          <p:nvSpPr>
            <p:cNvPr id="3097" name="Line 79"/>
            <p:cNvSpPr>
              <a:spLocks noChangeShapeType="1"/>
            </p:cNvSpPr>
            <p:nvPr/>
          </p:nvSpPr>
          <p:spPr bwMode="auto">
            <a:xfrm flipV="1">
              <a:off x="3955" y="2458"/>
              <a:ext cx="0" cy="76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765"/>
            </a:p>
          </p:txBody>
        </p:sp>
        <p:sp>
          <p:nvSpPr>
            <p:cNvPr id="3098" name="Line 80"/>
            <p:cNvSpPr>
              <a:spLocks noChangeShapeType="1"/>
            </p:cNvSpPr>
            <p:nvPr/>
          </p:nvSpPr>
          <p:spPr bwMode="auto">
            <a:xfrm flipV="1">
              <a:off x="4853" y="2458"/>
              <a:ext cx="0" cy="76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765"/>
            </a:p>
          </p:txBody>
        </p:sp>
        <p:sp>
          <p:nvSpPr>
            <p:cNvPr id="3099" name="Line 81"/>
            <p:cNvSpPr>
              <a:spLocks noChangeShapeType="1"/>
            </p:cNvSpPr>
            <p:nvPr/>
          </p:nvSpPr>
          <p:spPr bwMode="auto">
            <a:xfrm flipV="1">
              <a:off x="5698" y="2458"/>
              <a:ext cx="0" cy="76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765"/>
            </a:p>
          </p:txBody>
        </p:sp>
        <p:sp>
          <p:nvSpPr>
            <p:cNvPr id="3100" name="Text Box 82"/>
            <p:cNvSpPr txBox="1">
              <a:spLocks noChangeArrowheads="1"/>
            </p:cNvSpPr>
            <p:nvPr/>
          </p:nvSpPr>
          <p:spPr bwMode="auto">
            <a:xfrm>
              <a:off x="429" y="2303"/>
              <a:ext cx="558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9896" tIns="44948" rIns="89896" bIns="44948" anchor="ctr">
              <a:spAutoFit/>
            </a:bodyPr>
            <a:lstStyle>
              <a:lvl1pPr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/>
              <a:r>
                <a:rPr lang="en-US" altLang="en-US" sz="1412">
                  <a:solidFill>
                    <a:srgbClr val="3333FF"/>
                  </a:solidFill>
                </a:rPr>
                <a:t>Control</a:t>
              </a:r>
              <a:endParaRPr lang="en-US" altLang="en-US" sz="1412"/>
            </a:p>
          </p:txBody>
        </p:sp>
        <p:sp>
          <p:nvSpPr>
            <p:cNvPr id="3101" name="Text Box 83"/>
            <p:cNvSpPr txBox="1">
              <a:spLocks noChangeArrowheads="1"/>
            </p:cNvSpPr>
            <p:nvPr/>
          </p:nvSpPr>
          <p:spPr bwMode="auto">
            <a:xfrm>
              <a:off x="428" y="2495"/>
              <a:ext cx="577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9896" tIns="44948" rIns="89896" bIns="44948" anchor="ctr">
              <a:spAutoFit/>
            </a:bodyPr>
            <a:lstStyle>
              <a:lvl1pPr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/>
              <a:r>
                <a:rPr lang="en-US" altLang="en-US" sz="1412">
                  <a:solidFill>
                    <a:srgbClr val="FF00FF"/>
                  </a:solidFill>
                </a:rPr>
                <a:t>Address</a:t>
              </a:r>
              <a:endParaRPr lang="en-US" altLang="en-US" sz="1412"/>
            </a:p>
          </p:txBody>
        </p:sp>
        <p:sp>
          <p:nvSpPr>
            <p:cNvPr id="3102" name="Text Box 84"/>
            <p:cNvSpPr txBox="1">
              <a:spLocks noChangeArrowheads="1"/>
            </p:cNvSpPr>
            <p:nvPr/>
          </p:nvSpPr>
          <p:spPr bwMode="auto">
            <a:xfrm>
              <a:off x="430" y="2687"/>
              <a:ext cx="395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9896" tIns="44948" rIns="89896" bIns="44948" anchor="ctr">
              <a:spAutoFit/>
            </a:bodyPr>
            <a:lstStyle>
              <a:lvl1pPr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 defTabSz="1019175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/>
              <a:r>
                <a:rPr lang="en-US" altLang="en-US" sz="1412">
                  <a:solidFill>
                    <a:srgbClr val="009900"/>
                  </a:solidFill>
                </a:rPr>
                <a:t>Data</a:t>
              </a:r>
              <a:endParaRPr lang="en-US" altLang="en-US" sz="1412"/>
            </a:p>
          </p:txBody>
        </p:sp>
        <p:sp>
          <p:nvSpPr>
            <p:cNvPr id="3103" name="Oval 85"/>
            <p:cNvSpPr>
              <a:spLocks noChangeArrowheads="1"/>
            </p:cNvSpPr>
            <p:nvPr/>
          </p:nvSpPr>
          <p:spPr bwMode="auto">
            <a:xfrm>
              <a:off x="2026" y="2433"/>
              <a:ext cx="53" cy="55"/>
            </a:xfrm>
            <a:prstGeom prst="ellipse">
              <a:avLst/>
            </a:prstGeom>
            <a:solidFill>
              <a:srgbClr val="3333FF"/>
            </a:solidFill>
            <a:ln w="254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endParaRPr lang="en-US" altLang="en-US" sz="1765"/>
            </a:p>
          </p:txBody>
        </p:sp>
        <p:sp>
          <p:nvSpPr>
            <p:cNvPr id="3104" name="Oval 86"/>
            <p:cNvSpPr>
              <a:spLocks noChangeArrowheads="1"/>
            </p:cNvSpPr>
            <p:nvPr/>
          </p:nvSpPr>
          <p:spPr bwMode="auto">
            <a:xfrm>
              <a:off x="1922" y="2595"/>
              <a:ext cx="52" cy="54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endParaRPr lang="en-US" altLang="en-US" sz="1765"/>
            </a:p>
          </p:txBody>
        </p:sp>
        <p:sp>
          <p:nvSpPr>
            <p:cNvPr id="3105" name="Oval 87"/>
            <p:cNvSpPr>
              <a:spLocks noChangeArrowheads="1"/>
            </p:cNvSpPr>
            <p:nvPr/>
          </p:nvSpPr>
          <p:spPr bwMode="auto">
            <a:xfrm>
              <a:off x="1817" y="2760"/>
              <a:ext cx="53" cy="54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endParaRPr lang="en-US" altLang="en-US" sz="1765"/>
            </a:p>
          </p:txBody>
        </p:sp>
        <p:sp>
          <p:nvSpPr>
            <p:cNvPr id="3106" name="Oval 88"/>
            <p:cNvSpPr>
              <a:spLocks noChangeArrowheads="1"/>
            </p:cNvSpPr>
            <p:nvPr/>
          </p:nvSpPr>
          <p:spPr bwMode="auto">
            <a:xfrm>
              <a:off x="2923" y="2427"/>
              <a:ext cx="53" cy="54"/>
            </a:xfrm>
            <a:prstGeom prst="ellipse">
              <a:avLst/>
            </a:prstGeom>
            <a:solidFill>
              <a:srgbClr val="3333FF"/>
            </a:solidFill>
            <a:ln w="254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endParaRPr lang="en-US" altLang="en-US" sz="1765"/>
            </a:p>
          </p:txBody>
        </p:sp>
        <p:sp>
          <p:nvSpPr>
            <p:cNvPr id="3107" name="Oval 89"/>
            <p:cNvSpPr>
              <a:spLocks noChangeArrowheads="1"/>
            </p:cNvSpPr>
            <p:nvPr/>
          </p:nvSpPr>
          <p:spPr bwMode="auto">
            <a:xfrm>
              <a:off x="2819" y="2592"/>
              <a:ext cx="53" cy="55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endParaRPr lang="en-US" altLang="en-US" sz="1765"/>
            </a:p>
          </p:txBody>
        </p:sp>
        <p:sp>
          <p:nvSpPr>
            <p:cNvPr id="3108" name="Oval 90"/>
            <p:cNvSpPr>
              <a:spLocks noChangeArrowheads="1"/>
            </p:cNvSpPr>
            <p:nvPr/>
          </p:nvSpPr>
          <p:spPr bwMode="auto">
            <a:xfrm>
              <a:off x="2715" y="2754"/>
              <a:ext cx="53" cy="55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endParaRPr lang="en-US" altLang="en-US" sz="1765"/>
            </a:p>
          </p:txBody>
        </p:sp>
        <p:sp>
          <p:nvSpPr>
            <p:cNvPr id="3109" name="Oval 91"/>
            <p:cNvSpPr>
              <a:spLocks noChangeArrowheads="1"/>
            </p:cNvSpPr>
            <p:nvPr/>
          </p:nvSpPr>
          <p:spPr bwMode="auto">
            <a:xfrm>
              <a:off x="3929" y="2425"/>
              <a:ext cx="53" cy="54"/>
            </a:xfrm>
            <a:prstGeom prst="ellipse">
              <a:avLst/>
            </a:prstGeom>
            <a:solidFill>
              <a:srgbClr val="3333FF"/>
            </a:solidFill>
            <a:ln w="254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endParaRPr lang="en-US" altLang="en-US" sz="1765"/>
            </a:p>
          </p:txBody>
        </p:sp>
        <p:sp>
          <p:nvSpPr>
            <p:cNvPr id="3110" name="Oval 92"/>
            <p:cNvSpPr>
              <a:spLocks noChangeArrowheads="1"/>
            </p:cNvSpPr>
            <p:nvPr/>
          </p:nvSpPr>
          <p:spPr bwMode="auto">
            <a:xfrm>
              <a:off x="3824" y="2587"/>
              <a:ext cx="53" cy="54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endParaRPr lang="en-US" altLang="en-US" sz="1765"/>
            </a:p>
          </p:txBody>
        </p:sp>
        <p:sp>
          <p:nvSpPr>
            <p:cNvPr id="3111" name="Oval 93"/>
            <p:cNvSpPr>
              <a:spLocks noChangeArrowheads="1"/>
            </p:cNvSpPr>
            <p:nvPr/>
          </p:nvSpPr>
          <p:spPr bwMode="auto">
            <a:xfrm>
              <a:off x="3715" y="2755"/>
              <a:ext cx="53" cy="55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endParaRPr lang="en-US" altLang="en-US" sz="1765"/>
            </a:p>
          </p:txBody>
        </p:sp>
        <p:sp>
          <p:nvSpPr>
            <p:cNvPr id="3112" name="Oval 94"/>
            <p:cNvSpPr>
              <a:spLocks noChangeArrowheads="1"/>
            </p:cNvSpPr>
            <p:nvPr/>
          </p:nvSpPr>
          <p:spPr bwMode="auto">
            <a:xfrm>
              <a:off x="4827" y="2428"/>
              <a:ext cx="52" cy="55"/>
            </a:xfrm>
            <a:prstGeom prst="ellipse">
              <a:avLst/>
            </a:prstGeom>
            <a:solidFill>
              <a:srgbClr val="3333FF"/>
            </a:solidFill>
            <a:ln w="254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endParaRPr lang="en-US" altLang="en-US" sz="1765"/>
            </a:p>
          </p:txBody>
        </p:sp>
        <p:sp>
          <p:nvSpPr>
            <p:cNvPr id="3113" name="Oval 95"/>
            <p:cNvSpPr>
              <a:spLocks noChangeArrowheads="1"/>
            </p:cNvSpPr>
            <p:nvPr/>
          </p:nvSpPr>
          <p:spPr bwMode="auto">
            <a:xfrm>
              <a:off x="4722" y="2590"/>
              <a:ext cx="53" cy="54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endParaRPr lang="en-US" altLang="en-US" sz="1765"/>
            </a:p>
          </p:txBody>
        </p:sp>
        <p:sp>
          <p:nvSpPr>
            <p:cNvPr id="3114" name="Oval 96"/>
            <p:cNvSpPr>
              <a:spLocks noChangeArrowheads="1"/>
            </p:cNvSpPr>
            <p:nvPr/>
          </p:nvSpPr>
          <p:spPr bwMode="auto">
            <a:xfrm>
              <a:off x="4614" y="2760"/>
              <a:ext cx="53" cy="54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endParaRPr lang="en-US" altLang="en-US" sz="1765"/>
            </a:p>
          </p:txBody>
        </p:sp>
        <p:sp>
          <p:nvSpPr>
            <p:cNvPr id="3115" name="Rectangle 97"/>
            <p:cNvSpPr>
              <a:spLocks noChangeArrowheads="1"/>
            </p:cNvSpPr>
            <p:nvPr/>
          </p:nvSpPr>
          <p:spPr bwMode="auto">
            <a:xfrm>
              <a:off x="2424" y="3218"/>
              <a:ext cx="845" cy="2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/>
              <a:r>
                <a:rPr lang="en-US" altLang="en-US" sz="1588"/>
                <a:t>Hard disks</a:t>
              </a:r>
            </a:p>
          </p:txBody>
        </p:sp>
        <p:sp>
          <p:nvSpPr>
            <p:cNvPr id="3116" name="Rectangle 98"/>
            <p:cNvSpPr>
              <a:spLocks noChangeArrowheads="1"/>
            </p:cNvSpPr>
            <p:nvPr/>
          </p:nvSpPr>
          <p:spPr bwMode="auto">
            <a:xfrm>
              <a:off x="3427" y="3218"/>
              <a:ext cx="792" cy="2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/>
              <a:r>
                <a:rPr lang="en-US" altLang="en-US" sz="1588"/>
                <a:t>CD-ROM</a:t>
              </a:r>
            </a:p>
          </p:txBody>
        </p:sp>
        <p:sp>
          <p:nvSpPr>
            <p:cNvPr id="3117" name="Rectangle 99"/>
            <p:cNvSpPr>
              <a:spLocks noChangeArrowheads="1"/>
            </p:cNvSpPr>
            <p:nvPr/>
          </p:nvSpPr>
          <p:spPr bwMode="auto">
            <a:xfrm>
              <a:off x="4378" y="3218"/>
              <a:ext cx="739" cy="2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/>
              <a:r>
                <a:rPr lang="en-US" altLang="en-US" sz="1588"/>
                <a:t>Network</a:t>
              </a:r>
            </a:p>
          </p:txBody>
        </p:sp>
        <p:sp>
          <p:nvSpPr>
            <p:cNvPr id="3118" name="Rectangle 100"/>
            <p:cNvSpPr>
              <a:spLocks noChangeArrowheads="1"/>
            </p:cNvSpPr>
            <p:nvPr/>
          </p:nvSpPr>
          <p:spPr bwMode="auto">
            <a:xfrm>
              <a:off x="5275" y="3218"/>
              <a:ext cx="634" cy="2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/>
              <a:r>
                <a:rPr lang="en-US" altLang="en-US" sz="1588"/>
                <a:t>Display</a:t>
              </a:r>
            </a:p>
          </p:txBody>
        </p:sp>
        <p:sp>
          <p:nvSpPr>
            <p:cNvPr id="3119" name="Rectangle 101"/>
            <p:cNvSpPr>
              <a:spLocks noChangeArrowheads="1"/>
            </p:cNvSpPr>
            <p:nvPr/>
          </p:nvSpPr>
          <p:spPr bwMode="auto">
            <a:xfrm>
              <a:off x="893" y="3226"/>
              <a:ext cx="475" cy="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/>
              <a:r>
                <a:rPr lang="en-US" altLang="en-US" sz="1588"/>
                <a:t>CPU</a:t>
              </a:r>
            </a:p>
          </p:txBody>
        </p:sp>
        <p:sp>
          <p:nvSpPr>
            <p:cNvPr id="3120" name="Rectangle 102"/>
            <p:cNvSpPr>
              <a:spLocks noChangeArrowheads="1"/>
            </p:cNvSpPr>
            <p:nvPr/>
          </p:nvSpPr>
          <p:spPr bwMode="auto">
            <a:xfrm>
              <a:off x="1579" y="3218"/>
              <a:ext cx="687" cy="2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/>
              <a:r>
                <a:rPr lang="en-US" altLang="en-US" sz="1588"/>
                <a:t>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73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55579" indent="-252146"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08583" indent="-201717"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12016" indent="-201717"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15450" indent="-201717"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218883" indent="-201717" defTabSz="899320" eaLnBrk="0" fontAlgn="base" hangingPunct="0">
              <a:spcBef>
                <a:spcPct val="0"/>
              </a:spcBef>
              <a:spcAft>
                <a:spcPct val="0"/>
              </a:spcAft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622316" indent="-201717" defTabSz="899320" eaLnBrk="0" fontAlgn="base" hangingPunct="0">
              <a:spcBef>
                <a:spcPct val="0"/>
              </a:spcBef>
              <a:spcAft>
                <a:spcPct val="0"/>
              </a:spcAft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025750" indent="-201717" defTabSz="899320" eaLnBrk="0" fontAlgn="base" hangingPunct="0">
              <a:spcBef>
                <a:spcPct val="0"/>
              </a:spcBef>
              <a:spcAft>
                <a:spcPct val="0"/>
              </a:spcAft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429183" indent="-201717" defTabSz="899320" eaLnBrk="0" fontAlgn="base" hangingPunct="0">
              <a:spcBef>
                <a:spcPct val="0"/>
              </a:spcBef>
              <a:spcAft>
                <a:spcPct val="0"/>
              </a:spcAft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4E13A82E-284B-4810-9A4B-1F27DB1F136A}" type="slidenum">
              <a:rPr lang="en-US" altLang="en-US" sz="1412"/>
              <a:pPr/>
              <a:t>12</a:t>
            </a:fld>
            <a:endParaRPr lang="en-US" altLang="en-US" sz="1412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148" y="117183"/>
            <a:ext cx="8229600" cy="563562"/>
          </a:xfrm>
        </p:spPr>
        <p:txBody>
          <a:bodyPr/>
          <a:lstStyle/>
          <a:p>
            <a:pPr defTabSz="806867"/>
            <a:r>
              <a:rPr lang="en-US" altLang="en-US" b="1" dirty="0" smtClean="0"/>
              <a:t>Isolated I/O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82971"/>
            <a:ext cx="6794249" cy="5244353"/>
          </a:xfrm>
        </p:spPr>
        <p:txBody>
          <a:bodyPr/>
          <a:lstStyle/>
          <a:p>
            <a:pPr marL="302575" indent="-302575" defTabSz="806867"/>
            <a:r>
              <a:rPr lang="en-US" altLang="en-US" sz="2800" dirty="0" smtClean="0">
                <a:solidFill>
                  <a:srgbClr val="3515BD"/>
                </a:solidFill>
              </a:rPr>
              <a:t>Another approach is to support </a:t>
            </a:r>
            <a:r>
              <a:rPr lang="en-US" altLang="en-US" sz="2800" i="1" dirty="0" smtClean="0">
                <a:solidFill>
                  <a:srgbClr val="3515BD"/>
                </a:solidFill>
              </a:rPr>
              <a:t>separate </a:t>
            </a:r>
            <a:r>
              <a:rPr lang="en-US" altLang="en-US" sz="2800" dirty="0" smtClean="0">
                <a:solidFill>
                  <a:srgbClr val="3515BD"/>
                </a:solidFill>
              </a:rPr>
              <a:t>address spaces for memory and I/O devices, with special instructions that access the I/O space.</a:t>
            </a:r>
          </a:p>
          <a:p>
            <a:pPr marL="302575" indent="-302575" defTabSz="806867"/>
            <a:r>
              <a:rPr lang="en-US" altLang="en-US" sz="2800" dirty="0" smtClean="0">
                <a:solidFill>
                  <a:srgbClr val="3515BD"/>
                </a:solidFill>
              </a:rPr>
              <a:t>For instance, 8086 machines have a 32-bit address space.</a:t>
            </a:r>
          </a:p>
          <a:p>
            <a:pPr marL="655579" lvl="1" indent="-252146" defTabSz="806867"/>
            <a:r>
              <a:rPr lang="en-US" altLang="en-US" sz="2600" dirty="0" smtClean="0">
                <a:solidFill>
                  <a:srgbClr val="3515BD"/>
                </a:solidFill>
              </a:rPr>
              <a:t>Regular instructions like 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en-US" sz="2600" dirty="0" smtClean="0">
                <a:solidFill>
                  <a:srgbClr val="3515BD"/>
                </a:solidFill>
              </a:rPr>
              <a:t> reference RAM.</a:t>
            </a:r>
          </a:p>
          <a:p>
            <a:pPr marL="655579" lvl="1" indent="-252146" defTabSz="806867"/>
            <a:r>
              <a:rPr lang="en-US" altLang="en-US" sz="2600" dirty="0" smtClean="0">
                <a:solidFill>
                  <a:srgbClr val="3515BD"/>
                </a:solidFill>
              </a:rPr>
              <a:t>The special instructions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600" dirty="0" smtClean="0">
                <a:solidFill>
                  <a:srgbClr val="3515BD"/>
                </a:solidFill>
              </a:rPr>
              <a:t> and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600" dirty="0" smtClean="0">
                <a:solidFill>
                  <a:srgbClr val="3515BD"/>
                </a:solidFill>
              </a:rPr>
              <a:t> access a separate 64KB I/O address space.</a:t>
            </a:r>
          </a:p>
          <a:p>
            <a:pPr marL="655579" lvl="1" indent="-252146" defTabSz="806867">
              <a:buNone/>
            </a:pPr>
            <a:endParaRPr lang="en-US" altLang="en-US" dirty="0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7072155" y="1042219"/>
            <a:ext cx="960904" cy="3429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/>
            <a:r>
              <a:rPr lang="en-US" altLang="en-US" sz="1588"/>
              <a:t>Main</a:t>
            </a:r>
          </a:p>
          <a:p>
            <a:pPr algn="ctr"/>
            <a:r>
              <a:rPr lang="en-US" altLang="en-US" sz="1588"/>
              <a:t>memory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095386" y="4218907"/>
            <a:ext cx="1040758" cy="33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96" tIns="44948" rIns="89896" bIns="44948" anchor="ctr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/>
            <a:r>
              <a:rPr lang="en-US" altLang="en-US" sz="1588"/>
              <a:t>00000000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8095386" y="991613"/>
            <a:ext cx="1040758" cy="33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96" tIns="44948" rIns="89896" bIns="44948" anchor="ctr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/>
            <a:r>
              <a:rPr lang="en-US" altLang="en-US" sz="1588"/>
              <a:t>FFFFFFFF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072155" y="5080539"/>
            <a:ext cx="960904" cy="91468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/>
            <a:r>
              <a:rPr lang="en-US" altLang="en-US" sz="1588"/>
              <a:t>I/O</a:t>
            </a:r>
          </a:p>
          <a:p>
            <a:pPr algn="ctr"/>
            <a:r>
              <a:rPr lang="en-US" altLang="en-US" sz="1588"/>
              <a:t>devices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8028151" y="5765319"/>
            <a:ext cx="1040758" cy="33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96" tIns="44948" rIns="89896" bIns="44948" anchor="ctr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/>
            <a:r>
              <a:rPr lang="en-US" altLang="en-US" sz="1588"/>
              <a:t>00000000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8028151" y="5025731"/>
            <a:ext cx="1040758" cy="33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96" tIns="44948" rIns="89896" bIns="44948" anchor="ctr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/>
            <a:r>
              <a:rPr lang="en-US" altLang="en-US" sz="1588"/>
              <a:t>0000FFFF</a:t>
            </a:r>
          </a:p>
        </p:txBody>
      </p:sp>
      <p:grpSp>
        <p:nvGrpSpPr>
          <p:cNvPr id="4107" name="Group 18"/>
          <p:cNvGrpSpPr>
            <a:grpSpLocks/>
          </p:cNvGrpSpPr>
          <p:nvPr/>
        </p:nvGrpSpPr>
        <p:grpSpPr bwMode="auto">
          <a:xfrm>
            <a:off x="6957294" y="4691135"/>
            <a:ext cx="1210235" cy="201706"/>
            <a:chOff x="4560" y="3216"/>
            <a:chExt cx="864" cy="144"/>
          </a:xfrm>
        </p:grpSpPr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 flipV="1">
              <a:off x="4560" y="3216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sz="1765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 flipH="1" flipV="1">
              <a:off x="4704" y="3216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sz="1765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 flipV="1">
              <a:off x="4848" y="3216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sz="1765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 flipH="1" flipV="1">
              <a:off x="4992" y="3216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sz="1765"/>
            </a:p>
          </p:txBody>
        </p:sp>
        <p:sp>
          <p:nvSpPr>
            <p:cNvPr id="4112" name="Line 16"/>
            <p:cNvSpPr>
              <a:spLocks noChangeShapeType="1"/>
            </p:cNvSpPr>
            <p:nvPr/>
          </p:nvSpPr>
          <p:spPr bwMode="auto">
            <a:xfrm flipV="1">
              <a:off x="5136" y="3216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sz="1765"/>
            </a:p>
          </p:txBody>
        </p:sp>
        <p:sp>
          <p:nvSpPr>
            <p:cNvPr id="4113" name="Line 17"/>
            <p:cNvSpPr>
              <a:spLocks noChangeShapeType="1"/>
            </p:cNvSpPr>
            <p:nvPr/>
          </p:nvSpPr>
          <p:spPr bwMode="auto">
            <a:xfrm flipH="1" flipV="1">
              <a:off x="5280" y="3216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6125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55579" indent="-252146"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08583" indent="-201717"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12016" indent="-201717"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15450" indent="-201717"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218883" indent="-201717" defTabSz="899320" eaLnBrk="0" fontAlgn="base" hangingPunct="0">
              <a:spcBef>
                <a:spcPct val="0"/>
              </a:spcBef>
              <a:spcAft>
                <a:spcPct val="0"/>
              </a:spcAft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622316" indent="-201717" defTabSz="899320" eaLnBrk="0" fontAlgn="base" hangingPunct="0">
              <a:spcBef>
                <a:spcPct val="0"/>
              </a:spcBef>
              <a:spcAft>
                <a:spcPct val="0"/>
              </a:spcAft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025750" indent="-201717" defTabSz="899320" eaLnBrk="0" fontAlgn="base" hangingPunct="0">
              <a:spcBef>
                <a:spcPct val="0"/>
              </a:spcBef>
              <a:spcAft>
                <a:spcPct val="0"/>
              </a:spcAft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429183" indent="-201717" defTabSz="899320" eaLnBrk="0" fontAlgn="base" hangingPunct="0">
              <a:spcBef>
                <a:spcPct val="0"/>
              </a:spcBef>
              <a:spcAft>
                <a:spcPct val="0"/>
              </a:spcAft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5D3F4735-5619-498C-97F9-DA1F554BD181}" type="slidenum">
              <a:rPr lang="en-US" altLang="en-US" sz="1412"/>
              <a:pPr/>
              <a:t>13</a:t>
            </a:fld>
            <a:endParaRPr lang="en-US" altLang="en-US" sz="1412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7186"/>
            <a:ext cx="8229600" cy="1180783"/>
          </a:xfrm>
        </p:spPr>
        <p:txBody>
          <a:bodyPr/>
          <a:lstStyle/>
          <a:p>
            <a:pPr defTabSz="806867"/>
            <a:r>
              <a:rPr lang="en-US" altLang="en-US" b="1" dirty="0" smtClean="0"/>
              <a:t>Comparing memory-mapped and isolated I/O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8991600" cy="4525963"/>
          </a:xfrm>
        </p:spPr>
        <p:txBody>
          <a:bodyPr/>
          <a:lstStyle/>
          <a:p>
            <a:pPr marL="302575" indent="-302575" defTabSz="806867"/>
            <a:r>
              <a:rPr lang="en-US" altLang="en-US" dirty="0" smtClean="0">
                <a:solidFill>
                  <a:srgbClr val="3515BD"/>
                </a:solidFill>
              </a:rPr>
              <a:t>Memory-mapped I/O with a single address space is nice because the same instructions that access memory can also access I/O devices.</a:t>
            </a:r>
          </a:p>
          <a:p>
            <a:pPr marL="655579" lvl="1" indent="-252146" defTabSz="806867"/>
            <a:r>
              <a:rPr lang="en-US" altLang="en-US" dirty="0" smtClean="0">
                <a:solidFill>
                  <a:srgbClr val="3515BD"/>
                </a:solidFill>
              </a:rPr>
              <a:t>For example, issuing ARM </a:t>
            </a:r>
            <a:r>
              <a:rPr lang="en-US" altLang="en-US" dirty="0" smtClean="0">
                <a:solidFill>
                  <a:srgbClr val="3515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dirty="0" smtClean="0">
                <a:solidFill>
                  <a:srgbClr val="3515BD"/>
                </a:solidFill>
              </a:rPr>
              <a:t> instructions to the proper addresses can store data to an external device.</a:t>
            </a:r>
          </a:p>
          <a:p>
            <a:pPr marL="302575" indent="-302575" defTabSz="806867"/>
            <a:r>
              <a:rPr lang="en-US" altLang="en-US" dirty="0" smtClean="0">
                <a:solidFill>
                  <a:srgbClr val="3515BD"/>
                </a:solidFill>
              </a:rPr>
              <a:t>With isolated I/O, special instructions are used to access devices.</a:t>
            </a:r>
          </a:p>
          <a:p>
            <a:pPr marL="655579" lvl="1" indent="-252146" defTabSz="806867"/>
            <a:r>
              <a:rPr lang="en-US" altLang="en-US" dirty="0" smtClean="0">
                <a:solidFill>
                  <a:srgbClr val="3515BD"/>
                </a:solidFill>
              </a:rPr>
              <a:t>This is less flexible for programming.</a:t>
            </a:r>
          </a:p>
        </p:txBody>
      </p:sp>
    </p:spTree>
    <p:extLst>
      <p:ext uri="{BB962C8B-B14F-4D97-AF65-F5344CB8AC3E}">
        <p14:creationId xmlns:p14="http://schemas.microsoft.com/office/powerpoint/2010/main" val="9130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55579" indent="-252146"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08583" indent="-201717"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12016" indent="-201717"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15450" indent="-201717" defTabSz="899320"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218883" indent="-201717" defTabSz="899320" eaLnBrk="0" fontAlgn="base" hangingPunct="0">
              <a:spcBef>
                <a:spcPct val="0"/>
              </a:spcBef>
              <a:spcAft>
                <a:spcPct val="0"/>
              </a:spcAft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622316" indent="-201717" defTabSz="899320" eaLnBrk="0" fontAlgn="base" hangingPunct="0">
              <a:spcBef>
                <a:spcPct val="0"/>
              </a:spcBef>
              <a:spcAft>
                <a:spcPct val="0"/>
              </a:spcAft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025750" indent="-201717" defTabSz="899320" eaLnBrk="0" fontAlgn="base" hangingPunct="0">
              <a:spcBef>
                <a:spcPct val="0"/>
              </a:spcBef>
              <a:spcAft>
                <a:spcPct val="0"/>
              </a:spcAft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429183" indent="-201717" defTabSz="899320" eaLnBrk="0" fontAlgn="base" hangingPunct="0">
              <a:spcBef>
                <a:spcPct val="0"/>
              </a:spcBef>
              <a:spcAft>
                <a:spcPct val="0"/>
              </a:spcAft>
              <a:defRPr sz="1765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5D3F4735-5619-498C-97F9-DA1F554BD181}" type="slidenum">
              <a:rPr lang="en-US" altLang="en-US" sz="1412"/>
              <a:pPr/>
              <a:t>14</a:t>
            </a:fld>
            <a:endParaRPr lang="en-US" altLang="en-US" sz="1412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7186"/>
            <a:ext cx="8229600" cy="634497"/>
          </a:xfrm>
        </p:spPr>
        <p:txBody>
          <a:bodyPr/>
          <a:lstStyle/>
          <a:p>
            <a:pPr defTabSz="806867"/>
            <a:r>
              <a:rPr lang="en-US" altLang="en-US" b="1" dirty="0" smtClean="0"/>
              <a:t>Using memory-mapped I/O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46" y="838200"/>
            <a:ext cx="8991600" cy="5181600"/>
          </a:xfrm>
        </p:spPr>
        <p:txBody>
          <a:bodyPr/>
          <a:lstStyle/>
          <a:p>
            <a:r>
              <a:rPr lang="en-US" sz="2400" dirty="0" smtClean="0">
                <a:solidFill>
                  <a:srgbClr val="3515BD"/>
                </a:solidFill>
              </a:rPr>
              <a:t>Memory mapping is done using the </a:t>
            </a:r>
            <a:r>
              <a:rPr lang="en-US" sz="2400" dirty="0" err="1">
                <a:solidFill>
                  <a:srgbClr val="3515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2400" dirty="0">
                <a:solidFill>
                  <a:srgbClr val="3515BD"/>
                </a:solidFill>
              </a:rPr>
              <a:t> system </a:t>
            </a:r>
            <a:r>
              <a:rPr lang="en-US" sz="2400" dirty="0" smtClean="0">
                <a:solidFill>
                  <a:srgbClr val="3515BD"/>
                </a:solidFill>
              </a:rPr>
              <a:t>call </a:t>
            </a:r>
            <a:r>
              <a:rPr lang="en-US" sz="2400" dirty="0">
                <a:solidFill>
                  <a:srgbClr val="3515BD"/>
                </a:solidFill>
              </a:rPr>
              <a:t>below: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(void *start,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length,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flags,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offset);</a:t>
            </a:r>
          </a:p>
          <a:p>
            <a:pPr lvl="1"/>
            <a:r>
              <a:rPr lang="en-US" sz="2200" i="1" dirty="0" smtClean="0">
                <a:solidFill>
                  <a:srgbClr val="3515BD"/>
                </a:solidFill>
              </a:rPr>
              <a:t>start </a:t>
            </a:r>
            <a:r>
              <a:rPr lang="en-US" sz="2200" dirty="0">
                <a:solidFill>
                  <a:srgbClr val="3515BD"/>
                </a:solidFill>
              </a:rPr>
              <a:t>– The address at which to create the mapping. If the value passed </a:t>
            </a:r>
            <a:r>
              <a:rPr lang="en-US" sz="2200" dirty="0" smtClean="0">
                <a:solidFill>
                  <a:srgbClr val="3515BD"/>
                </a:solidFill>
              </a:rPr>
              <a:t>in is </a:t>
            </a:r>
            <a:r>
              <a:rPr lang="en-US" sz="2200" dirty="0">
                <a:solidFill>
                  <a:srgbClr val="3515BD"/>
                </a:solidFill>
              </a:rPr>
              <a:t>NULL, the kernel will choose the address for you.</a:t>
            </a:r>
          </a:p>
          <a:p>
            <a:pPr lvl="1"/>
            <a:r>
              <a:rPr lang="en-US" sz="2200" i="1" dirty="0" err="1" smtClean="0">
                <a:solidFill>
                  <a:srgbClr val="3515BD"/>
                </a:solidFill>
              </a:rPr>
              <a:t>prot</a:t>
            </a:r>
            <a:r>
              <a:rPr lang="en-US" sz="2200" i="1" dirty="0" smtClean="0">
                <a:solidFill>
                  <a:srgbClr val="3515BD"/>
                </a:solidFill>
              </a:rPr>
              <a:t> </a:t>
            </a:r>
            <a:r>
              <a:rPr lang="en-US" sz="2200" dirty="0">
                <a:solidFill>
                  <a:srgbClr val="3515BD"/>
                </a:solidFill>
              </a:rPr>
              <a:t>– The desired memory protection of the mapping</a:t>
            </a:r>
          </a:p>
          <a:p>
            <a:pPr lvl="1"/>
            <a:r>
              <a:rPr lang="en-US" sz="2200" i="1" dirty="0" smtClean="0">
                <a:solidFill>
                  <a:srgbClr val="3515BD"/>
                </a:solidFill>
              </a:rPr>
              <a:t>flags </a:t>
            </a:r>
            <a:r>
              <a:rPr lang="en-US" sz="2200" dirty="0">
                <a:solidFill>
                  <a:srgbClr val="3515BD"/>
                </a:solidFill>
              </a:rPr>
              <a:t>– Determines whether updates to the mapping are visible to </a:t>
            </a:r>
            <a:r>
              <a:rPr lang="en-US" sz="2200" dirty="0" smtClean="0">
                <a:solidFill>
                  <a:srgbClr val="3515BD"/>
                </a:solidFill>
              </a:rPr>
              <a:t>other processes </a:t>
            </a:r>
            <a:r>
              <a:rPr lang="en-US" sz="2200" dirty="0">
                <a:solidFill>
                  <a:srgbClr val="3515BD"/>
                </a:solidFill>
              </a:rPr>
              <a:t>mapping the same region, and whether updates are </a:t>
            </a:r>
            <a:r>
              <a:rPr lang="en-US" sz="2200" dirty="0" smtClean="0">
                <a:solidFill>
                  <a:srgbClr val="3515BD"/>
                </a:solidFill>
              </a:rPr>
              <a:t>carried through </a:t>
            </a:r>
            <a:r>
              <a:rPr lang="en-US" sz="2200" dirty="0">
                <a:solidFill>
                  <a:srgbClr val="3515BD"/>
                </a:solidFill>
              </a:rPr>
              <a:t>to the underlying file.</a:t>
            </a:r>
          </a:p>
          <a:p>
            <a:pPr lvl="1"/>
            <a:r>
              <a:rPr lang="en-US" sz="2200" dirty="0" smtClean="0">
                <a:solidFill>
                  <a:srgbClr val="3515BD"/>
                </a:solidFill>
              </a:rPr>
              <a:t>The </a:t>
            </a:r>
            <a:r>
              <a:rPr lang="en-US" sz="2200" dirty="0">
                <a:solidFill>
                  <a:srgbClr val="3515BD"/>
                </a:solidFill>
              </a:rPr>
              <a:t>contents of the shared segment are initialized using </a:t>
            </a:r>
            <a:r>
              <a:rPr lang="en-US" sz="2200" i="1" dirty="0">
                <a:solidFill>
                  <a:srgbClr val="3515BD"/>
                </a:solidFill>
              </a:rPr>
              <a:t>length </a:t>
            </a:r>
            <a:r>
              <a:rPr lang="en-US" sz="2200" dirty="0" smtClean="0">
                <a:solidFill>
                  <a:srgbClr val="3515BD"/>
                </a:solidFill>
              </a:rPr>
              <a:t>bytes starting </a:t>
            </a:r>
            <a:r>
              <a:rPr lang="en-US" sz="2200" dirty="0">
                <a:solidFill>
                  <a:srgbClr val="3515BD"/>
                </a:solidFill>
              </a:rPr>
              <a:t>at </a:t>
            </a:r>
            <a:r>
              <a:rPr lang="en-US" sz="2200" i="1" dirty="0">
                <a:solidFill>
                  <a:srgbClr val="3515BD"/>
                </a:solidFill>
              </a:rPr>
              <a:t>offset </a:t>
            </a:r>
            <a:r>
              <a:rPr lang="en-US" sz="2200" dirty="0">
                <a:solidFill>
                  <a:srgbClr val="3515BD"/>
                </a:solidFill>
              </a:rPr>
              <a:t>in the file referred to by the file descriptor </a:t>
            </a:r>
            <a:r>
              <a:rPr lang="en-US" sz="2200" i="1" dirty="0" err="1">
                <a:solidFill>
                  <a:srgbClr val="3515BD"/>
                </a:solidFill>
              </a:rPr>
              <a:t>fd</a:t>
            </a:r>
            <a:r>
              <a:rPr lang="en-US" sz="2200" dirty="0">
                <a:solidFill>
                  <a:srgbClr val="3515BD"/>
                </a:solidFill>
              </a:rPr>
              <a:t>.</a:t>
            </a:r>
          </a:p>
          <a:p>
            <a:r>
              <a:rPr lang="en-US" sz="2400" dirty="0">
                <a:solidFill>
                  <a:srgbClr val="3515BD"/>
                </a:solidFill>
              </a:rPr>
              <a:t>On success, this call returns a pointer to the memory mapped area. In the case of an error, it returns -1.</a:t>
            </a:r>
            <a:endParaRPr lang="en-US" altLang="en-US" sz="2400" dirty="0">
              <a:solidFill>
                <a:srgbClr val="351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74055"/>
            <a:ext cx="8842248" cy="563562"/>
          </a:xfrm>
        </p:spPr>
        <p:txBody>
          <a:bodyPr/>
          <a:lstStyle/>
          <a:p>
            <a:r>
              <a:rPr lang="en-US" sz="4000" b="1" dirty="0" smtClean="0"/>
              <a:t>Advantages of Memory Mapped I/O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029200"/>
          </a:xfrm>
        </p:spPr>
        <p:txBody>
          <a:bodyPr/>
          <a:lstStyle/>
          <a:p>
            <a:r>
              <a:rPr lang="en-US" sz="2700" dirty="0">
                <a:solidFill>
                  <a:srgbClr val="0033CC"/>
                </a:solidFill>
              </a:rPr>
              <a:t>cheaper, faster, easier to build, consumes less power and can be physically </a:t>
            </a:r>
            <a:r>
              <a:rPr lang="en-US" sz="2700" dirty="0" smtClean="0">
                <a:solidFill>
                  <a:srgbClr val="0033CC"/>
                </a:solidFill>
              </a:rPr>
              <a:t>smaller</a:t>
            </a:r>
          </a:p>
          <a:p>
            <a:pPr marL="0" indent="0">
              <a:buNone/>
            </a:pPr>
            <a:endParaRPr lang="en-US" sz="2700" dirty="0">
              <a:solidFill>
                <a:srgbClr val="0033CC"/>
              </a:solidFill>
            </a:endParaRPr>
          </a:p>
          <a:p>
            <a:r>
              <a:rPr lang="en-US" sz="2700" dirty="0">
                <a:solidFill>
                  <a:srgbClr val="0033CC"/>
                </a:solidFill>
              </a:rPr>
              <a:t>regular memory instructions are used to address devices, all of the CPU's addressing modes are available for the I/O as well as the </a:t>
            </a:r>
            <a:r>
              <a:rPr lang="en-US" sz="2700" dirty="0" smtClean="0">
                <a:solidFill>
                  <a:srgbClr val="0033CC"/>
                </a:solidFill>
              </a:rPr>
              <a:t>memory</a:t>
            </a:r>
          </a:p>
          <a:p>
            <a:endParaRPr lang="en-US" sz="2700" dirty="0" smtClean="0">
              <a:solidFill>
                <a:srgbClr val="0033CC"/>
              </a:solidFill>
            </a:endParaRPr>
          </a:p>
          <a:p>
            <a:r>
              <a:rPr lang="en-US" sz="2700" dirty="0" smtClean="0">
                <a:solidFill>
                  <a:srgbClr val="0033CC"/>
                </a:solidFill>
              </a:rPr>
              <a:t>Takes some memory locations</a:t>
            </a:r>
          </a:p>
          <a:p>
            <a:pPr lvl="1"/>
            <a:r>
              <a:rPr lang="en-US" sz="2300" dirty="0" smtClean="0">
                <a:solidFill>
                  <a:srgbClr val="0033CC"/>
                </a:solidFill>
              </a:rPr>
              <a:t>Very few compared to the size of the main memory</a:t>
            </a:r>
            <a:endParaRPr lang="en-US" sz="2300" dirty="0">
              <a:solidFill>
                <a:srgbClr val="0033C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F883-F161-42F7-98FC-1DD161629CE3}" type="datetime1">
              <a:rPr lang="en-US" smtClean="0"/>
              <a:t>9/26/2016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262" y="0"/>
            <a:ext cx="8711938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Memory Mapped I/O Example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27262" y="844719"/>
            <a:ext cx="89916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dirty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dirty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Needed for </a:t>
            </a:r>
            <a:r>
              <a:rPr lang="en-US" altLang="en-US" sz="1600" dirty="0" err="1" smtClean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dirty="0" smtClean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 smtClean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z="1600" dirty="0" smtClean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dirty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Needed for memory allocation and checking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fcntl.h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dirty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manipulate file descriptor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mman.h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dirty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Needed for System memory </a:t>
            </a:r>
            <a:r>
              <a:rPr lang="en-US" altLang="en-US" sz="1600" dirty="0" smtClean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management</a:t>
            </a:r>
          </a:p>
          <a:p>
            <a:pPr eaLnBrk="1" hangingPunct="1"/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dirty="0" smtClean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//Needed </a:t>
            </a:r>
            <a:r>
              <a:rPr lang="en-US" altLang="en-US" sz="1600" dirty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symbols and </a:t>
            </a:r>
            <a:r>
              <a:rPr lang="en-US" altLang="en-US" sz="1600" dirty="0" smtClean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 </a:t>
            </a:r>
            <a:r>
              <a:rPr lang="en-US" altLang="en-US" sz="1600" dirty="0" err="1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funtions</a:t>
            </a:r>
            <a:r>
              <a:rPr lang="en-US" altLang="en-US" sz="1600" dirty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</a:t>
            </a:r>
            <a:r>
              <a:rPr lang="en-US" altLang="en-US" sz="1600" dirty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usleep</a:t>
            </a:r>
            <a:r>
              <a:rPr lang="en-US" altLang="en-US" sz="1600" dirty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physical base address of GPIO</a:t>
            </a:r>
          </a:p>
          <a:p>
            <a:pPr eaLnBrk="1" hangingPunct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0x400d0000;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length of MEM Mapped IO window</a:t>
            </a:r>
          </a:p>
          <a:p>
            <a:pPr eaLnBrk="1" hangingPunct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0xff;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gpio_led1_offset = 0x12C; </a:t>
            </a:r>
            <a:r>
              <a:rPr lang="en-US" sz="1600" dirty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Offset for LED1</a:t>
            </a:r>
          </a:p>
          <a:p>
            <a:pPr eaLnBrk="1" hangingPunct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gpio_led2_offset = 0x130; </a:t>
            </a:r>
            <a:r>
              <a:rPr lang="en-US" sz="1600" dirty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Offset for </a:t>
            </a:r>
            <a:r>
              <a:rPr lang="en-US" sz="1600" dirty="0" smtClean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</a:t>
            </a:r>
          </a:p>
          <a:p>
            <a:pPr eaLnBrk="1" hangingPunct="1"/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eaLnBrk="1" hangingPunct="1"/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offset,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*)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pBase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offset) = 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 smtClean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write value to register</a:t>
            </a:r>
            <a:endParaRPr lang="en-US" sz="1600" dirty="0" smtClean="0">
              <a:solidFill>
                <a:srgbClr val="008A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offset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*)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pBase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offset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sz="1600" dirty="0" smtClean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value of register</a:t>
            </a:r>
            <a:endParaRPr lang="en-US" sz="1600" dirty="0">
              <a:solidFill>
                <a:srgbClr val="008A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F29DD0-E0A7-41DF-B7DC-596B29D6FF8C}" type="datetime1">
              <a:rPr lang="en-US" smtClean="0"/>
              <a:t>9/26/2016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50EDB-4144-477E-8B30-C1AE3E75E13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61722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 continues…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27262" y="844719"/>
            <a:ext cx="89916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n-----------  LED Testing:  -------------\n\n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open( "/dev/mem", O_RDWR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600" dirty="0" smtClean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device memory</a:t>
            </a:r>
            <a:endParaRPr lang="en-US" altLang="en-US" sz="1600" dirty="0">
              <a:solidFill>
                <a:srgbClr val="008A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map I/O location</a:t>
            </a:r>
            <a:endParaRPr lang="en-US" altLang="en-US" sz="1600" dirty="0">
              <a:solidFill>
                <a:srgbClr val="008A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char *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test_base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(unsigned char*)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(NULL,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gpio_size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PROT_READ | PROT_WRITE, MAP_SHARED,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gpio_address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error 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pBase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MAP_FAILED) 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"Mapping I/O memory failed - Did you run with '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'?\n";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exit(1); </a:t>
            </a:r>
            <a:r>
              <a:rPr lang="en-US" altLang="en-US" sz="1600" dirty="0" smtClean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1 to the operating system; </a:t>
            </a:r>
          </a:p>
          <a:p>
            <a:pPr eaLnBrk="1" hangingPunct="1"/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F29DD0-E0A7-41DF-B7DC-596B29D6FF8C}" type="datetime1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50EDB-4144-477E-8B30-C1AE3E75E13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61722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continues…</a:t>
            </a:r>
            <a:endParaRPr lang="en-US" altLang="en-US" dirty="0" smtClean="0"/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27262" y="844719"/>
            <a:ext cx="89916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= 0; 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a value less than 256: " &lt;&lt;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value; 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= " &lt;&lt; value &lt;&lt;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values (1 or 0) to LEDs</a:t>
            </a:r>
            <a:endParaRPr lang="en-US" altLang="en-US" sz="1600" dirty="0">
              <a:solidFill>
                <a:srgbClr val="008A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gpio_led1_offset, value % 2);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gpio_led2_offset, (value / 2) % 2);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gpio_led3_offset, (value / 4) % 2);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gpio_led4_offset, (value / 8) % 2);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gpio_led5_offset, (value / 16) % 2);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gpio_led6_offset, (value / 32) % 2);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gpio_led7_offset, (value / 64) % 2);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gpio_led8_offset, (value / 128) % 2);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dirty="0" err="1" smtClean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unmap</a:t>
            </a:r>
            <a:r>
              <a:rPr lang="en-US" altLang="en-US" sz="1600" dirty="0" smtClean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memory and close device memory</a:t>
            </a:r>
            <a:endParaRPr lang="en-US" altLang="en-US" sz="1600" dirty="0">
              <a:solidFill>
                <a:srgbClr val="008A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munmap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600" dirty="0" smtClean="0">
                <a:solidFill>
                  <a:srgbClr val="008A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main</a:t>
            </a:r>
            <a:endParaRPr lang="en-US" altLang="en-US" sz="1600" dirty="0">
              <a:solidFill>
                <a:srgbClr val="008A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F29DD0-E0A7-41DF-B7DC-596B29D6FF8C}" type="datetime1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50EDB-4144-477E-8B30-C1AE3E75E13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91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CPU and devices communication</a:t>
            </a:r>
            <a:endParaRPr lang="en-US" b="1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459" y="1066800"/>
            <a:ext cx="7848600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33CC"/>
                </a:solidFill>
              </a:rPr>
              <a:t>CPU views I/O devices as a set of special-purpose registers</a:t>
            </a:r>
          </a:p>
          <a:p>
            <a:pPr lvl="1"/>
            <a:r>
              <a:rPr lang="en-US" sz="2000" dirty="0" smtClean="0">
                <a:solidFill>
                  <a:srgbClr val="0033CC"/>
                </a:solidFill>
              </a:rPr>
              <a:t>Status registers: Provides the status of the I/O device</a:t>
            </a:r>
          </a:p>
          <a:p>
            <a:pPr lvl="1"/>
            <a:r>
              <a:rPr lang="en-US" sz="2000" dirty="0" smtClean="0">
                <a:solidFill>
                  <a:srgbClr val="0033CC"/>
                </a:solidFill>
              </a:rPr>
              <a:t>Control registers: Used by CPU to control the device</a:t>
            </a:r>
          </a:p>
          <a:p>
            <a:pPr lvl="1"/>
            <a:r>
              <a:rPr lang="en-US" sz="2000" dirty="0" smtClean="0">
                <a:solidFill>
                  <a:srgbClr val="0033CC"/>
                </a:solidFill>
              </a:rPr>
              <a:t>Data registers: Used to read/send date to I/O device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rgbClr val="0033CC"/>
              </a:solidFill>
            </a:endParaRPr>
          </a:p>
          <a:p>
            <a:r>
              <a:rPr lang="en-US" sz="2400" dirty="0" smtClean="0">
                <a:solidFill>
                  <a:srgbClr val="0033CC"/>
                </a:solidFill>
              </a:rPr>
              <a:t>Each I/O register must have an address for the CPU to read or write to.</a:t>
            </a:r>
          </a:p>
        </p:txBody>
      </p:sp>
      <p:pic>
        <p:nvPicPr>
          <p:cNvPr id="59394" name="Picture 2" descr="http://static.tvtropes.org/pmwiki/pub/images/ones-zeros2_29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7350" y="6248400"/>
            <a:ext cx="1856650" cy="60960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E8E6-0AB6-4A40-9AF0-CCBFD6FFDE9B}" type="datetime1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91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CPU and devices communication</a:t>
            </a:r>
            <a:endParaRPr lang="en-US" b="1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459" y="1066800"/>
            <a:ext cx="7848600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33CC"/>
                </a:solidFill>
              </a:rPr>
              <a:t>Device controller: Logic circuit containing the I/O registers</a:t>
            </a:r>
          </a:p>
          <a:p>
            <a:r>
              <a:rPr lang="en-US" sz="2800" dirty="0" smtClean="0">
                <a:solidFill>
                  <a:srgbClr val="0033CC"/>
                </a:solidFill>
              </a:rPr>
              <a:t>Device drivers: Software that communicates with the device controller</a:t>
            </a:r>
          </a:p>
          <a:p>
            <a:pPr lvl="1"/>
            <a:endParaRPr lang="en-US" sz="2400" dirty="0">
              <a:solidFill>
                <a:srgbClr val="0033CC"/>
              </a:solidFill>
            </a:endParaRPr>
          </a:p>
        </p:txBody>
      </p:sp>
      <p:pic>
        <p:nvPicPr>
          <p:cNvPr id="59394" name="Picture 2" descr="http://static.tvtropes.org/pmwiki/pub/images/ones-zeros2_29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7350" y="6248400"/>
            <a:ext cx="1856650" cy="60960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E8E6-0AB6-4A40-9AF0-CCBFD6FFDE9B}" type="datetime1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3554811"/>
            <a:ext cx="2514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Device controller</a:t>
            </a: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Control register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Status register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Data register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2086" y="4078890"/>
            <a:ext cx="159715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Device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57400" y="4774011"/>
            <a:ext cx="1066800" cy="0"/>
          </a:xfrm>
          <a:prstGeom prst="straightConnector1">
            <a:avLst/>
          </a:prstGeom>
          <a:ln w="47625">
            <a:solidFill>
              <a:srgbClr val="351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28143" y="4469211"/>
            <a:ext cx="1296057" cy="0"/>
          </a:xfrm>
          <a:prstGeom prst="straightConnector1">
            <a:avLst/>
          </a:prstGeom>
          <a:ln w="47625">
            <a:solidFill>
              <a:srgbClr val="351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057400" y="5073137"/>
            <a:ext cx="1066800" cy="14996"/>
          </a:xfrm>
          <a:prstGeom prst="straightConnector1">
            <a:avLst/>
          </a:prstGeom>
          <a:ln w="44450">
            <a:solidFill>
              <a:srgbClr val="3515B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33400" y="4155090"/>
            <a:ext cx="152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651771" y="4673494"/>
            <a:ext cx="1066800" cy="14996"/>
          </a:xfrm>
          <a:prstGeom prst="straightConnector1">
            <a:avLst/>
          </a:prstGeom>
          <a:ln w="44450">
            <a:solidFill>
              <a:srgbClr val="3515B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93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32" y="472758"/>
            <a:ext cx="8842248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do the CPU and devices communicate?</a:t>
            </a:r>
            <a:endParaRPr lang="en-US" b="1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075" y="1377696"/>
            <a:ext cx="7848600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33CC"/>
                </a:solidFill>
              </a:rPr>
              <a:t>We have two choices</a:t>
            </a:r>
          </a:p>
          <a:p>
            <a:pPr lvl="1"/>
            <a:r>
              <a:rPr lang="en-US" sz="2400" dirty="0" smtClean="0">
                <a:solidFill>
                  <a:srgbClr val="0033CC"/>
                </a:solidFill>
              </a:rPr>
              <a:t>Memory ports – utilize reserved instructions to read/write to devices</a:t>
            </a:r>
          </a:p>
          <a:p>
            <a:pPr lvl="1"/>
            <a:r>
              <a:rPr lang="en-US" sz="2400" dirty="0" smtClean="0">
                <a:solidFill>
                  <a:srgbClr val="0033CC"/>
                </a:solidFill>
              </a:rPr>
              <a:t>Memory mapping – dedicating addresses in physical memory to specific devices</a:t>
            </a:r>
          </a:p>
          <a:p>
            <a:r>
              <a:rPr lang="en-US" sz="2800" dirty="0" smtClean="0">
                <a:solidFill>
                  <a:srgbClr val="0033CC"/>
                </a:solidFill>
              </a:rPr>
              <a:t>A device driver, a software abstraction, can be used to hide this implementation</a:t>
            </a:r>
          </a:p>
          <a:p>
            <a:r>
              <a:rPr lang="en-US" sz="2800" dirty="0" smtClean="0">
                <a:solidFill>
                  <a:srgbClr val="0033CC"/>
                </a:solidFill>
              </a:rPr>
              <a:t>In the end, hardware registers on the device need to be read/written to perform communication</a:t>
            </a:r>
          </a:p>
          <a:p>
            <a:pPr lvl="1"/>
            <a:endParaRPr lang="en-US" sz="2400" dirty="0">
              <a:solidFill>
                <a:srgbClr val="0033CC"/>
              </a:solidFill>
            </a:endParaRPr>
          </a:p>
        </p:txBody>
      </p:sp>
      <p:pic>
        <p:nvPicPr>
          <p:cNvPr id="59394" name="Picture 2" descr="http://static.tvtropes.org/pmwiki/pub/images/ones-zeros2_29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7350" y="5638800"/>
            <a:ext cx="1856650" cy="121920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E8E6-0AB6-4A40-9AF0-CCBFD6FFDE9B}" type="datetime1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6879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do the CPU and devices communicate?</a:t>
            </a:r>
            <a:endParaRPr lang="en-US" b="1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248" y="1310560"/>
            <a:ext cx="7848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Bus-based systems have an address space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Often times called “memory space”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 Specific devices are associated with specific 	address ranges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Addresses mean different things for different types of devices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Memory - individual storage locations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IP cores - register based storage/command locations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How does a CPU access a bus?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HINT - instruction type?</a:t>
            </a:r>
            <a:endParaRPr lang="en-US" dirty="0">
              <a:solidFill>
                <a:srgbClr val="0033CC"/>
              </a:solidFill>
            </a:endParaRPr>
          </a:p>
        </p:txBody>
      </p:sp>
      <p:pic>
        <p:nvPicPr>
          <p:cNvPr id="59394" name="Picture 2" descr="http://static.tvtropes.org/pmwiki/pub/images/ones-zeros2_29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7350" y="5638800"/>
            <a:ext cx="1856650" cy="121920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FDD7-BE83-407E-8F88-413E4049A39D}" type="datetime1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0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1009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Memory-Mapped I/O</a:t>
            </a:r>
            <a:endParaRPr lang="en-US" b="1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5563"/>
            <a:ext cx="7848600" cy="50291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ame </a:t>
            </a:r>
            <a:r>
              <a:rPr lang="en-US" dirty="0"/>
              <a:t>address space is shared by memory and I/O devices</a:t>
            </a:r>
            <a:endParaRPr lang="en-US" dirty="0">
              <a:solidFill>
                <a:srgbClr val="0033CC"/>
              </a:solidFill>
            </a:endParaRPr>
          </a:p>
        </p:txBody>
      </p:sp>
      <p:pic>
        <p:nvPicPr>
          <p:cNvPr id="59394" name="Picture 2" descr="http://static.tvtropes.org/pmwiki/pub/images/ones-zeros2_29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7350" y="5638800"/>
            <a:ext cx="1856650" cy="121920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FDD7-BE83-407E-8F88-413E4049A39D}" type="datetime1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076260" y="1737802"/>
            <a:ext cx="2892552" cy="441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Address space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98636" y="2224276"/>
            <a:ext cx="1447800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ROM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98636" y="3024377"/>
            <a:ext cx="1447800" cy="160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98636" y="4624578"/>
            <a:ext cx="1447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I/O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044190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209800" y="4129796"/>
            <a:ext cx="1866460" cy="2151"/>
          </a:xfrm>
          <a:prstGeom prst="straightConnector1">
            <a:avLst/>
          </a:prstGeom>
          <a:ln w="44450">
            <a:solidFill>
              <a:srgbClr val="3515B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09800" y="3573782"/>
            <a:ext cx="1866460" cy="28573"/>
          </a:xfrm>
          <a:prstGeom prst="straightConnector1">
            <a:avLst/>
          </a:prstGeom>
          <a:ln w="44450">
            <a:solidFill>
              <a:srgbClr val="351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61385" y="3166677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  <a:cs typeface="+mn-cs"/>
              </a:rPr>
              <a:t>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61384" y="4168080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  <a:cs typeface="+mn-cs"/>
              </a:rPr>
              <a:t>Data</a:t>
            </a:r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7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709"/>
            <a:ext cx="8229600" cy="96027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CPU and devices communicate?</a:t>
            </a:r>
            <a:endParaRPr lang="en-US" b="1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76230"/>
            <a:ext cx="8991600" cy="5095970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>
                <a:solidFill>
                  <a:srgbClr val="0033CC"/>
                </a:solidFill>
              </a:rPr>
              <a:t>Some CPUs have a separate address space for I/O </a:t>
            </a:r>
            <a:r>
              <a:rPr lang="en-US" sz="3500" dirty="0" smtClean="0">
                <a:solidFill>
                  <a:srgbClr val="0033CC"/>
                </a:solidFill>
              </a:rPr>
              <a:t>devices (</a:t>
            </a:r>
            <a:r>
              <a:rPr lang="en-US" sz="3800" b="1" dirty="0">
                <a:solidFill>
                  <a:srgbClr val="0033CC"/>
                </a:solidFill>
              </a:rPr>
              <a:t>Isolated I/O</a:t>
            </a:r>
            <a:r>
              <a:rPr lang="en-US" sz="3500" dirty="0" smtClean="0">
                <a:solidFill>
                  <a:srgbClr val="0033CC"/>
                </a:solidFill>
              </a:rPr>
              <a:t>). </a:t>
            </a:r>
            <a:r>
              <a:rPr lang="en-US" sz="3500" dirty="0">
                <a:solidFill>
                  <a:srgbClr val="0033CC"/>
                </a:solidFill>
              </a:rPr>
              <a:t>This requires separate instructions to perform I/O operations</a:t>
            </a:r>
            <a:r>
              <a:rPr lang="en-US" sz="3500" dirty="0" smtClean="0">
                <a:solidFill>
                  <a:srgbClr val="0033CC"/>
                </a:solidFill>
              </a:rPr>
              <a:t>.</a:t>
            </a:r>
          </a:p>
          <a:p>
            <a:endParaRPr lang="en-US" sz="3500" dirty="0">
              <a:solidFill>
                <a:srgbClr val="0033CC"/>
              </a:solidFill>
            </a:endParaRPr>
          </a:p>
          <a:p>
            <a:r>
              <a:rPr lang="en-US" sz="3500" dirty="0">
                <a:solidFill>
                  <a:srgbClr val="0033CC"/>
                </a:solidFill>
              </a:rPr>
              <a:t>Other architectures use </a:t>
            </a:r>
            <a:r>
              <a:rPr lang="en-US" sz="3800" b="1" dirty="0" smtClean="0">
                <a:solidFill>
                  <a:srgbClr val="0033CC"/>
                </a:solidFill>
              </a:rPr>
              <a:t>memory-mapped I/O</a:t>
            </a:r>
            <a:r>
              <a:rPr lang="en-US" sz="3500" dirty="0" smtClean="0">
                <a:solidFill>
                  <a:srgbClr val="0033CC"/>
                </a:solidFill>
              </a:rPr>
              <a:t>. When </a:t>
            </a:r>
            <a:r>
              <a:rPr lang="en-US" sz="3500" dirty="0">
                <a:solidFill>
                  <a:srgbClr val="0033CC"/>
                </a:solidFill>
              </a:rPr>
              <a:t>using memory-mapped I/O, the same address space is shared by memory and I/O devices. Some addresses represent memory cells, while others represent registers in I/O devices. No separate I/O instructions are needed in a CPU that uses memory-mapped I/O. Instead, we can perform I/O operations using any instruction that can reference memory</a:t>
            </a:r>
            <a:r>
              <a:rPr lang="en-US" sz="3500" dirty="0" smtClean="0">
                <a:solidFill>
                  <a:srgbClr val="0033CC"/>
                </a:solidFill>
              </a:rPr>
              <a:t>.</a:t>
            </a:r>
            <a:endParaRPr lang="en-US" sz="3500" dirty="0">
              <a:solidFill>
                <a:srgbClr val="0033CC"/>
              </a:solidFill>
            </a:endParaRPr>
          </a:p>
        </p:txBody>
      </p:sp>
      <p:pic>
        <p:nvPicPr>
          <p:cNvPr id="59394" name="Picture 2" descr="http://static.tvtropes.org/pmwiki/pub/images/ones-zeros2_29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7350" y="5638800"/>
            <a:ext cx="1856650" cy="121920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FDD7-BE83-407E-8F88-413E4049A39D}" type="datetime1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943600" y="1524000"/>
            <a:ext cx="73152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2148" y="221139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Memory-mapped I/O?</a:t>
            </a:r>
            <a:endParaRPr lang="en-US" b="1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448" y="1066800"/>
            <a:ext cx="7848600" cy="47244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Memory-mapped I/O is the process of either…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Sending output to a memory-mapped location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Getting input from a memory-mapped location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The CPU is able to do this using…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LOAD and STORE instructions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Essentially, performing writes and reads on the bus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This is an easy and universal way for a CPU to communicate with other devices</a:t>
            </a:r>
          </a:p>
          <a:p>
            <a:pPr>
              <a:buNone/>
            </a:pPr>
            <a:endParaRPr lang="en-US" dirty="0">
              <a:solidFill>
                <a:srgbClr val="0033CC"/>
              </a:solidFill>
            </a:endParaRPr>
          </a:p>
        </p:txBody>
      </p:sp>
      <p:pic>
        <p:nvPicPr>
          <p:cNvPr id="59394" name="Picture 2" descr="http://static.tvtropes.org/pmwiki/pub/images/ones-zeros2_29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7350" y="5638800"/>
            <a:ext cx="1856650" cy="121920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2F60-11B3-4F0C-A665-ACDB42592C84}" type="datetime1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2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2148" y="533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can I use memory-mapped I/O for?</a:t>
            </a:r>
            <a:endParaRPr lang="en-US" b="1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524000"/>
            <a:ext cx="7848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Memory devices: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Storing/retrieving data.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Peripheral devices: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Sending/receiving data.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Controlling device (modes, setup, etc.).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HW Accelerators: 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Setting up and controlling the execution of specialized HW circuits. 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External devices: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Reading switch and button settings. 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Controlling LEDs. 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The list goes on and on…</a:t>
            </a:r>
            <a:endParaRPr lang="en-US" dirty="0">
              <a:solidFill>
                <a:srgbClr val="0033CC"/>
              </a:solidFill>
            </a:endParaRPr>
          </a:p>
        </p:txBody>
      </p:sp>
      <p:pic>
        <p:nvPicPr>
          <p:cNvPr id="59394" name="Picture 2" descr="http://static.tvtropes.org/pmwiki/pub/images/ones-zeros2_29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7350" y="5638800"/>
            <a:ext cx="1856650" cy="121920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565-D23B-4659-AD9D-95B437EB000F}" type="datetime1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8011</TotalTime>
  <Words>1088</Words>
  <Application>Microsoft Office PowerPoint</Application>
  <PresentationFormat>On-screen Show (4:3)</PresentationFormat>
  <Paragraphs>266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Courier New</vt:lpstr>
      <vt:lpstr>Times New Roman</vt:lpstr>
      <vt:lpstr>Trebuchet MS</vt:lpstr>
      <vt:lpstr>Default Design</vt:lpstr>
      <vt:lpstr>PowerPoint Presentation</vt:lpstr>
      <vt:lpstr>CPU and devices communication</vt:lpstr>
      <vt:lpstr>CPU and devices communication</vt:lpstr>
      <vt:lpstr>How do the CPU and devices communicate?</vt:lpstr>
      <vt:lpstr>How do the CPU and devices communicate?</vt:lpstr>
      <vt:lpstr>Memory-Mapped I/O</vt:lpstr>
      <vt:lpstr>CPU and devices communicate?</vt:lpstr>
      <vt:lpstr>What is Memory-mapped I/O?</vt:lpstr>
      <vt:lpstr>What can I use memory-mapped I/O for?</vt:lpstr>
      <vt:lpstr>Memory-mapped I/O</vt:lpstr>
      <vt:lpstr>Programming memory-mapped I/O</vt:lpstr>
      <vt:lpstr>Isolated I/O</vt:lpstr>
      <vt:lpstr>Comparing memory-mapped and isolated I/O</vt:lpstr>
      <vt:lpstr>Using memory-mapped I/O</vt:lpstr>
      <vt:lpstr>Advantages of Memory Mapped I/O</vt:lpstr>
      <vt:lpstr>Memory Mapped I/O Example</vt:lpstr>
      <vt:lpstr>Example continues…</vt:lpstr>
      <vt:lpstr>Example continues…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se357021</dc:creator>
  <cp:lastModifiedBy>Kimani, John</cp:lastModifiedBy>
  <cp:revision>631</cp:revision>
  <dcterms:created xsi:type="dcterms:W3CDTF">2006-07-16T14:17:49Z</dcterms:created>
  <dcterms:modified xsi:type="dcterms:W3CDTF">2016-09-26T16:25:44Z</dcterms:modified>
</cp:coreProperties>
</file>